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.xml" ContentType="application/vnd.openxmlformats-officedocument.drawingml.chart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charts/chart2.xml" ContentType="application/vnd.openxmlformats-officedocument.drawingml.chart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0"/>
  </p:notesMasterIdLst>
  <p:sldIdLst>
    <p:sldId id="591" r:id="rId3"/>
    <p:sldId id="392" r:id="rId4"/>
    <p:sldId id="436" r:id="rId5"/>
    <p:sldId id="521" r:id="rId6"/>
    <p:sldId id="522" r:id="rId7"/>
    <p:sldId id="597" r:id="rId8"/>
    <p:sldId id="519" r:id="rId9"/>
    <p:sldId id="460" r:id="rId10"/>
    <p:sldId id="599" r:id="rId11"/>
    <p:sldId id="462" r:id="rId12"/>
    <p:sldId id="465" r:id="rId13"/>
    <p:sldId id="600" r:id="rId14"/>
    <p:sldId id="466" r:id="rId15"/>
    <p:sldId id="602" r:id="rId16"/>
    <p:sldId id="603" r:id="rId17"/>
    <p:sldId id="604" r:id="rId18"/>
    <p:sldId id="467" r:id="rId19"/>
    <p:sldId id="590" r:id="rId20"/>
    <p:sldId id="592" r:id="rId21"/>
    <p:sldId id="593" r:id="rId22"/>
    <p:sldId id="594" r:id="rId23"/>
    <p:sldId id="595" r:id="rId24"/>
    <p:sldId id="596" r:id="rId25"/>
    <p:sldId id="605" r:id="rId26"/>
    <p:sldId id="495" r:id="rId27"/>
    <p:sldId id="471" r:id="rId28"/>
    <p:sldId id="607" r:id="rId29"/>
    <p:sldId id="484" r:id="rId30"/>
    <p:sldId id="608" r:id="rId31"/>
    <p:sldId id="496" r:id="rId32"/>
    <p:sldId id="684" r:id="rId33"/>
    <p:sldId id="685" r:id="rId34"/>
    <p:sldId id="686" r:id="rId35"/>
    <p:sldId id="687" r:id="rId36"/>
    <p:sldId id="688" r:id="rId37"/>
    <p:sldId id="689" r:id="rId38"/>
    <p:sldId id="690" r:id="rId39"/>
    <p:sldId id="507" r:id="rId40"/>
    <p:sldId id="512" r:id="rId41"/>
    <p:sldId id="517" r:id="rId42"/>
    <p:sldId id="518" r:id="rId43"/>
    <p:sldId id="611" r:id="rId44"/>
    <p:sldId id="520" r:id="rId45"/>
    <p:sldId id="612" r:id="rId46"/>
    <p:sldId id="613" r:id="rId47"/>
    <p:sldId id="523" r:id="rId48"/>
    <p:sldId id="513" r:id="rId49"/>
    <p:sldId id="626" r:id="rId50"/>
    <p:sldId id="619" r:id="rId51"/>
    <p:sldId id="622" r:id="rId52"/>
    <p:sldId id="620" r:id="rId53"/>
    <p:sldId id="621" r:id="rId54"/>
    <p:sldId id="630" r:id="rId55"/>
    <p:sldId id="627" r:id="rId56"/>
    <p:sldId id="629" r:id="rId57"/>
    <p:sldId id="459" r:id="rId58"/>
    <p:sldId id="545" r:id="rId59"/>
    <p:sldId id="477" r:id="rId60"/>
    <p:sldId id="478" r:id="rId61"/>
    <p:sldId id="479" r:id="rId62"/>
    <p:sldId id="480" r:id="rId63"/>
    <p:sldId id="481" r:id="rId64"/>
    <p:sldId id="482" r:id="rId65"/>
    <p:sldId id="483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635" r:id="rId75"/>
    <p:sldId id="624" r:id="rId76"/>
    <p:sldId id="628" r:id="rId77"/>
    <p:sldId id="636" r:id="rId78"/>
    <p:sldId id="637" r:id="rId79"/>
    <p:sldId id="638" r:id="rId80"/>
    <p:sldId id="639" r:id="rId81"/>
    <p:sldId id="499" r:id="rId82"/>
    <p:sldId id="500" r:id="rId83"/>
    <p:sldId id="640" r:id="rId84"/>
    <p:sldId id="509" r:id="rId85"/>
    <p:sldId id="510" r:id="rId86"/>
    <p:sldId id="511" r:id="rId87"/>
    <p:sldId id="641" r:id="rId88"/>
    <p:sldId id="642" r:id="rId89"/>
    <p:sldId id="645" r:id="rId90"/>
    <p:sldId id="646" r:id="rId91"/>
    <p:sldId id="647" r:id="rId92"/>
    <p:sldId id="648" r:id="rId93"/>
    <p:sldId id="649" r:id="rId94"/>
    <p:sldId id="650" r:id="rId95"/>
    <p:sldId id="651" r:id="rId96"/>
    <p:sldId id="652" r:id="rId97"/>
    <p:sldId id="653" r:id="rId98"/>
    <p:sldId id="654" r:id="rId99"/>
    <p:sldId id="655" r:id="rId100"/>
    <p:sldId id="656" r:id="rId101"/>
    <p:sldId id="657" r:id="rId102"/>
    <p:sldId id="658" r:id="rId103"/>
    <p:sldId id="659" r:id="rId104"/>
    <p:sldId id="660" r:id="rId105"/>
    <p:sldId id="661" r:id="rId106"/>
    <p:sldId id="528" r:id="rId107"/>
    <p:sldId id="543" r:id="rId108"/>
    <p:sldId id="666" r:id="rId109"/>
    <p:sldId id="667" r:id="rId110"/>
    <p:sldId id="598" r:id="rId111"/>
    <p:sldId id="668" r:id="rId112"/>
    <p:sldId id="669" r:id="rId113"/>
    <p:sldId id="670" r:id="rId114"/>
    <p:sldId id="671" r:id="rId115"/>
    <p:sldId id="672" r:id="rId116"/>
    <p:sldId id="526" r:id="rId117"/>
    <p:sldId id="673" r:id="rId118"/>
    <p:sldId id="524" r:id="rId119"/>
    <p:sldId id="505" r:id="rId120"/>
    <p:sldId id="674" r:id="rId121"/>
    <p:sldId id="675" r:id="rId122"/>
    <p:sldId id="676" r:id="rId123"/>
    <p:sldId id="677" r:id="rId124"/>
    <p:sldId id="678" r:id="rId125"/>
    <p:sldId id="516" r:id="rId126"/>
    <p:sldId id="680" r:id="rId127"/>
    <p:sldId id="681" r:id="rId128"/>
    <p:sldId id="259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LXVFpYKRMIjWDE4hYJUBw==" hashData="GLrjM6V0Y/hf/Swo0UoV+bso5ghDRy6z9G4hIJ6kqg4PVFZAjCSSSZT8PI8ZI2SJQiZNnbm3NSFXYaRhfgYP4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1" autoAdjust="0"/>
    <p:restoredTop sz="58279" autoAdjust="0"/>
  </p:normalViewPr>
  <p:slideViewPr>
    <p:cSldViewPr snapToGrid="0">
      <p:cViewPr varScale="1">
        <p:scale>
          <a:sx n="107" d="100"/>
          <a:sy n="107" d="100"/>
        </p:scale>
        <p:origin x="56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205128205128"/>
          <c:y val="7.1264367816091995E-2"/>
          <c:w val="0.66300366300366398"/>
          <c:h val="0.66896551724138498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8 KB</c:v>
                </c:pt>
              </c:strCache>
            </c:strRef>
          </c:tx>
          <c:spPr>
            <a:ln w="38099">
              <a:solidFill>
                <a:srgbClr val="FFCC00"/>
              </a:solidFill>
              <a:prstDash val="solid"/>
            </a:ln>
          </c:spPr>
          <c:marker>
            <c:symbol val="square"/>
            <c:size val="8"/>
            <c:spPr>
              <a:noFill/>
              <a:ln>
                <a:solidFill>
                  <a:srgbClr val="FFCC00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8.5</c:v>
                </c:pt>
                <c:pt idx="1">
                  <c:v>7.5</c:v>
                </c:pt>
                <c:pt idx="2">
                  <c:v>7.25</c:v>
                </c:pt>
                <c:pt idx="3">
                  <c:v>7.75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E5-44BB-860B-8BFD9279CC66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16 KB</c:v>
                </c:pt>
              </c:strCache>
            </c:strRef>
          </c:tx>
          <c:spPr>
            <a:ln w="38099">
              <a:solidFill>
                <a:srgbClr val="00FF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4</c:v>
                </c:pt>
                <c:pt idx="1">
                  <c:v>2.75</c:v>
                </c:pt>
                <c:pt idx="2">
                  <c:v>2.75</c:v>
                </c:pt>
                <c:pt idx="3">
                  <c:v>3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E5-44BB-860B-8BFD9279CC66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64 KB</c:v>
                </c:pt>
              </c:strCache>
            </c:strRef>
          </c:tx>
          <c:spPr>
            <a:ln w="38099">
              <a:solidFill>
                <a:srgbClr val="00FFFF"/>
              </a:solidFill>
              <a:prstDash val="solid"/>
            </a:ln>
          </c:spPr>
          <c:marker>
            <c:symbol val="circle"/>
            <c:size val="8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2</c:v>
                </c:pt>
                <c:pt idx="1">
                  <c:v>1.7000000000000051</c:v>
                </c:pt>
                <c:pt idx="2">
                  <c:v>1.55</c:v>
                </c:pt>
                <c:pt idx="3">
                  <c:v>1.4</c:v>
                </c:pt>
                <c:pt idx="4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E5-44BB-860B-8BFD9279CC66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256 KB</c:v>
                </c:pt>
              </c:strCache>
            </c:strRef>
          </c:tx>
          <c:spPr>
            <a:ln w="38099">
              <a:solidFill>
                <a:srgbClr val="0000FF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0.70000000000000095</c:v>
                </c:pt>
                <c:pt idx="2">
                  <c:v>0.5</c:v>
                </c:pt>
                <c:pt idx="3">
                  <c:v>0.5</c:v>
                </c:pt>
                <c:pt idx="4">
                  <c:v>0.60000000000000098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E5-44BB-860B-8BFD9279C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844288"/>
        <c:axId val="2146930752"/>
      </c:lineChart>
      <c:catAx>
        <c:axId val="-2108844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Block size (bytes)</a:t>
                </a:r>
              </a:p>
            </c:rich>
          </c:tx>
          <c:layout>
            <c:manualLayout>
              <c:xMode val="edge"/>
              <c:yMode val="edge"/>
              <c:x val="0.33089133089133099"/>
              <c:y val="0.87586206896551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69307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46930752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Miss rate (%)</a:t>
                </a:r>
              </a:p>
            </c:rich>
          </c:tx>
          <c:layout>
            <c:manualLayout>
              <c:xMode val="edge"/>
              <c:yMode val="edge"/>
              <c:x val="1.3431013431013401E-2"/>
              <c:y val="0.23218390804597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08844288"/>
        <c:crosses val="autoZero"/>
        <c:crossBetween val="midCat"/>
        <c:majorUnit val="5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150183150183399"/>
          <c:y val="0.1816091954023"/>
          <c:w val="0.16117216117216199"/>
          <c:h val="0.32413793103448502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6681465038899"/>
          <c:y val="7.5533661740558505E-2"/>
          <c:w val="0.74139844617092199"/>
          <c:h val="0.7224958949096890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Bandwidth (MB/s)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1983</c:v>
                </c:pt>
                <c:pt idx="1">
                  <c:v>1990</c:v>
                </c:pt>
                <c:pt idx="2">
                  <c:v>1994</c:v>
                </c:pt>
                <c:pt idx="3">
                  <c:v>1998</c:v>
                </c:pt>
                <c:pt idx="4">
                  <c:v>2003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0.60000000000000098</c:v>
                </c:pt>
                <c:pt idx="1">
                  <c:v>4</c:v>
                </c:pt>
                <c:pt idx="2">
                  <c:v>9</c:v>
                </c:pt>
                <c:pt idx="3">
                  <c:v>24</c:v>
                </c:pt>
                <c:pt idx="4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3D-4665-AAF2-C14A7077337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Latency (msec)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1983</c:v>
                </c:pt>
                <c:pt idx="1">
                  <c:v>1990</c:v>
                </c:pt>
                <c:pt idx="2">
                  <c:v>1994</c:v>
                </c:pt>
                <c:pt idx="3">
                  <c:v>1998</c:v>
                </c:pt>
                <c:pt idx="4">
                  <c:v>2003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48.3</c:v>
                </c:pt>
                <c:pt idx="1">
                  <c:v>17.100000000000001</c:v>
                </c:pt>
                <c:pt idx="2">
                  <c:v>12.7</c:v>
                </c:pt>
                <c:pt idx="3">
                  <c:v>8.8000000000000007</c:v>
                </c:pt>
                <c:pt idx="4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3D-4665-AAF2-C14A70773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813632"/>
        <c:axId val="-2118828832"/>
      </c:lineChart>
      <c:catAx>
        <c:axId val="-211881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 of Introduction</a:t>
                </a:r>
              </a:p>
            </c:rich>
          </c:tx>
          <c:layout>
            <c:manualLayout>
              <c:xMode val="edge"/>
              <c:yMode val="edge"/>
              <c:x val="0.311875693673697"/>
              <c:y val="0.909688013136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1188288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1882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118813632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26637069922308598"/>
          <c:y val="7.8817733990148006E-2"/>
          <c:w val="0.41842397336293102"/>
          <c:h val="0.206896551724138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920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248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579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000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05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8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7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3" y="4417404"/>
            <a:ext cx="6041601" cy="4181766"/>
          </a:xfrm>
          <a:noFill/>
          <a:ln>
            <a:noFill/>
          </a:ln>
        </p:spPr>
        <p:txBody>
          <a:bodyPr lIns="92192" tIns="45287" rIns="92192" bIns="45287"/>
          <a:lstStyle/>
          <a:p>
            <a:endParaRPr lang="en-US" dirty="0"/>
          </a:p>
        </p:txBody>
      </p:sp>
      <p:sp>
        <p:nvSpPr>
          <p:cNvPr id="1060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598488"/>
            <a:ext cx="6167437" cy="3470275"/>
          </a:xfrm>
          <a:ln/>
        </p:spPr>
      </p:sp>
    </p:spTree>
    <p:extLst>
      <p:ext uri="{BB962C8B-B14F-4D97-AF65-F5344CB8AC3E}">
        <p14:creationId xmlns:p14="http://schemas.microsoft.com/office/powerpoint/2010/main" val="150991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2660E-854E-44C8-B28A-5A7B97DFB74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995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34672-E3CB-4AC6-911A-AB1728B2F00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4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3" y="4417404"/>
            <a:ext cx="6041601" cy="4181766"/>
          </a:xfrm>
          <a:noFill/>
          <a:ln>
            <a:noFill/>
          </a:ln>
        </p:spPr>
        <p:txBody>
          <a:bodyPr lIns="92192" tIns="45287" rIns="92192" bIns="45287"/>
          <a:lstStyle/>
          <a:p>
            <a:endParaRPr lang="en-US" dirty="0"/>
          </a:p>
        </p:txBody>
      </p:sp>
      <p:sp>
        <p:nvSpPr>
          <p:cNvPr id="1060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598488"/>
            <a:ext cx="6167437" cy="3470275"/>
          </a:xfrm>
          <a:ln/>
        </p:spPr>
      </p:sp>
    </p:spTree>
    <p:extLst>
      <p:ext uri="{BB962C8B-B14F-4D97-AF65-F5344CB8AC3E}">
        <p14:creationId xmlns:p14="http://schemas.microsoft.com/office/powerpoint/2010/main" val="1509911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2660E-854E-44C8-B28A-5A7B97DFB744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995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7785B-2F6C-4F3F-BDE3-88FC9AE51FD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03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064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61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29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839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3843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451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1877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43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79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2207088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112" y="4417635"/>
            <a:ext cx="514217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60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33567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112" y="4417635"/>
            <a:ext cx="514217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619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4244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849833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429463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0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193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793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4796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242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123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41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B95B7-1E4C-4742-BB0E-E273D5030098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152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6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9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8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0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539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1079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6756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8057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0344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2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1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1024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909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E1A84-0A1B-47F1-9EB9-5F926BE32A12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73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CC6247-BDC7-45E1-A38D-E6F8DD609177}" type="datetime3">
              <a:rPr lang="en-AU" altLang="en-US" smtClean="0">
                <a:latin typeface="Times New Roman" panose="02020603050405020304" pitchFamily="18" charset="0"/>
              </a:rPr>
              <a:pPr/>
              <a:t>1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F917E9-A193-48A9-8289-503097A406EA}" type="slidenum">
              <a:rPr lang="en-AU" altLang="en-US">
                <a:latin typeface="Times New Roman" panose="02020603050405020304" pitchFamily="18" charset="0"/>
              </a:rPr>
              <a:pPr/>
              <a:t>72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6482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7635"/>
            <a:ext cx="604129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133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5850" cy="3468688"/>
          </a:xfrm>
          <a:ln/>
        </p:spPr>
      </p:sp>
    </p:spTree>
    <p:extLst>
      <p:ext uri="{BB962C8B-B14F-4D97-AF65-F5344CB8AC3E}">
        <p14:creationId xmlns:p14="http://schemas.microsoft.com/office/powerpoint/2010/main" val="12941117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7635"/>
            <a:ext cx="604129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133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5850" cy="3468688"/>
          </a:xfrm>
          <a:ln/>
        </p:spPr>
      </p:sp>
    </p:spTree>
    <p:extLst>
      <p:ext uri="{BB962C8B-B14F-4D97-AF65-F5344CB8AC3E}">
        <p14:creationId xmlns:p14="http://schemas.microsoft.com/office/powerpoint/2010/main" val="3243202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7635"/>
            <a:ext cx="604129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133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5850" cy="3468688"/>
          </a:xfrm>
          <a:ln/>
        </p:spPr>
      </p:sp>
    </p:spTree>
    <p:extLst>
      <p:ext uri="{BB962C8B-B14F-4D97-AF65-F5344CB8AC3E}">
        <p14:creationId xmlns:p14="http://schemas.microsoft.com/office/powerpoint/2010/main" val="35206914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1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69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909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39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13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24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15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88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0212F55-E2BA-4900-A695-8E1F397D79CA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84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32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6" tIns="45285" rIns="92186" bIns="45285"/>
          <a:lstStyle/>
          <a:p>
            <a:endParaRPr lang="en-US" dirty="0"/>
          </a:p>
        </p:txBody>
      </p:sp>
      <p:sp>
        <p:nvSpPr>
          <p:cNvPr id="1062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598488"/>
            <a:ext cx="6167437" cy="3470275"/>
          </a:xfrm>
          <a:ln/>
        </p:spPr>
      </p:sp>
    </p:spTree>
    <p:extLst>
      <p:ext uri="{BB962C8B-B14F-4D97-AF65-F5344CB8AC3E}">
        <p14:creationId xmlns:p14="http://schemas.microsoft.com/office/powerpoint/2010/main" val="14181004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75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05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6" tIns="45285" rIns="92186" bIns="45285"/>
          <a:lstStyle/>
          <a:p>
            <a:endParaRPr lang="en-US" dirty="0"/>
          </a:p>
        </p:txBody>
      </p:sp>
      <p:sp>
        <p:nvSpPr>
          <p:cNvPr id="1065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4263" cy="3468688"/>
          </a:xfrm>
          <a:ln/>
        </p:spPr>
      </p:sp>
    </p:spTree>
    <p:extLst>
      <p:ext uri="{BB962C8B-B14F-4D97-AF65-F5344CB8AC3E}">
        <p14:creationId xmlns:p14="http://schemas.microsoft.com/office/powerpoint/2010/main" val="40834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78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6" tIns="45285" rIns="92186" bIns="45285"/>
          <a:lstStyle/>
          <a:p>
            <a:endParaRPr lang="en-US" dirty="0"/>
          </a:p>
        </p:txBody>
      </p:sp>
      <p:sp>
        <p:nvSpPr>
          <p:cNvPr id="1072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4263" cy="3468688"/>
          </a:xfrm>
          <a:ln/>
        </p:spPr>
      </p:sp>
    </p:spTree>
    <p:extLst>
      <p:ext uri="{BB962C8B-B14F-4D97-AF65-F5344CB8AC3E}">
        <p14:creationId xmlns:p14="http://schemas.microsoft.com/office/powerpoint/2010/main" val="4670786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22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endParaRPr lang="en-US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12391774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pPr marL="0" lvl="1"/>
            <a:endParaRPr lang="en-US" sz="2400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14836864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endParaRPr lang="en-US" sz="2400" b="0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26838892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19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86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39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08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34672-E3CB-4AC6-911A-AB1728B2F00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4438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20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1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BB8DA-73BB-EE4C-B4E5-A3AC4805299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06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16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10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8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8000"/>
          </a:xfrm>
          <a:noFill/>
          <a:ln>
            <a:noFill/>
          </a:ln>
        </p:spPr>
        <p:txBody>
          <a:bodyPr lIns="95636" tIns="46979" rIns="95636" bIns="46979"/>
          <a:lstStyle/>
          <a:p>
            <a:endParaRPr lang="en-US" dirty="0"/>
          </a:p>
        </p:txBody>
      </p:sp>
      <p:sp>
        <p:nvSpPr>
          <p:cNvPr id="1775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19125"/>
            <a:ext cx="6369050" cy="3582988"/>
          </a:xfrm>
          <a:ln/>
        </p:spPr>
      </p:sp>
    </p:spTree>
    <p:extLst>
      <p:ext uri="{BB962C8B-B14F-4D97-AF65-F5344CB8AC3E}">
        <p14:creationId xmlns:p14="http://schemas.microsoft.com/office/powerpoint/2010/main" val="18181159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8000"/>
          </a:xfrm>
          <a:noFill/>
          <a:ln>
            <a:noFill/>
          </a:ln>
        </p:spPr>
        <p:txBody>
          <a:bodyPr lIns="95636" tIns="46979" rIns="95636" bIns="46979"/>
          <a:lstStyle/>
          <a:p>
            <a:endParaRPr lang="en-US" dirty="0"/>
          </a:p>
        </p:txBody>
      </p:sp>
      <p:sp>
        <p:nvSpPr>
          <p:cNvPr id="1779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19125"/>
            <a:ext cx="6369050" cy="3582988"/>
          </a:xfrm>
          <a:ln/>
        </p:spPr>
      </p:sp>
    </p:spTree>
    <p:extLst>
      <p:ext uri="{BB962C8B-B14F-4D97-AF65-F5344CB8AC3E}">
        <p14:creationId xmlns:p14="http://schemas.microsoft.com/office/powerpoint/2010/main" val="21360730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98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8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51888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36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971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900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4" y="4560889"/>
            <a:ext cx="6357937" cy="4319587"/>
          </a:xfrm>
          <a:noFill/>
          <a:ln>
            <a:noFill/>
          </a:ln>
        </p:spPr>
        <p:txBody>
          <a:bodyPr lIns="95646" tIns="46984" rIns="95646" bIns="46984"/>
          <a:lstStyle/>
          <a:p>
            <a:endParaRPr lang="en-US" dirty="0"/>
          </a:p>
        </p:txBody>
      </p:sp>
      <p:sp>
        <p:nvSpPr>
          <p:cNvPr id="1792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20713"/>
            <a:ext cx="6364287" cy="3581400"/>
          </a:xfrm>
          <a:ln/>
        </p:spPr>
      </p:sp>
    </p:spTree>
    <p:extLst>
      <p:ext uri="{BB962C8B-B14F-4D97-AF65-F5344CB8AC3E}">
        <p14:creationId xmlns:p14="http://schemas.microsoft.com/office/powerpoint/2010/main" val="16575047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77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59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4607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7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0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188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A93D3-1B6D-4737-BF06-88150991E559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1"/>
            <a:ext cx="8153400" cy="422275"/>
          </a:xfrm>
        </p:spPr>
        <p:txBody>
          <a:bodyPr/>
          <a:lstStyle/>
          <a:p>
            <a:r>
              <a:rPr lang="en-US" sz="4400" dirty="0"/>
              <a:t>The Memory Hierarchy Goal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22" y="1214404"/>
            <a:ext cx="10134600" cy="5643596"/>
          </a:xfrm>
        </p:spPr>
        <p:txBody>
          <a:bodyPr>
            <a:normAutofit/>
          </a:bodyPr>
          <a:lstStyle/>
          <a:p>
            <a:r>
              <a:rPr lang="en-US" sz="2400" b="1" dirty="0"/>
              <a:t>How do we create a memory system that gives the illusion of being large, cheap and fast (most of the time)?</a:t>
            </a:r>
          </a:p>
          <a:p>
            <a:pPr lvl="1"/>
            <a:r>
              <a:rPr lang="en-US" sz="2000" dirty="0"/>
              <a:t>With hierarchy</a:t>
            </a:r>
          </a:p>
          <a:p>
            <a:pPr lvl="2"/>
            <a:r>
              <a:rPr lang="en-US" sz="2000" dirty="0"/>
              <a:t>try the fast parts first -- most of the time, this works well</a:t>
            </a:r>
          </a:p>
          <a:p>
            <a:pPr lvl="2"/>
            <a:r>
              <a:rPr lang="en-US" sz="2000" dirty="0"/>
              <a:t>if not, move the data so it works well the next time</a:t>
            </a:r>
          </a:p>
          <a:p>
            <a:pPr lvl="1"/>
            <a:r>
              <a:rPr lang="en-US" sz="2000" dirty="0"/>
              <a:t>With parallelism</a:t>
            </a:r>
          </a:p>
          <a:p>
            <a:pPr lvl="2"/>
            <a:r>
              <a:rPr lang="en-US" sz="2000" dirty="0"/>
              <a:t>use multiple identical parts operating simultaneously</a:t>
            </a:r>
          </a:p>
          <a:p>
            <a:pPr lvl="2"/>
            <a:r>
              <a:rPr lang="en-US" sz="2000" dirty="0"/>
              <a:t>for large quantities of data, this works well</a:t>
            </a:r>
          </a:p>
          <a:p>
            <a:pPr lvl="2"/>
            <a:endParaRPr lang="en-US" sz="2400" dirty="0"/>
          </a:p>
          <a:p>
            <a:r>
              <a:rPr lang="en-US" sz="2400" b="1" dirty="0"/>
              <a:t>Example – keep a subset of the data in fast memory</a:t>
            </a:r>
          </a:p>
          <a:p>
            <a:r>
              <a:rPr lang="en-US" sz="2400" b="1" dirty="0"/>
              <a:t>Example – 1-byte-wide memory </a:t>
            </a:r>
            <a:r>
              <a:rPr lang="en-US" sz="24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/>
              <a:t> 4 </a:t>
            </a:r>
            <a:r>
              <a:rPr lang="en-US" sz="2400" b="1" dirty="0">
                <a:latin typeface="ＭＳ ゴシック"/>
                <a:ea typeface="ＭＳ ゴシック"/>
                <a:cs typeface="ＭＳ ゴシック"/>
                <a:sym typeface="Zapf Dingbats"/>
              </a:rPr>
              <a:t>×</a:t>
            </a:r>
            <a:r>
              <a:rPr lang="en-US" sz="2400" b="1" dirty="0"/>
              <a:t> 1-byte-wide memory </a:t>
            </a:r>
            <a:r>
              <a:rPr lang="en-US" sz="24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/>
              <a:t> 4-byte-wide memory</a:t>
            </a:r>
          </a:p>
          <a:p>
            <a:pPr lvl="1"/>
            <a:r>
              <a:rPr lang="en-US" sz="2000" dirty="0"/>
              <a:t>load word takes 4 memory cycles vs. 1 memory cycle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979BB0C-6394-4529-90CD-10F1E742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4834466" y="1545166"/>
            <a:ext cx="6747933" cy="302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Channel: Independent memory subsystem</a:t>
            </a:r>
          </a:p>
          <a:p>
            <a:pPr lvl="1"/>
            <a:r>
              <a:rPr lang="en-US" sz="2000" dirty="0">
                <a:ea typeface="ＭＳ Ｐゴシック" charset="0"/>
              </a:rPr>
              <a:t>E.g., </a:t>
            </a:r>
            <a:r>
              <a:rPr lang="en-US" sz="2000" dirty="0"/>
              <a:t>2 independent Channels: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437468" y="2910414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46334-F05B-464B-B281-7DB53D5C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91" y="2479675"/>
            <a:ext cx="2974538" cy="27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90C4ECC-F080-42EB-B322-7E5B5427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98" y="2479675"/>
            <a:ext cx="2974539" cy="27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7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DRAM subsystem</a:t>
            </a:r>
          </a:p>
        </p:txBody>
      </p:sp>
      <p:pic>
        <p:nvPicPr>
          <p:cNvPr id="108546" name="Picture 4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7" y="2727702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 descr="nehalem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667" y="418344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8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7" y="1660902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9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7" y="2738816"/>
            <a:ext cx="2590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10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7" y="1660902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hape 12"/>
          <p:cNvCxnSpPr>
            <a:cxnSpLocks noChangeShapeType="1"/>
            <a:stCxn id="108547" idx="3"/>
            <a:endCxn id="108549" idx="2"/>
          </p:cNvCxnSpPr>
          <p:nvPr/>
        </p:nvCxnSpPr>
        <p:spPr bwMode="auto">
          <a:xfrm flipV="1">
            <a:off x="6398217" y="3337303"/>
            <a:ext cx="1219200" cy="1522413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3"/>
          <p:cNvCxnSpPr>
            <a:cxnSpLocks noChangeShapeType="1"/>
            <a:stCxn id="108547" idx="1"/>
            <a:endCxn id="108546" idx="2"/>
          </p:cNvCxnSpPr>
          <p:nvPr/>
        </p:nvCxnSpPr>
        <p:spPr bwMode="auto">
          <a:xfrm rot="10800000">
            <a:off x="4036017" y="3326191"/>
            <a:ext cx="1009650" cy="1533525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hape 16"/>
          <p:cNvCxnSpPr>
            <a:cxnSpLocks noChangeShapeType="1"/>
            <a:stCxn id="108549" idx="0"/>
            <a:endCxn id="108550" idx="2"/>
          </p:cNvCxnSpPr>
          <p:nvPr/>
        </p:nvCxnSpPr>
        <p:spPr bwMode="auto">
          <a:xfrm rot="5400000" flipH="1" flipV="1">
            <a:off x="7376912" y="2498309"/>
            <a:ext cx="481012" cy="3175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6"/>
          <p:cNvCxnSpPr>
            <a:cxnSpLocks noChangeShapeType="1"/>
            <a:stCxn id="108546" idx="0"/>
            <a:endCxn id="108548" idx="2"/>
          </p:cNvCxnSpPr>
          <p:nvPr/>
        </p:nvCxnSpPr>
        <p:spPr bwMode="auto">
          <a:xfrm rot="5400000" flipH="1" flipV="1">
            <a:off x="3801861" y="2493546"/>
            <a:ext cx="469900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5" name="TextBox 22"/>
          <p:cNvSpPr txBox="1">
            <a:spLocks noChangeArrowheads="1"/>
          </p:cNvSpPr>
          <p:nvPr/>
        </p:nvSpPr>
        <p:spPr bwMode="auto">
          <a:xfrm>
            <a:off x="2893017" y="5024816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  <a:cs typeface="Arial" charset="0"/>
              </a:rPr>
              <a:t>Memory channel</a:t>
            </a:r>
          </a:p>
        </p:txBody>
      </p:sp>
      <p:sp>
        <p:nvSpPr>
          <p:cNvPr id="108556" name="TextBox 23"/>
          <p:cNvSpPr txBox="1">
            <a:spLocks noChangeArrowheads="1"/>
          </p:cNvSpPr>
          <p:nvPr/>
        </p:nvSpPr>
        <p:spPr bwMode="auto">
          <a:xfrm>
            <a:off x="6703017" y="5024816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  <a:cs typeface="Arial" charset="0"/>
              </a:rPr>
              <a:t>Memory channel</a:t>
            </a:r>
          </a:p>
        </p:txBody>
      </p:sp>
      <p:sp>
        <p:nvSpPr>
          <p:cNvPr id="108557" name="TextBox 24"/>
          <p:cNvSpPr txBox="1">
            <a:spLocks noChangeArrowheads="1"/>
          </p:cNvSpPr>
          <p:nvPr/>
        </p:nvSpPr>
        <p:spPr bwMode="auto">
          <a:xfrm>
            <a:off x="6017217" y="1051302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00B050"/>
                </a:solidFill>
                <a:latin typeface="Calibri" charset="0"/>
                <a:cs typeface="Arial" charset="0"/>
              </a:rPr>
              <a:t>DIMM </a:t>
            </a:r>
            <a:r>
              <a:rPr lang="en-US" sz="1400" b="1" dirty="0">
                <a:solidFill>
                  <a:srgbClr val="00B050"/>
                </a:solidFill>
                <a:latin typeface="Calibri" charset="0"/>
                <a:cs typeface="Arial" charset="0"/>
              </a:rPr>
              <a:t>(Dual in-line memory module)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45817" y="1584702"/>
            <a:ext cx="2743200" cy="762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559" name="TextBox 26"/>
          <p:cNvSpPr txBox="1">
            <a:spLocks noChangeArrowheads="1"/>
          </p:cNvSpPr>
          <p:nvPr/>
        </p:nvSpPr>
        <p:spPr bwMode="auto">
          <a:xfrm>
            <a:off x="5026617" y="3718302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  <a:cs typeface="Arial" charset="0"/>
              </a:rPr>
              <a:t>Processor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388817" y="3794502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07417" y="3794502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88217" y="1508502"/>
            <a:ext cx="2895600" cy="1905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563" name="TextBox 34"/>
          <p:cNvSpPr txBox="1">
            <a:spLocks noChangeArrowheads="1"/>
          </p:cNvSpPr>
          <p:nvPr/>
        </p:nvSpPr>
        <p:spPr bwMode="auto">
          <a:xfrm>
            <a:off x="3045417" y="1051302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800" b="1" dirty="0">
                <a:solidFill>
                  <a:srgbClr val="C0504D"/>
                </a:solidFill>
                <a:latin typeface="Calibri" charset="0"/>
                <a:cs typeface="Arial" charset="0"/>
              </a:rPr>
              <a:t>“</a:t>
            </a:r>
            <a:r>
              <a:rPr lang="en-US" altLang="ja-JP" sz="1800" b="1" dirty="0">
                <a:solidFill>
                  <a:srgbClr val="C0504D"/>
                </a:solidFill>
                <a:latin typeface="Calibri" charset="0"/>
                <a:cs typeface="Arial" charset="0"/>
              </a:rPr>
              <a:t>Channel</a:t>
            </a:r>
            <a:r>
              <a:rPr lang="ja-JP" altLang="en-US" sz="1800" b="1" dirty="0">
                <a:solidFill>
                  <a:srgbClr val="C0504D"/>
                </a:solidFill>
                <a:latin typeface="Calibri" charset="0"/>
                <a:cs typeface="Arial" charset="0"/>
              </a:rPr>
              <a:t>”</a:t>
            </a:r>
            <a:endParaRPr lang="en-US" sz="1800" b="1" dirty="0">
              <a:solidFill>
                <a:srgbClr val="C0504D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454491-A821-4420-BECC-4679491B1B20}"/>
              </a:ext>
            </a:extLst>
          </p:cNvPr>
          <p:cNvGrpSpPr/>
          <p:nvPr/>
        </p:nvGrpSpPr>
        <p:grpSpPr>
          <a:xfrm>
            <a:off x="2459776" y="5092228"/>
            <a:ext cx="7135287" cy="913601"/>
            <a:chOff x="3963176" y="971772"/>
            <a:chExt cx="5351464" cy="6851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7464B9-9204-473D-BAC9-0647D485F331}"/>
                </a:ext>
              </a:extLst>
            </p:cNvPr>
            <p:cNvSpPr txBox="1"/>
            <p:nvPr/>
          </p:nvSpPr>
          <p:spPr>
            <a:xfrm>
              <a:off x="3963176" y="1379970"/>
              <a:ext cx="5351464" cy="276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channel is connected to its own on-die memory controller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A1B20CA-7100-44C0-BBF0-B25CFB08F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297" y="971772"/>
              <a:ext cx="1" cy="36386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7D0D9-0193-4D7B-AD2B-A7E4445D7967}"/>
              </a:ext>
            </a:extLst>
          </p:cNvPr>
          <p:cNvCxnSpPr>
            <a:cxnSpLocks/>
          </p:cNvCxnSpPr>
          <p:nvPr/>
        </p:nvCxnSpPr>
        <p:spPr>
          <a:xfrm flipV="1">
            <a:off x="6545281" y="5092227"/>
            <a:ext cx="1" cy="485155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  <p:bldP spid="26" grpId="0" animBg="1"/>
      <p:bldP spid="34" grpId="0" animBg="1"/>
      <p:bldP spid="10856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52091" y="1973877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452091" y="22628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452091" y="25501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3452091" y="28390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452091" y="31264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3452091" y="34137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3452091" y="37026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267339" y="4221779"/>
            <a:ext cx="0" cy="336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18954" y="4501393"/>
            <a:ext cx="1321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00"/>
                </a:solidFill>
                <a:cs typeface="Arial" charset="0"/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447910" y="1797453"/>
            <a:ext cx="219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0)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endParaRPr lang="en-US" sz="1800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18653" y="1973877"/>
            <a:ext cx="461963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068103" y="2925862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518766" y="5149093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mux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>
            <a:off x="368227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1" name="Line 21"/>
          <p:cNvSpPr>
            <a:spLocks noChangeShapeType="1"/>
          </p:cNvSpPr>
          <p:nvPr/>
        </p:nvSpPr>
        <p:spPr bwMode="auto">
          <a:xfrm>
            <a:off x="3912465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2" name="Line 22"/>
          <p:cNvSpPr>
            <a:spLocks noChangeShapeType="1"/>
          </p:cNvSpPr>
          <p:nvPr/>
        </p:nvSpPr>
        <p:spPr bwMode="auto">
          <a:xfrm>
            <a:off x="4144241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3" name="Line 23"/>
          <p:cNvSpPr>
            <a:spLocks noChangeShapeType="1"/>
          </p:cNvSpPr>
          <p:nvPr/>
        </p:nvSpPr>
        <p:spPr bwMode="auto">
          <a:xfrm>
            <a:off x="437442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4" name="Line 24"/>
          <p:cNvSpPr>
            <a:spLocks noChangeShapeType="1"/>
          </p:cNvSpPr>
          <p:nvPr/>
        </p:nvSpPr>
        <p:spPr bwMode="auto">
          <a:xfrm>
            <a:off x="4604616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5" name="Line 25"/>
          <p:cNvSpPr>
            <a:spLocks noChangeShapeType="1"/>
          </p:cNvSpPr>
          <p:nvPr/>
        </p:nvSpPr>
        <p:spPr bwMode="auto">
          <a:xfrm>
            <a:off x="4834804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6" name="Line 26"/>
          <p:cNvSpPr>
            <a:spLocks noChangeShapeType="1"/>
          </p:cNvSpPr>
          <p:nvPr/>
        </p:nvSpPr>
        <p:spPr bwMode="auto">
          <a:xfrm>
            <a:off x="3452091" y="396777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080617" y="3117059"/>
            <a:ext cx="371475" cy="9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271660" y="4853822"/>
            <a:ext cx="2645" cy="261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1985242" y="3126403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277092" y="2896215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044105" y="5364993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274305" y="5541184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928231" y="5826955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452091" y="1973879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855317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66430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6441629" y="2200490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1)</a:t>
            </a:r>
            <a:endParaRPr lang="en-US" sz="18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1</a:t>
            </a: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36806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434785" y="2634034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1, Column 0)</a:t>
            </a:r>
            <a:endParaRPr lang="en-US" sz="18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389919" y="4501393"/>
            <a:ext cx="6238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3B812F"/>
                </a:solidFill>
                <a:cs typeface="Arial" charset="0"/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280266" y="2902303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452091" y="226280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3902942" y="4512505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931142" y="5169731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406245" y="4491233"/>
            <a:ext cx="173156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FF0000"/>
                </a:solidFill>
                <a:cs typeface="Arial" charset="0"/>
              </a:rPr>
              <a:t>CONFLICT !</a:t>
            </a:r>
          </a:p>
        </p:txBody>
      </p:sp>
      <p:sp>
        <p:nvSpPr>
          <p:cNvPr id="95286" name="Text Box 69"/>
          <p:cNvSpPr txBox="1">
            <a:spLocks noChangeArrowheads="1"/>
          </p:cNvSpPr>
          <p:nvPr/>
        </p:nvSpPr>
        <p:spPr bwMode="auto">
          <a:xfrm>
            <a:off x="3682279" y="1627803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Columns</a:t>
            </a:r>
          </a:p>
        </p:txBody>
      </p:sp>
      <p:sp>
        <p:nvSpPr>
          <p:cNvPr id="95287" name="Text Box 70"/>
          <p:cNvSpPr txBox="1">
            <a:spLocks noChangeArrowheads="1"/>
          </p:cNvSpPr>
          <p:nvPr/>
        </p:nvSpPr>
        <p:spPr bwMode="auto">
          <a:xfrm rot="5400000">
            <a:off x="4846837" y="2979836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296891" y="1425966"/>
            <a:ext cx="457706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003399"/>
                </a:solidFill>
                <a:cs typeface="Arial" charset="0"/>
              </a:rPr>
              <a:t>Access Address:    Row Operation: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444154" y="5118931"/>
            <a:ext cx="1617663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AB7B4B34-2B53-4395-AF42-290B744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102</a:t>
            </a:fld>
            <a:endParaRPr lang="en-US" dirty="0"/>
          </a:p>
        </p:txBody>
      </p:sp>
      <p:sp>
        <p:nvSpPr>
          <p:cNvPr id="62" name="Rounded Rectangle 260">
            <a:extLst>
              <a:ext uri="{FF2B5EF4-FFF2-40B4-BE49-F238E27FC236}">
                <a16:creationId xmlns:a16="http://schemas.microsoft.com/office/drawing/2014/main" id="{157832B6-963E-4C93-A6F0-5BA836164E78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4" name="Rounded Rectangle 260">
            <a:extLst>
              <a:ext uri="{FF2B5EF4-FFF2-40B4-BE49-F238E27FC236}">
                <a16:creationId xmlns:a16="http://schemas.microsoft.com/office/drawing/2014/main" id="{CEFCD95E-D0FD-405B-8243-84B2C23D8C66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6" name="Rounded Rectangle 260">
            <a:extLst>
              <a:ext uri="{FF2B5EF4-FFF2-40B4-BE49-F238E27FC236}">
                <a16:creationId xmlns:a16="http://schemas.microsoft.com/office/drawing/2014/main" id="{4936585D-D1A2-4471-A794-31DEFCCBA8FC}"/>
              </a:ext>
            </a:extLst>
          </p:cNvPr>
          <p:cNvSpPr/>
          <p:nvPr/>
        </p:nvSpPr>
        <p:spPr>
          <a:xfrm>
            <a:off x="1974172" y="2932823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7AEC7-74DD-497B-B4DE-1B214DCD875C}"/>
              </a:ext>
            </a:extLst>
          </p:cNvPr>
          <p:cNvSpPr/>
          <p:nvPr/>
        </p:nvSpPr>
        <p:spPr>
          <a:xfrm>
            <a:off x="8595699" y="1798065"/>
            <a:ext cx="1093056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Activation</a:t>
            </a:r>
            <a:endParaRPr lang="en-US" sz="17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69016-968A-4942-A25B-594BD3291EDC}"/>
              </a:ext>
            </a:extLst>
          </p:cNvPr>
          <p:cNvSpPr/>
          <p:nvPr/>
        </p:nvSpPr>
        <p:spPr>
          <a:xfrm>
            <a:off x="8592098" y="2637239"/>
            <a:ext cx="294279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Restore, </a:t>
            </a:r>
            <a:r>
              <a:rPr lang="en-US" sz="1733" dirty="0" err="1">
                <a:solidFill>
                  <a:srgbClr val="FF0000"/>
                </a:solidFill>
                <a:cs typeface="Arial" charset="0"/>
              </a:rPr>
              <a:t>Precharge</a:t>
            </a:r>
            <a:r>
              <a:rPr lang="en-US" sz="1733" dirty="0">
                <a:solidFill>
                  <a:srgbClr val="FF0000"/>
                </a:solidFill>
                <a:cs typeface="Arial" charset="0"/>
              </a:rPr>
              <a:t>, Activation </a:t>
            </a:r>
            <a:endParaRPr lang="en-US" sz="1733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40AC8-9629-4DA7-BFEF-3D92761232C8}"/>
              </a:ext>
            </a:extLst>
          </p:cNvPr>
          <p:cNvSpPr/>
          <p:nvPr/>
        </p:nvSpPr>
        <p:spPr>
          <a:xfrm>
            <a:off x="8606704" y="2217975"/>
            <a:ext cx="1373902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00B050"/>
                </a:solidFill>
                <a:cs typeface="Arial" charset="0"/>
              </a:rPr>
              <a:t>No operation</a:t>
            </a:r>
            <a:endParaRPr lang="en-US" sz="1733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F3AE69-5DB0-4A11-8296-2119D33F91DE}"/>
              </a:ext>
            </a:extLst>
          </p:cNvPr>
          <p:cNvSpPr/>
          <p:nvPr/>
        </p:nvSpPr>
        <p:spPr>
          <a:xfrm>
            <a:off x="6381805" y="1893432"/>
            <a:ext cx="172224" cy="63640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67FE4430-4FD7-4DDF-B5DB-0B0460E28D60}"/>
              </a:ext>
            </a:extLst>
          </p:cNvPr>
          <p:cNvSpPr/>
          <p:nvPr/>
        </p:nvSpPr>
        <p:spPr>
          <a:xfrm>
            <a:off x="6413837" y="2675061"/>
            <a:ext cx="140193" cy="3396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F3B14D-6C07-43DE-9D26-A66E7A8034DB}"/>
              </a:ext>
            </a:extLst>
          </p:cNvPr>
          <p:cNvSpPr/>
          <p:nvPr/>
        </p:nvSpPr>
        <p:spPr>
          <a:xfrm>
            <a:off x="5486646" y="1992990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A5889D-A060-49A1-8598-7D4D5BB117D4}"/>
              </a:ext>
            </a:extLst>
          </p:cNvPr>
          <p:cNvSpPr/>
          <p:nvPr/>
        </p:nvSpPr>
        <p:spPr>
          <a:xfrm>
            <a:off x="5486646" y="2648445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1DDD1B-C9FE-4FFC-822F-879072653477}"/>
              </a:ext>
            </a:extLst>
          </p:cNvPr>
          <p:cNvSpPr txBox="1"/>
          <p:nvPr/>
        </p:nvSpPr>
        <p:spPr>
          <a:xfrm>
            <a:off x="0" y="6643684"/>
            <a:ext cx="1034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Credit: Onur </a:t>
            </a:r>
            <a:r>
              <a:rPr lang="en-US" sz="800" i="1" dirty="0" err="1"/>
              <a:t>Mutlu</a:t>
            </a:r>
            <a:r>
              <a:rPr lang="en-US" sz="800" i="1" dirty="0"/>
              <a:t>.</a:t>
            </a:r>
            <a:endParaRPr lang="en-US" sz="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ECBB71-C7F8-404E-8991-E606F10E2E1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Row Operations &amp; Row Buffer Locality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880D30A-48E8-4901-8201-62A78180C739}"/>
              </a:ext>
            </a:extLst>
          </p:cNvPr>
          <p:cNvSpPr txBox="1">
            <a:spLocks/>
          </p:cNvSpPr>
          <p:nvPr/>
        </p:nvSpPr>
        <p:spPr>
          <a:xfrm>
            <a:off x="5593044" y="5192440"/>
            <a:ext cx="6093752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Improving Row Buffer Locality (RBL) is the key to reduce DRAM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5582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46914E-6 L 0.05782 -0.00061 C 0.05816 0.07284 0.05816 0.14692 0.05851 0.22099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6914E-6 L 0.03855 0.00093 L 0.03855 0.22222 " pathEditMode="relative" rAng="0" ptsTypes="A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9753E-6 L 0.05607 -4.19753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2.46914E-6 L 0.0573 -0.00092 C 0.05747 0.07315 0.05782 0.14722 0.05816 0.2213 L 0.05816 0.22161 " pathEditMode="relative" rAng="0" ptsTypes="AAAA">
                                      <p:cBhvr>
                                        <p:cTn id="2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1101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5236" grpId="0" animBg="1"/>
      <p:bldP spid="95237" grpId="0" animBg="1"/>
      <p:bldP spid="95238" grpId="0" animBg="1"/>
      <p:bldP spid="95239" grpId="0" animBg="1"/>
      <p:bldP spid="95240" grpId="0" animBg="1"/>
      <p:bldP spid="95241" grpId="0" animBg="1"/>
      <p:bldP spid="95242" grpId="0" animBg="1"/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95250" grpId="0" animBg="1"/>
      <p:bldP spid="95251" grpId="0" animBg="1"/>
      <p:bldP spid="95252" grpId="0" animBg="1"/>
      <p:bldP spid="95253" grpId="0" animBg="1"/>
      <p:bldP spid="95254" grpId="0" animBg="1"/>
      <p:bldP spid="95255" grpId="0" animBg="1"/>
      <p:bldP spid="95256" grpId="0" animBg="1"/>
      <p:bldP spid="26" grpId="0" animBg="1"/>
      <p:bldP spid="27" grpId="0" animBg="1"/>
      <p:bldP spid="28" grpId="0" animBg="1"/>
      <p:bldP spid="29" grpId="0"/>
      <p:bldP spid="29" grpId="1"/>
      <p:bldP spid="29" grpId="2"/>
      <p:bldP spid="29" grpId="3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5" grpId="0"/>
      <p:bldP spid="46" grpId="0"/>
      <p:bldP spid="46" grpId="1"/>
      <p:bldP spid="48" grpId="0"/>
      <p:bldP spid="48" grpId="1"/>
      <p:bldP spid="49" grpId="0" animBg="1"/>
      <p:bldP spid="49" grpId="1" animBg="1"/>
      <p:bldP spid="51" grpId="0" animBg="1"/>
      <p:bldP spid="51" grpId="1" animBg="1"/>
      <p:bldP spid="51" grpId="2" animBg="1"/>
      <p:bldP spid="52" grpId="0"/>
      <p:bldP spid="53" grpId="0"/>
      <p:bldP spid="53" grpId="1"/>
      <p:bldP spid="54" grpId="0"/>
      <p:bldP spid="54" grpId="1"/>
      <p:bldP spid="95286" grpId="0"/>
      <p:bldP spid="95287" grpId="0"/>
      <p:bldP spid="57" grpId="0"/>
      <p:bldP spid="62" grpId="0" animBg="1"/>
      <p:bldP spid="62" grpId="1" animBg="1"/>
      <p:bldP spid="62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3" grpId="0"/>
      <p:bldP spid="4" grpId="0"/>
      <p:bldP spid="67" grpId="0"/>
      <p:bldP spid="5" grpId="0" animBg="1"/>
      <p:bldP spid="69" grpId="0" animBg="1"/>
      <p:bldP spid="70" grpId="0"/>
      <p:bldP spid="71" grpId="0"/>
      <p:bldP spid="7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E7169D-C37A-4615-BE51-28902EF9B3DC}"/>
              </a:ext>
            </a:extLst>
          </p:cNvPr>
          <p:cNvSpPr/>
          <p:nvPr/>
        </p:nvSpPr>
        <p:spPr>
          <a:xfrm>
            <a:off x="2888501" y="3126309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51A0-4E97-4686-BA56-3B22A6F3B1BC}"/>
              </a:ext>
            </a:extLst>
          </p:cNvPr>
          <p:cNvSpPr/>
          <p:nvPr/>
        </p:nvSpPr>
        <p:spPr>
          <a:xfrm>
            <a:off x="4686863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AD650A3-C1B3-40E0-B335-F62A438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103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3C951-A131-4E4E-9DCB-6F0F95FB935E}"/>
              </a:ext>
            </a:extLst>
          </p:cNvPr>
          <p:cNvSpPr txBox="1"/>
          <p:nvPr/>
        </p:nvSpPr>
        <p:spPr>
          <a:xfrm>
            <a:off x="8964021" y="1481084"/>
            <a:ext cx="2308517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3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4 = 1.25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E151F-EC82-491C-91CD-C93CC70F3CAE}"/>
              </a:ext>
            </a:extLst>
          </p:cNvPr>
          <p:cNvSpPr/>
          <p:nvPr/>
        </p:nvSpPr>
        <p:spPr>
          <a:xfrm>
            <a:off x="2397427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767E0-74FA-4B39-976F-0AD181762110}"/>
              </a:ext>
            </a:extLst>
          </p:cNvPr>
          <p:cNvCxnSpPr>
            <a:cxnSpLocks/>
          </p:cNvCxnSpPr>
          <p:nvPr/>
        </p:nvCxnSpPr>
        <p:spPr>
          <a:xfrm flipH="1">
            <a:off x="6151213" y="2208912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EC2209-D2DA-42B3-BCF1-8296B8C04FBE}"/>
              </a:ext>
            </a:extLst>
          </p:cNvPr>
          <p:cNvSpPr txBox="1"/>
          <p:nvPr/>
        </p:nvSpPr>
        <p:spPr>
          <a:xfrm>
            <a:off x="6659056" y="1962691"/>
            <a:ext cx="179365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84DF78-FC5B-403A-A5A9-58E73011D674}"/>
              </a:ext>
            </a:extLst>
          </p:cNvPr>
          <p:cNvCxnSpPr>
            <a:cxnSpLocks/>
          </p:cNvCxnSpPr>
          <p:nvPr/>
        </p:nvCxnSpPr>
        <p:spPr>
          <a:xfrm flipH="1">
            <a:off x="6151212" y="1935605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8ADA1-FECB-4DED-94A8-A6F18F3FF85D}"/>
              </a:ext>
            </a:extLst>
          </p:cNvPr>
          <p:cNvGrpSpPr/>
          <p:nvPr/>
        </p:nvGrpSpPr>
        <p:grpSpPr>
          <a:xfrm>
            <a:off x="8055496" y="2448914"/>
            <a:ext cx="739305" cy="647185"/>
            <a:chOff x="6394216" y="1680056"/>
            <a:chExt cx="554479" cy="4853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ECAEA5-0F3F-4D84-82EB-D88FB70E4992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8686C-E396-4855-AD41-8993F710DE7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260">
            <a:extLst>
              <a:ext uri="{FF2B5EF4-FFF2-40B4-BE49-F238E27FC236}">
                <a16:creationId xmlns:a16="http://schemas.microsoft.com/office/drawing/2014/main" id="{8198034A-6896-4F31-A0D7-EDD0ECA8CB71}"/>
              </a:ext>
            </a:extLst>
          </p:cNvPr>
          <p:cNvSpPr/>
          <p:nvPr/>
        </p:nvSpPr>
        <p:spPr>
          <a:xfrm>
            <a:off x="8271080" y="3192847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094363-1FCA-4C20-8E4B-40984C8F660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52709" y="2193524"/>
            <a:ext cx="296488" cy="1539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379162-86B2-47FD-8216-4A54B09D07D9}"/>
              </a:ext>
            </a:extLst>
          </p:cNvPr>
          <p:cNvCxnSpPr>
            <a:cxnSpLocks/>
          </p:cNvCxnSpPr>
          <p:nvPr/>
        </p:nvCxnSpPr>
        <p:spPr>
          <a:xfrm flipH="1">
            <a:off x="8737599" y="1971804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60">
            <a:extLst>
              <a:ext uri="{FF2B5EF4-FFF2-40B4-BE49-F238E27FC236}">
                <a16:creationId xmlns:a16="http://schemas.microsoft.com/office/drawing/2014/main" id="{3C6C8BF2-3EC0-40A1-8F94-D0113376BA2A}"/>
              </a:ext>
            </a:extLst>
          </p:cNvPr>
          <p:cNvSpPr/>
          <p:nvPr/>
        </p:nvSpPr>
        <p:spPr>
          <a:xfrm>
            <a:off x="7802361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22" name="Rounded Rectangle 260">
            <a:extLst>
              <a:ext uri="{FF2B5EF4-FFF2-40B4-BE49-F238E27FC236}">
                <a16:creationId xmlns:a16="http://schemas.microsoft.com/office/drawing/2014/main" id="{77B20152-285A-4B2B-8B8E-53D6F426C624}"/>
              </a:ext>
            </a:extLst>
          </p:cNvPr>
          <p:cNvSpPr/>
          <p:nvPr/>
        </p:nvSpPr>
        <p:spPr>
          <a:xfrm>
            <a:off x="7328348" y="3194632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23" name="Rounded Rectangle 260">
            <a:extLst>
              <a:ext uri="{FF2B5EF4-FFF2-40B4-BE49-F238E27FC236}">
                <a16:creationId xmlns:a16="http://schemas.microsoft.com/office/drawing/2014/main" id="{B4DD4325-F843-4F68-8C40-002C74B605C0}"/>
              </a:ext>
            </a:extLst>
          </p:cNvPr>
          <p:cNvSpPr/>
          <p:nvPr/>
        </p:nvSpPr>
        <p:spPr>
          <a:xfrm>
            <a:off x="6844168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3F69-51BB-43A9-9763-B743EBBB46F8}"/>
              </a:ext>
            </a:extLst>
          </p:cNvPr>
          <p:cNvCxnSpPr>
            <a:cxnSpLocks/>
          </p:cNvCxnSpPr>
          <p:nvPr/>
        </p:nvCxnSpPr>
        <p:spPr>
          <a:xfrm flipH="1">
            <a:off x="2880511" y="1968829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1C8AA-6AE1-4C19-86B9-5DEF4751A02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93456" y="2188786"/>
            <a:ext cx="359321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A05935-2A06-40D2-B3D0-26DB8AB1295F}"/>
              </a:ext>
            </a:extLst>
          </p:cNvPr>
          <p:cNvSpPr txBox="1"/>
          <p:nvPr/>
        </p:nvSpPr>
        <p:spPr>
          <a:xfrm>
            <a:off x="3252777" y="1957953"/>
            <a:ext cx="88742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B74CA-C79E-47B3-84C2-11327CFFC02D}"/>
              </a:ext>
            </a:extLst>
          </p:cNvPr>
          <p:cNvCxnSpPr>
            <a:cxnSpLocks/>
          </p:cNvCxnSpPr>
          <p:nvPr/>
        </p:nvCxnSpPr>
        <p:spPr>
          <a:xfrm>
            <a:off x="4140199" y="2210523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60">
            <a:extLst>
              <a:ext uri="{FF2B5EF4-FFF2-40B4-BE49-F238E27FC236}">
                <a16:creationId xmlns:a16="http://schemas.microsoft.com/office/drawing/2014/main" id="{C895FF95-5A6D-4A97-9ECB-C7619D2BD841}"/>
              </a:ext>
            </a:extLst>
          </p:cNvPr>
          <p:cNvSpPr/>
          <p:nvPr/>
        </p:nvSpPr>
        <p:spPr>
          <a:xfrm>
            <a:off x="4888569" y="3194632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29" name="Rounded Rectangle 260">
            <a:extLst>
              <a:ext uri="{FF2B5EF4-FFF2-40B4-BE49-F238E27FC236}">
                <a16:creationId xmlns:a16="http://schemas.microsoft.com/office/drawing/2014/main" id="{FFC7CF9E-A105-4409-B256-F6864202132A}"/>
              </a:ext>
            </a:extLst>
          </p:cNvPr>
          <p:cNvSpPr/>
          <p:nvPr/>
        </p:nvSpPr>
        <p:spPr>
          <a:xfrm>
            <a:off x="3878606" y="3194632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30" name="Rounded Rectangle 260">
            <a:extLst>
              <a:ext uri="{FF2B5EF4-FFF2-40B4-BE49-F238E27FC236}">
                <a16:creationId xmlns:a16="http://schemas.microsoft.com/office/drawing/2014/main" id="{843581DE-30B2-4BA6-8C35-4D654114B4DC}"/>
              </a:ext>
            </a:extLst>
          </p:cNvPr>
          <p:cNvSpPr/>
          <p:nvPr/>
        </p:nvSpPr>
        <p:spPr>
          <a:xfrm>
            <a:off x="4386096" y="3197596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D657580-4010-48F0-BD96-64B99EE1AB60}"/>
              </a:ext>
            </a:extLst>
          </p:cNvPr>
          <p:cNvSpPr txBox="1">
            <a:spLocks/>
          </p:cNvSpPr>
          <p:nvPr/>
        </p:nvSpPr>
        <p:spPr>
          <a:xfrm>
            <a:off x="219754" y="1493661"/>
            <a:ext cx="2895108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In-order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(FIFO):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435C6F-87E9-49B0-A0A3-24F306B6B7A0}"/>
              </a:ext>
            </a:extLst>
          </p:cNvPr>
          <p:cNvGrpSpPr/>
          <p:nvPr/>
        </p:nvGrpSpPr>
        <p:grpSpPr>
          <a:xfrm>
            <a:off x="128767" y="3128623"/>
            <a:ext cx="2637988" cy="420564"/>
            <a:chOff x="77054" y="4139100"/>
            <a:chExt cx="1978491" cy="3154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528BA-4A83-46B8-A108-64883EC8C550}"/>
                </a:ext>
              </a:extLst>
            </p:cNvPr>
            <p:cNvSpPr txBox="1"/>
            <p:nvPr/>
          </p:nvSpPr>
          <p:spPr>
            <a:xfrm>
              <a:off x="77054" y="4139100"/>
              <a:ext cx="177599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6E55E6-55DE-4CAA-BC80-55A7D14DA1EB}"/>
                </a:ext>
              </a:extLst>
            </p:cNvPr>
            <p:cNvCxnSpPr>
              <a:cxnSpLocks/>
            </p:cNvCxnSpPr>
            <p:nvPr/>
          </p:nvCxnSpPr>
          <p:spPr>
            <a:xfrm>
              <a:off x="1787802" y="4336022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ounded Rectangle 260">
            <a:extLst>
              <a:ext uri="{FF2B5EF4-FFF2-40B4-BE49-F238E27FC236}">
                <a16:creationId xmlns:a16="http://schemas.microsoft.com/office/drawing/2014/main" id="{E52FBEA1-37FD-4439-946D-F3640B32E00F}"/>
              </a:ext>
            </a:extLst>
          </p:cNvPr>
          <p:cNvSpPr/>
          <p:nvPr/>
        </p:nvSpPr>
        <p:spPr>
          <a:xfrm>
            <a:off x="6356084" y="3187759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D5C6F3-CF01-4B1C-BBC9-5AC5808DDB19}"/>
              </a:ext>
            </a:extLst>
          </p:cNvPr>
          <p:cNvSpPr/>
          <p:nvPr/>
        </p:nvSpPr>
        <p:spPr>
          <a:xfrm>
            <a:off x="2888501" y="5587228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D1FDF-52B6-4769-B59C-59A5B695F240}"/>
              </a:ext>
            </a:extLst>
          </p:cNvPr>
          <p:cNvSpPr/>
          <p:nvPr/>
        </p:nvSpPr>
        <p:spPr>
          <a:xfrm>
            <a:off x="4686863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F6E40E-9D70-4E10-8B73-17F021E7EB23}"/>
              </a:ext>
            </a:extLst>
          </p:cNvPr>
          <p:cNvSpPr txBox="1"/>
          <p:nvPr/>
        </p:nvSpPr>
        <p:spPr>
          <a:xfrm>
            <a:off x="8977525" y="3942058"/>
            <a:ext cx="2194703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2 = 2.5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1512F-525F-4985-B39C-D41DFB6F6FB0}"/>
              </a:ext>
            </a:extLst>
          </p:cNvPr>
          <p:cNvSpPr/>
          <p:nvPr/>
        </p:nvSpPr>
        <p:spPr>
          <a:xfrm>
            <a:off x="2397427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699C36-0625-4916-BB8B-E5B0DFBE6EF1}"/>
              </a:ext>
            </a:extLst>
          </p:cNvPr>
          <p:cNvCxnSpPr>
            <a:cxnSpLocks/>
          </p:cNvCxnSpPr>
          <p:nvPr/>
        </p:nvCxnSpPr>
        <p:spPr>
          <a:xfrm flipH="1">
            <a:off x="6151213" y="4669831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D71A07-1A9A-4D7B-B189-A338085A2F0B}"/>
              </a:ext>
            </a:extLst>
          </p:cNvPr>
          <p:cNvSpPr txBox="1"/>
          <p:nvPr/>
        </p:nvSpPr>
        <p:spPr>
          <a:xfrm>
            <a:off x="6686895" y="4423610"/>
            <a:ext cx="1737975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0021A0-2D69-4E2A-AEC1-6E64FE031AD9}"/>
              </a:ext>
            </a:extLst>
          </p:cNvPr>
          <p:cNvCxnSpPr>
            <a:cxnSpLocks/>
          </p:cNvCxnSpPr>
          <p:nvPr/>
        </p:nvCxnSpPr>
        <p:spPr>
          <a:xfrm flipH="1">
            <a:off x="6151212" y="4396524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1CE2A3-C171-4930-A6B9-A680C97FF76F}"/>
              </a:ext>
            </a:extLst>
          </p:cNvPr>
          <p:cNvGrpSpPr/>
          <p:nvPr/>
        </p:nvGrpSpPr>
        <p:grpSpPr>
          <a:xfrm>
            <a:off x="8055496" y="4909833"/>
            <a:ext cx="739305" cy="647185"/>
            <a:chOff x="6394216" y="1680056"/>
            <a:chExt cx="554479" cy="48538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31D87-47AC-42D2-AB1E-0DDED5B12506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D44B2-C243-4BDE-91A7-3878BF66B54D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ounded Rectangle 260">
            <a:extLst>
              <a:ext uri="{FF2B5EF4-FFF2-40B4-BE49-F238E27FC236}">
                <a16:creationId xmlns:a16="http://schemas.microsoft.com/office/drawing/2014/main" id="{D0A2CC5D-89A4-4719-AF6B-CE0378BB77D5}"/>
              </a:ext>
            </a:extLst>
          </p:cNvPr>
          <p:cNvSpPr/>
          <p:nvPr/>
        </p:nvSpPr>
        <p:spPr>
          <a:xfrm>
            <a:off x="8271080" y="5653765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67EC29-06FC-48EE-B5A9-76F4F5EAB3B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424870" y="4654443"/>
            <a:ext cx="324327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AE7179-2567-4160-9BA7-5E91FF4A86EF}"/>
              </a:ext>
            </a:extLst>
          </p:cNvPr>
          <p:cNvCxnSpPr>
            <a:cxnSpLocks/>
          </p:cNvCxnSpPr>
          <p:nvPr/>
        </p:nvCxnSpPr>
        <p:spPr>
          <a:xfrm flipH="1">
            <a:off x="8737599" y="4432723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le 260">
            <a:extLst>
              <a:ext uri="{FF2B5EF4-FFF2-40B4-BE49-F238E27FC236}">
                <a16:creationId xmlns:a16="http://schemas.microsoft.com/office/drawing/2014/main" id="{C6E5D884-F7DE-438C-8769-779225753B78}"/>
              </a:ext>
            </a:extLst>
          </p:cNvPr>
          <p:cNvSpPr/>
          <p:nvPr/>
        </p:nvSpPr>
        <p:spPr>
          <a:xfrm>
            <a:off x="7802361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50" name="Rounded Rectangle 260">
            <a:extLst>
              <a:ext uri="{FF2B5EF4-FFF2-40B4-BE49-F238E27FC236}">
                <a16:creationId xmlns:a16="http://schemas.microsoft.com/office/drawing/2014/main" id="{CB0D9E95-7861-481F-9F16-8BB0DC685360}"/>
              </a:ext>
            </a:extLst>
          </p:cNvPr>
          <p:cNvSpPr/>
          <p:nvPr/>
        </p:nvSpPr>
        <p:spPr>
          <a:xfrm>
            <a:off x="7328348" y="5655551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51" name="Rounded Rectangle 260">
            <a:extLst>
              <a:ext uri="{FF2B5EF4-FFF2-40B4-BE49-F238E27FC236}">
                <a16:creationId xmlns:a16="http://schemas.microsoft.com/office/drawing/2014/main" id="{D16C5F30-3020-4B7A-B483-96ABC4657FEB}"/>
              </a:ext>
            </a:extLst>
          </p:cNvPr>
          <p:cNvSpPr/>
          <p:nvPr/>
        </p:nvSpPr>
        <p:spPr>
          <a:xfrm>
            <a:off x="6844168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0A5D99-976E-4336-9733-D8274FB1223F}"/>
              </a:ext>
            </a:extLst>
          </p:cNvPr>
          <p:cNvCxnSpPr>
            <a:cxnSpLocks/>
          </p:cNvCxnSpPr>
          <p:nvPr/>
        </p:nvCxnSpPr>
        <p:spPr>
          <a:xfrm flipH="1">
            <a:off x="2880511" y="4429748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C52D6C-A28C-4429-9E9C-266EB9F54EEE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893454" y="4649705"/>
            <a:ext cx="390902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7C156F-45AA-4B3B-945A-CBD556B6A6C0}"/>
              </a:ext>
            </a:extLst>
          </p:cNvPr>
          <p:cNvSpPr txBox="1"/>
          <p:nvPr/>
        </p:nvSpPr>
        <p:spPr>
          <a:xfrm>
            <a:off x="3284356" y="4418872"/>
            <a:ext cx="824264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351243-8BEE-4890-B0D2-C9D5232F754E}"/>
              </a:ext>
            </a:extLst>
          </p:cNvPr>
          <p:cNvCxnSpPr>
            <a:cxnSpLocks/>
          </p:cNvCxnSpPr>
          <p:nvPr/>
        </p:nvCxnSpPr>
        <p:spPr>
          <a:xfrm>
            <a:off x="4140199" y="4671441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60">
            <a:extLst>
              <a:ext uri="{FF2B5EF4-FFF2-40B4-BE49-F238E27FC236}">
                <a16:creationId xmlns:a16="http://schemas.microsoft.com/office/drawing/2014/main" id="{E46A8BAD-C1BF-45D5-A343-2982CBCC8AA3}"/>
              </a:ext>
            </a:extLst>
          </p:cNvPr>
          <p:cNvSpPr/>
          <p:nvPr/>
        </p:nvSpPr>
        <p:spPr>
          <a:xfrm>
            <a:off x="4888569" y="5655551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7" name="Rounded Rectangle 260">
            <a:extLst>
              <a:ext uri="{FF2B5EF4-FFF2-40B4-BE49-F238E27FC236}">
                <a16:creationId xmlns:a16="http://schemas.microsoft.com/office/drawing/2014/main" id="{149E1E0E-44C2-463A-84F5-069F599996A1}"/>
              </a:ext>
            </a:extLst>
          </p:cNvPr>
          <p:cNvSpPr/>
          <p:nvPr/>
        </p:nvSpPr>
        <p:spPr>
          <a:xfrm>
            <a:off x="3878606" y="5655551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58" name="Rounded Rectangle 260">
            <a:extLst>
              <a:ext uri="{FF2B5EF4-FFF2-40B4-BE49-F238E27FC236}">
                <a16:creationId xmlns:a16="http://schemas.microsoft.com/office/drawing/2014/main" id="{ADD053CA-260C-4E04-A047-CB5207765A1F}"/>
              </a:ext>
            </a:extLst>
          </p:cNvPr>
          <p:cNvSpPr/>
          <p:nvPr/>
        </p:nvSpPr>
        <p:spPr>
          <a:xfrm>
            <a:off x="4386096" y="5658515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F6F1968B-B7D7-4683-9017-F34571CD1349}"/>
              </a:ext>
            </a:extLst>
          </p:cNvPr>
          <p:cNvSpPr txBox="1">
            <a:spLocks/>
          </p:cNvSpPr>
          <p:nvPr/>
        </p:nvSpPr>
        <p:spPr>
          <a:xfrm>
            <a:off x="219753" y="3942057"/>
            <a:ext cx="3387711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Out-of-order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(FR-FCFS):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95755-1134-4F20-913A-E5B7C0BEE603}"/>
              </a:ext>
            </a:extLst>
          </p:cNvPr>
          <p:cNvGrpSpPr/>
          <p:nvPr/>
        </p:nvGrpSpPr>
        <p:grpSpPr>
          <a:xfrm>
            <a:off x="136972" y="5584454"/>
            <a:ext cx="2602115" cy="420564"/>
            <a:chOff x="183391" y="4243362"/>
            <a:chExt cx="1951586" cy="31542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53D70E-6794-433D-9EAD-E3E873D76920}"/>
                </a:ext>
              </a:extLst>
            </p:cNvPr>
            <p:cNvSpPr txBox="1"/>
            <p:nvPr/>
          </p:nvSpPr>
          <p:spPr>
            <a:xfrm>
              <a:off x="183391" y="4243362"/>
              <a:ext cx="168967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3CC1D2-DA0D-466F-B203-F570863128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34" y="4440665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ounded Rectangle 260">
            <a:extLst>
              <a:ext uri="{FF2B5EF4-FFF2-40B4-BE49-F238E27FC236}">
                <a16:creationId xmlns:a16="http://schemas.microsoft.com/office/drawing/2014/main" id="{18C02BE0-F04E-4022-92CD-39BC035C449E}"/>
              </a:ext>
            </a:extLst>
          </p:cNvPr>
          <p:cNvSpPr/>
          <p:nvPr/>
        </p:nvSpPr>
        <p:spPr>
          <a:xfrm>
            <a:off x="6356084" y="5648677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233ED2C0-5A90-4185-A752-A7A6CE75E854}"/>
              </a:ext>
            </a:extLst>
          </p:cNvPr>
          <p:cNvSpPr/>
          <p:nvPr/>
        </p:nvSpPr>
        <p:spPr>
          <a:xfrm rot="5400000">
            <a:off x="7338357" y="448057"/>
            <a:ext cx="217848" cy="26038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7465EF-1A69-4B09-AE7A-11B304627A28}"/>
              </a:ext>
            </a:extLst>
          </p:cNvPr>
          <p:cNvSpPr/>
          <p:nvPr/>
        </p:nvSpPr>
        <p:spPr>
          <a:xfrm>
            <a:off x="5093620" y="1219947"/>
            <a:ext cx="393771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FF0000"/>
                </a:solidFill>
              </a:rPr>
              <a:t>Visible to the memory scheduler 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558DA81-7674-4C57-A06B-0C50A20D904E}"/>
              </a:ext>
            </a:extLst>
          </p:cNvPr>
          <p:cNvSpPr/>
          <p:nvPr/>
        </p:nvSpPr>
        <p:spPr>
          <a:xfrm rot="10800000">
            <a:off x="10825290" y="2842526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0D53FA-3B81-45D2-B392-415E774AE664}"/>
              </a:ext>
            </a:extLst>
          </p:cNvPr>
          <p:cNvSpPr/>
          <p:nvPr/>
        </p:nvSpPr>
        <p:spPr>
          <a:xfrm>
            <a:off x="10917960" y="2650635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94AB245-2156-4CDC-86C9-FC762EF817F1}"/>
              </a:ext>
            </a:extLst>
          </p:cNvPr>
          <p:cNvSpPr/>
          <p:nvPr/>
        </p:nvSpPr>
        <p:spPr>
          <a:xfrm rot="10800000">
            <a:off x="10825290" y="4555555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5BEB9B-978E-4C0B-BA9A-261E0AF9D8A6}"/>
              </a:ext>
            </a:extLst>
          </p:cNvPr>
          <p:cNvSpPr/>
          <p:nvPr/>
        </p:nvSpPr>
        <p:spPr>
          <a:xfrm>
            <a:off x="10917960" y="438262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3307A9AC-3AC8-4E92-811F-B6ECA0C469B0}"/>
              </a:ext>
            </a:extLst>
          </p:cNvPr>
          <p:cNvSpPr/>
          <p:nvPr/>
        </p:nvSpPr>
        <p:spPr>
          <a:xfrm rot="10800000">
            <a:off x="10837988" y="5068821"/>
            <a:ext cx="92669" cy="5342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DEB69A-0845-4A5B-BBEB-149DA0039CB0}"/>
              </a:ext>
            </a:extLst>
          </p:cNvPr>
          <p:cNvSpPr/>
          <p:nvPr/>
        </p:nvSpPr>
        <p:spPr>
          <a:xfrm>
            <a:off x="10917960" y="501676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C43A0A-1A22-441F-9A60-163D359322C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RBL &amp; Memory Scheduling Schemes</a:t>
            </a:r>
          </a:p>
        </p:txBody>
      </p:sp>
    </p:spTree>
    <p:extLst>
      <p:ext uri="{BB962C8B-B14F-4D97-AF65-F5344CB8AC3E}">
        <p14:creationId xmlns:p14="http://schemas.microsoft.com/office/powerpoint/2010/main" val="2266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L -0.03993 -9.87654E-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-9.87654E-7 L -0.08021 -9.87654E-7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-9.87654E-7 L -0.11805 -9.87654E-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9.87654E-7 L -0.15989 -9.87654E-7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3993 -2.96296E-6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-2.96296E-6 L -0.11805 -2.96296E-6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2.96296E-6 L -0.15989 -2.96296E-6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6" grpId="0"/>
      <p:bldP spid="28" grpId="0" animBg="1"/>
      <p:bldP spid="29" grpId="0" animBg="1"/>
      <p:bldP spid="30" grpId="0" animBg="1"/>
      <p:bldP spid="35" grpId="0" animBg="1"/>
      <p:bldP spid="35" grpId="1" animBg="1"/>
      <p:bldP spid="36" grpId="0" animBg="1"/>
      <p:bldP spid="37" grpId="0" animBg="1"/>
      <p:bldP spid="39" grpId="0" animBg="1"/>
      <p:bldP spid="41" grpId="0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4" grpId="0"/>
      <p:bldP spid="56" grpId="0" animBg="1"/>
      <p:bldP spid="57" grpId="0" animBg="1"/>
      <p:bldP spid="58" grpId="0" animBg="1"/>
      <p:bldP spid="63" grpId="0" animBg="1"/>
      <p:bldP spid="63" grpId="1" animBg="1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Milestones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BEF5DC-C95C-4F3D-B9AB-620E752AD83D}"/>
              </a:ext>
            </a:extLst>
          </p:cNvPr>
          <p:cNvSpPr txBox="1">
            <a:spLocks noChangeArrowheads="1"/>
          </p:cNvSpPr>
          <p:nvPr/>
        </p:nvSpPr>
        <p:spPr>
          <a:xfrm>
            <a:off x="1032932" y="4576037"/>
            <a:ext cx="9719734" cy="182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In the time that the memory to processor </a:t>
            </a:r>
            <a:r>
              <a:rPr lang="en-US" sz="2000" b="1" dirty="0">
                <a:solidFill>
                  <a:schemeClr val="accent1"/>
                </a:solidFill>
              </a:rPr>
              <a:t>bandwidth</a:t>
            </a:r>
            <a:r>
              <a:rPr lang="en-US" sz="2000" b="1" dirty="0"/>
              <a:t> has more than </a:t>
            </a:r>
            <a:r>
              <a:rPr lang="en-US" sz="2000" b="1" dirty="0">
                <a:solidFill>
                  <a:schemeClr val="accent2"/>
                </a:solidFill>
              </a:rPr>
              <a:t>doubled</a:t>
            </a:r>
            <a:r>
              <a:rPr lang="en-US" sz="2000" b="1" dirty="0"/>
              <a:t> the memory </a:t>
            </a:r>
            <a:r>
              <a:rPr lang="en-US" sz="2000" b="1" dirty="0">
                <a:solidFill>
                  <a:schemeClr val="accent1"/>
                </a:solidFill>
              </a:rPr>
              <a:t>latency</a:t>
            </a:r>
            <a:r>
              <a:rPr lang="en-US" sz="2000" b="1" dirty="0"/>
              <a:t> has improved by a factor of only </a:t>
            </a:r>
            <a:r>
              <a:rPr lang="en-US" sz="2000" b="1" dirty="0">
                <a:solidFill>
                  <a:schemeClr val="accent2"/>
                </a:solidFill>
              </a:rPr>
              <a:t>1.2</a:t>
            </a:r>
            <a:r>
              <a:rPr lang="en-US" sz="2000" b="1" dirty="0"/>
              <a:t> to </a:t>
            </a:r>
            <a:r>
              <a:rPr lang="en-US" sz="2000" b="1" dirty="0">
                <a:solidFill>
                  <a:schemeClr val="accent2"/>
                </a:solidFill>
              </a:rPr>
              <a:t>1.4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To deliver such high bandwidth, the internal DRAM has to be organized as interleaved memory banks</a:t>
            </a:r>
          </a:p>
        </p:txBody>
      </p:sp>
      <p:graphicFrame>
        <p:nvGraphicFramePr>
          <p:cNvPr id="7" name="Group 94">
            <a:extLst>
              <a:ext uri="{FF2B5EF4-FFF2-40B4-BE49-F238E27FC236}">
                <a16:creationId xmlns:a16="http://schemas.microsoft.com/office/drawing/2014/main" id="{6931AF8A-C6E5-405E-895D-52A392C75EC1}"/>
              </a:ext>
            </a:extLst>
          </p:cNvPr>
          <p:cNvGraphicFramePr>
            <a:graphicFrameLocks/>
          </p:cNvGraphicFramePr>
          <p:nvPr/>
        </p:nvGraphicFramePr>
        <p:xfrm>
          <a:off x="1981200" y="1259851"/>
          <a:ext cx="8229600" cy="309003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DDR SDRAM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 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Mb/chip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 size (mm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Pins/chip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BWidth (MB/s)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Latency (nsec)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78">
            <a:extLst>
              <a:ext uri="{FF2B5EF4-FFF2-40B4-BE49-F238E27FC236}">
                <a16:creationId xmlns:a16="http://schemas.microsoft.com/office/drawing/2014/main" id="{2A3ACBDF-8991-4C51-B0AC-46D21FE6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56"/>
            <a:ext cx="1827744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Patterson, CACM Vol 47, #10, 2004</a:t>
            </a:r>
          </a:p>
        </p:txBody>
      </p:sp>
    </p:spTree>
    <p:extLst>
      <p:ext uri="{BB962C8B-B14F-4D97-AF65-F5344CB8AC3E}">
        <p14:creationId xmlns:p14="http://schemas.microsoft.com/office/powerpoint/2010/main" val="2273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(DRAM) + Caches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185333"/>
            <a:ext cx="10143068" cy="5012654"/>
          </a:xfrm>
        </p:spPr>
        <p:txBody>
          <a:bodyPr>
            <a:noAutofit/>
          </a:bodyPr>
          <a:lstStyle/>
          <a:p>
            <a:r>
              <a:rPr lang="en-US" sz="2400" b="1" dirty="0"/>
              <a:t>It is important to match the cache characteristics</a:t>
            </a:r>
          </a:p>
          <a:p>
            <a:pPr lvl="1"/>
            <a:r>
              <a:rPr lang="en-US" sz="2000" dirty="0"/>
              <a:t>Caches want information provided to them one </a:t>
            </a:r>
            <a:r>
              <a:rPr lang="en-US" sz="2000" dirty="0">
                <a:solidFill>
                  <a:schemeClr val="accent1"/>
                </a:solidFill>
              </a:rPr>
              <a:t>block</a:t>
            </a:r>
            <a:r>
              <a:rPr lang="en-US" sz="2000" dirty="0"/>
              <a:t> at a time (and a block is usually more than one word)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Memory design considerations:  </a:t>
            </a:r>
          </a:p>
          <a:p>
            <a:pPr lvl="1"/>
            <a:r>
              <a:rPr lang="en-US" sz="2000" dirty="0"/>
              <a:t>With the main memory characteristics</a:t>
            </a:r>
          </a:p>
          <a:p>
            <a:pPr lvl="2"/>
            <a:r>
              <a:rPr lang="en-US" sz="1800" dirty="0"/>
              <a:t>Use DRAMs that support fast multiple word accesses, preferably ones that </a:t>
            </a:r>
            <a:r>
              <a:rPr lang="en-US" sz="1800" b="1" dirty="0">
                <a:solidFill>
                  <a:schemeClr val="accent1"/>
                </a:solidFill>
              </a:rPr>
              <a:t>match the block size </a:t>
            </a:r>
            <a:r>
              <a:rPr lang="en-US" sz="1800" dirty="0"/>
              <a:t>of the cache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With the memory-bus characteristics</a:t>
            </a:r>
          </a:p>
          <a:p>
            <a:pPr lvl="2"/>
            <a:r>
              <a:rPr lang="en-US" sz="1800" dirty="0"/>
              <a:t>Make sure the memory-bus can support the DRAM access rates and patterns</a:t>
            </a:r>
          </a:p>
          <a:p>
            <a:pPr lvl="2"/>
            <a:r>
              <a:rPr lang="en-US" sz="1800" dirty="0"/>
              <a:t>With the goal of increasing the Memory-Bus-to-Cache bandwidth</a:t>
            </a:r>
          </a:p>
        </p:txBody>
      </p:sp>
    </p:spTree>
    <p:extLst>
      <p:ext uri="{BB962C8B-B14F-4D97-AF65-F5344CB8AC3E}">
        <p14:creationId xmlns:p14="http://schemas.microsoft.com/office/powerpoint/2010/main" val="19347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Review: DRAM vs. SRAM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919163" y="1276833"/>
            <a:ext cx="8610600" cy="490489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DRAM</a:t>
            </a:r>
          </a:p>
          <a:p>
            <a:pPr lvl="1"/>
            <a:r>
              <a:rPr lang="en-US" dirty="0">
                <a:ea typeface="ＭＳ Ｐゴシック" charset="0"/>
              </a:rPr>
              <a:t>Slower access (capacitor)</a:t>
            </a:r>
          </a:p>
          <a:p>
            <a:pPr lvl="1"/>
            <a:r>
              <a:rPr lang="en-US" dirty="0">
                <a:ea typeface="ＭＳ Ｐゴシック" charset="0"/>
              </a:rPr>
              <a:t>Higher density (1T 1C cell)</a:t>
            </a:r>
          </a:p>
          <a:p>
            <a:pPr lvl="1"/>
            <a:r>
              <a:rPr lang="en-US" dirty="0">
                <a:ea typeface="ＭＳ Ｐゴシック" charset="0"/>
              </a:rPr>
              <a:t>Lower cost</a:t>
            </a:r>
          </a:p>
          <a:p>
            <a:pPr lvl="1"/>
            <a:r>
              <a:rPr lang="en-US" dirty="0">
                <a:ea typeface="ＭＳ Ｐゴシック" charset="0"/>
              </a:rPr>
              <a:t>Requires refresh (power, performance, circuitry)</a:t>
            </a:r>
          </a:p>
          <a:p>
            <a:pPr lvl="1"/>
            <a:r>
              <a:rPr lang="en-US" dirty="0">
                <a:ea typeface="ＭＳ Ｐゴシック" charset="0"/>
              </a:rPr>
              <a:t>Manufacturing requires putting capacitor and logic together</a:t>
            </a:r>
          </a:p>
          <a:p>
            <a:pPr marL="527518" lvl="1" indent="0">
              <a:buNone/>
            </a:pPr>
            <a:endParaRPr lang="en-US" dirty="0">
              <a:ea typeface="ＭＳ Ｐゴシック" charset="0"/>
            </a:endParaRPr>
          </a:p>
          <a:p>
            <a:pPr marL="527518" lvl="1" indent="0">
              <a:buNone/>
            </a:pPr>
            <a:endParaRPr lang="en-US" dirty="0">
              <a:ea typeface="ＭＳ Ｐゴシック" charset="0"/>
            </a:endParaRPr>
          </a:p>
          <a:p>
            <a:r>
              <a:rPr lang="en-US" sz="3800" b="1" dirty="0"/>
              <a:t>SRAM</a:t>
            </a:r>
          </a:p>
          <a:p>
            <a:pPr lvl="1"/>
            <a:r>
              <a:rPr lang="en-US" dirty="0">
                <a:ea typeface="ＭＳ Ｐゴシック" charset="0"/>
              </a:rPr>
              <a:t>Faster access (no capacitor)</a:t>
            </a:r>
          </a:p>
          <a:p>
            <a:pPr lvl="1"/>
            <a:r>
              <a:rPr lang="en-US" dirty="0">
                <a:ea typeface="ＭＳ Ｐゴシック" charset="0"/>
              </a:rPr>
              <a:t>Lower density (6T cell)</a:t>
            </a:r>
          </a:p>
          <a:p>
            <a:pPr lvl="1"/>
            <a:r>
              <a:rPr lang="en-US" dirty="0">
                <a:ea typeface="ＭＳ Ｐゴシック" charset="0"/>
              </a:rPr>
              <a:t>Higher cost</a:t>
            </a:r>
          </a:p>
          <a:p>
            <a:pPr lvl="1"/>
            <a:r>
              <a:rPr lang="en-US" dirty="0">
                <a:ea typeface="ＭＳ Ｐゴシック" charset="0"/>
              </a:rPr>
              <a:t>No need for refresh</a:t>
            </a:r>
          </a:p>
          <a:p>
            <a:pPr lvl="1"/>
            <a:r>
              <a:rPr lang="en-US" dirty="0">
                <a:ea typeface="ＭＳ Ｐゴシック" charset="0"/>
              </a:rPr>
              <a:t>Manufacturing compatible with logic process (no capacitor)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5793A0-AFAF-B94D-9E18-87DD8402FAA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657" y="1313828"/>
            <a:ext cx="10397852" cy="5806718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Purpose: </a:t>
            </a:r>
            <a:r>
              <a:rPr lang="en-US" sz="2400" dirty="0"/>
              <a:t>Long term, </a:t>
            </a:r>
            <a:r>
              <a:rPr lang="en-US" sz="2400" dirty="0">
                <a:solidFill>
                  <a:srgbClr val="FF0000"/>
                </a:solidFill>
              </a:rPr>
              <a:t>nonvolatile</a:t>
            </a:r>
            <a:r>
              <a:rPr lang="en-US" sz="2400" dirty="0"/>
              <a:t> storage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Lowest level in the memory hierarchy: large, cheap, slow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/>
              <a:t>General structure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1 to 4 rotating platter coated with a magnetic surface (2 sides recordable)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Rotational speeds of 5,400 to 15,000 RPM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Moveable read/write head to access the information for each platter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10,000 to 50,000 </a:t>
            </a:r>
            <a:r>
              <a:rPr lang="en-US" sz="2000" dirty="0">
                <a:solidFill>
                  <a:schemeClr val="accent1"/>
                </a:solidFill>
              </a:rPr>
              <a:t>tracks</a:t>
            </a:r>
            <a:r>
              <a:rPr lang="en-US" sz="2000" dirty="0"/>
              <a:t> per surface</a:t>
            </a:r>
          </a:p>
          <a:p>
            <a:pPr lvl="2"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Cylinder</a:t>
            </a:r>
            <a:r>
              <a:rPr lang="en-US" sz="1600" dirty="0"/>
              <a:t> - all the tracks under the head at a given point on all surfaces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100 to 500 </a:t>
            </a:r>
            <a:r>
              <a:rPr lang="en-US" sz="2000" dirty="0">
                <a:solidFill>
                  <a:schemeClr val="accent1"/>
                </a:solidFill>
              </a:rPr>
              <a:t>sectors</a:t>
            </a:r>
            <a:r>
              <a:rPr lang="en-US" sz="2000" dirty="0"/>
              <a:t> per track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The smallest unit that can be read/written (typically 512B)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Outer tracks hold more sectors than the inner tracks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299219-1BFE-4348-BF89-2EEBF8BB0B21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Magnetic Disk</a:t>
            </a:r>
          </a:p>
        </p:txBody>
      </p:sp>
      <p:sp useBgFill="1">
        <p:nvSpPr>
          <p:cNvPr id="18" name="Oval 5">
            <a:extLst>
              <a:ext uri="{FF2B5EF4-FFF2-40B4-BE49-F238E27FC236}">
                <a16:creationId xmlns:a16="http://schemas.microsoft.com/office/drawing/2014/main" id="{0BE14FC5-4DAB-4075-9682-16E64022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10" y="24483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9" name="Oval 6">
            <a:extLst>
              <a:ext uri="{FF2B5EF4-FFF2-40B4-BE49-F238E27FC236}">
                <a16:creationId xmlns:a16="http://schemas.microsoft.com/office/drawing/2014/main" id="{D89D4863-906A-4C4B-9420-5E02AEA4C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10" y="22197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0" name="Oval 7">
            <a:extLst>
              <a:ext uri="{FF2B5EF4-FFF2-40B4-BE49-F238E27FC236}">
                <a16:creationId xmlns:a16="http://schemas.microsoft.com/office/drawing/2014/main" id="{F8AB5713-3CFC-4BD2-BBA8-76E8BE2B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510" y="20419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1" name="Oval 8">
            <a:extLst>
              <a:ext uri="{FF2B5EF4-FFF2-40B4-BE49-F238E27FC236}">
                <a16:creationId xmlns:a16="http://schemas.microsoft.com/office/drawing/2014/main" id="{E6D29936-C70E-499D-A040-44D5BFFB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510" y="18895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ADAA7A31-0C24-4103-B17D-43EED873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1760" y="2061025"/>
            <a:ext cx="2413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0FFEAB2-C371-4CFC-8873-3520217BA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6360" y="2035625"/>
            <a:ext cx="596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6C78FC2D-E77B-4AFD-8108-D7D2313D8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51160" y="1451425"/>
            <a:ext cx="2921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6536CFC-65BA-4931-9837-6025EA88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310" y="1292676"/>
            <a:ext cx="73193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Sector</a:t>
            </a: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6AE2CA47-5EEF-4799-AC39-E4E72CEF19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2060" y="1133925"/>
            <a:ext cx="368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EB51163-EC7D-410E-B21F-91CC3C09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20" y="980130"/>
            <a:ext cx="62747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Track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662197-AB49-4BCA-8446-804427C31E40}"/>
              </a:ext>
            </a:extLst>
          </p:cNvPr>
          <p:cNvGrpSpPr>
            <a:grpSpLocks/>
          </p:cNvGrpSpPr>
          <p:nvPr/>
        </p:nvGrpSpPr>
        <p:grpSpPr bwMode="auto">
          <a:xfrm>
            <a:off x="9593935" y="1978475"/>
            <a:ext cx="790575" cy="723900"/>
            <a:chOff x="4094" y="1136"/>
            <a:chExt cx="498" cy="456"/>
          </a:xfrm>
        </p:grpSpPr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56029EE3-1249-488D-AC77-5EDE22A0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464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0FA4887C-65A0-4AFF-9EEB-BA200756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8">
              <a:extLst>
                <a:ext uri="{FF2B5EF4-FFF2-40B4-BE49-F238E27FC236}">
                  <a16:creationId xmlns:a16="http://schemas.microsoft.com/office/drawing/2014/main" id="{DCCA259A-00B1-41F1-869E-F34C1E57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1203"/>
              <a:ext cx="0" cy="3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1226C4E7-32C3-4FE7-B9DE-CBAB7BFFE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Line 20">
            <a:extLst>
              <a:ext uri="{FF2B5EF4-FFF2-40B4-BE49-F238E27FC236}">
                <a16:creationId xmlns:a16="http://schemas.microsoft.com/office/drawing/2014/main" id="{3F63EC61-C336-4BA5-9AEE-723F70074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8960" y="2270575"/>
            <a:ext cx="37465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35D810BA-6754-4C38-A994-F81C3E4F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160" y="2050041"/>
            <a:ext cx="91531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Cylinder</a:t>
            </a: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9351B5F6-7359-457F-9634-F709F5424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8167" y="1990384"/>
            <a:ext cx="0" cy="635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id="{70AABE70-CEA3-4DFB-9ADB-AD6923354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6220" y="2001498"/>
            <a:ext cx="35790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D9C67B4D-9760-4BB0-9450-B0A9874BD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0866" y="2257084"/>
            <a:ext cx="351599" cy="237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70D3A28B-51B2-472C-8178-56C5C4616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0867" y="2447583"/>
            <a:ext cx="351626" cy="40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A4E4C685-E45D-4C40-A6B4-75A9EBAD8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4200" y="2613479"/>
            <a:ext cx="3683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DFBA98F6-8D92-4BF8-A72B-CD80C0947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9067" y="2339636"/>
            <a:ext cx="422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E66A2206-A9CA-4D7B-8CA4-1EC9AEA64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2810" y="2657244"/>
            <a:ext cx="254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6C189E29-1894-44D2-8DC9-8867ECDE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810" y="2943646"/>
            <a:ext cx="62677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</a:rPr>
              <a:t>Head</a:t>
            </a: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10F8FFAC-A045-4B5C-9CDD-2E50D753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5958" y="2746325"/>
            <a:ext cx="3683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FACA69BA-F905-4832-BC64-E82F12D02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508" y="2689176"/>
            <a:ext cx="77143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Platter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43A4E64F-98FA-4ECC-814C-682E8D16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610" y="1127575"/>
            <a:ext cx="1219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CDB87C61-13BB-46B2-98B1-D98A2548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856" y="1143450"/>
            <a:ext cx="1086708" cy="683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1" dirty="0"/>
              <a:t>Controller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+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47" name="Line 34">
            <a:extLst>
              <a:ext uri="{FF2B5EF4-FFF2-40B4-BE49-F238E27FC236}">
                <a16:creationId xmlns:a16="http://schemas.microsoft.com/office/drawing/2014/main" id="{91A04837-B919-448B-9EE8-98A5D4298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6210" y="182112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7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7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595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81911"/>
            <a:ext cx="11425971" cy="4044871"/>
          </a:xfrm>
          <a:noFill/>
          <a:ln/>
        </p:spPr>
        <p:txBody>
          <a:bodyPr>
            <a:noAutofit/>
          </a:bodyPr>
          <a:lstStyle/>
          <a:p>
            <a:pPr marL="9525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Rotational latency</a:t>
            </a:r>
            <a:r>
              <a:rPr lang="en-US" sz="2000" dirty="0"/>
              <a:t>:  wait for the desired sector to rotate under the head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/>
              <a:t>½ of 1/RPM converted to </a:t>
            </a:r>
            <a:r>
              <a:rPr lang="en-US" sz="1600" dirty="0" err="1"/>
              <a:t>ms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0.5R/5400RPM = 5.6ms</a:t>
            </a:r>
            <a:r>
              <a:rPr lang="en-US" sz="1600" dirty="0"/>
              <a:t>  to  </a:t>
            </a:r>
            <a:r>
              <a:rPr lang="en-US" sz="1600" dirty="0">
                <a:solidFill>
                  <a:srgbClr val="0070C0"/>
                </a:solidFill>
              </a:rPr>
              <a:t>0.5R/15000RPM = 2.0ms</a:t>
            </a:r>
          </a:p>
          <a:p>
            <a:pPr marL="1427163" lvl="2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  <a:p>
            <a:pPr marL="965586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Transfer time</a:t>
            </a:r>
            <a:r>
              <a:rPr lang="en-US" sz="2000" dirty="0"/>
              <a:t>:  transfer a block of bits (one or more sectors) under the head to the disk controller’s cache (70 to 125 MB/s are typical disk transfer rates)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/>
              <a:t>the disk controller’s “cache” takes advantage of spatial locality in disk accesses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>
                <a:latin typeface="Arial" charset="0"/>
              </a:rPr>
              <a:t>cache transfer rates are much faster (e.g., 375 MB/s)</a:t>
            </a:r>
          </a:p>
          <a:p>
            <a:pPr marL="1427163" lvl="2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latin typeface="Arial" charset="0"/>
            </a:endParaRPr>
          </a:p>
          <a:p>
            <a:pPr marL="9525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Controller time</a:t>
            </a:r>
            <a:r>
              <a:rPr lang="en-US" sz="2000" dirty="0"/>
              <a:t>:  the overhead the disk controller imposes in performing a disk I/O access (typically &lt; 0.2 ms)</a:t>
            </a:r>
          </a:p>
        </p:txBody>
      </p:sp>
      <p:sp useBgFill="1">
        <p:nvSpPr>
          <p:cNvPr id="1778693" name="Oval 5"/>
          <p:cNvSpPr>
            <a:spLocks noChangeArrowheads="1"/>
          </p:cNvSpPr>
          <p:nvPr/>
        </p:nvSpPr>
        <p:spPr bwMode="auto">
          <a:xfrm>
            <a:off x="9393910" y="24483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4" name="Oval 6"/>
          <p:cNvSpPr>
            <a:spLocks noChangeArrowheads="1"/>
          </p:cNvSpPr>
          <p:nvPr/>
        </p:nvSpPr>
        <p:spPr bwMode="auto">
          <a:xfrm>
            <a:off x="9393910" y="22197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5" name="Oval 7"/>
          <p:cNvSpPr>
            <a:spLocks noChangeArrowheads="1"/>
          </p:cNvSpPr>
          <p:nvPr/>
        </p:nvSpPr>
        <p:spPr bwMode="auto">
          <a:xfrm>
            <a:off x="9368510" y="20419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6" name="Oval 8"/>
          <p:cNvSpPr>
            <a:spLocks noChangeArrowheads="1"/>
          </p:cNvSpPr>
          <p:nvPr/>
        </p:nvSpPr>
        <p:spPr bwMode="auto">
          <a:xfrm>
            <a:off x="9368510" y="18895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7" name="Line 9"/>
          <p:cNvSpPr>
            <a:spLocks noChangeShapeType="1"/>
          </p:cNvSpPr>
          <p:nvPr/>
        </p:nvSpPr>
        <p:spPr bwMode="auto">
          <a:xfrm>
            <a:off x="9971760" y="2061025"/>
            <a:ext cx="2413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8" name="Line 10"/>
          <p:cNvSpPr>
            <a:spLocks noChangeShapeType="1"/>
          </p:cNvSpPr>
          <p:nvPr/>
        </p:nvSpPr>
        <p:spPr bwMode="auto">
          <a:xfrm>
            <a:off x="9946360" y="2035625"/>
            <a:ext cx="596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9" name="Line 11"/>
          <p:cNvSpPr>
            <a:spLocks noChangeShapeType="1"/>
          </p:cNvSpPr>
          <p:nvPr/>
        </p:nvSpPr>
        <p:spPr bwMode="auto">
          <a:xfrm flipV="1">
            <a:off x="10251160" y="1451425"/>
            <a:ext cx="2921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0" name="Rectangle 12"/>
          <p:cNvSpPr>
            <a:spLocks noChangeArrowheads="1"/>
          </p:cNvSpPr>
          <p:nvPr/>
        </p:nvSpPr>
        <p:spPr bwMode="auto">
          <a:xfrm>
            <a:off x="10562310" y="1292676"/>
            <a:ext cx="73193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Sector</a:t>
            </a:r>
          </a:p>
        </p:txBody>
      </p:sp>
      <p:sp>
        <p:nvSpPr>
          <p:cNvPr id="1778701" name="Line 13"/>
          <p:cNvSpPr>
            <a:spLocks noChangeShapeType="1"/>
          </p:cNvSpPr>
          <p:nvPr/>
        </p:nvSpPr>
        <p:spPr bwMode="auto">
          <a:xfrm flipV="1">
            <a:off x="9832060" y="1133925"/>
            <a:ext cx="368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2" name="Rectangle 14"/>
          <p:cNvSpPr>
            <a:spLocks noChangeArrowheads="1"/>
          </p:cNvSpPr>
          <p:nvPr/>
        </p:nvSpPr>
        <p:spPr bwMode="auto">
          <a:xfrm>
            <a:off x="10202620" y="980130"/>
            <a:ext cx="62747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Track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593935" y="1978475"/>
            <a:ext cx="790575" cy="723900"/>
            <a:chOff x="4094" y="1136"/>
            <a:chExt cx="498" cy="456"/>
          </a:xfrm>
        </p:grpSpPr>
        <p:sp>
          <p:nvSpPr>
            <p:cNvPr id="1778704" name="Oval 16"/>
            <p:cNvSpPr>
              <a:spLocks noChangeArrowheads="1"/>
            </p:cNvSpPr>
            <p:nvPr/>
          </p:nvSpPr>
          <p:spPr bwMode="auto">
            <a:xfrm>
              <a:off x="4096" y="1464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5" name="Oval 17"/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6" name="Line 18"/>
            <p:cNvSpPr>
              <a:spLocks noChangeShapeType="1"/>
            </p:cNvSpPr>
            <p:nvPr/>
          </p:nvSpPr>
          <p:spPr bwMode="auto">
            <a:xfrm>
              <a:off x="4094" y="1203"/>
              <a:ext cx="0" cy="3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7" name="Line 19"/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8708" name="Line 20"/>
          <p:cNvSpPr>
            <a:spLocks noChangeShapeType="1"/>
          </p:cNvSpPr>
          <p:nvPr/>
        </p:nvSpPr>
        <p:spPr bwMode="auto">
          <a:xfrm flipV="1">
            <a:off x="10428960" y="2270575"/>
            <a:ext cx="37465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9" name="Rectangle 21"/>
          <p:cNvSpPr>
            <a:spLocks noChangeArrowheads="1"/>
          </p:cNvSpPr>
          <p:nvPr/>
        </p:nvSpPr>
        <p:spPr bwMode="auto">
          <a:xfrm>
            <a:off x="10759160" y="2050041"/>
            <a:ext cx="91531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Cylinder</a:t>
            </a:r>
          </a:p>
        </p:txBody>
      </p:sp>
      <p:sp>
        <p:nvSpPr>
          <p:cNvPr id="1778710" name="Line 22"/>
          <p:cNvSpPr>
            <a:spLocks noChangeShapeType="1"/>
          </p:cNvSpPr>
          <p:nvPr/>
        </p:nvSpPr>
        <p:spPr bwMode="auto">
          <a:xfrm>
            <a:off x="9158167" y="1990384"/>
            <a:ext cx="0" cy="635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1" name="Line 23"/>
          <p:cNvSpPr>
            <a:spLocks noChangeShapeType="1"/>
          </p:cNvSpPr>
          <p:nvPr/>
        </p:nvSpPr>
        <p:spPr bwMode="auto">
          <a:xfrm>
            <a:off x="9156220" y="2001498"/>
            <a:ext cx="35790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2" name="Line 24"/>
          <p:cNvSpPr>
            <a:spLocks noChangeShapeType="1"/>
          </p:cNvSpPr>
          <p:nvPr/>
        </p:nvSpPr>
        <p:spPr bwMode="auto">
          <a:xfrm>
            <a:off x="9170866" y="2257084"/>
            <a:ext cx="351599" cy="237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3" name="Line 25"/>
          <p:cNvSpPr>
            <a:spLocks noChangeShapeType="1"/>
          </p:cNvSpPr>
          <p:nvPr/>
        </p:nvSpPr>
        <p:spPr bwMode="auto">
          <a:xfrm>
            <a:off x="9170867" y="2447583"/>
            <a:ext cx="351626" cy="40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4" name="Line 26"/>
          <p:cNvSpPr>
            <a:spLocks noChangeShapeType="1"/>
          </p:cNvSpPr>
          <p:nvPr/>
        </p:nvSpPr>
        <p:spPr bwMode="auto">
          <a:xfrm>
            <a:off x="9154200" y="2613479"/>
            <a:ext cx="3683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5" name="Line 27"/>
          <p:cNvSpPr>
            <a:spLocks noChangeShapeType="1"/>
          </p:cNvSpPr>
          <p:nvPr/>
        </p:nvSpPr>
        <p:spPr bwMode="auto">
          <a:xfrm flipH="1">
            <a:off x="8739067" y="2339636"/>
            <a:ext cx="422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6" name="Line 28"/>
          <p:cNvSpPr>
            <a:spLocks noChangeShapeType="1"/>
          </p:cNvSpPr>
          <p:nvPr/>
        </p:nvSpPr>
        <p:spPr bwMode="auto">
          <a:xfrm>
            <a:off x="9482810" y="2657244"/>
            <a:ext cx="254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7" name="Rectangle 29"/>
          <p:cNvSpPr>
            <a:spLocks noChangeArrowheads="1"/>
          </p:cNvSpPr>
          <p:nvPr/>
        </p:nvSpPr>
        <p:spPr bwMode="auto">
          <a:xfrm>
            <a:off x="9736810" y="2943646"/>
            <a:ext cx="62677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</a:rPr>
              <a:t>Head</a:t>
            </a:r>
          </a:p>
        </p:txBody>
      </p:sp>
      <p:sp>
        <p:nvSpPr>
          <p:cNvPr id="1778718" name="Line 30"/>
          <p:cNvSpPr>
            <a:spLocks noChangeShapeType="1"/>
          </p:cNvSpPr>
          <p:nvPr/>
        </p:nvSpPr>
        <p:spPr bwMode="auto">
          <a:xfrm>
            <a:off x="10575958" y="2746325"/>
            <a:ext cx="3683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9" name="Rectangle 31"/>
          <p:cNvSpPr>
            <a:spLocks noChangeArrowheads="1"/>
          </p:cNvSpPr>
          <p:nvPr/>
        </p:nvSpPr>
        <p:spPr bwMode="auto">
          <a:xfrm>
            <a:off x="10912508" y="2689176"/>
            <a:ext cx="77143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Platter</a:t>
            </a:r>
          </a:p>
        </p:txBody>
      </p:sp>
      <p:sp>
        <p:nvSpPr>
          <p:cNvPr id="1778720" name="Rectangle 32"/>
          <p:cNvSpPr>
            <a:spLocks noChangeArrowheads="1"/>
          </p:cNvSpPr>
          <p:nvPr/>
        </p:nvSpPr>
        <p:spPr bwMode="auto">
          <a:xfrm>
            <a:off x="8517610" y="1127575"/>
            <a:ext cx="1219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21" name="Rectangle 33"/>
          <p:cNvSpPr>
            <a:spLocks noChangeArrowheads="1"/>
          </p:cNvSpPr>
          <p:nvPr/>
        </p:nvSpPr>
        <p:spPr bwMode="auto">
          <a:xfrm>
            <a:off x="8583856" y="1143450"/>
            <a:ext cx="1086708" cy="683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1" dirty="0"/>
              <a:t>Controller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+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1778722" name="Line 34"/>
          <p:cNvSpPr>
            <a:spLocks noChangeShapeType="1"/>
          </p:cNvSpPr>
          <p:nvPr/>
        </p:nvSpPr>
        <p:spPr bwMode="auto">
          <a:xfrm>
            <a:off x="8746210" y="182112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3CC82AB-1A0B-437D-980C-C70BE617E4E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Magnetic Disk Characteristic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879F3-8A78-470D-A8BC-BA145D405B6D}"/>
              </a:ext>
            </a:extLst>
          </p:cNvPr>
          <p:cNvSpPr txBox="1"/>
          <p:nvPr/>
        </p:nvSpPr>
        <p:spPr>
          <a:xfrm>
            <a:off x="0" y="1215539"/>
            <a:ext cx="83705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 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position the head over the proper track </a:t>
            </a:r>
          </a:p>
          <a:p>
            <a:pPr marL="1333500" lvl="2" indent="-38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to 12/15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average</a:t>
            </a:r>
          </a:p>
          <a:p>
            <a:pPr marL="1333500" lvl="2" indent="-38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Due to locality of disk references, the actual average seek time may be only 25% to 33% of the advertised number</a:t>
            </a:r>
          </a:p>
        </p:txBody>
      </p:sp>
    </p:spTree>
    <p:extLst>
      <p:ext uri="{BB962C8B-B14F-4D97-AF65-F5344CB8AC3E}">
        <p14:creationId xmlns:p14="http://schemas.microsoft.com/office/powerpoint/2010/main" val="5292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7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8691" grpId="0" uiExpand="1" build="p" bldLvl="2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Typical Disk Access Time </a:t>
            </a:r>
          </a:p>
        </p:txBody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4363010"/>
            <a:ext cx="9782175" cy="781050"/>
          </a:xfrm>
        </p:spPr>
        <p:txBody>
          <a:bodyPr>
            <a:noAutofit/>
          </a:bodyPr>
          <a:lstStyle/>
          <a:p>
            <a:pPr marL="0" lvl="1" indent="0">
              <a:buFont typeface="Monotype Sorts" pitchFamily="2" charset="2"/>
              <a:buNone/>
            </a:pPr>
            <a:r>
              <a:rPr lang="en-US" sz="2400" b="1" dirty="0"/>
              <a:t>If the measured average seek time is 25% of the advertised average seek time, then</a:t>
            </a:r>
          </a:p>
        </p:txBody>
      </p:sp>
      <p:sp>
        <p:nvSpPr>
          <p:cNvPr id="1820676" name="Text Box 4"/>
          <p:cNvSpPr txBox="1">
            <a:spLocks noChangeArrowheads="1"/>
          </p:cNvSpPr>
          <p:nvPr/>
        </p:nvSpPr>
        <p:spPr bwMode="auto">
          <a:xfrm>
            <a:off x="1133474" y="2434200"/>
            <a:ext cx="10382251" cy="1685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disk read/write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4.0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+ 0.5/(15,000RPM/(60sec/min)) + 0.5KB/(100MB/sec) + 0.2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4.0 + 2.0 + 0.005 + 0.2  =  6.2 ms</a:t>
            </a:r>
          </a:p>
        </p:txBody>
      </p:sp>
      <p:sp>
        <p:nvSpPr>
          <p:cNvPr id="1820677" name="Text Box 5"/>
          <p:cNvSpPr txBox="1">
            <a:spLocks noChangeArrowheads="1"/>
          </p:cNvSpPr>
          <p:nvPr/>
        </p:nvSpPr>
        <p:spPr bwMode="auto">
          <a:xfrm>
            <a:off x="1133474" y="5387024"/>
            <a:ext cx="8534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disk read/write =   1.0 + 2.0 + 0.005 + 0.2   =   3.2 ms</a:t>
            </a:r>
          </a:p>
        </p:txBody>
      </p:sp>
      <p:sp>
        <p:nvSpPr>
          <p:cNvPr id="1820678" name="Rectangle 6"/>
          <p:cNvSpPr>
            <a:spLocks noChangeArrowheads="1"/>
          </p:cNvSpPr>
          <p:nvPr/>
        </p:nvSpPr>
        <p:spPr bwMode="auto">
          <a:xfrm>
            <a:off x="952500" y="1316700"/>
            <a:ext cx="973455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average time to read or write a 512B sector for a disk rotating at 15,000 RPM with average seek time of 4 ms, a 100MB/sec transfer rate, and a 0.2 ms controller overhead</a:t>
            </a:r>
          </a:p>
        </p:txBody>
      </p:sp>
    </p:spTree>
    <p:extLst>
      <p:ext uri="{BB962C8B-B14F-4D97-AF65-F5344CB8AC3E}">
        <p14:creationId xmlns:p14="http://schemas.microsoft.com/office/powerpoint/2010/main" val="144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675" grpId="0" build="p"/>
      <p:bldP spid="18206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516" y="1227584"/>
            <a:ext cx="9196933" cy="2726432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/>
              <a:t>Caches use </a:t>
            </a:r>
            <a:r>
              <a:rPr lang="en-US" sz="2400" b="1" i="1" dirty="0"/>
              <a:t>SRAM </a:t>
            </a:r>
            <a:r>
              <a:rPr lang="en-US" sz="2400" b="1" dirty="0"/>
              <a:t>for speed and technology compatibility</a:t>
            </a:r>
          </a:p>
          <a:p>
            <a:pPr lvl="1"/>
            <a:r>
              <a:rPr lang="en-US" sz="2000" dirty="0"/>
              <a:t>Low density (6 transistor cells), high power, expensive, fast</a:t>
            </a:r>
          </a:p>
          <a:p>
            <a:pPr lvl="1"/>
            <a:r>
              <a:rPr lang="en-US" sz="2000" dirty="0"/>
              <a:t>Static: content will last “forever” (until power  turned off)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Example: A (2M X 16 bit) SRAM logic</a:t>
            </a:r>
          </a:p>
          <a:p>
            <a:pPr lvl="1"/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095625" y="3620641"/>
            <a:ext cx="4495800" cy="2133600"/>
            <a:chOff x="4648200" y="1143000"/>
            <a:chExt cx="4495800" cy="2133600"/>
          </a:xfrm>
        </p:grpSpPr>
        <p:sp>
          <p:nvSpPr>
            <p:cNvPr id="1498117" name="Rectangle 5"/>
            <p:cNvSpPr>
              <a:spLocks noChangeArrowheads="1"/>
            </p:cNvSpPr>
            <p:nvPr/>
          </p:nvSpPr>
          <p:spPr bwMode="auto">
            <a:xfrm>
              <a:off x="6477000" y="1219200"/>
              <a:ext cx="1066800" cy="1905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8118" name="Line 6"/>
            <p:cNvSpPr>
              <a:spLocks noChangeShapeType="1"/>
            </p:cNvSpPr>
            <p:nvPr/>
          </p:nvSpPr>
          <p:spPr bwMode="auto">
            <a:xfrm>
              <a:off x="7543800" y="2209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19" name="Line 7"/>
            <p:cNvSpPr>
              <a:spLocks noChangeShapeType="1"/>
            </p:cNvSpPr>
            <p:nvPr/>
          </p:nvSpPr>
          <p:spPr bwMode="auto">
            <a:xfrm flipH="1">
              <a:off x="7696200" y="20574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0" name="Line 8"/>
            <p:cNvSpPr>
              <a:spLocks noChangeShapeType="1"/>
            </p:cNvSpPr>
            <p:nvPr/>
          </p:nvSpPr>
          <p:spPr bwMode="auto">
            <a:xfrm>
              <a:off x="6096000" y="1524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1" name="Line 9"/>
            <p:cNvSpPr>
              <a:spLocks noChangeShapeType="1"/>
            </p:cNvSpPr>
            <p:nvPr/>
          </p:nvSpPr>
          <p:spPr bwMode="auto">
            <a:xfrm flipH="1">
              <a:off x="6248400" y="13716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2" name="Line 10"/>
            <p:cNvSpPr>
              <a:spLocks noChangeShapeType="1"/>
            </p:cNvSpPr>
            <p:nvPr/>
          </p:nvSpPr>
          <p:spPr bwMode="auto">
            <a:xfrm>
              <a:off x="6096000" y="28956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3" name="Line 11"/>
            <p:cNvSpPr>
              <a:spLocks noChangeShapeType="1"/>
            </p:cNvSpPr>
            <p:nvPr/>
          </p:nvSpPr>
          <p:spPr bwMode="auto">
            <a:xfrm flipH="1">
              <a:off x="6248400" y="27432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4" name="Text Box 12"/>
            <p:cNvSpPr txBox="1">
              <a:spLocks noChangeArrowheads="1"/>
            </p:cNvSpPr>
            <p:nvPr/>
          </p:nvSpPr>
          <p:spPr bwMode="auto">
            <a:xfrm>
              <a:off x="7848600" y="20574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Dout[15-0]</a:t>
              </a:r>
            </a:p>
          </p:txBody>
        </p:sp>
        <p:sp>
          <p:nvSpPr>
            <p:cNvPr id="1498125" name="Text Box 13"/>
            <p:cNvSpPr txBox="1">
              <a:spLocks noChangeArrowheads="1"/>
            </p:cNvSpPr>
            <p:nvPr/>
          </p:nvSpPr>
          <p:spPr bwMode="auto">
            <a:xfrm>
              <a:off x="6477000" y="1797050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SRAM</a:t>
              </a:r>
            </a:p>
            <a:p>
              <a:pPr algn="ctr"/>
              <a:r>
                <a:rPr lang="en-US" dirty="0"/>
                <a:t>2M x 16</a:t>
              </a:r>
            </a:p>
          </p:txBody>
        </p:sp>
        <p:sp>
          <p:nvSpPr>
            <p:cNvPr id="1498126" name="Text Box 14"/>
            <p:cNvSpPr txBox="1">
              <a:spLocks noChangeArrowheads="1"/>
            </p:cNvSpPr>
            <p:nvPr/>
          </p:nvSpPr>
          <p:spPr bwMode="auto">
            <a:xfrm>
              <a:off x="5029200" y="26670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Din[15-0]</a:t>
              </a:r>
            </a:p>
          </p:txBody>
        </p:sp>
        <p:sp>
          <p:nvSpPr>
            <p:cNvPr id="1498127" name="Text Box 15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1498128" name="Text Box 1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371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Chip select</a:t>
              </a:r>
            </a:p>
          </p:txBody>
        </p:sp>
        <p:sp>
          <p:nvSpPr>
            <p:cNvPr id="1498129" name="Text Box 17"/>
            <p:cNvSpPr txBox="1">
              <a:spLocks noChangeArrowheads="1"/>
            </p:cNvSpPr>
            <p:nvPr/>
          </p:nvSpPr>
          <p:spPr bwMode="auto">
            <a:xfrm>
              <a:off x="4648200" y="1981200"/>
              <a:ext cx="167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Output enable</a:t>
              </a:r>
            </a:p>
          </p:txBody>
        </p:sp>
        <p:sp>
          <p:nvSpPr>
            <p:cNvPr id="1498130" name="Text Box 18"/>
            <p:cNvSpPr txBox="1">
              <a:spLocks noChangeArrowheads="1"/>
            </p:cNvSpPr>
            <p:nvPr/>
          </p:nvSpPr>
          <p:spPr bwMode="auto">
            <a:xfrm>
              <a:off x="4800600" y="2286000"/>
              <a:ext cx="167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Write enable</a:t>
              </a:r>
            </a:p>
          </p:txBody>
        </p:sp>
        <p:sp>
          <p:nvSpPr>
            <p:cNvPr id="1498131" name="Line 19"/>
            <p:cNvSpPr>
              <a:spLocks noChangeShapeType="1"/>
            </p:cNvSpPr>
            <p:nvPr/>
          </p:nvSpPr>
          <p:spPr bwMode="auto">
            <a:xfrm>
              <a:off x="6096000" y="25146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32" name="Line 20"/>
            <p:cNvSpPr>
              <a:spLocks noChangeShapeType="1"/>
            </p:cNvSpPr>
            <p:nvPr/>
          </p:nvSpPr>
          <p:spPr bwMode="auto">
            <a:xfrm>
              <a:off x="6096000" y="22098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33" name="Line 21"/>
            <p:cNvSpPr>
              <a:spLocks noChangeShapeType="1"/>
            </p:cNvSpPr>
            <p:nvPr/>
          </p:nvSpPr>
          <p:spPr bwMode="auto">
            <a:xfrm>
              <a:off x="6096000" y="19050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34" name="Text Box 22"/>
            <p:cNvSpPr txBox="1">
              <a:spLocks noChangeArrowheads="1"/>
            </p:cNvSpPr>
            <p:nvPr/>
          </p:nvSpPr>
          <p:spPr bwMode="auto">
            <a:xfrm>
              <a:off x="7543800" y="1752600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1498135" name="Text Box 23"/>
            <p:cNvSpPr txBox="1">
              <a:spLocks noChangeArrowheads="1"/>
            </p:cNvSpPr>
            <p:nvPr/>
          </p:nvSpPr>
          <p:spPr bwMode="auto">
            <a:xfrm>
              <a:off x="6019800" y="2971800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1498136" name="Text Box 24"/>
            <p:cNvSpPr txBox="1">
              <a:spLocks noChangeArrowheads="1"/>
            </p:cNvSpPr>
            <p:nvPr/>
          </p:nvSpPr>
          <p:spPr bwMode="auto">
            <a:xfrm>
              <a:off x="6019800" y="1143000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21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EA6A5E-8564-4CDF-A564-44180150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Cache Design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C4F3D254-7CCD-4732-97A1-4A3E6B18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Disk Latency &amp; Bandwidth Improvement</a:t>
            </a:r>
            <a:endParaRPr lang="en-US" sz="4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B8A5505-410F-4D1C-9F0F-1DD94DDB8095}"/>
              </a:ext>
            </a:extLst>
          </p:cNvPr>
          <p:cNvSpPr txBox="1">
            <a:spLocks noChangeArrowheads="1"/>
          </p:cNvSpPr>
          <p:nvPr/>
        </p:nvSpPr>
        <p:spPr>
          <a:xfrm>
            <a:off x="1528762" y="4838700"/>
            <a:ext cx="9134475" cy="162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Disk </a:t>
            </a:r>
            <a:r>
              <a:rPr lang="en-US" sz="2000" dirty="0">
                <a:solidFill>
                  <a:schemeClr val="accent1"/>
                </a:solidFill>
              </a:rPr>
              <a:t>latency</a:t>
            </a:r>
            <a:r>
              <a:rPr lang="en-US" sz="2000" dirty="0"/>
              <a:t> = average seek time + rotational latency.</a:t>
            </a:r>
          </a:p>
          <a:p>
            <a:r>
              <a:rPr lang="en-US" sz="2000" dirty="0"/>
              <a:t>Disk </a:t>
            </a:r>
            <a:r>
              <a:rPr lang="en-US" sz="2000" dirty="0">
                <a:solidFill>
                  <a:schemeClr val="accent1"/>
                </a:solidFill>
              </a:rPr>
              <a:t>bandwidth</a:t>
            </a:r>
            <a:r>
              <a:rPr lang="en-US" sz="2000" dirty="0"/>
              <a:t> is the peak transfer speed of formatted data from the media (not from the cache).</a:t>
            </a: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BED5F9FC-1A51-43C2-84FB-1C1E5927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56"/>
            <a:ext cx="163378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/>
              <a:t>Patterson, CACM Vol 47, #10, 2004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E4A2BE8-EA40-4681-9B41-C9F92C392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1053273"/>
          <a:ext cx="5562600" cy="359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6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Flash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2" y="1304925"/>
            <a:ext cx="11268076" cy="29136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Flash memory is the first credible challenger to disks. It is semiconductor memory that is </a:t>
            </a:r>
            <a:r>
              <a:rPr lang="en-US" sz="2400" b="1" dirty="0">
                <a:solidFill>
                  <a:srgbClr val="0070C0"/>
                </a:solidFill>
              </a:rPr>
              <a:t>nonvolatile</a:t>
            </a:r>
            <a:r>
              <a:rPr lang="en-US" sz="2400" b="1" dirty="0"/>
              <a:t> like disks but has latency 100 to 1000 times lower and is smaller, more power efficient, and more shock resistant.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Flash memory bits wear out. But with </a:t>
            </a:r>
            <a:r>
              <a:rPr lang="en-US" sz="2000" dirty="0">
                <a:solidFill>
                  <a:schemeClr val="accent1"/>
                </a:solidFill>
              </a:rPr>
              <a:t>wear leveling </a:t>
            </a:r>
            <a:r>
              <a:rPr lang="en-US" sz="2000" dirty="0"/>
              <a:t>it is unlikely that the write limits of the flash will be exceeded.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Example: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E0765C-4452-47A8-94CF-42967BD2D2AD}"/>
              </a:ext>
            </a:extLst>
          </p:cNvPr>
          <p:cNvGraphicFramePr>
            <a:graphicFrameLocks noGrp="1"/>
          </p:cNvGraphicFramePr>
          <p:nvPr/>
        </p:nvGraphicFramePr>
        <p:xfrm>
          <a:off x="1743074" y="4218543"/>
          <a:ext cx="7534276" cy="124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680">
                  <a:extLst>
                    <a:ext uri="{9D8B030D-6E8A-4147-A177-3AD203B41FA5}">
                      <a16:colId xmlns:a16="http://schemas.microsoft.com/office/drawing/2014/main" val="1029194752"/>
                    </a:ext>
                  </a:extLst>
                </a:gridCol>
                <a:gridCol w="2134455">
                  <a:extLst>
                    <a:ext uri="{9D8B030D-6E8A-4147-A177-3AD203B41FA5}">
                      <a16:colId xmlns:a16="http://schemas.microsoft.com/office/drawing/2014/main" val="3457770830"/>
                    </a:ext>
                  </a:extLst>
                </a:gridCol>
                <a:gridCol w="1504095">
                  <a:extLst>
                    <a:ext uri="{9D8B030D-6E8A-4147-A177-3AD203B41FA5}">
                      <a16:colId xmlns:a16="http://schemas.microsoft.com/office/drawing/2014/main" val="1461784303"/>
                    </a:ext>
                  </a:extLst>
                </a:gridCol>
              </a:tblGrid>
              <a:tr h="451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2,500 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3,500 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0.025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5365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 </a:t>
                      </a:r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 </a:t>
                      </a:r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1118944"/>
            <a:ext cx="10696575" cy="5153025"/>
          </a:xfrm>
        </p:spPr>
        <p:txBody>
          <a:bodyPr>
            <a:noAutofit/>
          </a:bodyPr>
          <a:lstStyle/>
          <a:p>
            <a:r>
              <a:rPr lang="en-US" sz="2400" b="1" dirty="0"/>
              <a:t>Flash memory is organized into blocks of pages</a:t>
            </a:r>
          </a:p>
          <a:p>
            <a:pPr lvl="1"/>
            <a:r>
              <a:rPr lang="en-US" sz="2000" dirty="0"/>
              <a:t>page size 512B to 4KB, block size 32 to 128 pages (typical)</a:t>
            </a:r>
          </a:p>
          <a:p>
            <a:pPr lvl="1"/>
            <a:r>
              <a:rPr lang="en-US" sz="2000" dirty="0"/>
              <a:t>“read” is page read</a:t>
            </a:r>
          </a:p>
          <a:p>
            <a:pPr lvl="1"/>
            <a:r>
              <a:rPr lang="en-US" sz="2000" dirty="0"/>
              <a:t>“write” is block erase (~ 1 ms) followed by page write (and additional copying of other pages in that block)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Typically a type of Electrically Erasable PROGRAMMABLE Read-Only Memory (EEPROM)</a:t>
            </a:r>
          </a:p>
          <a:p>
            <a:endParaRPr lang="en-US" sz="2400" dirty="0"/>
          </a:p>
          <a:p>
            <a:r>
              <a:rPr lang="en-US" sz="2400" b="1" dirty="0"/>
              <a:t>Comes in two flavors: NOR Flash and NAND Flash</a:t>
            </a:r>
          </a:p>
          <a:p>
            <a:pPr lvl="1"/>
            <a:r>
              <a:rPr lang="en-US" sz="2000" dirty="0"/>
              <a:t>NOR Flash is randomly addressable (Minimum access size 512 bytes)</a:t>
            </a:r>
          </a:p>
          <a:p>
            <a:pPr lvl="1"/>
            <a:r>
              <a:rPr lang="en-US" sz="2000" dirty="0"/>
              <a:t>NAND Flash is less expensive (greater storage density) and is not randomly addressable (minimum access size 2048 bytes); so more popular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7C26E7-5925-4DE6-A1EE-36B3C17E9B3F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Flash Storage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534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Dependability, Reliability, Availability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16108"/>
            <a:ext cx="11099368" cy="4713217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2400" b="1" dirty="0"/>
              <a:t>Reliability – measured by the </a:t>
            </a:r>
            <a:r>
              <a:rPr lang="en-US" sz="2400" b="1" dirty="0">
                <a:solidFill>
                  <a:schemeClr val="accent1"/>
                </a:solidFill>
              </a:rPr>
              <a:t>mean time to failure</a:t>
            </a:r>
            <a:r>
              <a:rPr lang="en-US" sz="2400" b="1" dirty="0"/>
              <a:t> (MTTF).  Service interruption is measured by </a:t>
            </a:r>
            <a:r>
              <a:rPr lang="en-US" sz="2400" b="1" dirty="0">
                <a:solidFill>
                  <a:schemeClr val="accent1"/>
                </a:solidFill>
              </a:rPr>
              <a:t>mean time to repair</a:t>
            </a:r>
            <a:r>
              <a:rPr lang="en-US" sz="2400" b="1" dirty="0"/>
              <a:t> (MTTR)</a:t>
            </a:r>
          </a:p>
          <a:p>
            <a:pPr marL="457200" indent="-457200">
              <a:spcBef>
                <a:spcPts val="600"/>
              </a:spcBef>
            </a:pPr>
            <a:endParaRPr lang="en-US" sz="2000" b="1" dirty="0"/>
          </a:p>
          <a:p>
            <a:pPr marL="457200" indent="-457200">
              <a:spcBef>
                <a:spcPts val="600"/>
              </a:spcBef>
            </a:pPr>
            <a:r>
              <a:rPr lang="en-US" sz="2400" b="1" dirty="0"/>
              <a:t>Availability – a measure of service accomplishment</a:t>
            </a:r>
          </a:p>
          <a:p>
            <a:pPr marL="876300" lvl="1" indent="-381000" algn="ctr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Availability = MTTF / (MTTF + MTTR)</a:t>
            </a:r>
          </a:p>
          <a:p>
            <a:pPr marL="876300" lvl="1" indent="-381000" algn="ctr">
              <a:spcBef>
                <a:spcPts val="600"/>
              </a:spcBef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spcBef>
                <a:spcPts val="600"/>
              </a:spcBef>
            </a:pPr>
            <a:r>
              <a:rPr lang="en-US" sz="2400" b="1" dirty="0"/>
              <a:t>To increase MTTF, either improve the quality of components or design the system to continue operating in the presence of faulty components</a:t>
            </a:r>
          </a:p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/>
              <a:t>Fault avoidance:  preventing fault occurrence by construction</a:t>
            </a:r>
          </a:p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endParaRPr lang="en-US" sz="2000" dirty="0"/>
          </a:p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/>
              <a:t>Fault tolerance:  using redundancy to correct or bypass faulty components (hardware)</a:t>
            </a:r>
          </a:p>
        </p:txBody>
      </p:sp>
    </p:spTree>
    <p:extLst>
      <p:ext uri="{BB962C8B-B14F-4D97-AF65-F5344CB8AC3E}">
        <p14:creationId xmlns:p14="http://schemas.microsoft.com/office/powerpoint/2010/main" val="13107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690" y="1225591"/>
            <a:ext cx="11434768" cy="4508782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/>
              <a:t>Arrays of independent physical disks working together as one logical disk</a:t>
            </a:r>
          </a:p>
          <a:p>
            <a:pPr lvl="1"/>
            <a:r>
              <a:rPr lang="en-US" sz="2000" dirty="0"/>
              <a:t>Increase potential </a:t>
            </a:r>
            <a:r>
              <a:rPr lang="en-US" sz="2000" dirty="0">
                <a:solidFill>
                  <a:schemeClr val="accent1"/>
                </a:solidFill>
              </a:rPr>
              <a:t>throughput</a:t>
            </a:r>
            <a:r>
              <a:rPr lang="en-US" sz="2000" dirty="0"/>
              <a:t> by having many disk drives</a:t>
            </a:r>
          </a:p>
          <a:p>
            <a:pPr lvl="2"/>
            <a:r>
              <a:rPr lang="en-US" sz="1800" dirty="0"/>
              <a:t>Data can be spread across multiple disk</a:t>
            </a:r>
          </a:p>
          <a:p>
            <a:pPr lvl="2"/>
            <a:r>
              <a:rPr lang="en-US" sz="1800" dirty="0"/>
              <a:t>Multiple disk accesses can be made simultaneously for higher throughput</a:t>
            </a:r>
          </a:p>
          <a:p>
            <a:pPr lvl="2"/>
            <a:endParaRPr lang="en-US" sz="2000" dirty="0"/>
          </a:p>
          <a:p>
            <a:r>
              <a:rPr lang="en-US" sz="2400" b="1" dirty="0">
                <a:solidFill>
                  <a:schemeClr val="accent1"/>
                </a:solidFill>
              </a:rPr>
              <a:t>Reliability</a:t>
            </a:r>
            <a:r>
              <a:rPr lang="en-US" sz="2400" b="1" dirty="0"/>
              <a:t> for the array is lower than for a single disk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</a:rPr>
              <a:t>Availability</a:t>
            </a:r>
            <a:r>
              <a:rPr lang="en-US" sz="2400" b="1" dirty="0"/>
              <a:t> can be improved by adding redundant disks</a:t>
            </a:r>
          </a:p>
          <a:p>
            <a:pPr lvl="1"/>
            <a:r>
              <a:rPr lang="en-US" sz="2000" dirty="0"/>
              <a:t>Lost information can be reconstructed from redundant information</a:t>
            </a:r>
          </a:p>
          <a:p>
            <a:pPr lvl="1"/>
            <a:r>
              <a:rPr lang="en-US" sz="2000" dirty="0"/>
              <a:t>MTTR:  mean time to repair is in the order of hours</a:t>
            </a:r>
          </a:p>
          <a:p>
            <a:pPr lvl="1"/>
            <a:r>
              <a:rPr lang="en-US" sz="2000" dirty="0"/>
              <a:t>MTTF:  mean time to failure of disks is tens of years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986289" y="2970226"/>
            <a:ext cx="1178237" cy="990044"/>
            <a:chOff x="7127563" y="762000"/>
            <a:chExt cx="1178237" cy="9900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90981" name="Oval 5"/>
            <p:cNvSpPr>
              <a:spLocks noChangeArrowheads="1"/>
            </p:cNvSpPr>
            <p:nvPr/>
          </p:nvSpPr>
          <p:spPr bwMode="auto">
            <a:xfrm>
              <a:off x="7127563" y="762000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82" name="Oval 6"/>
            <p:cNvSpPr>
              <a:spLocks noChangeArrowheads="1"/>
            </p:cNvSpPr>
            <p:nvPr/>
          </p:nvSpPr>
          <p:spPr bwMode="auto">
            <a:xfrm>
              <a:off x="7854326" y="762000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84" name="Oval 8"/>
            <p:cNvSpPr>
              <a:spLocks noChangeArrowheads="1"/>
            </p:cNvSpPr>
            <p:nvPr/>
          </p:nvSpPr>
          <p:spPr bwMode="auto">
            <a:xfrm>
              <a:off x="7127563" y="1295956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85" name="Oval 9"/>
            <p:cNvSpPr>
              <a:spLocks noChangeArrowheads="1"/>
            </p:cNvSpPr>
            <p:nvPr/>
          </p:nvSpPr>
          <p:spPr bwMode="auto">
            <a:xfrm>
              <a:off x="7854326" y="1295956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E99A7367-03CF-4C04-9A89-603FC62029DA}"/>
              </a:ext>
            </a:extLst>
          </p:cNvPr>
          <p:cNvSpPr txBox="1">
            <a:spLocks noChangeArrowheads="1"/>
          </p:cNvSpPr>
          <p:nvPr/>
        </p:nvSpPr>
        <p:spPr>
          <a:xfrm>
            <a:off x="480447" y="71367"/>
            <a:ext cx="11553987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RAID: Redundant Array of Independent Disks</a:t>
            </a:r>
            <a:endParaRPr lang="en-US" sz="4000" dirty="0"/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07F079C4-972B-4AD8-ADCF-D389CFBD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578" y="4150707"/>
            <a:ext cx="1630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RAID Disk Array</a:t>
            </a:r>
          </a:p>
        </p:txBody>
      </p:sp>
    </p:spTree>
    <p:extLst>
      <p:ext uri="{BB962C8B-B14F-4D97-AF65-F5344CB8AC3E}">
        <p14:creationId xmlns:p14="http://schemas.microsoft.com/office/powerpoint/2010/main" val="8278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9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9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979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38451" y="1145539"/>
            <a:ext cx="3954785" cy="275653"/>
            <a:chOff x="2483284" y="838200"/>
            <a:chExt cx="3954785" cy="275653"/>
          </a:xfrm>
        </p:grpSpPr>
        <p:sp>
          <p:nvSpPr>
            <p:cNvPr id="1793030" name="Rectangle 6"/>
            <p:cNvSpPr>
              <a:spLocks noChangeArrowheads="1"/>
            </p:cNvSpPr>
            <p:nvPr/>
          </p:nvSpPr>
          <p:spPr bwMode="auto">
            <a:xfrm>
              <a:off x="2483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sec1</a:t>
              </a:r>
            </a:p>
          </p:txBody>
        </p:sp>
        <p:sp>
          <p:nvSpPr>
            <p:cNvPr id="1793035" name="Rectangle 11"/>
            <p:cNvSpPr>
              <a:spLocks noChangeArrowheads="1"/>
            </p:cNvSpPr>
            <p:nvPr/>
          </p:nvSpPr>
          <p:spPr bwMode="auto">
            <a:xfrm>
              <a:off x="4769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sec3</a:t>
              </a:r>
            </a:p>
          </p:txBody>
        </p:sp>
        <p:sp>
          <p:nvSpPr>
            <p:cNvPr id="1793040" name="Rectangle 16"/>
            <p:cNvSpPr>
              <a:spLocks noChangeArrowheads="1"/>
            </p:cNvSpPr>
            <p:nvPr/>
          </p:nvSpPr>
          <p:spPr bwMode="auto">
            <a:xfrm>
              <a:off x="3626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sec2</a:t>
              </a:r>
            </a:p>
          </p:txBody>
        </p:sp>
        <p:sp>
          <p:nvSpPr>
            <p:cNvPr id="1793045" name="Rectangle 21"/>
            <p:cNvSpPr>
              <a:spLocks noChangeArrowheads="1"/>
            </p:cNvSpPr>
            <p:nvPr/>
          </p:nvSpPr>
          <p:spPr bwMode="auto">
            <a:xfrm>
              <a:off x="5912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sec4</a:t>
              </a:r>
            </a:p>
          </p:txBody>
        </p:sp>
      </p:grpSp>
      <p:sp>
        <p:nvSpPr>
          <p:cNvPr id="1793052" name="AutoShape 28"/>
          <p:cNvSpPr>
            <a:spLocks noChangeArrowheads="1"/>
          </p:cNvSpPr>
          <p:nvPr/>
        </p:nvSpPr>
        <p:spPr bwMode="auto">
          <a:xfrm>
            <a:off x="5693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3053" name="AutoShape 29"/>
          <p:cNvSpPr>
            <a:spLocks noChangeArrowheads="1"/>
          </p:cNvSpPr>
          <p:nvPr/>
        </p:nvSpPr>
        <p:spPr bwMode="auto">
          <a:xfrm>
            <a:off x="6836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3054" name="AutoShape 30"/>
          <p:cNvSpPr>
            <a:spLocks noChangeArrowheads="1"/>
          </p:cNvSpPr>
          <p:nvPr/>
        </p:nvSpPr>
        <p:spPr bwMode="auto">
          <a:xfrm>
            <a:off x="7979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3055" name="AutoShape 31"/>
          <p:cNvSpPr>
            <a:spLocks noChangeArrowheads="1"/>
          </p:cNvSpPr>
          <p:nvPr/>
        </p:nvSpPr>
        <p:spPr bwMode="auto">
          <a:xfrm>
            <a:off x="9122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98255" y="1708085"/>
            <a:ext cx="7654365" cy="627507"/>
            <a:chOff x="-1056911" y="1400746"/>
            <a:chExt cx="7654365" cy="62750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46914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32914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sec1,b2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489914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sec1,b1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787937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sec1,b3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-1056911" y="1400746"/>
              <a:ext cx="3083088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Assumes one stripe = four blocks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F6729F3-C140-4F87-AFAD-31A91A7E43A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23355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RAID: Level 0 (Striping, No Redundancy)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2BDD6B-BA62-4B63-8CFD-3BCACED15FC0}"/>
              </a:ext>
            </a:extLst>
          </p:cNvPr>
          <p:cNvSpPr txBox="1">
            <a:spLocks noChangeArrowheads="1"/>
          </p:cNvSpPr>
          <p:nvPr/>
        </p:nvSpPr>
        <p:spPr>
          <a:xfrm>
            <a:off x="757232" y="2505449"/>
            <a:ext cx="10177468" cy="365722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Multiple smaller disks as opposed to one big disk</a:t>
            </a:r>
          </a:p>
          <a:p>
            <a:pPr lvl="1"/>
            <a:r>
              <a:rPr lang="en-US" sz="1800" dirty="0"/>
              <a:t>Multiple blocks can be accessed in parallel to increase the performance</a:t>
            </a:r>
          </a:p>
          <a:p>
            <a:pPr lvl="1"/>
            <a:r>
              <a:rPr lang="en-US" sz="1800" dirty="0"/>
              <a:t>Works well for large data requests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E.g., a 4-disk system gives four times the throughput (R/W) of a 1-disk system</a:t>
            </a:r>
          </a:p>
          <a:p>
            <a:pPr lvl="1"/>
            <a:r>
              <a:rPr lang="en-US" sz="1800" dirty="0"/>
              <a:t>Same cost as one big disk – assuming 4 small disks cost the same as one big disk</a:t>
            </a:r>
          </a:p>
          <a:p>
            <a:pPr lvl="1"/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000" b="1" dirty="0"/>
              <a:t>What if one disk fails?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No redundancy, data is lost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More likely to fail as the number of disks increases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7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138" y="2814365"/>
            <a:ext cx="10755861" cy="366767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# redundant disks = # of data disks, so always two copies of the data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Twice the cost of one big disk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Writes are made to both sets of disks and have no speed improvement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Reads can be 2 times faster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b="1" dirty="0"/>
              <a:t>If a disk fails, the system just goes to the “</a:t>
            </a:r>
            <a:r>
              <a:rPr lang="en-US" sz="2400" b="1" dirty="0">
                <a:solidFill>
                  <a:schemeClr val="accent1"/>
                </a:solidFill>
              </a:rPr>
              <a:t>mirror</a:t>
            </a:r>
            <a:r>
              <a:rPr lang="en-US" sz="2400" b="1" dirty="0"/>
              <a:t>” for the data</a:t>
            </a:r>
          </a:p>
        </p:txBody>
      </p:sp>
      <p:sp>
        <p:nvSpPr>
          <p:cNvPr id="1794092" name="AutoShape 44"/>
          <p:cNvSpPr>
            <a:spLocks/>
          </p:cNvSpPr>
          <p:nvPr/>
        </p:nvSpPr>
        <p:spPr bwMode="auto">
          <a:xfrm rot="-5400000">
            <a:off x="7886700" y="419100"/>
            <a:ext cx="76200" cy="3505200"/>
          </a:xfrm>
          <a:prstGeom prst="leftBrace">
            <a:avLst>
              <a:gd name="adj1" fmla="val 3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3" name="Text Box 45"/>
          <p:cNvSpPr txBox="1">
            <a:spLocks noChangeArrowheads="1"/>
          </p:cNvSpPr>
          <p:nvPr/>
        </p:nvSpPr>
        <p:spPr bwMode="auto">
          <a:xfrm>
            <a:off x="6781800" y="2209800"/>
            <a:ext cx="212006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redundant (check) data</a:t>
            </a:r>
          </a:p>
        </p:txBody>
      </p:sp>
      <p:sp>
        <p:nvSpPr>
          <p:cNvPr id="1794094" name="Line 46"/>
          <p:cNvSpPr>
            <a:spLocks noChangeShapeType="1"/>
          </p:cNvSpPr>
          <p:nvPr/>
        </p:nvSpPr>
        <p:spPr bwMode="auto">
          <a:xfrm>
            <a:off x="6019800" y="12192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4095" name="AutoShape 47"/>
          <p:cNvSpPr>
            <a:spLocks noChangeArrowheads="1"/>
          </p:cNvSpPr>
          <p:nvPr/>
        </p:nvSpPr>
        <p:spPr bwMode="auto">
          <a:xfrm>
            <a:off x="2209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6" name="AutoShape 48"/>
          <p:cNvSpPr>
            <a:spLocks noChangeArrowheads="1"/>
          </p:cNvSpPr>
          <p:nvPr/>
        </p:nvSpPr>
        <p:spPr bwMode="auto">
          <a:xfrm>
            <a:off x="3200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7" name="AutoShape 49"/>
          <p:cNvSpPr>
            <a:spLocks noChangeArrowheads="1"/>
          </p:cNvSpPr>
          <p:nvPr/>
        </p:nvSpPr>
        <p:spPr bwMode="auto">
          <a:xfrm>
            <a:off x="41910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8" name="AutoShape 50"/>
          <p:cNvSpPr>
            <a:spLocks noChangeArrowheads="1"/>
          </p:cNvSpPr>
          <p:nvPr/>
        </p:nvSpPr>
        <p:spPr bwMode="auto">
          <a:xfrm>
            <a:off x="51816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9" name="AutoShape 51"/>
          <p:cNvSpPr>
            <a:spLocks noChangeArrowheads="1"/>
          </p:cNvSpPr>
          <p:nvPr/>
        </p:nvSpPr>
        <p:spPr bwMode="auto">
          <a:xfrm>
            <a:off x="61722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100" name="AutoShape 52"/>
          <p:cNvSpPr>
            <a:spLocks noChangeArrowheads="1"/>
          </p:cNvSpPr>
          <p:nvPr/>
        </p:nvSpPr>
        <p:spPr bwMode="auto">
          <a:xfrm>
            <a:off x="7162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101" name="AutoShape 53"/>
          <p:cNvSpPr>
            <a:spLocks noChangeArrowheads="1"/>
          </p:cNvSpPr>
          <p:nvPr/>
        </p:nvSpPr>
        <p:spPr bwMode="auto">
          <a:xfrm>
            <a:off x="8153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102" name="AutoShape 54"/>
          <p:cNvSpPr>
            <a:spLocks noChangeArrowheads="1"/>
          </p:cNvSpPr>
          <p:nvPr/>
        </p:nvSpPr>
        <p:spPr bwMode="auto">
          <a:xfrm>
            <a:off x="9067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2438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sec1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42250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sec3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2344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sec2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156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sec4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1380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sec1m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81192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sec3m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71286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sec2m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90336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sec4m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F32ACA-DD43-416B-81DB-65F55082228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23355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RAID: Level 1 (Redundancy via Mirroring)</a:t>
            </a:r>
          </a:p>
        </p:txBody>
      </p:sp>
    </p:spTree>
    <p:extLst>
      <p:ext uri="{BB962C8B-B14F-4D97-AF65-F5344CB8AC3E}">
        <p14:creationId xmlns:p14="http://schemas.microsoft.com/office/powerpoint/2010/main" val="26605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9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9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1" grpId="0" uiExpand="1" build="p"/>
      <p:bldP spid="1794092" grpId="0" animBg="1"/>
      <p:bldP spid="179409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00225" y="1120981"/>
          <a:ext cx="7741241" cy="2651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70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0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fault 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0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Mirroring, no 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16"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Striping</a:t>
                      </a:r>
                    </a:p>
                    <a:p>
                      <a:pPr algn="l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Rarely used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Hamming code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3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level Striping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+ 1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+ 1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 parity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Dual distributed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parity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8CB3B4E-6FEB-4CF8-BBEC-6976AC3270D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RAID: Design Choices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F5CDB6-E211-4BCB-9E5C-9094FF60C621}"/>
              </a:ext>
            </a:extLst>
          </p:cNvPr>
          <p:cNvSpPr txBox="1">
            <a:spLocks noChangeArrowheads="1"/>
          </p:cNvSpPr>
          <p:nvPr/>
        </p:nvSpPr>
        <p:spPr>
          <a:xfrm>
            <a:off x="1283491" y="3970918"/>
            <a:ext cx="10177468" cy="213460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Parity: used for error detection</a:t>
            </a:r>
          </a:p>
          <a:p>
            <a:pPr lvl="1"/>
            <a:r>
              <a:rPr lang="en-US" sz="2000" dirty="0"/>
              <a:t>E.g., data: 00001111, parity bit: 0</a:t>
            </a:r>
          </a:p>
          <a:p>
            <a:endParaRPr lang="en-US" sz="2000" b="1" dirty="0"/>
          </a:p>
          <a:p>
            <a:r>
              <a:rPr lang="en-US" sz="2400" b="1" dirty="0"/>
              <a:t>Hamming code: limited error correction</a:t>
            </a:r>
          </a:p>
          <a:p>
            <a:pPr lvl="1"/>
            <a:r>
              <a:rPr lang="en-US" sz="2000" dirty="0"/>
              <a:t>Using multiple parity bits to locate 1 error bit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0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65" y="1211450"/>
            <a:ext cx="8830805" cy="4786393"/>
          </a:xfrm>
          <a:noFill/>
          <a:ln/>
        </p:spPr>
        <p:txBody>
          <a:bodyPr>
            <a:normAutofit/>
          </a:bodyPr>
          <a:lstStyle/>
          <a:p>
            <a:r>
              <a:rPr lang="en-US" sz="2400" b="1" dirty="0"/>
              <a:t>registers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memory</a:t>
            </a:r>
          </a:p>
          <a:p>
            <a:pPr lvl="1"/>
            <a:r>
              <a:rPr lang="en-US" sz="2000" dirty="0"/>
              <a:t>by compiler (or programmer)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registers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cache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main memory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by the cache &amp; memory controller hardware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400" b="1" dirty="0"/>
              <a:t>main memory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external storage (flash, disk)</a:t>
            </a:r>
          </a:p>
          <a:p>
            <a:pPr lvl="1"/>
            <a:r>
              <a:rPr lang="en-US" sz="2000" dirty="0"/>
              <a:t>Static: by the programmer with OS support (files)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Dynamic: by the operating system (virtual memory)</a:t>
            </a:r>
          </a:p>
          <a:p>
            <a:pPr lvl="2"/>
            <a:r>
              <a:rPr lang="en-US" sz="2000" dirty="0"/>
              <a:t>virtual address to physical address mapping</a:t>
            </a:r>
          </a:p>
          <a:p>
            <a:pPr lvl="2"/>
            <a:r>
              <a:rPr lang="en-US" sz="2000" dirty="0"/>
              <a:t>assisted by the hardware (</a:t>
            </a:r>
            <a:r>
              <a:rPr lang="en-US" sz="2000" dirty="0">
                <a:solidFill>
                  <a:schemeClr val="accent1"/>
                </a:solidFill>
              </a:rPr>
              <a:t>TLB, page tables</a:t>
            </a:r>
            <a:r>
              <a:rPr lang="en-US" sz="2000" dirty="0"/>
              <a:t>)</a:t>
            </a:r>
          </a:p>
          <a:p>
            <a:pPr lvl="2"/>
            <a:endParaRPr 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51DFB90-258E-4612-82E4-C958661E12F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23355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How is the Hierarchy Managed?</a:t>
            </a:r>
          </a:p>
        </p:txBody>
      </p:sp>
    </p:spTree>
    <p:extLst>
      <p:ext uri="{BB962C8B-B14F-4D97-AF65-F5344CB8AC3E}">
        <p14:creationId xmlns:p14="http://schemas.microsoft.com/office/powerpoint/2010/main" val="20195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3" name="Text Box 3"/>
          <p:cNvSpPr txBox="1">
            <a:spLocks noChangeArrowheads="1"/>
          </p:cNvSpPr>
          <p:nvPr/>
        </p:nvSpPr>
        <p:spPr bwMode="auto">
          <a:xfrm>
            <a:off x="8518525" y="1515451"/>
            <a:ext cx="246958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Virtual Address (VA)</a:t>
            </a:r>
          </a:p>
        </p:txBody>
      </p:sp>
      <p:sp>
        <p:nvSpPr>
          <p:cNvPr id="1710084" name="Rectangle 4"/>
          <p:cNvSpPr>
            <a:spLocks noChangeArrowheads="1"/>
          </p:cNvSpPr>
          <p:nvPr/>
        </p:nvSpPr>
        <p:spPr bwMode="auto">
          <a:xfrm>
            <a:off x="1600200" y="1534561"/>
            <a:ext cx="6858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5" name="Line 5"/>
          <p:cNvSpPr>
            <a:spLocks noChangeShapeType="1"/>
          </p:cNvSpPr>
          <p:nvPr/>
        </p:nvSpPr>
        <p:spPr bwMode="auto">
          <a:xfrm>
            <a:off x="6477000" y="153456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6" name="Text Box 6"/>
          <p:cNvSpPr txBox="1">
            <a:spLocks noChangeArrowheads="1"/>
          </p:cNvSpPr>
          <p:nvPr/>
        </p:nvSpPr>
        <p:spPr bwMode="auto">
          <a:xfrm>
            <a:off x="6537326" y="1571073"/>
            <a:ext cx="122289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Page offset</a:t>
            </a:r>
          </a:p>
        </p:txBody>
      </p:sp>
      <p:sp>
        <p:nvSpPr>
          <p:cNvPr id="1710087" name="Text Box 7"/>
          <p:cNvSpPr txBox="1">
            <a:spLocks noChangeArrowheads="1"/>
          </p:cNvSpPr>
          <p:nvPr/>
        </p:nvSpPr>
        <p:spPr bwMode="auto">
          <a:xfrm>
            <a:off x="2346326" y="1571073"/>
            <a:ext cx="21175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Virtual page number</a:t>
            </a:r>
          </a:p>
        </p:txBody>
      </p:sp>
      <p:sp>
        <p:nvSpPr>
          <p:cNvPr id="1710097" name="Text Box 17"/>
          <p:cNvSpPr txBox="1">
            <a:spLocks noChangeArrowheads="1"/>
          </p:cNvSpPr>
          <p:nvPr/>
        </p:nvSpPr>
        <p:spPr bwMode="auto">
          <a:xfrm>
            <a:off x="1508125" y="1213886"/>
            <a:ext cx="5892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31  30                          .  .  .                                      12  11          .  .  .          0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1" y="3115711"/>
            <a:ext cx="8936039" cy="738187"/>
            <a:chOff x="1200" y="2795"/>
            <a:chExt cx="5629" cy="465"/>
          </a:xfrm>
        </p:grpSpPr>
        <p:sp>
          <p:nvSpPr>
            <p:cNvPr id="1710088" name="Rectangle 8"/>
            <p:cNvSpPr>
              <a:spLocks noChangeArrowheads="1"/>
            </p:cNvSpPr>
            <p:nvPr/>
          </p:nvSpPr>
          <p:spPr bwMode="auto">
            <a:xfrm>
              <a:off x="1248" y="2807"/>
              <a:ext cx="38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89" name="Line 9"/>
            <p:cNvSpPr>
              <a:spLocks noChangeShapeType="1"/>
            </p:cNvSpPr>
            <p:nvPr/>
          </p:nvSpPr>
          <p:spPr bwMode="auto">
            <a:xfrm>
              <a:off x="3792" y="280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0" name="Text Box 10"/>
            <p:cNvSpPr txBox="1">
              <a:spLocks noChangeArrowheads="1"/>
            </p:cNvSpPr>
            <p:nvPr/>
          </p:nvSpPr>
          <p:spPr bwMode="auto">
            <a:xfrm>
              <a:off x="3878" y="2830"/>
              <a:ext cx="7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Page offset</a:t>
              </a:r>
            </a:p>
          </p:txBody>
        </p:sp>
        <p:sp>
          <p:nvSpPr>
            <p:cNvPr id="1710091" name="Text Box 11"/>
            <p:cNvSpPr txBox="1">
              <a:spLocks noChangeArrowheads="1"/>
            </p:cNvSpPr>
            <p:nvPr/>
          </p:nvSpPr>
          <p:spPr bwMode="auto">
            <a:xfrm>
              <a:off x="1536" y="2830"/>
              <a:ext cx="14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Physical page number</a:t>
              </a:r>
            </a:p>
          </p:txBody>
        </p:sp>
        <p:sp>
          <p:nvSpPr>
            <p:cNvPr id="1710092" name="Text Box 12"/>
            <p:cNvSpPr txBox="1">
              <a:spLocks noChangeArrowheads="1"/>
            </p:cNvSpPr>
            <p:nvPr/>
          </p:nvSpPr>
          <p:spPr bwMode="auto">
            <a:xfrm>
              <a:off x="5126" y="2795"/>
              <a:ext cx="1703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Physical Address (PA)</a:t>
              </a:r>
            </a:p>
          </p:txBody>
        </p:sp>
        <p:sp>
          <p:nvSpPr>
            <p:cNvPr id="1710098" name="Text Box 18"/>
            <p:cNvSpPr txBox="1">
              <a:spLocks noChangeArrowheads="1"/>
            </p:cNvSpPr>
            <p:nvPr/>
          </p:nvSpPr>
          <p:spPr bwMode="auto">
            <a:xfrm>
              <a:off x="1200" y="3047"/>
              <a:ext cx="327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29                        .  .  .                               12  11                            0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00400" y="1915561"/>
            <a:ext cx="4191000" cy="1219200"/>
            <a:chOff x="1776" y="2039"/>
            <a:chExt cx="2640" cy="768"/>
          </a:xfrm>
        </p:grpSpPr>
        <p:sp>
          <p:nvSpPr>
            <p:cNvPr id="1710093" name="AutoShape 13" descr="5%"/>
            <p:cNvSpPr>
              <a:spLocks noChangeArrowheads="1"/>
            </p:cNvSpPr>
            <p:nvPr/>
          </p:nvSpPr>
          <p:spPr bwMode="auto">
            <a:xfrm>
              <a:off x="1776" y="2279"/>
              <a:ext cx="1152" cy="288"/>
            </a:xfrm>
            <a:prstGeom prst="flowChartAlternateProcess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4" name="Text Box 14"/>
            <p:cNvSpPr txBox="1">
              <a:spLocks noChangeArrowheads="1"/>
            </p:cNvSpPr>
            <p:nvPr/>
          </p:nvSpPr>
          <p:spPr bwMode="auto">
            <a:xfrm>
              <a:off x="1910" y="2302"/>
              <a:ext cx="76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Translation</a:t>
              </a:r>
            </a:p>
          </p:txBody>
        </p:sp>
        <p:sp>
          <p:nvSpPr>
            <p:cNvPr id="1710095" name="Line 15"/>
            <p:cNvSpPr>
              <a:spLocks noChangeShapeType="1"/>
            </p:cNvSpPr>
            <p:nvPr/>
          </p:nvSpPr>
          <p:spPr bwMode="auto">
            <a:xfrm>
              <a:off x="2352" y="203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6" name="Line 16"/>
            <p:cNvSpPr>
              <a:spLocks noChangeShapeType="1"/>
            </p:cNvSpPr>
            <p:nvPr/>
          </p:nvSpPr>
          <p:spPr bwMode="auto">
            <a:xfrm>
              <a:off x="2352" y="256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9" name="Line 19"/>
            <p:cNvSpPr>
              <a:spLocks noChangeShapeType="1"/>
            </p:cNvSpPr>
            <p:nvPr/>
          </p:nvSpPr>
          <p:spPr bwMode="auto">
            <a:xfrm>
              <a:off x="4416" y="2039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1010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781050" y="4030110"/>
            <a:ext cx="10972798" cy="2294490"/>
          </a:xfrm>
          <a:noFill/>
          <a:ln/>
        </p:spPr>
        <p:txBody>
          <a:bodyPr>
            <a:noAutofit/>
          </a:bodyPr>
          <a:lstStyle/>
          <a:p>
            <a:pPr marL="452822" indent="-457200">
              <a:spcBef>
                <a:spcPts val="600"/>
              </a:spcBef>
            </a:pPr>
            <a:r>
              <a:rPr lang="en-US" sz="2000" b="1" dirty="0"/>
              <a:t>A virtual address must first be translated to a physical address to access memory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1800" dirty="0"/>
              <a:t>Basic unit: page (e.g., 1KB to 64KB)</a:t>
            </a:r>
          </a:p>
          <a:p>
            <a:pPr marL="914400" lvl="1" indent="-457200">
              <a:spcBef>
                <a:spcPts val="600"/>
              </a:spcBef>
            </a:pPr>
            <a:endParaRPr lang="en-US" sz="1800" dirty="0"/>
          </a:p>
          <a:p>
            <a:pPr marL="452822" indent="-457200">
              <a:spcBef>
                <a:spcPts val="600"/>
              </a:spcBef>
            </a:pPr>
            <a:r>
              <a:rPr lang="en-US" sz="2000" b="1" dirty="0"/>
              <a:t>Virtual memory size can be larger than physical memory size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1800" dirty="0"/>
              <a:t>Pages can be stored in the secondary storage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61C7027-41AE-4420-988C-1CA87B7B976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6586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 descr="20%"/>
          <p:cNvSpPr>
            <a:spLocks noChangeArrowheads="1"/>
          </p:cNvSpPr>
          <p:nvPr/>
        </p:nvSpPr>
        <p:spPr bwMode="auto">
          <a:xfrm>
            <a:off x="6378575" y="1597025"/>
            <a:ext cx="3263900" cy="3111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5489575" y="1844675"/>
            <a:ext cx="304800" cy="2617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r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w</a:t>
            </a:r>
          </a:p>
          <a:p>
            <a:pPr>
              <a:lnSpc>
                <a:spcPct val="85000"/>
              </a:lnSpc>
            </a:pPr>
            <a:endParaRPr lang="en-US" b="1"/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c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r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5337175" y="1679575"/>
            <a:ext cx="584200" cy="309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6" name="Line 6"/>
          <p:cNvSpPr>
            <a:spLocks noChangeShapeType="1"/>
          </p:cNvSpPr>
          <p:nvPr/>
        </p:nvSpPr>
        <p:spPr bwMode="auto">
          <a:xfrm>
            <a:off x="5927725" y="1819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7" name="Line 7"/>
          <p:cNvSpPr>
            <a:spLocks noChangeShapeType="1"/>
          </p:cNvSpPr>
          <p:nvPr/>
        </p:nvSpPr>
        <p:spPr bwMode="auto">
          <a:xfrm>
            <a:off x="5927725" y="2200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8" name="Line 8"/>
          <p:cNvSpPr>
            <a:spLocks noChangeShapeType="1"/>
          </p:cNvSpPr>
          <p:nvPr/>
        </p:nvSpPr>
        <p:spPr bwMode="auto">
          <a:xfrm>
            <a:off x="5930265" y="2581275"/>
            <a:ext cx="3556000" cy="635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9" name="Line 9"/>
          <p:cNvSpPr>
            <a:spLocks noChangeShapeType="1"/>
          </p:cNvSpPr>
          <p:nvPr/>
        </p:nvSpPr>
        <p:spPr bwMode="auto">
          <a:xfrm>
            <a:off x="5927725" y="2962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0" name="Line 10"/>
          <p:cNvSpPr>
            <a:spLocks noChangeShapeType="1"/>
          </p:cNvSpPr>
          <p:nvPr/>
        </p:nvSpPr>
        <p:spPr bwMode="auto">
          <a:xfrm>
            <a:off x="5927725" y="3343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1" name="Line 11"/>
          <p:cNvSpPr>
            <a:spLocks noChangeShapeType="1"/>
          </p:cNvSpPr>
          <p:nvPr/>
        </p:nvSpPr>
        <p:spPr bwMode="auto">
          <a:xfrm>
            <a:off x="5927725" y="3724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2" name="Line 12"/>
          <p:cNvSpPr>
            <a:spLocks noChangeShapeType="1"/>
          </p:cNvSpPr>
          <p:nvPr/>
        </p:nvSpPr>
        <p:spPr bwMode="auto">
          <a:xfrm>
            <a:off x="5927725" y="4105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3" name="Line 13"/>
          <p:cNvSpPr>
            <a:spLocks noChangeShapeType="1"/>
          </p:cNvSpPr>
          <p:nvPr/>
        </p:nvSpPr>
        <p:spPr bwMode="auto">
          <a:xfrm>
            <a:off x="5927725" y="4486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4" name="Line 14"/>
          <p:cNvSpPr>
            <a:spLocks noChangeShapeType="1"/>
          </p:cNvSpPr>
          <p:nvPr/>
        </p:nvSpPr>
        <p:spPr bwMode="auto">
          <a:xfrm flipV="1">
            <a:off x="5629275" y="4772025"/>
            <a:ext cx="0" cy="495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5227528" y="5283200"/>
            <a:ext cx="866263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row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</p:txBody>
      </p:sp>
      <p:sp>
        <p:nvSpPr>
          <p:cNvPr id="1059856" name="Rectangle 16"/>
          <p:cNvSpPr>
            <a:spLocks noChangeArrowheads="1"/>
          </p:cNvSpPr>
          <p:nvPr/>
        </p:nvSpPr>
        <p:spPr bwMode="auto">
          <a:xfrm>
            <a:off x="6613525" y="4956175"/>
            <a:ext cx="2870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7" name="Line 17"/>
          <p:cNvSpPr>
            <a:spLocks noChangeShapeType="1"/>
          </p:cNvSpPr>
          <p:nvPr/>
        </p:nvSpPr>
        <p:spPr bwMode="auto">
          <a:xfrm>
            <a:off x="7896225" y="5557362"/>
            <a:ext cx="0" cy="5438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8" name="Rectangle 18"/>
          <p:cNvSpPr>
            <a:spLocks noChangeArrowheads="1"/>
          </p:cNvSpPr>
          <p:nvPr/>
        </p:nvSpPr>
        <p:spPr bwMode="auto">
          <a:xfrm>
            <a:off x="7094467" y="6156325"/>
            <a:ext cx="160351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4-bit data word</a:t>
            </a:r>
          </a:p>
        </p:txBody>
      </p:sp>
      <p:sp>
        <p:nvSpPr>
          <p:cNvPr id="1059859" name="Line 19"/>
          <p:cNvSpPr>
            <a:spLocks noChangeShapeType="1"/>
          </p:cNvSpPr>
          <p:nvPr/>
        </p:nvSpPr>
        <p:spPr bwMode="auto">
          <a:xfrm flipV="1">
            <a:off x="6677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0" name="Line 20"/>
          <p:cNvSpPr>
            <a:spLocks noChangeShapeType="1"/>
          </p:cNvSpPr>
          <p:nvPr/>
        </p:nvSpPr>
        <p:spPr bwMode="auto">
          <a:xfrm flipV="1">
            <a:off x="7058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1" name="Line 21"/>
          <p:cNvSpPr>
            <a:spLocks noChangeShapeType="1"/>
          </p:cNvSpPr>
          <p:nvPr/>
        </p:nvSpPr>
        <p:spPr bwMode="auto">
          <a:xfrm flipV="1">
            <a:off x="7439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2" name="Line 22"/>
          <p:cNvSpPr>
            <a:spLocks noChangeShapeType="1"/>
          </p:cNvSpPr>
          <p:nvPr/>
        </p:nvSpPr>
        <p:spPr bwMode="auto">
          <a:xfrm flipV="1">
            <a:off x="7820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3" name="Line 23"/>
          <p:cNvSpPr>
            <a:spLocks noChangeShapeType="1"/>
          </p:cNvSpPr>
          <p:nvPr/>
        </p:nvSpPr>
        <p:spPr bwMode="auto">
          <a:xfrm flipV="1">
            <a:off x="8201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4" name="Line 24"/>
          <p:cNvSpPr>
            <a:spLocks noChangeShapeType="1"/>
          </p:cNvSpPr>
          <p:nvPr/>
        </p:nvSpPr>
        <p:spPr bwMode="auto">
          <a:xfrm flipV="1">
            <a:off x="8582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5" name="Line 25"/>
          <p:cNvSpPr>
            <a:spLocks noChangeShapeType="1"/>
          </p:cNvSpPr>
          <p:nvPr/>
        </p:nvSpPr>
        <p:spPr bwMode="auto">
          <a:xfrm flipV="1">
            <a:off x="9344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59866" name="Rectangle 26"/>
          <p:cNvSpPr>
            <a:spLocks noChangeArrowheads="1"/>
          </p:cNvSpPr>
          <p:nvPr/>
        </p:nvSpPr>
        <p:spPr bwMode="auto">
          <a:xfrm>
            <a:off x="6905625" y="2809875"/>
            <a:ext cx="1110882" cy="524246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SRAM Cell</a:t>
            </a:r>
          </a:p>
          <a:p>
            <a:pPr>
              <a:lnSpc>
                <a:spcPct val="85000"/>
              </a:lnSpc>
            </a:pPr>
            <a:r>
              <a:rPr lang="en-US" b="1" dirty="0"/>
              <a:t>  Array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496425" y="2066925"/>
            <a:ext cx="1711325" cy="523875"/>
            <a:chOff x="3076" y="1996"/>
            <a:chExt cx="1078" cy="330"/>
          </a:xfrm>
        </p:grpSpPr>
        <p:sp>
          <p:nvSpPr>
            <p:cNvPr id="1059868" name="Line 28"/>
            <p:cNvSpPr>
              <a:spLocks noChangeShapeType="1"/>
            </p:cNvSpPr>
            <p:nvPr/>
          </p:nvSpPr>
          <p:spPr bwMode="auto">
            <a:xfrm flipV="1">
              <a:off x="3076" y="2156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69" name="Rectangle 29"/>
            <p:cNvSpPr>
              <a:spLocks noChangeArrowheads="1"/>
            </p:cNvSpPr>
            <p:nvPr/>
          </p:nvSpPr>
          <p:spPr bwMode="auto">
            <a:xfrm>
              <a:off x="3368" y="1996"/>
              <a:ext cx="78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word (row) </a:t>
              </a:r>
            </a:p>
            <a:p>
              <a:pPr>
                <a:lnSpc>
                  <a:spcPct val="85000"/>
                </a:lnSpc>
              </a:pPr>
              <a:r>
                <a:rPr lang="en-US" b="1" dirty="0"/>
                <a:t>select line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115293" y="1163622"/>
            <a:ext cx="2755900" cy="288469"/>
            <a:chOff x="3028" y="448"/>
            <a:chExt cx="1300" cy="335"/>
          </a:xfrm>
        </p:grpSpPr>
        <p:sp>
          <p:nvSpPr>
            <p:cNvPr id="1059871" name="Line 31"/>
            <p:cNvSpPr>
              <a:spLocks noChangeShapeType="1"/>
            </p:cNvSpPr>
            <p:nvPr/>
          </p:nvSpPr>
          <p:spPr bwMode="auto">
            <a:xfrm flipV="1">
              <a:off x="3028" y="572"/>
              <a:ext cx="23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2" name="Rectangle 32"/>
            <p:cNvSpPr>
              <a:spLocks noChangeArrowheads="1"/>
            </p:cNvSpPr>
            <p:nvPr/>
          </p:nvSpPr>
          <p:spPr bwMode="auto">
            <a:xfrm>
              <a:off x="3272" y="448"/>
              <a:ext cx="1056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bit (data) lines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963025" y="3190876"/>
            <a:ext cx="2955925" cy="920750"/>
            <a:chOff x="2788" y="768"/>
            <a:chExt cx="1862" cy="580"/>
          </a:xfrm>
        </p:grpSpPr>
        <p:sp>
          <p:nvSpPr>
            <p:cNvPr id="1059874" name="Line 34"/>
            <p:cNvSpPr>
              <a:spLocks noChangeShapeType="1"/>
            </p:cNvSpPr>
            <p:nvPr/>
          </p:nvSpPr>
          <p:spPr bwMode="auto">
            <a:xfrm flipV="1">
              <a:off x="2788" y="1066"/>
              <a:ext cx="61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5" name="Rectangle 35"/>
            <p:cNvSpPr>
              <a:spLocks noChangeArrowheads="1"/>
            </p:cNvSpPr>
            <p:nvPr/>
          </p:nvSpPr>
          <p:spPr bwMode="auto">
            <a:xfrm>
              <a:off x="3393" y="768"/>
              <a:ext cx="1257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b="1" dirty="0"/>
                <a:t>Each intersection represents a </a:t>
              </a:r>
            </a:p>
            <a:p>
              <a:r>
                <a:rPr lang="en-US" b="1" dirty="0"/>
                <a:t>6-T SRAM cell</a:t>
              </a:r>
            </a:p>
          </p:txBody>
        </p:sp>
      </p:grpSp>
      <p:sp>
        <p:nvSpPr>
          <p:cNvPr id="1059876" name="Line 36"/>
          <p:cNvSpPr>
            <a:spLocks noChangeShapeType="1"/>
          </p:cNvSpPr>
          <p:nvPr/>
        </p:nvSpPr>
        <p:spPr bwMode="auto">
          <a:xfrm flipV="1">
            <a:off x="8963025" y="1622423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77" name="Rectangle 37"/>
          <p:cNvSpPr>
            <a:spLocks noChangeArrowheads="1"/>
          </p:cNvSpPr>
          <p:nvPr/>
        </p:nvSpPr>
        <p:spPr bwMode="auto">
          <a:xfrm>
            <a:off x="7038009" y="4943475"/>
            <a:ext cx="1906932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/>
            <a:r>
              <a:rPr lang="en-US" b="1"/>
              <a:t>Column Selector &amp;</a:t>
            </a:r>
          </a:p>
          <a:p>
            <a:pPr algn="ctr"/>
            <a:r>
              <a:rPr lang="en-US" b="1"/>
              <a:t>  I/O Circuits</a:t>
            </a:r>
          </a:p>
        </p:txBody>
      </p:sp>
      <p:sp>
        <p:nvSpPr>
          <p:cNvPr id="1059878" name="Rectangle 38"/>
          <p:cNvSpPr>
            <a:spLocks noChangeArrowheads="1"/>
          </p:cNvSpPr>
          <p:nvPr/>
        </p:nvSpPr>
        <p:spPr bwMode="auto">
          <a:xfrm>
            <a:off x="10182226" y="5019675"/>
            <a:ext cx="866263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 dirty="0"/>
              <a:t>column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1059879" name="Line 39"/>
          <p:cNvSpPr>
            <a:spLocks noChangeShapeType="1"/>
          </p:cNvSpPr>
          <p:nvPr/>
        </p:nvSpPr>
        <p:spPr bwMode="auto">
          <a:xfrm flipH="1">
            <a:off x="9496425" y="5248275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1" name="Line 41"/>
          <p:cNvSpPr>
            <a:spLocks noChangeShapeType="1"/>
          </p:cNvSpPr>
          <p:nvPr/>
        </p:nvSpPr>
        <p:spPr bwMode="auto">
          <a:xfrm flipV="1">
            <a:off x="9344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2" name="Line 42"/>
          <p:cNvSpPr>
            <a:spLocks noChangeShapeType="1"/>
          </p:cNvSpPr>
          <p:nvPr/>
        </p:nvSpPr>
        <p:spPr bwMode="auto">
          <a:xfrm flipV="1">
            <a:off x="8582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3" name="Line 43"/>
          <p:cNvSpPr>
            <a:spLocks noChangeShapeType="1"/>
          </p:cNvSpPr>
          <p:nvPr/>
        </p:nvSpPr>
        <p:spPr bwMode="auto">
          <a:xfrm flipV="1">
            <a:off x="8201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4" name="AutoShape 44"/>
          <p:cNvSpPr>
            <a:spLocks/>
          </p:cNvSpPr>
          <p:nvPr/>
        </p:nvSpPr>
        <p:spPr bwMode="auto">
          <a:xfrm rot="-5400000">
            <a:off x="7941468" y="111902"/>
            <a:ext cx="152384" cy="2805130"/>
          </a:xfrm>
          <a:prstGeom prst="righ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495115" y="1940484"/>
            <a:ext cx="4832351" cy="2462684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Each row holds a data block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Column address selects the requested word from block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01DEF-9949-4DB3-AB4A-8EAF9D7B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SRAM Cache Design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F8760E83-6A76-4FAD-B2D1-98D07D34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8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Address Space Isolation</a:t>
            </a:r>
          </a:p>
        </p:txBody>
      </p:sp>
      <p:sp>
        <p:nvSpPr>
          <p:cNvPr id="1747972" name="Rectangle 4"/>
          <p:cNvSpPr>
            <a:spLocks noChangeArrowheads="1"/>
          </p:cNvSpPr>
          <p:nvPr/>
        </p:nvSpPr>
        <p:spPr bwMode="auto">
          <a:xfrm>
            <a:off x="4838700" y="3286125"/>
            <a:ext cx="17526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73" name="Line 5"/>
          <p:cNvSpPr>
            <a:spLocks noChangeShapeType="1"/>
          </p:cNvSpPr>
          <p:nvPr/>
        </p:nvSpPr>
        <p:spPr bwMode="auto">
          <a:xfrm>
            <a:off x="4838700" y="35147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4" name="Line 6"/>
          <p:cNvSpPr>
            <a:spLocks noChangeShapeType="1"/>
          </p:cNvSpPr>
          <p:nvPr/>
        </p:nvSpPr>
        <p:spPr bwMode="auto">
          <a:xfrm>
            <a:off x="4838700" y="37433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5" name="Line 7"/>
          <p:cNvSpPr>
            <a:spLocks noChangeShapeType="1"/>
          </p:cNvSpPr>
          <p:nvPr/>
        </p:nvSpPr>
        <p:spPr bwMode="auto">
          <a:xfrm>
            <a:off x="4838700" y="39719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6" name="Line 8"/>
          <p:cNvSpPr>
            <a:spLocks noChangeShapeType="1"/>
          </p:cNvSpPr>
          <p:nvPr/>
        </p:nvSpPr>
        <p:spPr bwMode="auto">
          <a:xfrm>
            <a:off x="4838700" y="420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7" name="Line 9"/>
          <p:cNvSpPr>
            <a:spLocks noChangeShapeType="1"/>
          </p:cNvSpPr>
          <p:nvPr/>
        </p:nvSpPr>
        <p:spPr bwMode="auto">
          <a:xfrm>
            <a:off x="4838700" y="44291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5" name="Rectangle 17"/>
          <p:cNvSpPr>
            <a:spLocks noChangeArrowheads="1"/>
          </p:cNvSpPr>
          <p:nvPr/>
        </p:nvSpPr>
        <p:spPr bwMode="auto">
          <a:xfrm>
            <a:off x="7791450" y="3895725"/>
            <a:ext cx="1752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86" name="Line 18"/>
          <p:cNvSpPr>
            <a:spLocks noChangeShapeType="1"/>
          </p:cNvSpPr>
          <p:nvPr/>
        </p:nvSpPr>
        <p:spPr bwMode="auto">
          <a:xfrm>
            <a:off x="7791450" y="41243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7" name="Line 19"/>
          <p:cNvSpPr>
            <a:spLocks noChangeShapeType="1"/>
          </p:cNvSpPr>
          <p:nvPr/>
        </p:nvSpPr>
        <p:spPr bwMode="auto">
          <a:xfrm>
            <a:off x="7791450" y="43529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8" name="Line 20"/>
          <p:cNvSpPr>
            <a:spLocks noChangeShapeType="1"/>
          </p:cNvSpPr>
          <p:nvPr/>
        </p:nvSpPr>
        <p:spPr bwMode="auto">
          <a:xfrm>
            <a:off x="7791450" y="4581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9" name="Line 21"/>
          <p:cNvSpPr>
            <a:spLocks noChangeShapeType="1"/>
          </p:cNvSpPr>
          <p:nvPr/>
        </p:nvSpPr>
        <p:spPr bwMode="auto">
          <a:xfrm>
            <a:off x="7791450" y="48101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0" name="Line 22"/>
          <p:cNvSpPr>
            <a:spLocks noChangeShapeType="1"/>
          </p:cNvSpPr>
          <p:nvPr/>
        </p:nvSpPr>
        <p:spPr bwMode="auto">
          <a:xfrm>
            <a:off x="7791450" y="50387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1" name="Line 23"/>
          <p:cNvSpPr>
            <a:spLocks noChangeShapeType="1"/>
          </p:cNvSpPr>
          <p:nvPr/>
        </p:nvSpPr>
        <p:spPr bwMode="auto">
          <a:xfrm>
            <a:off x="7791450" y="52673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2" name="Line 24"/>
          <p:cNvSpPr>
            <a:spLocks noChangeShapeType="1"/>
          </p:cNvSpPr>
          <p:nvPr/>
        </p:nvSpPr>
        <p:spPr bwMode="auto">
          <a:xfrm>
            <a:off x="7791450" y="54959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4" name="AutoShape 26"/>
          <p:cNvSpPr>
            <a:spLocks noChangeArrowheads="1"/>
          </p:cNvSpPr>
          <p:nvPr/>
        </p:nvSpPr>
        <p:spPr bwMode="auto">
          <a:xfrm>
            <a:off x="2228850" y="4505325"/>
            <a:ext cx="1905000" cy="685800"/>
          </a:xfrm>
          <a:prstGeom prst="can">
            <a:avLst>
              <a:gd name="adj" fmla="val 4606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95" name="Text Box 27"/>
          <p:cNvSpPr txBox="1">
            <a:spLocks noChangeArrowheads="1"/>
          </p:cNvSpPr>
          <p:nvPr/>
        </p:nvSpPr>
        <p:spPr bwMode="auto">
          <a:xfrm>
            <a:off x="4543425" y="2953306"/>
            <a:ext cx="21864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 1 page table</a:t>
            </a:r>
          </a:p>
        </p:txBody>
      </p:sp>
      <p:sp>
        <p:nvSpPr>
          <p:cNvPr id="1747996" name="Text Box 28"/>
          <p:cNvSpPr txBox="1">
            <a:spLocks noChangeArrowheads="1"/>
          </p:cNvSpPr>
          <p:nvPr/>
        </p:nvSpPr>
        <p:spPr bwMode="auto">
          <a:xfrm>
            <a:off x="7448550" y="3514725"/>
            <a:ext cx="24489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Main (physical) memory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57850" y="3362325"/>
            <a:ext cx="2133600" cy="2286000"/>
            <a:chOff x="4133850" y="2971800"/>
            <a:chExt cx="2133600" cy="2286000"/>
          </a:xfrm>
        </p:grpSpPr>
        <p:sp>
          <p:nvSpPr>
            <p:cNvPr id="1747997" name="Line 29"/>
            <p:cNvSpPr>
              <a:spLocks noChangeShapeType="1"/>
            </p:cNvSpPr>
            <p:nvPr/>
          </p:nvSpPr>
          <p:spPr bwMode="auto">
            <a:xfrm>
              <a:off x="4133850" y="2971800"/>
              <a:ext cx="213360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01" name="Line 33"/>
            <p:cNvSpPr>
              <a:spLocks noChangeShapeType="1"/>
            </p:cNvSpPr>
            <p:nvPr/>
          </p:nvSpPr>
          <p:spPr bwMode="auto">
            <a:xfrm>
              <a:off x="4133850" y="3962400"/>
              <a:ext cx="21336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02" name="Line 34"/>
            <p:cNvSpPr>
              <a:spLocks noChangeShapeType="1"/>
            </p:cNvSpPr>
            <p:nvPr/>
          </p:nvSpPr>
          <p:spPr bwMode="auto">
            <a:xfrm flipV="1">
              <a:off x="4133850" y="3657600"/>
              <a:ext cx="211455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004" name="Line 36"/>
          <p:cNvSpPr>
            <a:spLocks noChangeShapeType="1"/>
          </p:cNvSpPr>
          <p:nvPr/>
        </p:nvSpPr>
        <p:spPr bwMode="auto">
          <a:xfrm>
            <a:off x="5657850" y="5399642"/>
            <a:ext cx="2133600" cy="2008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06" name="Line 38"/>
          <p:cNvSpPr>
            <a:spLocks noChangeShapeType="1"/>
          </p:cNvSpPr>
          <p:nvPr/>
        </p:nvSpPr>
        <p:spPr bwMode="auto">
          <a:xfrm flipV="1">
            <a:off x="5657850" y="4962525"/>
            <a:ext cx="2133600" cy="110648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08" name="Line 40"/>
          <p:cNvSpPr>
            <a:spLocks noChangeShapeType="1"/>
          </p:cNvSpPr>
          <p:nvPr/>
        </p:nvSpPr>
        <p:spPr bwMode="auto">
          <a:xfrm flipV="1">
            <a:off x="5657850" y="4657725"/>
            <a:ext cx="2133600" cy="11826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2" name="Rectangle 44"/>
          <p:cNvSpPr>
            <a:spLocks noChangeArrowheads="1"/>
          </p:cNvSpPr>
          <p:nvPr/>
        </p:nvSpPr>
        <p:spPr bwMode="auto">
          <a:xfrm>
            <a:off x="4838700" y="5257800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013" name="Line 45"/>
          <p:cNvSpPr>
            <a:spLocks noChangeShapeType="1"/>
          </p:cNvSpPr>
          <p:nvPr/>
        </p:nvSpPr>
        <p:spPr bwMode="auto">
          <a:xfrm>
            <a:off x="4838700" y="5486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4" name="Line 46"/>
          <p:cNvSpPr>
            <a:spLocks noChangeShapeType="1"/>
          </p:cNvSpPr>
          <p:nvPr/>
        </p:nvSpPr>
        <p:spPr bwMode="auto">
          <a:xfrm>
            <a:off x="4838700" y="5715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5" name="Line 47"/>
          <p:cNvSpPr>
            <a:spLocks noChangeShapeType="1"/>
          </p:cNvSpPr>
          <p:nvPr/>
        </p:nvSpPr>
        <p:spPr bwMode="auto">
          <a:xfrm>
            <a:off x="4838700" y="5943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6" name="Line 48"/>
          <p:cNvSpPr>
            <a:spLocks noChangeShapeType="1"/>
          </p:cNvSpPr>
          <p:nvPr/>
        </p:nvSpPr>
        <p:spPr bwMode="auto">
          <a:xfrm>
            <a:off x="4838700" y="6172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9" name="Text Box 51"/>
          <p:cNvSpPr txBox="1">
            <a:spLocks noChangeArrowheads="1"/>
          </p:cNvSpPr>
          <p:nvPr/>
        </p:nvSpPr>
        <p:spPr bwMode="auto">
          <a:xfrm>
            <a:off x="4652519" y="4908550"/>
            <a:ext cx="21864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Program 2 page table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95600" y="3362325"/>
            <a:ext cx="2762250" cy="1371600"/>
            <a:chOff x="1371600" y="2971800"/>
            <a:chExt cx="2762250" cy="1371600"/>
          </a:xfrm>
        </p:grpSpPr>
        <p:sp>
          <p:nvSpPr>
            <p:cNvPr id="1747998" name="Line 30"/>
            <p:cNvSpPr>
              <a:spLocks noChangeShapeType="1"/>
            </p:cNvSpPr>
            <p:nvPr/>
          </p:nvSpPr>
          <p:spPr bwMode="auto">
            <a:xfrm flipH="1">
              <a:off x="1524000" y="3276600"/>
              <a:ext cx="260985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7999" name="Line 31"/>
            <p:cNvSpPr>
              <a:spLocks noChangeShapeType="1"/>
            </p:cNvSpPr>
            <p:nvPr/>
          </p:nvSpPr>
          <p:spPr bwMode="auto">
            <a:xfrm flipH="1">
              <a:off x="1676400" y="3505200"/>
              <a:ext cx="245745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03" name="Line 35"/>
            <p:cNvSpPr>
              <a:spLocks noChangeShapeType="1"/>
            </p:cNvSpPr>
            <p:nvPr/>
          </p:nvSpPr>
          <p:spPr bwMode="auto">
            <a:xfrm flipH="1">
              <a:off x="1924050" y="4191000"/>
              <a:ext cx="2209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H="1">
              <a:off x="1371600" y="2971800"/>
              <a:ext cx="274320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253365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 flipH="1">
              <a:off x="2133600" y="3962400"/>
              <a:ext cx="1981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000" name="Line 32"/>
          <p:cNvSpPr>
            <a:spLocks noChangeShapeType="1"/>
          </p:cNvSpPr>
          <p:nvPr/>
        </p:nvSpPr>
        <p:spPr bwMode="auto">
          <a:xfrm flipH="1" flipV="1">
            <a:off x="3429000" y="4962525"/>
            <a:ext cx="2228850" cy="6508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09" name="Line 41"/>
          <p:cNvSpPr>
            <a:spLocks noChangeShapeType="1"/>
          </p:cNvSpPr>
          <p:nvPr/>
        </p:nvSpPr>
        <p:spPr bwMode="auto">
          <a:xfrm flipH="1" flipV="1">
            <a:off x="2438400" y="4886325"/>
            <a:ext cx="3219450" cy="14001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H="1" flipV="1">
            <a:off x="2743200" y="4962525"/>
            <a:ext cx="2914650" cy="110648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 flipH="1" flipV="1">
            <a:off x="3124200" y="4962525"/>
            <a:ext cx="2533650" cy="8778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 flipH="1" flipV="1">
            <a:off x="3733800" y="4886325"/>
            <a:ext cx="1924050" cy="51331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24644A3C-CD90-46E5-AFA7-DF77671BA0AC}"/>
              </a:ext>
            </a:extLst>
          </p:cNvPr>
          <p:cNvSpPr txBox="1">
            <a:spLocks noChangeArrowheads="1"/>
          </p:cNvSpPr>
          <p:nvPr/>
        </p:nvSpPr>
        <p:spPr>
          <a:xfrm>
            <a:off x="695325" y="1075769"/>
            <a:ext cx="10629900" cy="19145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  <a:defRPr/>
            </a:pPr>
            <a:r>
              <a:rPr lang="en-US" sz="2000" b="1" dirty="0"/>
              <a:t>Allows efficient and safe sharing of main memory among multiple processes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sz="1800" dirty="0"/>
              <a:t>The starting location of each page is contained in the program’s page table</a:t>
            </a:r>
          </a:p>
          <a:p>
            <a:pPr lvl="1" defTabSz="914400">
              <a:spcBef>
                <a:spcPts val="0"/>
              </a:spcBef>
              <a:defRPr/>
            </a:pPr>
            <a:endParaRPr lang="en-US" sz="1539" dirty="0"/>
          </a:p>
          <a:p>
            <a:pPr lvl="1" defTabSz="914400">
              <a:spcBef>
                <a:spcPts val="0"/>
              </a:spcBef>
              <a:defRPr/>
            </a:pPr>
            <a:r>
              <a:rPr lang="en-US" sz="1800" dirty="0"/>
              <a:t>Create the illusion that each program has a large consecutive memory space</a:t>
            </a:r>
          </a:p>
          <a:p>
            <a:pPr lvl="1" defTabSz="914400">
              <a:spcBef>
                <a:spcPts val="0"/>
              </a:spcBef>
              <a:defRPr/>
            </a:pPr>
            <a:endParaRPr lang="en-US" sz="1539" dirty="0"/>
          </a:p>
          <a:p>
            <a:pPr lvl="1" defTabSz="914400">
              <a:spcBef>
                <a:spcPts val="0"/>
              </a:spcBef>
              <a:defRPr/>
            </a:pPr>
            <a:r>
              <a:rPr lang="en-US" sz="1800" dirty="0"/>
              <a:t>Improving memory utilization: code can be loaded anywhere the OS can find space</a:t>
            </a:r>
            <a:endParaRPr lang="en-US" sz="2000" dirty="0"/>
          </a:p>
          <a:p>
            <a:pPr defTabSz="914400">
              <a:spcBef>
                <a:spcPts val="0"/>
              </a:spcBef>
              <a:defRPr/>
            </a:pPr>
            <a:endParaRPr lang="en-US" sz="2000" dirty="0"/>
          </a:p>
        </p:txBody>
      </p:sp>
      <p:sp>
        <p:nvSpPr>
          <p:cNvPr id="2" name="Text Box 27">
            <a:extLst>
              <a:ext uri="{FF2B5EF4-FFF2-40B4-BE49-F238E27FC236}">
                <a16:creationId xmlns:a16="http://schemas.microsoft.com/office/drawing/2014/main" id="{DE220623-B0EB-40AB-A014-DE0A8C8CF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57" y="4100552"/>
            <a:ext cx="21789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4828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Address Translation Mechanisms</a:t>
            </a:r>
          </a:p>
        </p:txBody>
      </p:sp>
      <p:sp>
        <p:nvSpPr>
          <p:cNvPr id="1753091" name="Rectangle 3"/>
          <p:cNvSpPr>
            <a:spLocks noChangeArrowheads="1"/>
          </p:cNvSpPr>
          <p:nvPr/>
        </p:nvSpPr>
        <p:spPr bwMode="auto">
          <a:xfrm>
            <a:off x="3876675" y="3181350"/>
            <a:ext cx="1752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092" name="Line 4"/>
          <p:cNvSpPr>
            <a:spLocks noChangeShapeType="1"/>
          </p:cNvSpPr>
          <p:nvPr/>
        </p:nvSpPr>
        <p:spPr bwMode="auto">
          <a:xfrm>
            <a:off x="3876675" y="34099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3" name="Line 5"/>
          <p:cNvSpPr>
            <a:spLocks noChangeShapeType="1"/>
          </p:cNvSpPr>
          <p:nvPr/>
        </p:nvSpPr>
        <p:spPr bwMode="auto">
          <a:xfrm>
            <a:off x="3876675" y="36385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4" name="Line 6"/>
          <p:cNvSpPr>
            <a:spLocks noChangeShapeType="1"/>
          </p:cNvSpPr>
          <p:nvPr/>
        </p:nvSpPr>
        <p:spPr bwMode="auto">
          <a:xfrm>
            <a:off x="3876675" y="38671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5" name="Line 7"/>
          <p:cNvSpPr>
            <a:spLocks noChangeShapeType="1"/>
          </p:cNvSpPr>
          <p:nvPr/>
        </p:nvSpPr>
        <p:spPr bwMode="auto">
          <a:xfrm>
            <a:off x="3876675" y="40957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6" name="Line 8"/>
          <p:cNvSpPr>
            <a:spLocks noChangeShapeType="1"/>
          </p:cNvSpPr>
          <p:nvPr/>
        </p:nvSpPr>
        <p:spPr bwMode="auto">
          <a:xfrm>
            <a:off x="3876675" y="43243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7" name="Line 9"/>
          <p:cNvSpPr>
            <a:spLocks noChangeShapeType="1"/>
          </p:cNvSpPr>
          <p:nvPr/>
        </p:nvSpPr>
        <p:spPr bwMode="auto">
          <a:xfrm>
            <a:off x="3876675" y="45529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8" name="Line 10"/>
          <p:cNvSpPr>
            <a:spLocks noChangeShapeType="1"/>
          </p:cNvSpPr>
          <p:nvPr/>
        </p:nvSpPr>
        <p:spPr bwMode="auto">
          <a:xfrm>
            <a:off x="3876675" y="47815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9" name="Line 11"/>
          <p:cNvSpPr>
            <a:spLocks noChangeShapeType="1"/>
          </p:cNvSpPr>
          <p:nvPr/>
        </p:nvSpPr>
        <p:spPr bwMode="auto">
          <a:xfrm>
            <a:off x="3876675" y="50101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0" name="Line 12"/>
          <p:cNvSpPr>
            <a:spLocks noChangeShapeType="1"/>
          </p:cNvSpPr>
          <p:nvPr/>
        </p:nvSpPr>
        <p:spPr bwMode="auto">
          <a:xfrm>
            <a:off x="3876675" y="52387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1" name="Line 13"/>
          <p:cNvSpPr>
            <a:spLocks noChangeShapeType="1"/>
          </p:cNvSpPr>
          <p:nvPr/>
        </p:nvSpPr>
        <p:spPr bwMode="auto">
          <a:xfrm>
            <a:off x="3876675" y="54673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2" name="Rectangle 14"/>
          <p:cNvSpPr>
            <a:spLocks noChangeArrowheads="1"/>
          </p:cNvSpPr>
          <p:nvPr/>
        </p:nvSpPr>
        <p:spPr bwMode="auto">
          <a:xfrm>
            <a:off x="8143875" y="2938463"/>
            <a:ext cx="1524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03" name="Line 15"/>
          <p:cNvSpPr>
            <a:spLocks noChangeShapeType="1"/>
          </p:cNvSpPr>
          <p:nvPr/>
        </p:nvSpPr>
        <p:spPr bwMode="auto">
          <a:xfrm>
            <a:off x="8143875" y="31670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4" name="Line 16"/>
          <p:cNvSpPr>
            <a:spLocks noChangeShapeType="1"/>
          </p:cNvSpPr>
          <p:nvPr/>
        </p:nvSpPr>
        <p:spPr bwMode="auto">
          <a:xfrm>
            <a:off x="8143875" y="33956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5" name="Line 17"/>
          <p:cNvSpPr>
            <a:spLocks noChangeShapeType="1"/>
          </p:cNvSpPr>
          <p:nvPr/>
        </p:nvSpPr>
        <p:spPr bwMode="auto">
          <a:xfrm>
            <a:off x="8143875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6" name="Line 18"/>
          <p:cNvSpPr>
            <a:spLocks noChangeShapeType="1"/>
          </p:cNvSpPr>
          <p:nvPr/>
        </p:nvSpPr>
        <p:spPr bwMode="auto">
          <a:xfrm>
            <a:off x="8143875" y="38528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7" name="Line 19"/>
          <p:cNvSpPr>
            <a:spLocks noChangeShapeType="1"/>
          </p:cNvSpPr>
          <p:nvPr/>
        </p:nvSpPr>
        <p:spPr bwMode="auto">
          <a:xfrm>
            <a:off x="8143875" y="4081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8" name="Line 20"/>
          <p:cNvSpPr>
            <a:spLocks noChangeShapeType="1"/>
          </p:cNvSpPr>
          <p:nvPr/>
        </p:nvSpPr>
        <p:spPr bwMode="auto">
          <a:xfrm>
            <a:off x="8143875" y="43100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9" name="Line 21"/>
          <p:cNvSpPr>
            <a:spLocks noChangeShapeType="1"/>
          </p:cNvSpPr>
          <p:nvPr/>
        </p:nvSpPr>
        <p:spPr bwMode="auto">
          <a:xfrm>
            <a:off x="8143875" y="45386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0" name="AutoShape 22"/>
          <p:cNvSpPr>
            <a:spLocks noChangeArrowheads="1"/>
          </p:cNvSpPr>
          <p:nvPr/>
        </p:nvSpPr>
        <p:spPr bwMode="auto">
          <a:xfrm>
            <a:off x="7994650" y="4919663"/>
            <a:ext cx="1828800" cy="1275664"/>
          </a:xfrm>
          <a:prstGeom prst="can">
            <a:avLst>
              <a:gd name="adj" fmla="val 165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11" name="Text Box 23"/>
          <p:cNvSpPr txBox="1">
            <a:spLocks noChangeArrowheads="1"/>
          </p:cNvSpPr>
          <p:nvPr/>
        </p:nvSpPr>
        <p:spPr bwMode="auto">
          <a:xfrm>
            <a:off x="4191527" y="2657476"/>
            <a:ext cx="128958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Physical page</a:t>
            </a:r>
          </a:p>
          <a:p>
            <a:pPr algn="ctr"/>
            <a:r>
              <a:rPr lang="en-US" sz="1600"/>
              <a:t>base addr</a:t>
            </a:r>
          </a:p>
        </p:txBody>
      </p:sp>
      <p:sp>
        <p:nvSpPr>
          <p:cNvPr id="1753112" name="Text Box 24"/>
          <p:cNvSpPr txBox="1">
            <a:spLocks noChangeArrowheads="1"/>
          </p:cNvSpPr>
          <p:nvPr/>
        </p:nvSpPr>
        <p:spPr bwMode="auto">
          <a:xfrm>
            <a:off x="8150225" y="2614648"/>
            <a:ext cx="15386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Main memory</a:t>
            </a:r>
          </a:p>
        </p:txBody>
      </p:sp>
      <p:sp>
        <p:nvSpPr>
          <p:cNvPr id="1753113" name="Line 25"/>
          <p:cNvSpPr>
            <a:spLocks noChangeShapeType="1"/>
          </p:cNvSpPr>
          <p:nvPr/>
        </p:nvSpPr>
        <p:spPr bwMode="auto">
          <a:xfrm>
            <a:off x="4638675" y="3319463"/>
            <a:ext cx="35115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4" name="Line 26"/>
          <p:cNvSpPr>
            <a:spLocks noChangeShapeType="1"/>
          </p:cNvSpPr>
          <p:nvPr/>
        </p:nvSpPr>
        <p:spPr bwMode="auto">
          <a:xfrm flipV="1">
            <a:off x="4638675" y="2962275"/>
            <a:ext cx="351155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5" name="Line 27"/>
          <p:cNvSpPr>
            <a:spLocks noChangeShapeType="1"/>
          </p:cNvSpPr>
          <p:nvPr/>
        </p:nvSpPr>
        <p:spPr bwMode="auto">
          <a:xfrm flipV="1">
            <a:off x="4638675" y="3648075"/>
            <a:ext cx="3511550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6" name="Line 28"/>
          <p:cNvSpPr>
            <a:spLocks noChangeShapeType="1"/>
          </p:cNvSpPr>
          <p:nvPr/>
        </p:nvSpPr>
        <p:spPr bwMode="auto">
          <a:xfrm>
            <a:off x="4638675" y="4614863"/>
            <a:ext cx="3505200" cy="7252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7" name="Line 29"/>
          <p:cNvSpPr>
            <a:spLocks noChangeShapeType="1"/>
          </p:cNvSpPr>
          <p:nvPr/>
        </p:nvSpPr>
        <p:spPr bwMode="auto">
          <a:xfrm>
            <a:off x="4638675" y="3929063"/>
            <a:ext cx="3511550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8" name="Line 30"/>
          <p:cNvSpPr>
            <a:spLocks noChangeShapeType="1"/>
          </p:cNvSpPr>
          <p:nvPr/>
        </p:nvSpPr>
        <p:spPr bwMode="auto">
          <a:xfrm flipV="1">
            <a:off x="4638675" y="3190875"/>
            <a:ext cx="3511550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9" name="Line 31"/>
          <p:cNvSpPr>
            <a:spLocks noChangeShapeType="1"/>
          </p:cNvSpPr>
          <p:nvPr/>
        </p:nvSpPr>
        <p:spPr bwMode="auto">
          <a:xfrm flipV="1">
            <a:off x="4638675" y="3876675"/>
            <a:ext cx="351155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0" name="Line 32"/>
          <p:cNvSpPr>
            <a:spLocks noChangeShapeType="1"/>
          </p:cNvSpPr>
          <p:nvPr/>
        </p:nvSpPr>
        <p:spPr bwMode="auto">
          <a:xfrm flipV="1">
            <a:off x="4638675" y="4105275"/>
            <a:ext cx="3511550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1" name="Line 33"/>
          <p:cNvSpPr>
            <a:spLocks noChangeShapeType="1"/>
          </p:cNvSpPr>
          <p:nvPr/>
        </p:nvSpPr>
        <p:spPr bwMode="auto">
          <a:xfrm>
            <a:off x="4638675" y="5148263"/>
            <a:ext cx="3505200" cy="4966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2" name="Line 34"/>
          <p:cNvSpPr>
            <a:spLocks noChangeShapeType="1"/>
          </p:cNvSpPr>
          <p:nvPr/>
        </p:nvSpPr>
        <p:spPr bwMode="auto">
          <a:xfrm flipV="1">
            <a:off x="4638675" y="3419475"/>
            <a:ext cx="3511550" cy="195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3" name="Line 35"/>
          <p:cNvSpPr>
            <a:spLocks noChangeShapeType="1"/>
          </p:cNvSpPr>
          <p:nvPr/>
        </p:nvSpPr>
        <p:spPr bwMode="auto">
          <a:xfrm>
            <a:off x="4638675" y="5529263"/>
            <a:ext cx="3505200" cy="4204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4" name="Rectangle 36"/>
          <p:cNvSpPr>
            <a:spLocks noChangeArrowheads="1"/>
          </p:cNvSpPr>
          <p:nvPr/>
        </p:nvSpPr>
        <p:spPr bwMode="auto">
          <a:xfrm>
            <a:off x="8147050" y="52244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5" name="Rectangle 37"/>
          <p:cNvSpPr>
            <a:spLocks noChangeArrowheads="1"/>
          </p:cNvSpPr>
          <p:nvPr/>
        </p:nvSpPr>
        <p:spPr bwMode="auto">
          <a:xfrm>
            <a:off x="8147050" y="55292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6" name="Rectangle 38"/>
          <p:cNvSpPr>
            <a:spLocks noChangeArrowheads="1"/>
          </p:cNvSpPr>
          <p:nvPr/>
        </p:nvSpPr>
        <p:spPr bwMode="auto">
          <a:xfrm>
            <a:off x="8147050" y="58340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7" name="Line 39"/>
          <p:cNvSpPr>
            <a:spLocks noChangeShapeType="1"/>
          </p:cNvSpPr>
          <p:nvPr/>
        </p:nvSpPr>
        <p:spPr bwMode="auto">
          <a:xfrm>
            <a:off x="4105275" y="318135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8" name="Text Box 40"/>
          <p:cNvSpPr txBox="1">
            <a:spLocks noChangeArrowheads="1"/>
          </p:cNvSpPr>
          <p:nvPr/>
        </p:nvSpPr>
        <p:spPr bwMode="auto">
          <a:xfrm>
            <a:off x="8275107" y="4833904"/>
            <a:ext cx="13440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Disk storage</a:t>
            </a:r>
          </a:p>
        </p:txBody>
      </p:sp>
      <p:sp>
        <p:nvSpPr>
          <p:cNvPr id="1753129" name="Rectangle 41"/>
          <p:cNvSpPr>
            <a:spLocks noChangeArrowheads="1"/>
          </p:cNvSpPr>
          <p:nvPr/>
        </p:nvSpPr>
        <p:spPr bwMode="auto">
          <a:xfrm>
            <a:off x="2581275" y="138747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30" name="Text Box 42"/>
          <p:cNvSpPr txBox="1">
            <a:spLocks noChangeArrowheads="1"/>
          </p:cNvSpPr>
          <p:nvPr/>
        </p:nvSpPr>
        <p:spPr bwMode="auto">
          <a:xfrm>
            <a:off x="2359026" y="1082675"/>
            <a:ext cx="14875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Virtual page #</a:t>
            </a:r>
          </a:p>
        </p:txBody>
      </p:sp>
      <p:sp>
        <p:nvSpPr>
          <p:cNvPr id="1753131" name="Text Box 43"/>
          <p:cNvSpPr txBox="1">
            <a:spLocks noChangeArrowheads="1"/>
          </p:cNvSpPr>
          <p:nvPr/>
        </p:nvSpPr>
        <p:spPr bwMode="auto">
          <a:xfrm>
            <a:off x="3844925" y="2900363"/>
            <a:ext cx="3016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1753132" name="Text Box 44"/>
          <p:cNvSpPr txBox="1">
            <a:spLocks noChangeArrowheads="1"/>
          </p:cNvSpPr>
          <p:nvPr/>
        </p:nvSpPr>
        <p:spPr bwMode="auto">
          <a:xfrm>
            <a:off x="3890963" y="3141664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</p:txBody>
      </p:sp>
      <p:sp>
        <p:nvSpPr>
          <p:cNvPr id="1753152" name="Text Box 64"/>
          <p:cNvSpPr txBox="1">
            <a:spLocks noChangeArrowheads="1"/>
          </p:cNvSpPr>
          <p:nvPr/>
        </p:nvSpPr>
        <p:spPr bwMode="auto">
          <a:xfrm>
            <a:off x="3409715" y="5748338"/>
            <a:ext cx="29815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Page Table </a:t>
            </a:r>
            <a:r>
              <a:rPr lang="en-US" dirty="0"/>
              <a:t>(in main memory)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114675" y="1613243"/>
            <a:ext cx="762000" cy="2339631"/>
            <a:chOff x="764" y="816"/>
            <a:chExt cx="480" cy="1632"/>
          </a:xfrm>
        </p:grpSpPr>
        <p:sp>
          <p:nvSpPr>
            <p:cNvPr id="1753133" name="Line 45"/>
            <p:cNvSpPr>
              <a:spLocks noChangeShapeType="1"/>
            </p:cNvSpPr>
            <p:nvPr/>
          </p:nvSpPr>
          <p:spPr bwMode="auto">
            <a:xfrm>
              <a:off x="764" y="24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58" name="Line 70"/>
            <p:cNvSpPr>
              <a:spLocks noChangeShapeType="1"/>
            </p:cNvSpPr>
            <p:nvPr/>
          </p:nvSpPr>
          <p:spPr bwMode="auto">
            <a:xfrm>
              <a:off x="768" y="816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3159" name="Rectangle 71"/>
          <p:cNvSpPr>
            <a:spLocks noChangeArrowheads="1"/>
          </p:cNvSpPr>
          <p:nvPr/>
        </p:nvSpPr>
        <p:spPr bwMode="auto">
          <a:xfrm>
            <a:off x="3883025" y="138747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0" name="Text Box 72"/>
          <p:cNvSpPr txBox="1">
            <a:spLocks noChangeArrowheads="1"/>
          </p:cNvSpPr>
          <p:nvPr/>
        </p:nvSpPr>
        <p:spPr bwMode="auto">
          <a:xfrm>
            <a:off x="4003675" y="1082675"/>
            <a:ext cx="753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</a:t>
            </a:r>
          </a:p>
        </p:txBody>
      </p:sp>
      <p:sp>
        <p:nvSpPr>
          <p:cNvPr id="1753161" name="Line 73"/>
          <p:cNvSpPr>
            <a:spLocks noChangeShapeType="1"/>
          </p:cNvSpPr>
          <p:nvPr/>
        </p:nvSpPr>
        <p:spPr bwMode="auto">
          <a:xfrm flipV="1">
            <a:off x="4949825" y="2369342"/>
            <a:ext cx="0" cy="1600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63" name="Rectangle 75"/>
          <p:cNvSpPr>
            <a:spLocks noChangeArrowheads="1"/>
          </p:cNvSpPr>
          <p:nvPr/>
        </p:nvSpPr>
        <p:spPr bwMode="auto">
          <a:xfrm>
            <a:off x="4340225" y="2138363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4" name="Text Box 76"/>
          <p:cNvSpPr txBox="1">
            <a:spLocks noChangeArrowheads="1"/>
          </p:cNvSpPr>
          <p:nvPr/>
        </p:nvSpPr>
        <p:spPr bwMode="auto">
          <a:xfrm>
            <a:off x="4187826" y="1833563"/>
            <a:ext cx="16010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page #</a:t>
            </a:r>
          </a:p>
        </p:txBody>
      </p:sp>
      <p:sp>
        <p:nvSpPr>
          <p:cNvPr id="1753165" name="Rectangle 77"/>
          <p:cNvSpPr>
            <a:spLocks noChangeArrowheads="1"/>
          </p:cNvSpPr>
          <p:nvPr/>
        </p:nvSpPr>
        <p:spPr bwMode="auto">
          <a:xfrm>
            <a:off x="5635625" y="2138363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6" name="Text Box 78"/>
          <p:cNvSpPr txBox="1">
            <a:spLocks noChangeArrowheads="1"/>
          </p:cNvSpPr>
          <p:nvPr/>
        </p:nvSpPr>
        <p:spPr bwMode="auto">
          <a:xfrm>
            <a:off x="6169025" y="2276475"/>
            <a:ext cx="753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495800" y="1613244"/>
            <a:ext cx="1676400" cy="525113"/>
            <a:chOff x="1634" y="932"/>
            <a:chExt cx="1056" cy="373"/>
          </a:xfrm>
        </p:grpSpPr>
        <p:sp>
          <p:nvSpPr>
            <p:cNvPr id="1753167" name="Line 79"/>
            <p:cNvSpPr>
              <a:spLocks noChangeShapeType="1"/>
            </p:cNvSpPr>
            <p:nvPr/>
          </p:nvSpPr>
          <p:spPr bwMode="auto">
            <a:xfrm>
              <a:off x="1637" y="932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68" name="Line 80"/>
            <p:cNvSpPr>
              <a:spLocks noChangeShapeType="1"/>
            </p:cNvSpPr>
            <p:nvPr/>
          </p:nvSpPr>
          <p:spPr bwMode="auto">
            <a:xfrm>
              <a:off x="1634" y="106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3169" name="Line 81"/>
            <p:cNvSpPr>
              <a:spLocks noChangeShapeType="1"/>
            </p:cNvSpPr>
            <p:nvPr/>
          </p:nvSpPr>
          <p:spPr bwMode="auto">
            <a:xfrm>
              <a:off x="2688" y="106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35625" y="2352675"/>
            <a:ext cx="2743200" cy="2286000"/>
            <a:chOff x="2352" y="1440"/>
            <a:chExt cx="1728" cy="1440"/>
          </a:xfrm>
        </p:grpSpPr>
        <p:sp>
          <p:nvSpPr>
            <p:cNvPr id="1753172" name="Line 84"/>
            <p:cNvSpPr>
              <a:spLocks noChangeShapeType="1"/>
            </p:cNvSpPr>
            <p:nvPr/>
          </p:nvSpPr>
          <p:spPr bwMode="auto">
            <a:xfrm>
              <a:off x="23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3" name="Line 85"/>
            <p:cNvSpPr>
              <a:spLocks noChangeShapeType="1"/>
            </p:cNvSpPr>
            <p:nvPr/>
          </p:nvSpPr>
          <p:spPr bwMode="auto">
            <a:xfrm>
              <a:off x="2352" y="168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4" name="Line 86"/>
            <p:cNvSpPr>
              <a:spLocks noChangeShapeType="1"/>
            </p:cNvSpPr>
            <p:nvPr/>
          </p:nvSpPr>
          <p:spPr bwMode="auto">
            <a:xfrm>
              <a:off x="3168" y="168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5" name="Line 87"/>
            <p:cNvSpPr>
              <a:spLocks noChangeShapeType="1"/>
            </p:cNvSpPr>
            <p:nvPr/>
          </p:nvSpPr>
          <p:spPr bwMode="auto">
            <a:xfrm>
              <a:off x="3168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505593" y="3304755"/>
            <a:ext cx="1923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Page table register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2657475" y="3267075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172075" y="12795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4675" y="20478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7C77002F-AFC0-439D-B128-DEAF354C6A30}"/>
              </a:ext>
            </a:extLst>
          </p:cNvPr>
          <p:cNvSpPr/>
          <p:nvPr/>
        </p:nvSpPr>
        <p:spPr>
          <a:xfrm>
            <a:off x="607447" y="4677947"/>
            <a:ext cx="3650228" cy="972386"/>
          </a:xfrm>
          <a:prstGeom prst="wedgeEllipseCallout">
            <a:avLst>
              <a:gd name="adj1" fmla="val 57359"/>
              <a:gd name="adj2" fmla="val 542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walk: Search (walk) the page table</a:t>
            </a:r>
          </a:p>
        </p:txBody>
      </p: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08140D26-FD9C-4C82-A2D6-859FEE17FE86}"/>
              </a:ext>
            </a:extLst>
          </p:cNvPr>
          <p:cNvSpPr/>
          <p:nvPr/>
        </p:nvSpPr>
        <p:spPr>
          <a:xfrm>
            <a:off x="8271932" y="3612359"/>
            <a:ext cx="3511550" cy="1090610"/>
          </a:xfrm>
          <a:prstGeom prst="wedgeEllipseCallout">
            <a:avLst>
              <a:gd name="adj1" fmla="val -11909"/>
              <a:gd name="adj2" fmla="val 87870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fault: a DRAM miss for the page</a:t>
            </a:r>
          </a:p>
          <a:p>
            <a:pPr defTabSz="527517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Page in disk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3161" grpId="0" animBg="1"/>
      <p:bldP spid="70" grpId="0" animBg="1"/>
      <p:bldP spid="7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Addressing with a Cache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167914"/>
            <a:ext cx="9891698" cy="7810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It takes an extra memory access to translate a VA to a PA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68575" y="1844432"/>
            <a:ext cx="6565900" cy="1558926"/>
            <a:chOff x="600" y="464"/>
            <a:chExt cx="4136" cy="982"/>
          </a:xfrm>
        </p:grpSpPr>
        <p:sp>
          <p:nvSpPr>
            <p:cNvPr id="1754117" name="Line 5"/>
            <p:cNvSpPr>
              <a:spLocks noChangeShapeType="1"/>
            </p:cNvSpPr>
            <p:nvPr/>
          </p:nvSpPr>
          <p:spPr bwMode="auto">
            <a:xfrm>
              <a:off x="632" y="536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18" name="Line 6"/>
            <p:cNvSpPr>
              <a:spLocks noChangeShapeType="1"/>
            </p:cNvSpPr>
            <p:nvPr/>
          </p:nvSpPr>
          <p:spPr bwMode="auto">
            <a:xfrm>
              <a:off x="1256" y="544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19" name="Line 7"/>
            <p:cNvSpPr>
              <a:spLocks noChangeShapeType="1"/>
            </p:cNvSpPr>
            <p:nvPr/>
          </p:nvSpPr>
          <p:spPr bwMode="auto">
            <a:xfrm flipH="1">
              <a:off x="600" y="1152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0" name="Rectangle 8"/>
            <p:cNvSpPr>
              <a:spLocks noChangeArrowheads="1"/>
            </p:cNvSpPr>
            <p:nvPr/>
          </p:nvSpPr>
          <p:spPr bwMode="auto">
            <a:xfrm>
              <a:off x="664" y="768"/>
              <a:ext cx="330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CPU</a:t>
              </a:r>
            </a:p>
          </p:txBody>
        </p:sp>
        <p:sp>
          <p:nvSpPr>
            <p:cNvPr id="1754121" name="Rectangle 9"/>
            <p:cNvSpPr>
              <a:spLocks noChangeArrowheads="1"/>
            </p:cNvSpPr>
            <p:nvPr/>
          </p:nvSpPr>
          <p:spPr bwMode="auto">
            <a:xfrm>
              <a:off x="1672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Trans-</a:t>
              </a:r>
            </a:p>
            <a:p>
              <a:pPr algn="ctr"/>
              <a:r>
                <a:rPr lang="en-US" b="1"/>
                <a:t>lation</a:t>
              </a:r>
            </a:p>
          </p:txBody>
        </p:sp>
        <p:sp>
          <p:nvSpPr>
            <p:cNvPr id="1754122" name="Rectangle 10"/>
            <p:cNvSpPr>
              <a:spLocks noChangeArrowheads="1"/>
            </p:cNvSpPr>
            <p:nvPr/>
          </p:nvSpPr>
          <p:spPr bwMode="auto">
            <a:xfrm>
              <a:off x="2824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Cache</a:t>
              </a:r>
            </a:p>
          </p:txBody>
        </p:sp>
        <p:sp>
          <p:nvSpPr>
            <p:cNvPr id="1754123" name="Rectangle 11"/>
            <p:cNvSpPr>
              <a:spLocks noChangeArrowheads="1"/>
            </p:cNvSpPr>
            <p:nvPr/>
          </p:nvSpPr>
          <p:spPr bwMode="auto">
            <a:xfrm>
              <a:off x="4064" y="568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Main</a:t>
              </a:r>
            </a:p>
            <a:p>
              <a:pPr algn="ctr"/>
              <a:r>
                <a:rPr lang="en-US" b="1"/>
                <a:t>Memory</a:t>
              </a:r>
            </a:p>
          </p:txBody>
        </p:sp>
        <p:sp>
          <p:nvSpPr>
            <p:cNvPr id="1754124" name="Line 12"/>
            <p:cNvSpPr>
              <a:spLocks noChangeShapeType="1"/>
            </p:cNvSpPr>
            <p:nvPr/>
          </p:nvSpPr>
          <p:spPr bwMode="auto">
            <a:xfrm>
              <a:off x="1264" y="648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5" name="Line 13"/>
            <p:cNvSpPr>
              <a:spLocks noChangeShapeType="1"/>
            </p:cNvSpPr>
            <p:nvPr/>
          </p:nvSpPr>
          <p:spPr bwMode="auto">
            <a:xfrm>
              <a:off x="2344" y="648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6" name="Line 14"/>
            <p:cNvSpPr>
              <a:spLocks noChangeShapeType="1"/>
            </p:cNvSpPr>
            <p:nvPr/>
          </p:nvSpPr>
          <p:spPr bwMode="auto">
            <a:xfrm>
              <a:off x="3504" y="632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7" name="Line 15"/>
            <p:cNvSpPr>
              <a:spLocks noChangeShapeType="1"/>
            </p:cNvSpPr>
            <p:nvPr/>
          </p:nvSpPr>
          <p:spPr bwMode="auto">
            <a:xfrm flipH="1">
              <a:off x="3920" y="10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8" name="Line 16"/>
            <p:cNvSpPr>
              <a:spLocks noChangeShapeType="1"/>
            </p:cNvSpPr>
            <p:nvPr/>
          </p:nvSpPr>
          <p:spPr bwMode="auto">
            <a:xfrm>
              <a:off x="3928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9" name="Line 17"/>
            <p:cNvSpPr>
              <a:spLocks noChangeShapeType="1"/>
            </p:cNvSpPr>
            <p:nvPr/>
          </p:nvSpPr>
          <p:spPr bwMode="auto">
            <a:xfrm flipH="1">
              <a:off x="1408" y="1416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0" name="Line 18"/>
            <p:cNvSpPr>
              <a:spLocks noChangeShapeType="1"/>
            </p:cNvSpPr>
            <p:nvPr/>
          </p:nvSpPr>
          <p:spPr bwMode="auto">
            <a:xfrm flipV="1">
              <a:off x="1416" y="107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1" name="Line 19"/>
            <p:cNvSpPr>
              <a:spLocks noChangeShapeType="1"/>
            </p:cNvSpPr>
            <p:nvPr/>
          </p:nvSpPr>
          <p:spPr bwMode="auto">
            <a:xfrm flipH="1">
              <a:off x="1248" y="1080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2" name="Line 20"/>
            <p:cNvSpPr>
              <a:spLocks noChangeShapeType="1"/>
            </p:cNvSpPr>
            <p:nvPr/>
          </p:nvSpPr>
          <p:spPr bwMode="auto">
            <a:xfrm flipV="1">
              <a:off x="3664" y="1048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3" name="Line 21"/>
            <p:cNvSpPr>
              <a:spLocks noChangeShapeType="1"/>
            </p:cNvSpPr>
            <p:nvPr/>
          </p:nvSpPr>
          <p:spPr bwMode="auto">
            <a:xfrm flipH="1">
              <a:off x="3496" y="10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4" name="Line 22"/>
            <p:cNvSpPr>
              <a:spLocks noChangeShapeType="1"/>
            </p:cNvSpPr>
            <p:nvPr/>
          </p:nvSpPr>
          <p:spPr bwMode="auto">
            <a:xfrm flipH="1">
              <a:off x="2656" y="1040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5" name="Line 23"/>
            <p:cNvSpPr>
              <a:spLocks noChangeShapeType="1"/>
            </p:cNvSpPr>
            <p:nvPr/>
          </p:nvSpPr>
          <p:spPr bwMode="auto">
            <a:xfrm>
              <a:off x="2664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6" name="Oval 24"/>
            <p:cNvSpPr>
              <a:spLocks noChangeArrowheads="1"/>
            </p:cNvSpPr>
            <p:nvPr/>
          </p:nvSpPr>
          <p:spPr bwMode="auto">
            <a:xfrm>
              <a:off x="3664" y="1392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7" name="Rectangle 25"/>
            <p:cNvSpPr>
              <a:spLocks noChangeArrowheads="1"/>
            </p:cNvSpPr>
            <p:nvPr/>
          </p:nvSpPr>
          <p:spPr bwMode="auto">
            <a:xfrm>
              <a:off x="1280" y="480"/>
              <a:ext cx="247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VA</a:t>
              </a:r>
            </a:p>
          </p:txBody>
        </p:sp>
        <p:sp>
          <p:nvSpPr>
            <p:cNvPr id="1754138" name="Rectangle 26"/>
            <p:cNvSpPr>
              <a:spLocks noChangeArrowheads="1"/>
            </p:cNvSpPr>
            <p:nvPr/>
          </p:nvSpPr>
          <p:spPr bwMode="auto">
            <a:xfrm>
              <a:off x="2360" y="480"/>
              <a:ext cx="237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PA</a:t>
              </a:r>
            </a:p>
          </p:txBody>
        </p:sp>
        <p:sp>
          <p:nvSpPr>
            <p:cNvPr id="1754139" name="Rectangle 27"/>
            <p:cNvSpPr>
              <a:spLocks noChangeArrowheads="1"/>
            </p:cNvSpPr>
            <p:nvPr/>
          </p:nvSpPr>
          <p:spPr bwMode="auto">
            <a:xfrm>
              <a:off x="3536" y="464"/>
              <a:ext cx="349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miss</a:t>
              </a:r>
            </a:p>
          </p:txBody>
        </p:sp>
        <p:sp>
          <p:nvSpPr>
            <p:cNvPr id="1754140" name="Rectangle 28"/>
            <p:cNvSpPr>
              <a:spLocks noChangeArrowheads="1"/>
            </p:cNvSpPr>
            <p:nvPr/>
          </p:nvSpPr>
          <p:spPr bwMode="auto">
            <a:xfrm>
              <a:off x="2408" y="1088"/>
              <a:ext cx="244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hit</a:t>
              </a:r>
            </a:p>
          </p:txBody>
        </p:sp>
        <p:sp>
          <p:nvSpPr>
            <p:cNvPr id="1754141" name="Rectangle 29"/>
            <p:cNvSpPr>
              <a:spLocks noChangeArrowheads="1"/>
            </p:cNvSpPr>
            <p:nvPr/>
          </p:nvSpPr>
          <p:spPr bwMode="auto">
            <a:xfrm>
              <a:off x="1816" y="1264"/>
              <a:ext cx="350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data</a:t>
              </a: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46356A4D-ACD6-4353-95FC-B02C95DA5845}"/>
              </a:ext>
            </a:extLst>
          </p:cNvPr>
          <p:cNvSpPr txBox="1">
            <a:spLocks noChangeArrowheads="1"/>
          </p:cNvSpPr>
          <p:nvPr/>
        </p:nvSpPr>
        <p:spPr>
          <a:xfrm>
            <a:off x="814387" y="3847615"/>
            <a:ext cx="10768013" cy="218171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This makes memory (cache) accesses very expensive</a:t>
            </a:r>
          </a:p>
          <a:p>
            <a:endParaRPr lang="en-US" sz="2000" dirty="0"/>
          </a:p>
          <a:p>
            <a:r>
              <a:rPr lang="en-US" sz="2400" b="1" dirty="0"/>
              <a:t>The hardware solution is to use a Translation Lookaside Buffer (TLB)</a:t>
            </a:r>
          </a:p>
          <a:p>
            <a:pPr lvl="1"/>
            <a:r>
              <a:rPr lang="en-US" sz="2000" dirty="0"/>
              <a:t>A small cache that keeps track of recently used address mappings to avoid having to do a page table lookup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14385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5" grpId="0" build="p"/>
      <p:bldP spid="3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Making Address Translation Fast</a:t>
            </a:r>
          </a:p>
        </p:txBody>
      </p:sp>
      <p:sp>
        <p:nvSpPr>
          <p:cNvPr id="1748996" name="Rectangle 4"/>
          <p:cNvSpPr>
            <a:spLocks noChangeArrowheads="1"/>
          </p:cNvSpPr>
          <p:nvPr/>
        </p:nvSpPr>
        <p:spPr bwMode="auto">
          <a:xfrm>
            <a:off x="3810000" y="3390900"/>
            <a:ext cx="1752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997" name="Line 5"/>
          <p:cNvSpPr>
            <a:spLocks noChangeShapeType="1"/>
          </p:cNvSpPr>
          <p:nvPr/>
        </p:nvSpPr>
        <p:spPr bwMode="auto">
          <a:xfrm>
            <a:off x="3810000" y="36195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998" name="Line 6"/>
          <p:cNvSpPr>
            <a:spLocks noChangeShapeType="1"/>
          </p:cNvSpPr>
          <p:nvPr/>
        </p:nvSpPr>
        <p:spPr bwMode="auto">
          <a:xfrm>
            <a:off x="3810000" y="38481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999" name="Line 7"/>
          <p:cNvSpPr>
            <a:spLocks noChangeShapeType="1"/>
          </p:cNvSpPr>
          <p:nvPr/>
        </p:nvSpPr>
        <p:spPr bwMode="auto">
          <a:xfrm>
            <a:off x="3810000" y="40767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0" name="Line 8"/>
          <p:cNvSpPr>
            <a:spLocks noChangeShapeType="1"/>
          </p:cNvSpPr>
          <p:nvPr/>
        </p:nvSpPr>
        <p:spPr bwMode="auto">
          <a:xfrm>
            <a:off x="3810000" y="43053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1" name="Line 9"/>
          <p:cNvSpPr>
            <a:spLocks noChangeShapeType="1"/>
          </p:cNvSpPr>
          <p:nvPr/>
        </p:nvSpPr>
        <p:spPr bwMode="auto">
          <a:xfrm>
            <a:off x="3810000" y="45339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2" name="Line 10"/>
          <p:cNvSpPr>
            <a:spLocks noChangeShapeType="1"/>
          </p:cNvSpPr>
          <p:nvPr/>
        </p:nvSpPr>
        <p:spPr bwMode="auto">
          <a:xfrm>
            <a:off x="3810000" y="47625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3" name="Line 11"/>
          <p:cNvSpPr>
            <a:spLocks noChangeShapeType="1"/>
          </p:cNvSpPr>
          <p:nvPr/>
        </p:nvSpPr>
        <p:spPr bwMode="auto">
          <a:xfrm>
            <a:off x="3810000" y="49911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4" name="Line 12"/>
          <p:cNvSpPr>
            <a:spLocks noChangeShapeType="1"/>
          </p:cNvSpPr>
          <p:nvPr/>
        </p:nvSpPr>
        <p:spPr bwMode="auto">
          <a:xfrm>
            <a:off x="3810000" y="52197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5" name="Line 13"/>
          <p:cNvSpPr>
            <a:spLocks noChangeShapeType="1"/>
          </p:cNvSpPr>
          <p:nvPr/>
        </p:nvSpPr>
        <p:spPr bwMode="auto">
          <a:xfrm>
            <a:off x="3810000" y="54483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6" name="Line 14"/>
          <p:cNvSpPr>
            <a:spLocks noChangeShapeType="1"/>
          </p:cNvSpPr>
          <p:nvPr/>
        </p:nvSpPr>
        <p:spPr bwMode="auto">
          <a:xfrm>
            <a:off x="3810000" y="56769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9" name="Rectangle 17"/>
          <p:cNvSpPr>
            <a:spLocks noChangeArrowheads="1"/>
          </p:cNvSpPr>
          <p:nvPr/>
        </p:nvSpPr>
        <p:spPr bwMode="auto">
          <a:xfrm>
            <a:off x="8077200" y="3119438"/>
            <a:ext cx="1524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10" name="Line 18"/>
          <p:cNvSpPr>
            <a:spLocks noChangeShapeType="1"/>
          </p:cNvSpPr>
          <p:nvPr/>
        </p:nvSpPr>
        <p:spPr bwMode="auto">
          <a:xfrm>
            <a:off x="8077200" y="33480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1" name="Line 19"/>
          <p:cNvSpPr>
            <a:spLocks noChangeShapeType="1"/>
          </p:cNvSpPr>
          <p:nvPr/>
        </p:nvSpPr>
        <p:spPr bwMode="auto">
          <a:xfrm>
            <a:off x="8077200" y="35766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2" name="Line 20"/>
          <p:cNvSpPr>
            <a:spLocks noChangeShapeType="1"/>
          </p:cNvSpPr>
          <p:nvPr/>
        </p:nvSpPr>
        <p:spPr bwMode="auto">
          <a:xfrm>
            <a:off x="8077200" y="38052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3" name="Line 21"/>
          <p:cNvSpPr>
            <a:spLocks noChangeShapeType="1"/>
          </p:cNvSpPr>
          <p:nvPr/>
        </p:nvSpPr>
        <p:spPr bwMode="auto">
          <a:xfrm>
            <a:off x="8077200" y="40338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4" name="Line 22"/>
          <p:cNvSpPr>
            <a:spLocks noChangeShapeType="1"/>
          </p:cNvSpPr>
          <p:nvPr/>
        </p:nvSpPr>
        <p:spPr bwMode="auto">
          <a:xfrm>
            <a:off x="8077200" y="42624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5" name="Line 23"/>
          <p:cNvSpPr>
            <a:spLocks noChangeShapeType="1"/>
          </p:cNvSpPr>
          <p:nvPr/>
        </p:nvSpPr>
        <p:spPr bwMode="auto">
          <a:xfrm>
            <a:off x="8077200" y="44910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6" name="Line 24"/>
          <p:cNvSpPr>
            <a:spLocks noChangeShapeType="1"/>
          </p:cNvSpPr>
          <p:nvPr/>
        </p:nvSpPr>
        <p:spPr bwMode="auto">
          <a:xfrm>
            <a:off x="8077200" y="47196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7" name="AutoShape 25"/>
          <p:cNvSpPr>
            <a:spLocks noChangeArrowheads="1"/>
          </p:cNvSpPr>
          <p:nvPr/>
        </p:nvSpPr>
        <p:spPr bwMode="auto">
          <a:xfrm>
            <a:off x="7962900" y="5076824"/>
            <a:ext cx="1828800" cy="1251170"/>
          </a:xfrm>
          <a:prstGeom prst="can">
            <a:avLst>
              <a:gd name="adj" fmla="val 165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18" name="Text Box 26"/>
          <p:cNvSpPr txBox="1">
            <a:spLocks noChangeArrowheads="1"/>
          </p:cNvSpPr>
          <p:nvPr/>
        </p:nvSpPr>
        <p:spPr bwMode="auto">
          <a:xfrm>
            <a:off x="4124852" y="2867026"/>
            <a:ext cx="128958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Physical page</a:t>
            </a:r>
          </a:p>
          <a:p>
            <a:pPr algn="ctr"/>
            <a:r>
              <a:rPr lang="en-US" sz="1600" dirty="0"/>
              <a:t>base address</a:t>
            </a:r>
          </a:p>
        </p:txBody>
      </p:sp>
      <p:sp>
        <p:nvSpPr>
          <p:cNvPr id="1749019" name="Text Box 27"/>
          <p:cNvSpPr txBox="1">
            <a:spLocks noChangeArrowheads="1"/>
          </p:cNvSpPr>
          <p:nvPr/>
        </p:nvSpPr>
        <p:spPr bwMode="auto">
          <a:xfrm>
            <a:off x="8083550" y="2782372"/>
            <a:ext cx="15386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Main memory</a:t>
            </a:r>
          </a:p>
        </p:txBody>
      </p:sp>
      <p:sp>
        <p:nvSpPr>
          <p:cNvPr id="1749020" name="Line 28"/>
          <p:cNvSpPr>
            <a:spLocks noChangeShapeType="1"/>
          </p:cNvSpPr>
          <p:nvPr/>
        </p:nvSpPr>
        <p:spPr bwMode="auto">
          <a:xfrm>
            <a:off x="4572000" y="3529013"/>
            <a:ext cx="35115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1" name="Line 29"/>
          <p:cNvSpPr>
            <a:spLocks noChangeShapeType="1"/>
          </p:cNvSpPr>
          <p:nvPr/>
        </p:nvSpPr>
        <p:spPr bwMode="auto">
          <a:xfrm flipV="1">
            <a:off x="4572000" y="3224213"/>
            <a:ext cx="3505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2" name="Line 30"/>
          <p:cNvSpPr>
            <a:spLocks noChangeShapeType="1"/>
          </p:cNvSpPr>
          <p:nvPr/>
        </p:nvSpPr>
        <p:spPr bwMode="auto">
          <a:xfrm flipV="1">
            <a:off x="4572000" y="3857625"/>
            <a:ext cx="3511550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3" name="Line 31"/>
          <p:cNvSpPr>
            <a:spLocks noChangeShapeType="1"/>
          </p:cNvSpPr>
          <p:nvPr/>
        </p:nvSpPr>
        <p:spPr bwMode="auto">
          <a:xfrm>
            <a:off x="4572000" y="4824413"/>
            <a:ext cx="3543300" cy="695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4" name="Line 32"/>
          <p:cNvSpPr>
            <a:spLocks noChangeShapeType="1"/>
          </p:cNvSpPr>
          <p:nvPr/>
        </p:nvSpPr>
        <p:spPr bwMode="auto">
          <a:xfrm>
            <a:off x="4572000" y="4138612"/>
            <a:ext cx="35052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5" name="Line 33"/>
          <p:cNvSpPr>
            <a:spLocks noChangeShapeType="1"/>
          </p:cNvSpPr>
          <p:nvPr/>
        </p:nvSpPr>
        <p:spPr bwMode="auto">
          <a:xfrm flipV="1">
            <a:off x="4572000" y="3400425"/>
            <a:ext cx="3511550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6" name="Line 34"/>
          <p:cNvSpPr>
            <a:spLocks noChangeShapeType="1"/>
          </p:cNvSpPr>
          <p:nvPr/>
        </p:nvSpPr>
        <p:spPr bwMode="auto">
          <a:xfrm flipV="1">
            <a:off x="4572000" y="4086225"/>
            <a:ext cx="351155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7" name="Line 35"/>
          <p:cNvSpPr>
            <a:spLocks noChangeShapeType="1"/>
          </p:cNvSpPr>
          <p:nvPr/>
        </p:nvSpPr>
        <p:spPr bwMode="auto">
          <a:xfrm flipV="1">
            <a:off x="4572000" y="4314825"/>
            <a:ext cx="3511550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9" name="Line 37"/>
          <p:cNvSpPr>
            <a:spLocks noChangeShapeType="1"/>
          </p:cNvSpPr>
          <p:nvPr/>
        </p:nvSpPr>
        <p:spPr bwMode="auto">
          <a:xfrm>
            <a:off x="4572000" y="5357813"/>
            <a:ext cx="3543300" cy="4249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0" name="Line 38"/>
          <p:cNvSpPr>
            <a:spLocks noChangeShapeType="1"/>
          </p:cNvSpPr>
          <p:nvPr/>
        </p:nvSpPr>
        <p:spPr bwMode="auto">
          <a:xfrm flipV="1">
            <a:off x="4572000" y="3653412"/>
            <a:ext cx="3498850" cy="19330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1" name="Line 39"/>
          <p:cNvSpPr>
            <a:spLocks noChangeShapeType="1"/>
          </p:cNvSpPr>
          <p:nvPr/>
        </p:nvSpPr>
        <p:spPr bwMode="auto">
          <a:xfrm>
            <a:off x="4572000" y="5738813"/>
            <a:ext cx="3543300" cy="3497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3" name="Rectangle 41"/>
          <p:cNvSpPr>
            <a:spLocks noChangeArrowheads="1"/>
          </p:cNvSpPr>
          <p:nvPr/>
        </p:nvSpPr>
        <p:spPr bwMode="auto">
          <a:xfrm>
            <a:off x="8115300" y="5367338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34" name="Rectangle 42"/>
          <p:cNvSpPr>
            <a:spLocks noChangeArrowheads="1"/>
          </p:cNvSpPr>
          <p:nvPr/>
        </p:nvSpPr>
        <p:spPr bwMode="auto">
          <a:xfrm>
            <a:off x="8115300" y="5672138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35" name="Rectangle 43"/>
          <p:cNvSpPr>
            <a:spLocks noChangeArrowheads="1"/>
          </p:cNvSpPr>
          <p:nvPr/>
        </p:nvSpPr>
        <p:spPr bwMode="auto">
          <a:xfrm>
            <a:off x="8115300" y="5976938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37" name="Line 45"/>
          <p:cNvSpPr>
            <a:spLocks noChangeShapeType="1"/>
          </p:cNvSpPr>
          <p:nvPr/>
        </p:nvSpPr>
        <p:spPr bwMode="auto">
          <a:xfrm>
            <a:off x="4038600" y="33909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8" name="Text Box 46"/>
          <p:cNvSpPr txBox="1">
            <a:spLocks noChangeArrowheads="1"/>
          </p:cNvSpPr>
          <p:nvPr/>
        </p:nvSpPr>
        <p:spPr bwMode="auto">
          <a:xfrm>
            <a:off x="8271932" y="4981575"/>
            <a:ext cx="13440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Disk storage</a:t>
            </a:r>
          </a:p>
        </p:txBody>
      </p:sp>
      <p:sp>
        <p:nvSpPr>
          <p:cNvPr id="1749039" name="Rectangle 47"/>
          <p:cNvSpPr>
            <a:spLocks noChangeArrowheads="1"/>
          </p:cNvSpPr>
          <p:nvPr/>
        </p:nvSpPr>
        <p:spPr bwMode="auto">
          <a:xfrm>
            <a:off x="2514600" y="134302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40" name="Text Box 48"/>
          <p:cNvSpPr txBox="1">
            <a:spLocks noChangeArrowheads="1"/>
          </p:cNvSpPr>
          <p:nvPr/>
        </p:nvSpPr>
        <p:spPr bwMode="auto">
          <a:xfrm>
            <a:off x="2362200" y="1062038"/>
            <a:ext cx="1338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Virtual page #</a:t>
            </a:r>
          </a:p>
        </p:txBody>
      </p:sp>
      <p:sp>
        <p:nvSpPr>
          <p:cNvPr id="1749041" name="Text Box 49"/>
          <p:cNvSpPr txBox="1">
            <a:spLocks noChangeArrowheads="1"/>
          </p:cNvSpPr>
          <p:nvPr/>
        </p:nvSpPr>
        <p:spPr bwMode="auto">
          <a:xfrm>
            <a:off x="3778250" y="3109913"/>
            <a:ext cx="3016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1749042" name="Text Box 50"/>
          <p:cNvSpPr txBox="1">
            <a:spLocks noChangeArrowheads="1"/>
          </p:cNvSpPr>
          <p:nvPr/>
        </p:nvSpPr>
        <p:spPr bwMode="auto">
          <a:xfrm>
            <a:off x="3824288" y="3351214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</p:txBody>
      </p:sp>
      <p:sp>
        <p:nvSpPr>
          <p:cNvPr id="1749044" name="Line 52"/>
          <p:cNvSpPr>
            <a:spLocks noChangeShapeType="1"/>
          </p:cNvSpPr>
          <p:nvPr/>
        </p:nvSpPr>
        <p:spPr bwMode="auto">
          <a:xfrm>
            <a:off x="3048000" y="41624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105400" y="990601"/>
            <a:ext cx="2820988" cy="2032001"/>
            <a:chOff x="2060" y="450"/>
            <a:chExt cx="1777" cy="1280"/>
          </a:xfrm>
        </p:grpSpPr>
        <p:sp>
          <p:nvSpPr>
            <p:cNvPr id="1749047" name="Rectangle 55"/>
            <p:cNvSpPr>
              <a:spLocks noChangeArrowheads="1"/>
            </p:cNvSpPr>
            <p:nvPr/>
          </p:nvSpPr>
          <p:spPr bwMode="auto">
            <a:xfrm>
              <a:off x="3020" y="777"/>
              <a:ext cx="816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49" name="Line 57"/>
            <p:cNvSpPr>
              <a:spLocks noChangeShapeType="1"/>
            </p:cNvSpPr>
            <p:nvPr/>
          </p:nvSpPr>
          <p:spPr bwMode="auto">
            <a:xfrm>
              <a:off x="3020" y="92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0" name="Line 58"/>
            <p:cNvSpPr>
              <a:spLocks noChangeShapeType="1"/>
            </p:cNvSpPr>
            <p:nvPr/>
          </p:nvSpPr>
          <p:spPr bwMode="auto">
            <a:xfrm>
              <a:off x="3020" y="1065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1" name="Line 59"/>
            <p:cNvSpPr>
              <a:spLocks noChangeShapeType="1"/>
            </p:cNvSpPr>
            <p:nvPr/>
          </p:nvSpPr>
          <p:spPr bwMode="auto">
            <a:xfrm>
              <a:off x="3020" y="1209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2" name="Line 60"/>
            <p:cNvSpPr>
              <a:spLocks noChangeShapeType="1"/>
            </p:cNvSpPr>
            <p:nvPr/>
          </p:nvSpPr>
          <p:spPr bwMode="auto">
            <a:xfrm>
              <a:off x="3020" y="1353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5" name="Rectangle 63"/>
            <p:cNvSpPr>
              <a:spLocks noChangeArrowheads="1"/>
            </p:cNvSpPr>
            <p:nvPr/>
          </p:nvSpPr>
          <p:spPr bwMode="auto">
            <a:xfrm>
              <a:off x="2060" y="777"/>
              <a:ext cx="96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56" name="Line 64"/>
            <p:cNvSpPr>
              <a:spLocks noChangeShapeType="1"/>
            </p:cNvSpPr>
            <p:nvPr/>
          </p:nvSpPr>
          <p:spPr bwMode="auto">
            <a:xfrm>
              <a:off x="2060" y="921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7" name="Line 65"/>
            <p:cNvSpPr>
              <a:spLocks noChangeShapeType="1"/>
            </p:cNvSpPr>
            <p:nvPr/>
          </p:nvSpPr>
          <p:spPr bwMode="auto">
            <a:xfrm>
              <a:off x="2060" y="1065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8" name="Line 66"/>
            <p:cNvSpPr>
              <a:spLocks noChangeShapeType="1"/>
            </p:cNvSpPr>
            <p:nvPr/>
          </p:nvSpPr>
          <p:spPr bwMode="auto">
            <a:xfrm>
              <a:off x="2060" y="120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9" name="Line 67"/>
            <p:cNvSpPr>
              <a:spLocks noChangeShapeType="1"/>
            </p:cNvSpPr>
            <p:nvPr/>
          </p:nvSpPr>
          <p:spPr bwMode="auto">
            <a:xfrm>
              <a:off x="2060" y="1353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62" name="Text Box 70"/>
            <p:cNvSpPr txBox="1">
              <a:spLocks noChangeArrowheads="1"/>
            </p:cNvSpPr>
            <p:nvPr/>
          </p:nvSpPr>
          <p:spPr bwMode="auto">
            <a:xfrm>
              <a:off x="2060" y="777"/>
              <a:ext cx="183" cy="7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500"/>
                <a:t>1</a:t>
              </a:r>
            </a:p>
            <a:p>
              <a:r>
                <a:rPr lang="en-US" sz="1500"/>
                <a:t>1</a:t>
              </a:r>
            </a:p>
            <a:p>
              <a:r>
                <a:rPr lang="en-US" sz="1500"/>
                <a:t>1</a:t>
              </a:r>
            </a:p>
            <a:p>
              <a:r>
                <a:rPr lang="en-US" sz="1500"/>
                <a:t>0</a:t>
              </a:r>
            </a:p>
            <a:p>
              <a:r>
                <a:rPr lang="en-US" sz="1500"/>
                <a:t>1</a:t>
              </a:r>
            </a:p>
          </p:txBody>
        </p:sp>
        <p:sp>
          <p:nvSpPr>
            <p:cNvPr id="1749063" name="Line 71"/>
            <p:cNvSpPr>
              <a:spLocks noChangeShapeType="1"/>
            </p:cNvSpPr>
            <p:nvPr/>
          </p:nvSpPr>
          <p:spPr bwMode="auto">
            <a:xfrm>
              <a:off x="2204" y="777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64" name="Text Box 72"/>
            <p:cNvSpPr txBox="1">
              <a:spLocks noChangeArrowheads="1"/>
            </p:cNvSpPr>
            <p:nvPr/>
          </p:nvSpPr>
          <p:spPr bwMode="auto">
            <a:xfrm>
              <a:off x="2396" y="600"/>
              <a:ext cx="29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Tag</a:t>
              </a:r>
            </a:p>
          </p:txBody>
        </p:sp>
        <p:sp>
          <p:nvSpPr>
            <p:cNvPr id="1749065" name="Text Box 73"/>
            <p:cNvSpPr txBox="1">
              <a:spLocks noChangeArrowheads="1"/>
            </p:cNvSpPr>
            <p:nvPr/>
          </p:nvSpPr>
          <p:spPr bwMode="auto">
            <a:xfrm>
              <a:off x="3025" y="450"/>
              <a:ext cx="81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Physical page</a:t>
              </a:r>
            </a:p>
            <a:p>
              <a:pPr algn="ctr"/>
              <a:r>
                <a:rPr lang="en-US" sz="1600" dirty="0"/>
                <a:t>base address</a:t>
              </a:r>
            </a:p>
          </p:txBody>
        </p:sp>
        <p:sp>
          <p:nvSpPr>
            <p:cNvPr id="1749066" name="Text Box 74"/>
            <p:cNvSpPr txBox="1">
              <a:spLocks noChangeArrowheads="1"/>
            </p:cNvSpPr>
            <p:nvPr/>
          </p:nvSpPr>
          <p:spPr bwMode="auto">
            <a:xfrm>
              <a:off x="2060" y="600"/>
              <a:ext cx="19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</a:p>
          </p:txBody>
        </p:sp>
        <p:sp>
          <p:nvSpPr>
            <p:cNvPr id="1749067" name="Text Box 75"/>
            <p:cNvSpPr txBox="1">
              <a:spLocks noChangeArrowheads="1"/>
            </p:cNvSpPr>
            <p:nvPr/>
          </p:nvSpPr>
          <p:spPr bwMode="auto">
            <a:xfrm>
              <a:off x="2828" y="1497"/>
              <a:ext cx="33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TLB</a:t>
              </a:r>
            </a:p>
          </p:txBody>
        </p:sp>
      </p:grpSp>
      <p:sp>
        <p:nvSpPr>
          <p:cNvPr id="1749069" name="Text Box 77"/>
          <p:cNvSpPr txBox="1">
            <a:spLocks noChangeArrowheads="1"/>
          </p:cNvSpPr>
          <p:nvPr/>
        </p:nvSpPr>
        <p:spPr bwMode="auto">
          <a:xfrm>
            <a:off x="3173933" y="5940972"/>
            <a:ext cx="31914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Page Table </a:t>
            </a:r>
            <a:r>
              <a:rPr lang="en-US" dirty="0"/>
              <a:t>(in physical memory)</a:t>
            </a: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7162800" y="1647825"/>
            <a:ext cx="920750" cy="3171886"/>
            <a:chOff x="3356" y="801"/>
            <a:chExt cx="580" cy="2062"/>
          </a:xfrm>
        </p:grpSpPr>
        <p:sp>
          <p:nvSpPr>
            <p:cNvPr id="1749070" name="Line 78"/>
            <p:cNvSpPr>
              <a:spLocks noChangeShapeType="1"/>
            </p:cNvSpPr>
            <p:nvPr/>
          </p:nvSpPr>
          <p:spPr bwMode="auto">
            <a:xfrm>
              <a:off x="3356" y="801"/>
              <a:ext cx="563" cy="1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1" name="Line 79"/>
            <p:cNvSpPr>
              <a:spLocks noChangeShapeType="1"/>
            </p:cNvSpPr>
            <p:nvPr/>
          </p:nvSpPr>
          <p:spPr bwMode="auto">
            <a:xfrm>
              <a:off x="3356" y="945"/>
              <a:ext cx="57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2" name="Line 80"/>
            <p:cNvSpPr>
              <a:spLocks noChangeShapeType="1"/>
            </p:cNvSpPr>
            <p:nvPr/>
          </p:nvSpPr>
          <p:spPr bwMode="auto">
            <a:xfrm>
              <a:off x="3356" y="1089"/>
              <a:ext cx="58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3" name="Line 81"/>
            <p:cNvSpPr>
              <a:spLocks noChangeShapeType="1"/>
            </p:cNvSpPr>
            <p:nvPr/>
          </p:nvSpPr>
          <p:spPr bwMode="auto">
            <a:xfrm>
              <a:off x="3356" y="1329"/>
              <a:ext cx="572" cy="1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9074" name="Line 82"/>
          <p:cNvSpPr>
            <a:spLocks noChangeShapeType="1"/>
          </p:cNvSpPr>
          <p:nvPr/>
        </p:nvSpPr>
        <p:spPr bwMode="auto">
          <a:xfrm>
            <a:off x="3054350" y="1571625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3054350" y="1685925"/>
            <a:ext cx="2819400" cy="1219200"/>
            <a:chOff x="768" y="816"/>
            <a:chExt cx="1776" cy="768"/>
          </a:xfrm>
        </p:grpSpPr>
        <p:sp>
          <p:nvSpPr>
            <p:cNvPr id="1749061" name="Line 69"/>
            <p:cNvSpPr>
              <a:spLocks noChangeShapeType="1"/>
            </p:cNvSpPr>
            <p:nvPr/>
          </p:nvSpPr>
          <p:spPr bwMode="auto">
            <a:xfrm>
              <a:off x="768" y="158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8" name="Line 86"/>
            <p:cNvSpPr>
              <a:spLocks noChangeShapeType="1"/>
            </p:cNvSpPr>
            <p:nvPr/>
          </p:nvSpPr>
          <p:spPr bwMode="auto">
            <a:xfrm flipV="1">
              <a:off x="2544" y="81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1438918" y="3514305"/>
            <a:ext cx="1923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Page table register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2590800" y="3476625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307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TLB in the Memory Hierarchy</a:t>
            </a:r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495" y="3918763"/>
            <a:ext cx="10883099" cy="24762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A TLB miss – is it a page fault or merely a TLB miss?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If the page is loaded into main memory, then the TLB miss can be handled by loading the translation information from the page table into the TLB (10’s of cycles 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If the page is not in main memory, then it’s a true page fault (1,000,000’s)</a:t>
            </a:r>
          </a:p>
          <a:p>
            <a:pPr lvl="1">
              <a:spcBef>
                <a:spcPts val="600"/>
              </a:spcBef>
            </a:pPr>
            <a:endParaRPr lang="en-US" sz="2000" b="1" dirty="0"/>
          </a:p>
          <a:p>
            <a:pPr>
              <a:spcBef>
                <a:spcPts val="600"/>
              </a:spcBef>
            </a:pPr>
            <a:r>
              <a:rPr lang="en-US" sz="2000" b="1" dirty="0"/>
              <a:t>TLB misses are much more frequent than true page faults</a:t>
            </a:r>
          </a:p>
        </p:txBody>
      </p:sp>
      <p:sp>
        <p:nvSpPr>
          <p:cNvPr id="1743877" name="Line 5"/>
          <p:cNvSpPr>
            <a:spLocks noChangeShapeType="1"/>
          </p:cNvSpPr>
          <p:nvPr/>
        </p:nvSpPr>
        <p:spPr bwMode="auto">
          <a:xfrm>
            <a:off x="2574925" y="1321973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78" name="Line 6"/>
          <p:cNvSpPr>
            <a:spLocks noChangeShapeType="1"/>
          </p:cNvSpPr>
          <p:nvPr/>
        </p:nvSpPr>
        <p:spPr bwMode="auto">
          <a:xfrm>
            <a:off x="3565525" y="1333952"/>
            <a:ext cx="0" cy="8744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79" name="Line 7"/>
          <p:cNvSpPr>
            <a:spLocks noChangeShapeType="1"/>
          </p:cNvSpPr>
          <p:nvPr/>
        </p:nvSpPr>
        <p:spPr bwMode="auto">
          <a:xfrm flipH="1">
            <a:off x="2524125" y="2244359"/>
            <a:ext cx="1054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0" name="Rectangle 8"/>
          <p:cNvSpPr>
            <a:spLocks noChangeArrowheads="1"/>
          </p:cNvSpPr>
          <p:nvPr/>
        </p:nvSpPr>
        <p:spPr bwMode="auto">
          <a:xfrm>
            <a:off x="2625725" y="1669366"/>
            <a:ext cx="52418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CPU</a:t>
            </a:r>
          </a:p>
        </p:txBody>
      </p:sp>
      <p:sp>
        <p:nvSpPr>
          <p:cNvPr id="1743881" name="Rectangle 9"/>
          <p:cNvSpPr>
            <a:spLocks noChangeArrowheads="1"/>
          </p:cNvSpPr>
          <p:nvPr/>
        </p:nvSpPr>
        <p:spPr bwMode="auto">
          <a:xfrm>
            <a:off x="4225925" y="1357910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TLB</a:t>
            </a:r>
          </a:p>
          <a:p>
            <a:pPr algn="ctr"/>
            <a:r>
              <a:rPr lang="en-US" b="1"/>
              <a:t>Lookup</a:t>
            </a:r>
          </a:p>
        </p:txBody>
      </p:sp>
      <p:sp>
        <p:nvSpPr>
          <p:cNvPr id="1743882" name="Rectangle 10"/>
          <p:cNvSpPr>
            <a:spLocks noChangeArrowheads="1"/>
          </p:cNvSpPr>
          <p:nvPr/>
        </p:nvSpPr>
        <p:spPr bwMode="auto">
          <a:xfrm>
            <a:off x="6054725" y="1357910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Cache</a:t>
            </a:r>
          </a:p>
        </p:txBody>
      </p:sp>
      <p:sp>
        <p:nvSpPr>
          <p:cNvPr id="1743883" name="Rectangle 11"/>
          <p:cNvSpPr>
            <a:spLocks noChangeArrowheads="1"/>
          </p:cNvSpPr>
          <p:nvPr/>
        </p:nvSpPr>
        <p:spPr bwMode="auto">
          <a:xfrm>
            <a:off x="8023225" y="1369889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Main</a:t>
            </a:r>
          </a:p>
          <a:p>
            <a:pPr algn="ctr"/>
            <a:r>
              <a:rPr lang="en-US" b="1"/>
              <a:t>Memory</a:t>
            </a:r>
          </a:p>
        </p:txBody>
      </p:sp>
      <p:sp>
        <p:nvSpPr>
          <p:cNvPr id="1743884" name="Line 12"/>
          <p:cNvSpPr>
            <a:spLocks noChangeShapeType="1"/>
          </p:cNvSpPr>
          <p:nvPr/>
        </p:nvSpPr>
        <p:spPr bwMode="auto">
          <a:xfrm>
            <a:off x="3578225" y="148968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5" name="Line 13"/>
          <p:cNvSpPr>
            <a:spLocks noChangeShapeType="1"/>
          </p:cNvSpPr>
          <p:nvPr/>
        </p:nvSpPr>
        <p:spPr bwMode="auto">
          <a:xfrm>
            <a:off x="5292725" y="148968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6" name="Line 14"/>
          <p:cNvSpPr>
            <a:spLocks noChangeShapeType="1"/>
          </p:cNvSpPr>
          <p:nvPr/>
        </p:nvSpPr>
        <p:spPr bwMode="auto">
          <a:xfrm>
            <a:off x="7134225" y="1465721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7" name="Line 15"/>
          <p:cNvSpPr>
            <a:spLocks noChangeShapeType="1"/>
          </p:cNvSpPr>
          <p:nvPr/>
        </p:nvSpPr>
        <p:spPr bwMode="auto">
          <a:xfrm flipH="1">
            <a:off x="7794625" y="2076652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8" name="Line 16"/>
          <p:cNvSpPr>
            <a:spLocks noChangeShapeType="1"/>
          </p:cNvSpPr>
          <p:nvPr/>
        </p:nvSpPr>
        <p:spPr bwMode="auto">
          <a:xfrm>
            <a:off x="7820025" y="2088631"/>
            <a:ext cx="12700" cy="16650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9" name="Line 17"/>
          <p:cNvSpPr>
            <a:spLocks noChangeShapeType="1"/>
          </p:cNvSpPr>
          <p:nvPr/>
        </p:nvSpPr>
        <p:spPr bwMode="auto">
          <a:xfrm flipH="1" flipV="1">
            <a:off x="3870325" y="3753719"/>
            <a:ext cx="1930400" cy="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0" name="Line 18"/>
          <p:cNvSpPr>
            <a:spLocks noChangeShapeType="1"/>
          </p:cNvSpPr>
          <p:nvPr/>
        </p:nvSpPr>
        <p:spPr bwMode="auto">
          <a:xfrm flipH="1" flipV="1">
            <a:off x="3870325" y="2100612"/>
            <a:ext cx="0" cy="165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1" name="Line 19"/>
          <p:cNvSpPr>
            <a:spLocks noChangeShapeType="1"/>
          </p:cNvSpPr>
          <p:nvPr/>
        </p:nvSpPr>
        <p:spPr bwMode="auto">
          <a:xfrm flipH="1" flipV="1">
            <a:off x="3565525" y="208929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3" name="Line 21"/>
          <p:cNvSpPr>
            <a:spLocks noChangeShapeType="1"/>
          </p:cNvSpPr>
          <p:nvPr/>
        </p:nvSpPr>
        <p:spPr bwMode="auto">
          <a:xfrm flipH="1">
            <a:off x="7121525" y="2100611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5" name="Line 23"/>
          <p:cNvSpPr>
            <a:spLocks noChangeShapeType="1"/>
          </p:cNvSpPr>
          <p:nvPr/>
        </p:nvSpPr>
        <p:spPr bwMode="auto">
          <a:xfrm>
            <a:off x="5800725" y="2100612"/>
            <a:ext cx="0" cy="165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7" name="Rectangle 25"/>
          <p:cNvSpPr>
            <a:spLocks noChangeArrowheads="1"/>
          </p:cNvSpPr>
          <p:nvPr/>
        </p:nvSpPr>
        <p:spPr bwMode="auto">
          <a:xfrm>
            <a:off x="3603625" y="1238121"/>
            <a:ext cx="39164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VA</a:t>
            </a:r>
          </a:p>
        </p:txBody>
      </p:sp>
      <p:sp>
        <p:nvSpPr>
          <p:cNvPr id="1743898" name="Rectangle 26"/>
          <p:cNvSpPr>
            <a:spLocks noChangeArrowheads="1"/>
          </p:cNvSpPr>
          <p:nvPr/>
        </p:nvSpPr>
        <p:spPr bwMode="auto">
          <a:xfrm>
            <a:off x="5318126" y="1238121"/>
            <a:ext cx="37548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PA</a:t>
            </a:r>
          </a:p>
        </p:txBody>
      </p:sp>
      <p:sp>
        <p:nvSpPr>
          <p:cNvPr id="1743899" name="Rectangle 27"/>
          <p:cNvSpPr>
            <a:spLocks noChangeArrowheads="1"/>
          </p:cNvSpPr>
          <p:nvPr/>
        </p:nvSpPr>
        <p:spPr bwMode="auto">
          <a:xfrm>
            <a:off x="7185026" y="1214163"/>
            <a:ext cx="554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miss</a:t>
            </a:r>
          </a:p>
        </p:txBody>
      </p:sp>
      <p:sp>
        <p:nvSpPr>
          <p:cNvPr id="1743900" name="Rectangle 28"/>
          <p:cNvSpPr>
            <a:spLocks noChangeArrowheads="1"/>
          </p:cNvSpPr>
          <p:nvPr/>
        </p:nvSpPr>
        <p:spPr bwMode="auto">
          <a:xfrm>
            <a:off x="5953126" y="2280297"/>
            <a:ext cx="38792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hit</a:t>
            </a:r>
          </a:p>
        </p:txBody>
      </p:sp>
      <p:sp>
        <p:nvSpPr>
          <p:cNvPr id="1743901" name="Rectangle 29"/>
          <p:cNvSpPr>
            <a:spLocks noChangeArrowheads="1"/>
          </p:cNvSpPr>
          <p:nvPr/>
        </p:nvSpPr>
        <p:spPr bwMode="auto">
          <a:xfrm>
            <a:off x="6334125" y="3490180"/>
            <a:ext cx="5550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data</a:t>
            </a:r>
          </a:p>
        </p:txBody>
      </p:sp>
      <p:sp>
        <p:nvSpPr>
          <p:cNvPr id="1743902" name="Rectangle 30"/>
          <p:cNvSpPr>
            <a:spLocks noChangeArrowheads="1"/>
          </p:cNvSpPr>
          <p:nvPr/>
        </p:nvSpPr>
        <p:spPr bwMode="auto">
          <a:xfrm>
            <a:off x="4225925" y="2651646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Trans-</a:t>
            </a:r>
          </a:p>
          <a:p>
            <a:pPr algn="ctr"/>
            <a:r>
              <a:rPr lang="en-US" b="1"/>
              <a:t>lation</a:t>
            </a:r>
          </a:p>
        </p:txBody>
      </p:sp>
      <p:sp>
        <p:nvSpPr>
          <p:cNvPr id="1743903" name="Rectangle 31"/>
          <p:cNvSpPr>
            <a:spLocks noChangeArrowheads="1"/>
          </p:cNvSpPr>
          <p:nvPr/>
        </p:nvSpPr>
        <p:spPr bwMode="auto">
          <a:xfrm>
            <a:off x="5318126" y="1022498"/>
            <a:ext cx="38792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hit</a:t>
            </a:r>
          </a:p>
        </p:txBody>
      </p:sp>
      <p:sp>
        <p:nvSpPr>
          <p:cNvPr id="1743904" name="Line 32"/>
          <p:cNvSpPr>
            <a:spLocks noChangeShapeType="1"/>
          </p:cNvSpPr>
          <p:nvPr/>
        </p:nvSpPr>
        <p:spPr bwMode="auto">
          <a:xfrm>
            <a:off x="4581525" y="2232380"/>
            <a:ext cx="0" cy="39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5" name="Rectangle 33"/>
          <p:cNvSpPr>
            <a:spLocks noChangeArrowheads="1"/>
          </p:cNvSpPr>
          <p:nvPr/>
        </p:nvSpPr>
        <p:spPr bwMode="auto">
          <a:xfrm>
            <a:off x="3895726" y="2278467"/>
            <a:ext cx="554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miss</a:t>
            </a:r>
          </a:p>
        </p:txBody>
      </p:sp>
      <p:sp>
        <p:nvSpPr>
          <p:cNvPr id="1743906" name="Line 34"/>
          <p:cNvSpPr>
            <a:spLocks noChangeShapeType="1"/>
          </p:cNvSpPr>
          <p:nvPr/>
        </p:nvSpPr>
        <p:spPr bwMode="auto">
          <a:xfrm>
            <a:off x="4759325" y="3550075"/>
            <a:ext cx="0" cy="83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7" name="Line 35"/>
          <p:cNvSpPr>
            <a:spLocks noChangeShapeType="1"/>
          </p:cNvSpPr>
          <p:nvPr/>
        </p:nvSpPr>
        <p:spPr bwMode="auto">
          <a:xfrm>
            <a:off x="4772025" y="3645907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8" name="Line 36"/>
          <p:cNvSpPr>
            <a:spLocks noChangeShapeType="1"/>
          </p:cNvSpPr>
          <p:nvPr/>
        </p:nvSpPr>
        <p:spPr bwMode="auto">
          <a:xfrm flipV="1">
            <a:off x="5445125" y="1477701"/>
            <a:ext cx="0" cy="2180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9" name="Line 37"/>
          <p:cNvSpPr>
            <a:spLocks noChangeShapeType="1"/>
          </p:cNvSpPr>
          <p:nvPr/>
        </p:nvSpPr>
        <p:spPr bwMode="auto">
          <a:xfrm flipH="1">
            <a:off x="5775325" y="376569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11" name="Rectangle 39"/>
          <p:cNvSpPr>
            <a:spLocks noChangeArrowheads="1"/>
          </p:cNvSpPr>
          <p:nvPr/>
        </p:nvSpPr>
        <p:spPr bwMode="auto">
          <a:xfrm>
            <a:off x="6334126" y="1022498"/>
            <a:ext cx="423193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¾ t</a:t>
            </a:r>
          </a:p>
        </p:txBody>
      </p:sp>
      <p:sp>
        <p:nvSpPr>
          <p:cNvPr id="1743912" name="Rectangle 40"/>
          <p:cNvSpPr>
            <a:spLocks noChangeArrowheads="1"/>
          </p:cNvSpPr>
          <p:nvPr/>
        </p:nvSpPr>
        <p:spPr bwMode="auto">
          <a:xfrm>
            <a:off x="4454525" y="1034477"/>
            <a:ext cx="466474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¼  t</a:t>
            </a:r>
          </a:p>
        </p:txBody>
      </p:sp>
      <p:sp>
        <p:nvSpPr>
          <p:cNvPr id="1743915" name="Line 43"/>
          <p:cNvSpPr>
            <a:spLocks noChangeShapeType="1"/>
          </p:cNvSpPr>
          <p:nvPr/>
        </p:nvSpPr>
        <p:spPr bwMode="auto">
          <a:xfrm>
            <a:off x="7400925" y="2100612"/>
            <a:ext cx="0" cy="1653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16" name="Line 44"/>
          <p:cNvSpPr>
            <a:spLocks noChangeShapeType="1"/>
          </p:cNvSpPr>
          <p:nvPr/>
        </p:nvSpPr>
        <p:spPr bwMode="auto">
          <a:xfrm>
            <a:off x="5800725" y="2100611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4962525" y="2241697"/>
            <a:ext cx="0" cy="39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4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4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4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4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4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4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4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4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4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4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75" grpId="0" uiExpand="1" build="p" bldLvl="2"/>
      <p:bldP spid="1743877" grpId="0" animBg="1"/>
      <p:bldP spid="1743878" grpId="0" animBg="1"/>
      <p:bldP spid="1743879" grpId="0" animBg="1"/>
      <p:bldP spid="1743880" grpId="0"/>
      <p:bldP spid="1743881" grpId="0" animBg="1"/>
      <p:bldP spid="1743882" grpId="0" animBg="1"/>
      <p:bldP spid="1743883" grpId="0" animBg="1"/>
      <p:bldP spid="1743884" grpId="0" animBg="1"/>
      <p:bldP spid="1743885" grpId="0" animBg="1"/>
      <p:bldP spid="1743886" grpId="0" animBg="1"/>
      <p:bldP spid="1743887" grpId="0" animBg="1"/>
      <p:bldP spid="1743888" grpId="0" animBg="1"/>
      <p:bldP spid="1743889" grpId="0" animBg="1"/>
      <p:bldP spid="1743890" grpId="0" animBg="1"/>
      <p:bldP spid="1743891" grpId="0" animBg="1"/>
      <p:bldP spid="1743893" grpId="0" animBg="1"/>
      <p:bldP spid="1743895" grpId="0" animBg="1"/>
      <p:bldP spid="1743897" grpId="0"/>
      <p:bldP spid="1743898" grpId="0"/>
      <p:bldP spid="1743899" grpId="0"/>
      <p:bldP spid="1743900" grpId="0"/>
      <p:bldP spid="1743901" grpId="0"/>
      <p:bldP spid="1743902" grpId="0" animBg="1"/>
      <p:bldP spid="1743903" grpId="0"/>
      <p:bldP spid="1743904" grpId="0" animBg="1"/>
      <p:bldP spid="1743905" grpId="0"/>
      <p:bldP spid="1743906" grpId="0" animBg="1"/>
      <p:bldP spid="1743907" grpId="0" animBg="1"/>
      <p:bldP spid="1743908" grpId="0" animBg="1"/>
      <p:bldP spid="1743909" grpId="0" animBg="1"/>
      <p:bldP spid="1743911" grpId="0"/>
      <p:bldP spid="1743912" grpId="0"/>
      <p:bldP spid="1743915" grpId="0" animBg="1"/>
      <p:bldP spid="1743916" grpId="0" animBg="1"/>
      <p:bldP spid="4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Virtually Addressed Cache?</a:t>
            </a:r>
          </a:p>
        </p:txBody>
      </p:sp>
      <p:sp>
        <p:nvSpPr>
          <p:cNvPr id="175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40" y="1210469"/>
            <a:ext cx="10624333" cy="78105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 virtually addressed cache would only require address translation on cache misses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105025"/>
            <a:ext cx="5314950" cy="2084388"/>
            <a:chOff x="1004" y="600"/>
            <a:chExt cx="3348" cy="1313"/>
          </a:xfrm>
        </p:grpSpPr>
        <p:sp>
          <p:nvSpPr>
            <p:cNvPr id="1755141" name="Rectangle 5"/>
            <p:cNvSpPr>
              <a:spLocks noChangeArrowheads="1"/>
            </p:cNvSpPr>
            <p:nvPr/>
          </p:nvSpPr>
          <p:spPr bwMode="auto">
            <a:xfrm>
              <a:off x="2174" y="1731"/>
              <a:ext cx="350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data</a:t>
              </a:r>
            </a:p>
          </p:txBody>
        </p:sp>
        <p:sp>
          <p:nvSpPr>
            <p:cNvPr id="1755142" name="Line 6"/>
            <p:cNvSpPr>
              <a:spLocks noChangeShapeType="1"/>
            </p:cNvSpPr>
            <p:nvPr/>
          </p:nvSpPr>
          <p:spPr bwMode="auto">
            <a:xfrm>
              <a:off x="1028" y="662"/>
              <a:ext cx="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43" name="Line 7"/>
            <p:cNvSpPr>
              <a:spLocks noChangeShapeType="1"/>
            </p:cNvSpPr>
            <p:nvPr/>
          </p:nvSpPr>
          <p:spPr bwMode="auto">
            <a:xfrm>
              <a:off x="1670" y="666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44" name="Line 8"/>
            <p:cNvSpPr>
              <a:spLocks noChangeShapeType="1"/>
            </p:cNvSpPr>
            <p:nvPr/>
          </p:nvSpPr>
          <p:spPr bwMode="auto">
            <a:xfrm flipH="1">
              <a:off x="1004" y="112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45" name="Rectangle 9"/>
            <p:cNvSpPr>
              <a:spLocks noChangeArrowheads="1"/>
            </p:cNvSpPr>
            <p:nvPr/>
          </p:nvSpPr>
          <p:spPr bwMode="auto">
            <a:xfrm>
              <a:off x="1062" y="826"/>
              <a:ext cx="330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CPU</a:t>
              </a:r>
            </a:p>
          </p:txBody>
        </p:sp>
        <p:sp>
          <p:nvSpPr>
            <p:cNvPr id="1755146" name="Rectangle 10"/>
            <p:cNvSpPr>
              <a:spLocks noChangeArrowheads="1"/>
            </p:cNvSpPr>
            <p:nvPr/>
          </p:nvSpPr>
          <p:spPr bwMode="auto">
            <a:xfrm>
              <a:off x="2091" y="677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Trans-</a:t>
              </a:r>
            </a:p>
            <a:p>
              <a:pPr algn="ctr"/>
              <a:r>
                <a:rPr lang="en-US" b="1"/>
                <a:t>lation</a:t>
              </a:r>
            </a:p>
          </p:txBody>
        </p:sp>
        <p:sp>
          <p:nvSpPr>
            <p:cNvPr id="1755147" name="Rectangle 11"/>
            <p:cNvSpPr>
              <a:spLocks noChangeArrowheads="1"/>
            </p:cNvSpPr>
            <p:nvPr/>
          </p:nvSpPr>
          <p:spPr bwMode="auto">
            <a:xfrm>
              <a:off x="2091" y="1166"/>
              <a:ext cx="695" cy="4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Cache</a:t>
              </a:r>
            </a:p>
          </p:txBody>
        </p:sp>
        <p:sp>
          <p:nvSpPr>
            <p:cNvPr id="1755148" name="Rectangle 12"/>
            <p:cNvSpPr>
              <a:spLocks noChangeArrowheads="1"/>
            </p:cNvSpPr>
            <p:nvPr/>
          </p:nvSpPr>
          <p:spPr bwMode="auto">
            <a:xfrm>
              <a:off x="3657" y="695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Main</a:t>
              </a:r>
            </a:p>
            <a:p>
              <a:pPr algn="ctr"/>
              <a:r>
                <a:rPr lang="en-US" b="1"/>
                <a:t>Memory</a:t>
              </a:r>
            </a:p>
          </p:txBody>
        </p:sp>
        <p:sp>
          <p:nvSpPr>
            <p:cNvPr id="1755149" name="Line 13"/>
            <p:cNvSpPr>
              <a:spLocks noChangeShapeType="1"/>
            </p:cNvSpPr>
            <p:nvPr/>
          </p:nvSpPr>
          <p:spPr bwMode="auto">
            <a:xfrm>
              <a:off x="1674" y="745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0" name="Line 14"/>
            <p:cNvSpPr>
              <a:spLocks noChangeShapeType="1"/>
            </p:cNvSpPr>
            <p:nvPr/>
          </p:nvSpPr>
          <p:spPr bwMode="auto">
            <a:xfrm>
              <a:off x="1830" y="1237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1" name="Line 15"/>
            <p:cNvSpPr>
              <a:spLocks noChangeShapeType="1"/>
            </p:cNvSpPr>
            <p:nvPr/>
          </p:nvSpPr>
          <p:spPr bwMode="auto">
            <a:xfrm>
              <a:off x="2794" y="745"/>
              <a:ext cx="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2" name="Line 16"/>
            <p:cNvSpPr>
              <a:spLocks noChangeShapeType="1"/>
            </p:cNvSpPr>
            <p:nvPr/>
          </p:nvSpPr>
          <p:spPr bwMode="auto">
            <a:xfrm flipH="1">
              <a:off x="3224" y="1102"/>
              <a:ext cx="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3" name="Line 17"/>
            <p:cNvSpPr>
              <a:spLocks noChangeShapeType="1"/>
            </p:cNvSpPr>
            <p:nvPr/>
          </p:nvSpPr>
          <p:spPr bwMode="auto">
            <a:xfrm>
              <a:off x="3223" y="1100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4" name="Line 18"/>
            <p:cNvSpPr>
              <a:spLocks noChangeShapeType="1"/>
            </p:cNvSpPr>
            <p:nvPr/>
          </p:nvSpPr>
          <p:spPr bwMode="auto">
            <a:xfrm flipH="1">
              <a:off x="1380" y="1709"/>
              <a:ext cx="184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5" name="Line 19"/>
            <p:cNvSpPr>
              <a:spLocks noChangeShapeType="1"/>
            </p:cNvSpPr>
            <p:nvPr/>
          </p:nvSpPr>
          <p:spPr bwMode="auto">
            <a:xfrm flipH="1" flipV="1">
              <a:off x="1372" y="1116"/>
              <a:ext cx="16" cy="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6" name="Line 20"/>
            <p:cNvSpPr>
              <a:spLocks noChangeShapeType="1"/>
            </p:cNvSpPr>
            <p:nvPr/>
          </p:nvSpPr>
          <p:spPr bwMode="auto">
            <a:xfrm flipV="1">
              <a:off x="2954" y="1437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7" name="Line 21"/>
            <p:cNvSpPr>
              <a:spLocks noChangeShapeType="1"/>
            </p:cNvSpPr>
            <p:nvPr/>
          </p:nvSpPr>
          <p:spPr bwMode="auto">
            <a:xfrm flipH="1">
              <a:off x="2786" y="1441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8" name="Line 22"/>
            <p:cNvSpPr>
              <a:spLocks noChangeShapeType="1"/>
            </p:cNvSpPr>
            <p:nvPr/>
          </p:nvSpPr>
          <p:spPr bwMode="auto">
            <a:xfrm flipH="1">
              <a:off x="1928" y="1429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59" name="Line 23"/>
            <p:cNvSpPr>
              <a:spLocks noChangeShapeType="1"/>
            </p:cNvSpPr>
            <p:nvPr/>
          </p:nvSpPr>
          <p:spPr bwMode="auto">
            <a:xfrm>
              <a:off x="1932" y="143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60" name="Oval 24"/>
            <p:cNvSpPr>
              <a:spLocks noChangeArrowheads="1"/>
            </p:cNvSpPr>
            <p:nvPr/>
          </p:nvSpPr>
          <p:spPr bwMode="auto">
            <a:xfrm>
              <a:off x="2950" y="1689"/>
              <a:ext cx="24" cy="2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61" name="Rectangle 25"/>
            <p:cNvSpPr>
              <a:spLocks noChangeArrowheads="1"/>
            </p:cNvSpPr>
            <p:nvPr/>
          </p:nvSpPr>
          <p:spPr bwMode="auto">
            <a:xfrm>
              <a:off x="1692" y="612"/>
              <a:ext cx="247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VA</a:t>
              </a:r>
            </a:p>
          </p:txBody>
        </p:sp>
        <p:sp>
          <p:nvSpPr>
            <p:cNvPr id="1755162" name="Rectangle 26"/>
            <p:cNvSpPr>
              <a:spLocks noChangeArrowheads="1"/>
            </p:cNvSpPr>
            <p:nvPr/>
          </p:nvSpPr>
          <p:spPr bwMode="auto">
            <a:xfrm>
              <a:off x="1667" y="1457"/>
              <a:ext cx="244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hit</a:t>
              </a:r>
            </a:p>
          </p:txBody>
        </p:sp>
        <p:sp>
          <p:nvSpPr>
            <p:cNvPr id="1755163" name="Line 27"/>
            <p:cNvSpPr>
              <a:spLocks noChangeShapeType="1"/>
            </p:cNvSpPr>
            <p:nvPr/>
          </p:nvSpPr>
          <p:spPr bwMode="auto">
            <a:xfrm flipV="1">
              <a:off x="1837" y="747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64" name="Rectangle 28"/>
            <p:cNvSpPr>
              <a:spLocks noChangeArrowheads="1"/>
            </p:cNvSpPr>
            <p:nvPr/>
          </p:nvSpPr>
          <p:spPr bwMode="auto">
            <a:xfrm>
              <a:off x="2910" y="600"/>
              <a:ext cx="237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PA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B532B589-1334-4A2D-8740-373669D45487}"/>
              </a:ext>
            </a:extLst>
          </p:cNvPr>
          <p:cNvSpPr txBox="1">
            <a:spLocks noChangeArrowheads="1"/>
          </p:cNvSpPr>
          <p:nvPr/>
        </p:nvSpPr>
        <p:spPr>
          <a:xfrm>
            <a:off x="744540" y="4078062"/>
            <a:ext cx="10694985" cy="247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  <a:r>
              <a:rPr lang="en-US" sz="2000" b="1" dirty="0"/>
              <a:t>Aliasing issue: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Two programs which are sharing data will have two different VA for the same PA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Two copies of the data in cache and two entries in the TLB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coherence issues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Must update all cache entries with the same physical address or the memory becomes inconsistent</a:t>
            </a:r>
            <a:endParaRPr lang="en-US" sz="1539" dirty="0"/>
          </a:p>
          <a:p>
            <a:pPr>
              <a:spcBef>
                <a:spcPts val="600"/>
              </a:spcBef>
            </a:pPr>
            <a:r>
              <a:rPr lang="en-US" sz="2000" dirty="0"/>
              <a:t>No address space isolation: data can be corrupted</a:t>
            </a:r>
          </a:p>
        </p:txBody>
      </p:sp>
    </p:spTree>
    <p:extLst>
      <p:ext uri="{BB962C8B-B14F-4D97-AF65-F5344CB8AC3E}">
        <p14:creationId xmlns:p14="http://schemas.microsoft.com/office/powerpoint/2010/main" val="20669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Translation Time</a:t>
            </a:r>
          </a:p>
        </p:txBody>
      </p:sp>
      <p:sp>
        <p:nvSpPr>
          <p:cNvPr id="174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778" y="1096021"/>
            <a:ext cx="7660423" cy="11176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Overlapping</a:t>
            </a:r>
            <a:r>
              <a:rPr lang="en-US" sz="2000" b="1" dirty="0"/>
              <a:t> the cache access with the TLB access</a:t>
            </a:r>
          </a:p>
          <a:p>
            <a:pPr lvl="1"/>
            <a:r>
              <a:rPr lang="en-US" sz="2000" dirty="0"/>
              <a:t>Higher bits for TLB; lower bits for cache.</a:t>
            </a:r>
          </a:p>
        </p:txBody>
      </p:sp>
      <p:sp>
        <p:nvSpPr>
          <p:cNvPr id="1744900" name="Rectangle 4"/>
          <p:cNvSpPr>
            <a:spLocks noChangeArrowheads="1"/>
          </p:cNvSpPr>
          <p:nvPr/>
        </p:nvSpPr>
        <p:spPr bwMode="auto">
          <a:xfrm>
            <a:off x="7997771" y="2836837"/>
            <a:ext cx="1106488" cy="125571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>
              <a:solidFill>
                <a:srgbClr val="0000B6"/>
              </a:solidFill>
            </a:endParaRPr>
          </a:p>
        </p:txBody>
      </p:sp>
      <p:sp>
        <p:nvSpPr>
          <p:cNvPr id="1744901" name="Rectangle 5"/>
          <p:cNvSpPr>
            <a:spLocks noChangeArrowheads="1"/>
          </p:cNvSpPr>
          <p:nvPr/>
        </p:nvSpPr>
        <p:spPr bwMode="auto">
          <a:xfrm>
            <a:off x="6559496" y="2836837"/>
            <a:ext cx="1106488" cy="125571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>
              <a:solidFill>
                <a:srgbClr val="0000B6"/>
              </a:solidFill>
            </a:endParaRPr>
          </a:p>
        </p:txBody>
      </p:sp>
      <p:sp>
        <p:nvSpPr>
          <p:cNvPr id="1744902" name="Rectangle 6"/>
          <p:cNvSpPr>
            <a:spLocks noChangeArrowheads="1"/>
          </p:cNvSpPr>
          <p:nvPr/>
        </p:nvSpPr>
        <p:spPr bwMode="auto">
          <a:xfrm>
            <a:off x="6559496" y="3673449"/>
            <a:ext cx="1106488" cy="120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03" name="Line 7"/>
          <p:cNvSpPr>
            <a:spLocks noChangeShapeType="1"/>
          </p:cNvSpPr>
          <p:nvPr/>
        </p:nvSpPr>
        <p:spPr bwMode="auto">
          <a:xfrm>
            <a:off x="7000821" y="2836837"/>
            <a:ext cx="0" cy="1255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04" name="Text Box 8"/>
          <p:cNvSpPr txBox="1">
            <a:spLocks noChangeArrowheads="1"/>
          </p:cNvSpPr>
          <p:nvPr/>
        </p:nvSpPr>
        <p:spPr bwMode="auto">
          <a:xfrm>
            <a:off x="6519811" y="3095877"/>
            <a:ext cx="4984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744905" name="Text Box 9"/>
          <p:cNvSpPr txBox="1">
            <a:spLocks noChangeArrowheads="1"/>
          </p:cNvSpPr>
          <p:nvPr/>
        </p:nvSpPr>
        <p:spPr bwMode="auto">
          <a:xfrm>
            <a:off x="7012807" y="3095877"/>
            <a:ext cx="620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1744906" name="Rectangle 10"/>
          <p:cNvSpPr>
            <a:spLocks noChangeArrowheads="1"/>
          </p:cNvSpPr>
          <p:nvPr/>
        </p:nvSpPr>
        <p:spPr bwMode="auto">
          <a:xfrm>
            <a:off x="6559496" y="4332261"/>
            <a:ext cx="1106488" cy="179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07" name="Line 11"/>
          <p:cNvSpPr>
            <a:spLocks noChangeShapeType="1"/>
          </p:cNvSpPr>
          <p:nvPr/>
        </p:nvSpPr>
        <p:spPr bwMode="auto">
          <a:xfrm>
            <a:off x="7000821" y="4332261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08" name="Line 12"/>
          <p:cNvSpPr>
            <a:spLocks noChangeShapeType="1"/>
          </p:cNvSpPr>
          <p:nvPr/>
        </p:nvSpPr>
        <p:spPr bwMode="auto">
          <a:xfrm>
            <a:off x="6780159" y="4092549"/>
            <a:ext cx="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09" name="Line 13"/>
          <p:cNvSpPr>
            <a:spLocks noChangeShapeType="1"/>
          </p:cNvSpPr>
          <p:nvPr/>
        </p:nvSpPr>
        <p:spPr bwMode="auto">
          <a:xfrm>
            <a:off x="7334196" y="4092549"/>
            <a:ext cx="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0" name="Oval 14"/>
          <p:cNvSpPr>
            <a:spLocks noChangeArrowheads="1"/>
          </p:cNvSpPr>
          <p:nvPr/>
        </p:nvSpPr>
        <p:spPr bwMode="auto">
          <a:xfrm>
            <a:off x="6559497" y="4810100"/>
            <a:ext cx="441325" cy="1793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1" name="Text Box 15"/>
          <p:cNvSpPr txBox="1">
            <a:spLocks noChangeArrowheads="1"/>
          </p:cNvSpPr>
          <p:nvPr/>
        </p:nvSpPr>
        <p:spPr bwMode="auto">
          <a:xfrm>
            <a:off x="6634880" y="4710364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1744912" name="Line 16"/>
          <p:cNvSpPr>
            <a:spLocks noChangeShapeType="1"/>
          </p:cNvSpPr>
          <p:nvPr/>
        </p:nvSpPr>
        <p:spPr bwMode="auto">
          <a:xfrm>
            <a:off x="6780159" y="4511649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3" name="Rectangle 17"/>
          <p:cNvSpPr>
            <a:spLocks noChangeArrowheads="1"/>
          </p:cNvSpPr>
          <p:nvPr/>
        </p:nvSpPr>
        <p:spPr bwMode="auto">
          <a:xfrm>
            <a:off x="7997771" y="3673449"/>
            <a:ext cx="1106488" cy="120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4" name="Line 18"/>
          <p:cNvSpPr>
            <a:spLocks noChangeShapeType="1"/>
          </p:cNvSpPr>
          <p:nvPr/>
        </p:nvSpPr>
        <p:spPr bwMode="auto">
          <a:xfrm>
            <a:off x="8440684" y="2836837"/>
            <a:ext cx="0" cy="1255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5" name="Text Box 19"/>
          <p:cNvSpPr txBox="1">
            <a:spLocks noChangeArrowheads="1"/>
          </p:cNvSpPr>
          <p:nvPr/>
        </p:nvSpPr>
        <p:spPr bwMode="auto">
          <a:xfrm>
            <a:off x="7959674" y="3095877"/>
            <a:ext cx="4984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744916" name="Text Box 20"/>
          <p:cNvSpPr txBox="1">
            <a:spLocks noChangeArrowheads="1"/>
          </p:cNvSpPr>
          <p:nvPr/>
        </p:nvSpPr>
        <p:spPr bwMode="auto">
          <a:xfrm>
            <a:off x="8452669" y="3095877"/>
            <a:ext cx="620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1744917" name="Rectangle 21"/>
          <p:cNvSpPr>
            <a:spLocks noChangeArrowheads="1"/>
          </p:cNvSpPr>
          <p:nvPr/>
        </p:nvSpPr>
        <p:spPr bwMode="auto">
          <a:xfrm>
            <a:off x="7997771" y="4332261"/>
            <a:ext cx="1106488" cy="179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8" name="Line 22"/>
          <p:cNvSpPr>
            <a:spLocks noChangeShapeType="1"/>
          </p:cNvSpPr>
          <p:nvPr/>
        </p:nvSpPr>
        <p:spPr bwMode="auto">
          <a:xfrm>
            <a:off x="8440684" y="4332261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19" name="Line 23"/>
          <p:cNvSpPr>
            <a:spLocks noChangeShapeType="1"/>
          </p:cNvSpPr>
          <p:nvPr/>
        </p:nvSpPr>
        <p:spPr bwMode="auto">
          <a:xfrm>
            <a:off x="8220021" y="4092549"/>
            <a:ext cx="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0" name="Line 24"/>
          <p:cNvSpPr>
            <a:spLocks noChangeShapeType="1"/>
          </p:cNvSpPr>
          <p:nvPr/>
        </p:nvSpPr>
        <p:spPr bwMode="auto">
          <a:xfrm>
            <a:off x="8772471" y="4092549"/>
            <a:ext cx="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1" name="Oval 25"/>
          <p:cNvSpPr>
            <a:spLocks noChangeArrowheads="1"/>
          </p:cNvSpPr>
          <p:nvPr/>
        </p:nvSpPr>
        <p:spPr bwMode="auto">
          <a:xfrm>
            <a:off x="7997772" y="4810100"/>
            <a:ext cx="442913" cy="1793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2" name="Text Box 26"/>
          <p:cNvSpPr txBox="1">
            <a:spLocks noChangeArrowheads="1"/>
          </p:cNvSpPr>
          <p:nvPr/>
        </p:nvSpPr>
        <p:spPr bwMode="auto">
          <a:xfrm>
            <a:off x="8074743" y="4710364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1744923" name="Line 27"/>
          <p:cNvSpPr>
            <a:spLocks noChangeShapeType="1"/>
          </p:cNvSpPr>
          <p:nvPr/>
        </p:nvSpPr>
        <p:spPr bwMode="auto">
          <a:xfrm>
            <a:off x="8220021" y="4511649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4" name="Rectangle 28"/>
          <p:cNvSpPr>
            <a:spLocks noChangeArrowheads="1"/>
          </p:cNvSpPr>
          <p:nvPr/>
        </p:nvSpPr>
        <p:spPr bwMode="auto">
          <a:xfrm>
            <a:off x="4749746" y="4558911"/>
            <a:ext cx="554038" cy="179388"/>
          </a:xfrm>
          <a:prstGeom prst="rect">
            <a:avLst/>
          </a:prstGeom>
          <a:solidFill>
            <a:srgbClr val="FFFFFF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5" name="Line 29"/>
          <p:cNvSpPr>
            <a:spLocks noChangeShapeType="1"/>
          </p:cNvSpPr>
          <p:nvPr/>
        </p:nvSpPr>
        <p:spPr bwMode="auto">
          <a:xfrm flipV="1">
            <a:off x="5307809" y="4630711"/>
            <a:ext cx="2801087" cy="65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7" name="Line 31"/>
          <p:cNvSpPr>
            <a:spLocks noChangeShapeType="1"/>
          </p:cNvSpPr>
          <p:nvPr/>
        </p:nvSpPr>
        <p:spPr bwMode="auto">
          <a:xfrm>
            <a:off x="6669034" y="4630711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8" name="Line 32"/>
          <p:cNvSpPr>
            <a:spLocks noChangeShapeType="1"/>
          </p:cNvSpPr>
          <p:nvPr/>
        </p:nvSpPr>
        <p:spPr bwMode="auto">
          <a:xfrm>
            <a:off x="8108896" y="4630711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29" name="Rectangle 33"/>
          <p:cNvSpPr>
            <a:spLocks noChangeArrowheads="1"/>
          </p:cNvSpPr>
          <p:nvPr/>
        </p:nvSpPr>
        <p:spPr bwMode="auto">
          <a:xfrm>
            <a:off x="5584662" y="4167075"/>
            <a:ext cx="165100" cy="179388"/>
          </a:xfrm>
          <a:prstGeom prst="rect">
            <a:avLst/>
          </a:prstGeom>
          <a:solidFill>
            <a:srgbClr val="FFFFFF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0" name="Line 34"/>
          <p:cNvSpPr>
            <a:spLocks noChangeShapeType="1"/>
          </p:cNvSpPr>
          <p:nvPr/>
        </p:nvSpPr>
        <p:spPr bwMode="auto">
          <a:xfrm flipV="1">
            <a:off x="5436050" y="3751235"/>
            <a:ext cx="1113417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1" name="AutoShape 35"/>
          <p:cNvSpPr>
            <a:spLocks noChangeArrowheads="1"/>
          </p:cNvSpPr>
          <p:nvPr/>
        </p:nvSpPr>
        <p:spPr bwMode="auto">
          <a:xfrm rot="-5400000">
            <a:off x="7380250" y="5357803"/>
            <a:ext cx="239681" cy="220662"/>
          </a:xfrm>
          <a:prstGeom prst="flowChartOnlineStorage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2" name="Line 36"/>
          <p:cNvSpPr>
            <a:spLocks noChangeShapeType="1"/>
          </p:cNvSpPr>
          <p:nvPr/>
        </p:nvSpPr>
        <p:spPr bwMode="auto">
          <a:xfrm>
            <a:off x="6780159" y="4989487"/>
            <a:ext cx="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3" name="Line 37"/>
          <p:cNvSpPr>
            <a:spLocks noChangeShapeType="1"/>
          </p:cNvSpPr>
          <p:nvPr/>
        </p:nvSpPr>
        <p:spPr bwMode="auto">
          <a:xfrm>
            <a:off x="8220021" y="4989487"/>
            <a:ext cx="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4" name="Line 38"/>
          <p:cNvSpPr>
            <a:spLocks noChangeShapeType="1"/>
          </p:cNvSpPr>
          <p:nvPr/>
        </p:nvSpPr>
        <p:spPr bwMode="auto">
          <a:xfrm>
            <a:off x="6780160" y="5229199"/>
            <a:ext cx="663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5" name="Line 39"/>
          <p:cNvSpPr>
            <a:spLocks noChangeShapeType="1"/>
          </p:cNvSpPr>
          <p:nvPr/>
        </p:nvSpPr>
        <p:spPr bwMode="auto">
          <a:xfrm>
            <a:off x="7554859" y="5229199"/>
            <a:ext cx="665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6" name="Line 40"/>
          <p:cNvSpPr>
            <a:spLocks noChangeShapeType="1"/>
          </p:cNvSpPr>
          <p:nvPr/>
        </p:nvSpPr>
        <p:spPr bwMode="auto">
          <a:xfrm>
            <a:off x="7443734" y="5229200"/>
            <a:ext cx="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7" name="Line 41"/>
          <p:cNvSpPr>
            <a:spLocks noChangeShapeType="1"/>
          </p:cNvSpPr>
          <p:nvPr/>
        </p:nvSpPr>
        <p:spPr bwMode="auto">
          <a:xfrm>
            <a:off x="7554859" y="5229200"/>
            <a:ext cx="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8" name="Line 42"/>
          <p:cNvSpPr>
            <a:spLocks noChangeShapeType="1"/>
          </p:cNvSpPr>
          <p:nvPr/>
        </p:nvSpPr>
        <p:spPr bwMode="auto">
          <a:xfrm>
            <a:off x="7499296" y="5587975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39" name="Text Box 43"/>
          <p:cNvSpPr txBox="1">
            <a:spLocks noChangeArrowheads="1"/>
          </p:cNvSpPr>
          <p:nvPr/>
        </p:nvSpPr>
        <p:spPr bwMode="auto">
          <a:xfrm>
            <a:off x="6927174" y="5847014"/>
            <a:ext cx="108074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Cache Hit</a:t>
            </a:r>
          </a:p>
        </p:txBody>
      </p:sp>
      <p:sp>
        <p:nvSpPr>
          <p:cNvPr id="1744940" name="AutoShape 44"/>
          <p:cNvSpPr>
            <a:spLocks noChangeArrowheads="1"/>
          </p:cNvSpPr>
          <p:nvPr/>
        </p:nvSpPr>
        <p:spPr bwMode="auto">
          <a:xfrm>
            <a:off x="8440685" y="5408586"/>
            <a:ext cx="663575" cy="300038"/>
          </a:xfrm>
          <a:prstGeom prst="flowChartManualOperation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1" name="Line 45"/>
          <p:cNvSpPr>
            <a:spLocks noChangeShapeType="1"/>
          </p:cNvSpPr>
          <p:nvPr/>
        </p:nvSpPr>
        <p:spPr bwMode="auto">
          <a:xfrm>
            <a:off x="8883596" y="4511650"/>
            <a:ext cx="0" cy="89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2" name="Line 46"/>
          <p:cNvSpPr>
            <a:spLocks noChangeShapeType="1"/>
          </p:cNvSpPr>
          <p:nvPr/>
        </p:nvSpPr>
        <p:spPr bwMode="auto">
          <a:xfrm>
            <a:off x="7334197" y="5110136"/>
            <a:ext cx="127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3" name="Line 47"/>
          <p:cNvSpPr>
            <a:spLocks noChangeShapeType="1"/>
          </p:cNvSpPr>
          <p:nvPr/>
        </p:nvSpPr>
        <p:spPr bwMode="auto">
          <a:xfrm>
            <a:off x="8607371" y="5110136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4" name="Line 48"/>
          <p:cNvSpPr>
            <a:spLocks noChangeShapeType="1"/>
          </p:cNvSpPr>
          <p:nvPr/>
        </p:nvSpPr>
        <p:spPr bwMode="auto">
          <a:xfrm>
            <a:off x="7334196" y="4511650"/>
            <a:ext cx="0" cy="598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5" name="Line 49"/>
          <p:cNvSpPr>
            <a:spLocks noChangeShapeType="1"/>
          </p:cNvSpPr>
          <p:nvPr/>
        </p:nvSpPr>
        <p:spPr bwMode="auto">
          <a:xfrm>
            <a:off x="8772471" y="5708625"/>
            <a:ext cx="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6" name="Text Box 50"/>
          <p:cNvSpPr txBox="1">
            <a:spLocks noChangeArrowheads="1"/>
          </p:cNvSpPr>
          <p:nvPr/>
        </p:nvSpPr>
        <p:spPr bwMode="auto">
          <a:xfrm>
            <a:off x="8057469" y="5847014"/>
            <a:ext cx="14363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Desired word</a:t>
            </a:r>
          </a:p>
        </p:txBody>
      </p:sp>
      <p:sp>
        <p:nvSpPr>
          <p:cNvPr id="1744947" name="Line 51"/>
          <p:cNvSpPr>
            <a:spLocks noChangeShapeType="1"/>
          </p:cNvSpPr>
          <p:nvPr/>
        </p:nvSpPr>
        <p:spPr bwMode="auto">
          <a:xfrm>
            <a:off x="7610423" y="5468910"/>
            <a:ext cx="859684" cy="55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8" name="Line 52"/>
          <p:cNvSpPr>
            <a:spLocks noChangeShapeType="1"/>
          </p:cNvSpPr>
          <p:nvPr/>
        </p:nvSpPr>
        <p:spPr bwMode="auto">
          <a:xfrm>
            <a:off x="5667321" y="4346463"/>
            <a:ext cx="0" cy="1301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49" name="Line 53"/>
          <p:cNvSpPr>
            <a:spLocks noChangeShapeType="1"/>
          </p:cNvSpPr>
          <p:nvPr/>
        </p:nvSpPr>
        <p:spPr bwMode="auto">
          <a:xfrm flipV="1">
            <a:off x="5664940" y="5641155"/>
            <a:ext cx="2884489" cy="49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0" name="Rectangle 54"/>
          <p:cNvSpPr>
            <a:spLocks noChangeArrowheads="1"/>
          </p:cNvSpPr>
          <p:nvPr/>
        </p:nvSpPr>
        <p:spPr bwMode="auto">
          <a:xfrm>
            <a:off x="2390721" y="2502321"/>
            <a:ext cx="25781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1" name="Line 55"/>
          <p:cNvSpPr>
            <a:spLocks noChangeShapeType="1"/>
          </p:cNvSpPr>
          <p:nvPr/>
        </p:nvSpPr>
        <p:spPr bwMode="auto">
          <a:xfrm>
            <a:off x="3825821" y="242612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2" name="Line 56"/>
          <p:cNvSpPr>
            <a:spLocks noChangeShapeType="1"/>
          </p:cNvSpPr>
          <p:nvPr/>
        </p:nvSpPr>
        <p:spPr bwMode="auto">
          <a:xfrm flipH="1" flipV="1">
            <a:off x="5436340" y="3186269"/>
            <a:ext cx="4756" cy="5641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3" name="Line 57"/>
          <p:cNvSpPr>
            <a:spLocks noChangeShapeType="1"/>
          </p:cNvSpPr>
          <p:nvPr/>
        </p:nvSpPr>
        <p:spPr bwMode="auto">
          <a:xfrm>
            <a:off x="4295721" y="273092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4" name="Line 58"/>
          <p:cNvSpPr>
            <a:spLocks noChangeShapeType="1"/>
          </p:cNvSpPr>
          <p:nvPr/>
        </p:nvSpPr>
        <p:spPr bwMode="auto">
          <a:xfrm>
            <a:off x="4295721" y="3188121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5" name="Line 59"/>
          <p:cNvSpPr>
            <a:spLocks noChangeShapeType="1"/>
          </p:cNvSpPr>
          <p:nvPr/>
        </p:nvSpPr>
        <p:spPr bwMode="auto">
          <a:xfrm>
            <a:off x="4600521" y="273092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6" name="Line 60"/>
          <p:cNvSpPr>
            <a:spLocks noChangeShapeType="1"/>
          </p:cNvSpPr>
          <p:nvPr/>
        </p:nvSpPr>
        <p:spPr bwMode="auto">
          <a:xfrm>
            <a:off x="4600521" y="303572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7" name="Line 61"/>
          <p:cNvSpPr>
            <a:spLocks noChangeShapeType="1"/>
          </p:cNvSpPr>
          <p:nvPr/>
        </p:nvSpPr>
        <p:spPr bwMode="auto">
          <a:xfrm>
            <a:off x="5667321" y="3031871"/>
            <a:ext cx="0" cy="11355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8" name="Line 62"/>
          <p:cNvSpPr>
            <a:spLocks noChangeShapeType="1"/>
          </p:cNvSpPr>
          <p:nvPr/>
        </p:nvSpPr>
        <p:spPr bwMode="auto">
          <a:xfrm>
            <a:off x="4524321" y="2502321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59" name="Rectangle 63"/>
          <p:cNvSpPr>
            <a:spLocks noChangeArrowheads="1"/>
          </p:cNvSpPr>
          <p:nvPr/>
        </p:nvSpPr>
        <p:spPr bwMode="auto">
          <a:xfrm>
            <a:off x="2390721" y="3188121"/>
            <a:ext cx="1447800" cy="1219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B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0" name="Line 64"/>
          <p:cNvSpPr>
            <a:spLocks noChangeShapeType="1"/>
          </p:cNvSpPr>
          <p:nvPr/>
        </p:nvSpPr>
        <p:spPr bwMode="auto">
          <a:xfrm>
            <a:off x="3305121" y="3188121"/>
            <a:ext cx="0" cy="1219200"/>
          </a:xfrm>
          <a:prstGeom prst="line">
            <a:avLst/>
          </a:prstGeom>
          <a:noFill/>
          <a:ln w="12700">
            <a:solidFill>
              <a:srgbClr val="0000B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1" name="Line 65"/>
          <p:cNvSpPr>
            <a:spLocks noChangeShapeType="1"/>
          </p:cNvSpPr>
          <p:nvPr/>
        </p:nvSpPr>
        <p:spPr bwMode="auto">
          <a:xfrm>
            <a:off x="3152721" y="2730921"/>
            <a:ext cx="0" cy="228600"/>
          </a:xfrm>
          <a:prstGeom prst="line">
            <a:avLst/>
          </a:prstGeom>
          <a:noFill/>
          <a:ln w="12700">
            <a:solidFill>
              <a:srgbClr val="0000B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2" name="Line 66"/>
          <p:cNvSpPr>
            <a:spLocks noChangeShapeType="1"/>
          </p:cNvSpPr>
          <p:nvPr/>
        </p:nvSpPr>
        <p:spPr bwMode="auto">
          <a:xfrm flipH="1">
            <a:off x="2695521" y="2959521"/>
            <a:ext cx="457200" cy="0"/>
          </a:xfrm>
          <a:prstGeom prst="line">
            <a:avLst/>
          </a:prstGeom>
          <a:noFill/>
          <a:ln w="12700">
            <a:solidFill>
              <a:srgbClr val="0000B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3" name="Line 67"/>
          <p:cNvSpPr>
            <a:spLocks noChangeShapeType="1"/>
          </p:cNvSpPr>
          <p:nvPr/>
        </p:nvSpPr>
        <p:spPr bwMode="auto">
          <a:xfrm>
            <a:off x="2695521" y="2959521"/>
            <a:ext cx="0" cy="228600"/>
          </a:xfrm>
          <a:prstGeom prst="line">
            <a:avLst/>
          </a:prstGeom>
          <a:noFill/>
          <a:ln w="12700">
            <a:solidFill>
              <a:srgbClr val="0000B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4" name="Line 68"/>
          <p:cNvSpPr>
            <a:spLocks noChangeShapeType="1"/>
          </p:cNvSpPr>
          <p:nvPr/>
        </p:nvSpPr>
        <p:spPr bwMode="auto">
          <a:xfrm>
            <a:off x="3609921" y="4407321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6" name="Line 70"/>
          <p:cNvSpPr>
            <a:spLocks noChangeShapeType="1"/>
          </p:cNvSpPr>
          <p:nvPr/>
        </p:nvSpPr>
        <p:spPr bwMode="auto">
          <a:xfrm flipV="1">
            <a:off x="3605895" y="4637232"/>
            <a:ext cx="11438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67" name="Text Box 71"/>
          <p:cNvSpPr txBox="1">
            <a:spLocks noChangeArrowheads="1"/>
          </p:cNvSpPr>
          <p:nvPr/>
        </p:nvSpPr>
        <p:spPr bwMode="auto">
          <a:xfrm>
            <a:off x="2429532" y="3567812"/>
            <a:ext cx="80502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B6"/>
                </a:solidFill>
              </a:rPr>
              <a:t>VA Tag</a:t>
            </a:r>
          </a:p>
        </p:txBody>
      </p:sp>
      <p:sp>
        <p:nvSpPr>
          <p:cNvPr id="1744968" name="Text Box 72"/>
          <p:cNvSpPr txBox="1">
            <a:spLocks noChangeArrowheads="1"/>
          </p:cNvSpPr>
          <p:nvPr/>
        </p:nvSpPr>
        <p:spPr bwMode="auto">
          <a:xfrm>
            <a:off x="3376561" y="3430107"/>
            <a:ext cx="49847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B6"/>
                </a:solidFill>
              </a:rPr>
              <a:t>PA</a:t>
            </a:r>
          </a:p>
          <a:p>
            <a:pPr algn="ctr"/>
            <a:r>
              <a:rPr lang="en-US">
                <a:solidFill>
                  <a:srgbClr val="0000B6"/>
                </a:solidFill>
              </a:rPr>
              <a:t>Tag</a:t>
            </a:r>
          </a:p>
        </p:txBody>
      </p:sp>
      <p:sp>
        <p:nvSpPr>
          <p:cNvPr id="1744970" name="Line 74"/>
          <p:cNvSpPr>
            <a:spLocks noChangeShapeType="1"/>
          </p:cNvSpPr>
          <p:nvPr/>
        </p:nvSpPr>
        <p:spPr bwMode="auto">
          <a:xfrm>
            <a:off x="2847921" y="4407321"/>
            <a:ext cx="0" cy="381000"/>
          </a:xfrm>
          <a:prstGeom prst="line">
            <a:avLst/>
          </a:prstGeom>
          <a:noFill/>
          <a:ln w="12700">
            <a:solidFill>
              <a:srgbClr val="0000B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71" name="Text Box 75"/>
          <p:cNvSpPr txBox="1">
            <a:spLocks noChangeArrowheads="1"/>
          </p:cNvSpPr>
          <p:nvPr/>
        </p:nvSpPr>
        <p:spPr bwMode="auto">
          <a:xfrm>
            <a:off x="2427743" y="4787012"/>
            <a:ext cx="8467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B6"/>
                </a:solidFill>
              </a:rPr>
              <a:t>TLB Hit</a:t>
            </a:r>
          </a:p>
        </p:txBody>
      </p:sp>
      <p:sp>
        <p:nvSpPr>
          <p:cNvPr id="1744972" name="Line 76"/>
          <p:cNvSpPr>
            <a:spLocks noChangeShapeType="1"/>
          </p:cNvSpPr>
          <p:nvPr/>
        </p:nvSpPr>
        <p:spPr bwMode="auto">
          <a:xfrm>
            <a:off x="7665983" y="3751224"/>
            <a:ext cx="3143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74" name="Text Box 78"/>
          <p:cNvSpPr txBox="1">
            <a:spLocks noChangeArrowheads="1"/>
          </p:cNvSpPr>
          <p:nvPr/>
        </p:nvSpPr>
        <p:spPr bwMode="auto">
          <a:xfrm>
            <a:off x="6430826" y="2278464"/>
            <a:ext cx="28671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2-way Set  Associative Cache</a:t>
            </a:r>
          </a:p>
        </p:txBody>
      </p:sp>
      <p:sp>
        <p:nvSpPr>
          <p:cNvPr id="1744975" name="Text Box 79"/>
          <p:cNvSpPr txBox="1">
            <a:spLocks noChangeArrowheads="1"/>
          </p:cNvSpPr>
          <p:nvPr/>
        </p:nvSpPr>
        <p:spPr bwMode="auto">
          <a:xfrm>
            <a:off x="3825821" y="3137322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 Index</a:t>
            </a:r>
          </a:p>
        </p:txBody>
      </p:sp>
      <p:sp>
        <p:nvSpPr>
          <p:cNvPr id="1744976" name="Text Box 80"/>
          <p:cNvSpPr txBox="1">
            <a:spLocks noChangeArrowheads="1"/>
          </p:cNvSpPr>
          <p:nvPr/>
        </p:nvSpPr>
        <p:spPr bwMode="auto">
          <a:xfrm>
            <a:off x="3458307" y="4622774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/>
              <a:t>PA Tag</a:t>
            </a:r>
          </a:p>
        </p:txBody>
      </p:sp>
      <p:sp>
        <p:nvSpPr>
          <p:cNvPr id="1744977" name="Text Box 81"/>
          <p:cNvSpPr txBox="1">
            <a:spLocks noChangeArrowheads="1"/>
          </p:cNvSpPr>
          <p:nvPr/>
        </p:nvSpPr>
        <p:spPr bwMode="auto">
          <a:xfrm>
            <a:off x="4587821" y="2745209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Block offset</a:t>
            </a:r>
          </a:p>
        </p:txBody>
      </p:sp>
      <p:sp>
        <p:nvSpPr>
          <p:cNvPr id="80" name="Text Box 81"/>
          <p:cNvSpPr txBox="1">
            <a:spLocks noChangeArrowheads="1"/>
          </p:cNvSpPr>
          <p:nvPr/>
        </p:nvSpPr>
        <p:spPr bwMode="auto">
          <a:xfrm>
            <a:off x="3749621" y="2121322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2225621" y="2121322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Virtual page #</a:t>
            </a:r>
          </a:p>
        </p:txBody>
      </p:sp>
      <p:sp>
        <p:nvSpPr>
          <p:cNvPr id="82" name="Line 62"/>
          <p:cNvSpPr>
            <a:spLocks noChangeShapeType="1"/>
          </p:cNvSpPr>
          <p:nvPr/>
        </p:nvSpPr>
        <p:spPr bwMode="auto">
          <a:xfrm>
            <a:off x="4740221" y="2502321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81"/>
          <p:cNvSpPr txBox="1">
            <a:spLocks noChangeArrowheads="1"/>
          </p:cNvSpPr>
          <p:nvPr/>
        </p:nvSpPr>
        <p:spPr bwMode="auto">
          <a:xfrm>
            <a:off x="4968821" y="2426122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Byte offset</a:t>
            </a:r>
          </a:p>
        </p:txBody>
      </p:sp>
    </p:spTree>
    <p:extLst>
      <p:ext uri="{BB962C8B-B14F-4D97-AF65-F5344CB8AC3E}">
        <p14:creationId xmlns:p14="http://schemas.microsoft.com/office/powerpoint/2010/main" val="8735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4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4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4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4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4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4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4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4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4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4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4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4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4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4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4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4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4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4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4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4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4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4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4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4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4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4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4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4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4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4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4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4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4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4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4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4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4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4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4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4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4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4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4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4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4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4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4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4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74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4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4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74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4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74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4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899" grpId="0" build="p"/>
      <p:bldP spid="1744900" grpId="0" animBg="1"/>
      <p:bldP spid="1744901" grpId="0" animBg="1"/>
      <p:bldP spid="1744902" grpId="0" animBg="1"/>
      <p:bldP spid="1744903" grpId="0" animBg="1"/>
      <p:bldP spid="1744904" grpId="0"/>
      <p:bldP spid="1744905" grpId="0"/>
      <p:bldP spid="1744906" grpId="0" animBg="1"/>
      <p:bldP spid="1744907" grpId="0" animBg="1"/>
      <p:bldP spid="1744908" grpId="0" animBg="1"/>
      <p:bldP spid="1744909" grpId="0" animBg="1"/>
      <p:bldP spid="1744910" grpId="0" animBg="1"/>
      <p:bldP spid="1744911" grpId="0"/>
      <p:bldP spid="1744912" grpId="0" animBg="1"/>
      <p:bldP spid="1744913" grpId="0" animBg="1"/>
      <p:bldP spid="1744914" grpId="0" animBg="1"/>
      <p:bldP spid="1744915" grpId="0"/>
      <p:bldP spid="1744916" grpId="0"/>
      <p:bldP spid="1744917" grpId="0" animBg="1"/>
      <p:bldP spid="1744918" grpId="0" animBg="1"/>
      <p:bldP spid="1744919" grpId="0" animBg="1"/>
      <p:bldP spid="1744920" grpId="0" animBg="1"/>
      <p:bldP spid="1744921" grpId="0" animBg="1"/>
      <p:bldP spid="1744922" grpId="0"/>
      <p:bldP spid="1744923" grpId="0" animBg="1"/>
      <p:bldP spid="1744924" grpId="0" animBg="1"/>
      <p:bldP spid="1744925" grpId="0" animBg="1"/>
      <p:bldP spid="1744927" grpId="0" animBg="1"/>
      <p:bldP spid="1744928" grpId="0" animBg="1"/>
      <p:bldP spid="1744929" grpId="0" animBg="1"/>
      <p:bldP spid="1744930" grpId="0" animBg="1"/>
      <p:bldP spid="1744931" grpId="0" animBg="1"/>
      <p:bldP spid="1744932" grpId="0" animBg="1"/>
      <p:bldP spid="1744933" grpId="0" animBg="1"/>
      <p:bldP spid="1744934" grpId="0" animBg="1"/>
      <p:bldP spid="1744935" grpId="0" animBg="1"/>
      <p:bldP spid="1744936" grpId="0" animBg="1"/>
      <p:bldP spid="1744937" grpId="0" animBg="1"/>
      <p:bldP spid="1744938" grpId="0" animBg="1"/>
      <p:bldP spid="1744939" grpId="0"/>
      <p:bldP spid="1744940" grpId="0" animBg="1"/>
      <p:bldP spid="1744941" grpId="0" animBg="1"/>
      <p:bldP spid="1744942" grpId="0" animBg="1"/>
      <p:bldP spid="1744943" grpId="0" animBg="1"/>
      <p:bldP spid="1744944" grpId="0" animBg="1"/>
      <p:bldP spid="1744945" grpId="0" animBg="1"/>
      <p:bldP spid="1744946" grpId="0"/>
      <p:bldP spid="1744947" grpId="0" animBg="1"/>
      <p:bldP spid="1744948" grpId="0" animBg="1"/>
      <p:bldP spid="1744949" grpId="0" animBg="1"/>
      <p:bldP spid="1744950" grpId="0" animBg="1"/>
      <p:bldP spid="1744951" grpId="0" animBg="1"/>
      <p:bldP spid="1744952" grpId="0" animBg="1"/>
      <p:bldP spid="1744953" grpId="0" animBg="1"/>
      <p:bldP spid="1744954" grpId="0" animBg="1"/>
      <p:bldP spid="1744955" grpId="0" animBg="1"/>
      <p:bldP spid="1744956" grpId="0" animBg="1"/>
      <p:bldP spid="1744957" grpId="0" animBg="1"/>
      <p:bldP spid="1744958" grpId="0" animBg="1"/>
      <p:bldP spid="1744959" grpId="0" animBg="1"/>
      <p:bldP spid="1744960" grpId="0" animBg="1"/>
      <p:bldP spid="1744961" grpId="0" animBg="1"/>
      <p:bldP spid="1744962" grpId="0" animBg="1"/>
      <p:bldP spid="1744963" grpId="0" animBg="1"/>
      <p:bldP spid="1744964" grpId="0" animBg="1"/>
      <p:bldP spid="1744966" grpId="0" animBg="1"/>
      <p:bldP spid="1744967" grpId="0"/>
      <p:bldP spid="1744968" grpId="0"/>
      <p:bldP spid="1744970" grpId="0" animBg="1"/>
      <p:bldP spid="1744971" grpId="0"/>
      <p:bldP spid="1744972" grpId="0" animBg="1"/>
      <p:bldP spid="1744974" grpId="0"/>
      <p:bldP spid="1744975" grpId="0"/>
      <p:bldP spid="1744976" grpId="0"/>
      <p:bldP spid="1744977" grpId="0"/>
      <p:bldP spid="80" grpId="0"/>
      <p:bldP spid="81" grpId="0"/>
      <p:bldP spid="82" grpId="0" animBg="1"/>
      <p:bldP spid="8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Hit and Miss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6778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Hit:</a:t>
            </a:r>
            <a:r>
              <a:rPr lang="en-US" altLang="en-US" sz="2400" dirty="0"/>
              <a:t> Data appears in some block of the cache</a:t>
            </a:r>
          </a:p>
          <a:p>
            <a:pPr lvl="1"/>
            <a:r>
              <a:rPr lang="en-US" altLang="en-US" sz="2000" b="1" dirty="0"/>
              <a:t>Hit Rate: </a:t>
            </a:r>
            <a:r>
              <a:rPr lang="en-US" altLang="en-US" sz="2000" dirty="0"/>
              <a:t># hits / total accesses on the cache</a:t>
            </a:r>
          </a:p>
          <a:p>
            <a:pPr lvl="1"/>
            <a:r>
              <a:rPr lang="en-US" altLang="en-US" sz="2000" b="1" dirty="0"/>
              <a:t>Hit Time: </a:t>
            </a:r>
            <a:r>
              <a:rPr lang="en-US" altLang="en-US" sz="2000" dirty="0"/>
              <a:t>Time to access the cache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Miss: </a:t>
            </a:r>
            <a:r>
              <a:rPr lang="en-US" altLang="en-US" sz="2400" dirty="0"/>
              <a:t>Data needs to be retrieved from the lower level (and stored in cache)</a:t>
            </a:r>
          </a:p>
          <a:p>
            <a:pPr lvl="1"/>
            <a:r>
              <a:rPr lang="en-US" altLang="en-US" sz="2000" b="1" dirty="0"/>
              <a:t>Miss Rate:</a:t>
            </a:r>
            <a:r>
              <a:rPr lang="en-US" altLang="en-US" sz="2000" dirty="0"/>
              <a:t> 1 - (Hit Rate)</a:t>
            </a:r>
          </a:p>
          <a:p>
            <a:pPr lvl="1"/>
            <a:r>
              <a:rPr lang="en-US" altLang="en-US" sz="2000" b="1" dirty="0"/>
              <a:t>Miss Penalty:</a:t>
            </a:r>
            <a:r>
              <a:rPr lang="en-US" altLang="en-US" sz="2000" dirty="0"/>
              <a:t> Average delay in the processor caused by each miss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F6AC52F-5E70-4078-842A-DAE830E87886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910012" y="4381489"/>
            <a:ext cx="1270000" cy="1535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191870" y="4178711"/>
            <a:ext cx="2247726" cy="19045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7257702" y="4226317"/>
            <a:ext cx="216886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Level Memory </a:t>
            </a:r>
          </a:p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(cache/main memory)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4887498" y="4367917"/>
            <a:ext cx="7742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H="1">
            <a:off x="3055409" y="574039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3334809" y="5816591"/>
            <a:ext cx="13798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Processor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3098272" y="505459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3182409" y="5054591"/>
            <a:ext cx="16430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Processor</a:t>
            </a:r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6277470" y="5219691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5432920" y="5413264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910012" y="5053016"/>
            <a:ext cx="1325685" cy="33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15" dirty="0">
                <a:latin typeface="Arial" panose="020B0604020202020204" pitchFamily="34" charset="0"/>
                <a:cs typeface="Arial" panose="020B0604020202020204" pitchFamily="34" charset="0"/>
              </a:rPr>
              <a:t>data block X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7868144" y="5570528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7389969" y="5272058"/>
            <a:ext cx="14481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block Y</a:t>
            </a:r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3123106" y="4902190"/>
            <a:ext cx="2362200" cy="2286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123106" y="459739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5180506" y="4444990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find!</a:t>
            </a: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6247306" y="4902190"/>
            <a:ext cx="1861161" cy="1634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5429794" y="5414902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7870550" y="5572935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5428156" y="5049828"/>
            <a:ext cx="37052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120" y="4018838"/>
            <a:ext cx="6944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Miss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42666" y="5673446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123" y="5529131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5CE1F0E-F2EC-4212-9EA6-6EBBFC0BB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708" y="4625132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17E-254D-4477-B188-C1A048D7C0CA}"/>
              </a:ext>
            </a:extLst>
          </p:cNvPr>
          <p:cNvSpPr txBox="1"/>
          <p:nvPr/>
        </p:nvSpPr>
        <p:spPr>
          <a:xfrm>
            <a:off x="1855891" y="4596204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9660C9D-D8E6-4AE6-AD77-3157C22B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442" y="4625132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5E311-D613-4B76-A38E-DB616A5A4ABC}"/>
              </a:ext>
            </a:extLst>
          </p:cNvPr>
          <p:cNvSpPr txBox="1"/>
          <p:nvPr/>
        </p:nvSpPr>
        <p:spPr>
          <a:xfrm>
            <a:off x="1861080" y="4593155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4812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25 -3.703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9987 -0.0763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24649 0.0657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8" grpId="0" animBg="1"/>
      <p:bldP spid="154638" grpId="1" animBg="1"/>
      <p:bldP spid="154642" grpId="0" animBg="1"/>
      <p:bldP spid="154642" grpId="1" animBg="1"/>
      <p:bldP spid="154643" grpId="0" animBg="1"/>
      <p:bldP spid="154644" grpId="0" animBg="1"/>
      <p:bldP spid="154645" grpId="0" animBg="1"/>
      <p:bldP spid="154647" grpId="0" animBg="1"/>
      <p:bldP spid="154648" grpId="0" animBg="1"/>
      <p:bldP spid="154648" grpId="1" animBg="1"/>
      <p:bldP spid="2" grpId="0"/>
      <p:bldP spid="26" grpId="0"/>
      <p:bldP spid="27" grpId="0"/>
      <p:bldP spid="27" grpId="1"/>
      <p:bldP spid="28" grpId="0" animBg="1"/>
      <p:bldP spid="28" grpId="1" animBg="1"/>
      <p:bldP spid="3" grpId="0"/>
      <p:bldP spid="3" grpId="1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Principle of Locality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3913"/>
            <a:ext cx="11166282" cy="4964611"/>
          </a:xfrm>
        </p:spPr>
        <p:txBody>
          <a:bodyPr/>
          <a:lstStyle/>
          <a:p>
            <a:r>
              <a:rPr lang="en-US" altLang="en-US" sz="2000" b="1" dirty="0"/>
              <a:t>Temporal Locality</a:t>
            </a:r>
            <a:r>
              <a:rPr lang="en-US" altLang="en-US" sz="2000" dirty="0"/>
              <a:t>: If an address is referenced, it tends to be referenced again</a:t>
            </a:r>
          </a:p>
          <a:p>
            <a:endParaRPr lang="en-US" altLang="en-US" sz="2000" dirty="0"/>
          </a:p>
          <a:p>
            <a:r>
              <a:rPr lang="en-US" altLang="en-US" sz="2000" b="1" dirty="0"/>
              <a:t>Spatial Locality</a:t>
            </a:r>
            <a:r>
              <a:rPr lang="en-US" altLang="en-US" sz="2000" dirty="0"/>
              <a:t>: If an address is referenced, neighboring addresses tend to be referenced</a:t>
            </a:r>
            <a:endParaRPr lang="en-US" altLang="en-US" sz="2538" dirty="0"/>
          </a:p>
          <a:p>
            <a:endParaRPr lang="en-US" sz="2000" b="1" dirty="0"/>
          </a:p>
          <a:p>
            <a:r>
              <a:rPr lang="en-US" sz="2000" b="1" dirty="0"/>
              <a:t>How to create a memory system that gives the illusion of being large, cheap and fast?</a:t>
            </a:r>
          </a:p>
          <a:p>
            <a:pPr lvl="1"/>
            <a:r>
              <a:rPr lang="en-US" sz="1800" dirty="0"/>
              <a:t>With hierarchy</a:t>
            </a:r>
          </a:p>
          <a:p>
            <a:pPr lvl="1"/>
            <a:r>
              <a:rPr lang="en-US" sz="1800" dirty="0"/>
              <a:t>With parallelism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altLang="en-US" sz="2538" dirty="0"/>
          </a:p>
          <a:p>
            <a:endParaRPr lang="en-US" altLang="en-US" sz="2308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48F45A9-E1E2-4F61-82D6-BBFE0EC6AE95}" type="slidenum">
              <a:rPr lang="en-US" altLang="zh-TW"/>
              <a:pPr/>
              <a:t>14</a:t>
            </a:fld>
            <a:endParaRPr lang="en-US" altLang="zh-TW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A1057-6BC3-4B42-AB08-155716D01ABC}"/>
              </a:ext>
            </a:extLst>
          </p:cNvPr>
          <p:cNvGrpSpPr/>
          <p:nvPr/>
        </p:nvGrpSpPr>
        <p:grpSpPr>
          <a:xfrm>
            <a:off x="1770633" y="3459996"/>
            <a:ext cx="7431331" cy="3022357"/>
            <a:chOff x="2201742" y="3058073"/>
            <a:chExt cx="7431331" cy="302235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8D2D2B5-483F-4664-9040-0AE32BC4FB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68429" y="3070896"/>
              <a:ext cx="7264644" cy="300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2077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BF3E8DB3-0577-4DA9-AADA-69428B52B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607" y="3058073"/>
              <a:ext cx="12823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E59829F-9C0A-4FDA-ADE9-4669108BE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987" y="3902502"/>
              <a:ext cx="721702" cy="1108198"/>
            </a:xfrm>
            <a:custGeom>
              <a:avLst/>
              <a:gdLst>
                <a:gd name="T0" fmla="*/ 0 w 394"/>
                <a:gd name="T1" fmla="*/ 0 h 605"/>
                <a:gd name="T2" fmla="*/ 394 w 394"/>
                <a:gd name="T3" fmla="*/ 0 h 605"/>
                <a:gd name="T4" fmla="*/ 394 w 394"/>
                <a:gd name="T5" fmla="*/ 605 h 605"/>
                <a:gd name="T6" fmla="*/ 0 w 394"/>
                <a:gd name="T7" fmla="*/ 605 h 605"/>
                <a:gd name="T8" fmla="*/ 0 w 394"/>
                <a:gd name="T9" fmla="*/ 0 h 605"/>
                <a:gd name="T10" fmla="*/ 0 w 394"/>
                <a:gd name="T11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605">
                  <a:moveTo>
                    <a:pt x="0" y="0"/>
                  </a:moveTo>
                  <a:lnTo>
                    <a:pt x="394" y="0"/>
                  </a:lnTo>
                  <a:lnTo>
                    <a:pt x="394" y="605"/>
                  </a:lnTo>
                  <a:lnTo>
                    <a:pt x="0" y="60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3408B3E-32F5-429D-A0BC-21192FC8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206569"/>
              <a:ext cx="564173" cy="357188"/>
            </a:xfrm>
            <a:custGeom>
              <a:avLst/>
              <a:gdLst>
                <a:gd name="T0" fmla="*/ 0 w 308"/>
                <a:gd name="T1" fmla="*/ 0 h 195"/>
                <a:gd name="T2" fmla="*/ 308 w 308"/>
                <a:gd name="T3" fmla="*/ 0 h 195"/>
                <a:gd name="T4" fmla="*/ 308 w 308"/>
                <a:gd name="T5" fmla="*/ 195 h 195"/>
                <a:gd name="T6" fmla="*/ 0 w 308"/>
                <a:gd name="T7" fmla="*/ 195 h 195"/>
                <a:gd name="T8" fmla="*/ 0 w 308"/>
                <a:gd name="T9" fmla="*/ 0 h 195"/>
                <a:gd name="T10" fmla="*/ 0 w 308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95">
                  <a:moveTo>
                    <a:pt x="0" y="0"/>
                  </a:moveTo>
                  <a:lnTo>
                    <a:pt x="308" y="0"/>
                  </a:lnTo>
                  <a:lnTo>
                    <a:pt x="308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7FD222-0C26-4CFD-974D-FEAF0B2F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313" y="4248698"/>
              <a:ext cx="43962" cy="86092"/>
            </a:xfrm>
            <a:custGeom>
              <a:avLst/>
              <a:gdLst>
                <a:gd name="T0" fmla="*/ 6 w 24"/>
                <a:gd name="T1" fmla="*/ 47 h 47"/>
                <a:gd name="T2" fmla="*/ 6 w 24"/>
                <a:gd name="T3" fmla="*/ 23 h 47"/>
                <a:gd name="T4" fmla="*/ 6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6 w 24"/>
                <a:gd name="T35" fmla="*/ 9 h 47"/>
                <a:gd name="T36" fmla="*/ 6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6 w 24"/>
                <a:gd name="T43" fmla="*/ 47 h 47"/>
                <a:gd name="T44" fmla="*/ 6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6" y="47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9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704210C-6612-42C3-A6EB-D9736DD74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55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5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3 w 43"/>
                <a:gd name="T41" fmla="*/ 2 h 49"/>
                <a:gd name="T42" fmla="*/ 6 w 43"/>
                <a:gd name="T43" fmla="*/ 7 h 49"/>
                <a:gd name="T44" fmla="*/ 6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6 w 43"/>
                <a:gd name="T55" fmla="*/ 42 h 49"/>
                <a:gd name="T56" fmla="*/ 6 w 43"/>
                <a:gd name="T57" fmla="*/ 42 h 49"/>
                <a:gd name="T58" fmla="*/ 13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39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2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3 w 43"/>
                <a:gd name="T85" fmla="*/ 10 h 49"/>
                <a:gd name="T86" fmla="*/ 13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2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3 w 43"/>
                <a:gd name="T111" fmla="*/ 10 h 49"/>
                <a:gd name="T112" fmla="*/ 13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3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9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2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3" y="10"/>
                  </a:moveTo>
                  <a:lnTo>
                    <a:pt x="13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2488B51-850D-48D4-B798-34B2E0F67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1480" y="4248698"/>
              <a:ext cx="73269" cy="120894"/>
            </a:xfrm>
            <a:custGeom>
              <a:avLst/>
              <a:gdLst>
                <a:gd name="T0" fmla="*/ 7 w 40"/>
                <a:gd name="T1" fmla="*/ 62 h 66"/>
                <a:gd name="T2" fmla="*/ 21 w 40"/>
                <a:gd name="T3" fmla="*/ 66 h 66"/>
                <a:gd name="T4" fmla="*/ 26 w 40"/>
                <a:gd name="T5" fmla="*/ 66 h 66"/>
                <a:gd name="T6" fmla="*/ 31 w 40"/>
                <a:gd name="T7" fmla="*/ 62 h 66"/>
                <a:gd name="T8" fmla="*/ 38 w 40"/>
                <a:gd name="T9" fmla="*/ 55 h 66"/>
                <a:gd name="T10" fmla="*/ 40 w 40"/>
                <a:gd name="T11" fmla="*/ 50 h 66"/>
                <a:gd name="T12" fmla="*/ 40 w 40"/>
                <a:gd name="T13" fmla="*/ 2 h 66"/>
                <a:gd name="T14" fmla="*/ 33 w 40"/>
                <a:gd name="T15" fmla="*/ 7 h 66"/>
                <a:gd name="T16" fmla="*/ 28 w 40"/>
                <a:gd name="T17" fmla="*/ 2 h 66"/>
                <a:gd name="T18" fmla="*/ 21 w 40"/>
                <a:gd name="T19" fmla="*/ 0 h 66"/>
                <a:gd name="T20" fmla="*/ 10 w 40"/>
                <a:gd name="T21" fmla="*/ 3 h 66"/>
                <a:gd name="T22" fmla="*/ 5 w 40"/>
                <a:gd name="T23" fmla="*/ 7 h 66"/>
                <a:gd name="T24" fmla="*/ 3 w 40"/>
                <a:gd name="T25" fmla="*/ 12 h 66"/>
                <a:gd name="T26" fmla="*/ 0 w 40"/>
                <a:gd name="T27" fmla="*/ 24 h 66"/>
                <a:gd name="T28" fmla="*/ 2 w 40"/>
                <a:gd name="T29" fmla="*/ 33 h 66"/>
                <a:gd name="T30" fmla="*/ 5 w 40"/>
                <a:gd name="T31" fmla="*/ 40 h 66"/>
                <a:gd name="T32" fmla="*/ 21 w 40"/>
                <a:gd name="T33" fmla="*/ 47 h 66"/>
                <a:gd name="T34" fmla="*/ 28 w 40"/>
                <a:gd name="T35" fmla="*/ 45 h 66"/>
                <a:gd name="T36" fmla="*/ 33 w 40"/>
                <a:gd name="T37" fmla="*/ 42 h 66"/>
                <a:gd name="T38" fmla="*/ 33 w 40"/>
                <a:gd name="T39" fmla="*/ 50 h 66"/>
                <a:gd name="T40" fmla="*/ 28 w 40"/>
                <a:gd name="T41" fmla="*/ 57 h 66"/>
                <a:gd name="T42" fmla="*/ 24 w 40"/>
                <a:gd name="T43" fmla="*/ 59 h 66"/>
                <a:gd name="T44" fmla="*/ 21 w 40"/>
                <a:gd name="T45" fmla="*/ 59 h 66"/>
                <a:gd name="T46" fmla="*/ 12 w 40"/>
                <a:gd name="T47" fmla="*/ 57 h 66"/>
                <a:gd name="T48" fmla="*/ 10 w 40"/>
                <a:gd name="T49" fmla="*/ 55 h 66"/>
                <a:gd name="T50" fmla="*/ 2 w 40"/>
                <a:gd name="T51" fmla="*/ 50 h 66"/>
                <a:gd name="T52" fmla="*/ 3 w 40"/>
                <a:gd name="T53" fmla="*/ 57 h 66"/>
                <a:gd name="T54" fmla="*/ 7 w 40"/>
                <a:gd name="T55" fmla="*/ 62 h 66"/>
                <a:gd name="T56" fmla="*/ 12 w 40"/>
                <a:gd name="T57" fmla="*/ 10 h 66"/>
                <a:gd name="T58" fmla="*/ 21 w 40"/>
                <a:gd name="T59" fmla="*/ 7 h 66"/>
                <a:gd name="T60" fmla="*/ 26 w 40"/>
                <a:gd name="T61" fmla="*/ 7 h 66"/>
                <a:gd name="T62" fmla="*/ 29 w 40"/>
                <a:gd name="T63" fmla="*/ 10 h 66"/>
                <a:gd name="T64" fmla="*/ 33 w 40"/>
                <a:gd name="T65" fmla="*/ 24 h 66"/>
                <a:gd name="T66" fmla="*/ 33 w 40"/>
                <a:gd name="T67" fmla="*/ 31 h 66"/>
                <a:gd name="T68" fmla="*/ 29 w 40"/>
                <a:gd name="T69" fmla="*/ 36 h 66"/>
                <a:gd name="T70" fmla="*/ 21 w 40"/>
                <a:gd name="T71" fmla="*/ 40 h 66"/>
                <a:gd name="T72" fmla="*/ 16 w 40"/>
                <a:gd name="T73" fmla="*/ 40 h 66"/>
                <a:gd name="T74" fmla="*/ 12 w 40"/>
                <a:gd name="T75" fmla="*/ 36 h 66"/>
                <a:gd name="T76" fmla="*/ 9 w 40"/>
                <a:gd name="T77" fmla="*/ 23 h 66"/>
                <a:gd name="T78" fmla="*/ 9 w 40"/>
                <a:gd name="T79" fmla="*/ 16 h 66"/>
                <a:gd name="T80" fmla="*/ 12 w 40"/>
                <a:gd name="T81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66">
                  <a:moveTo>
                    <a:pt x="7" y="62"/>
                  </a:moveTo>
                  <a:lnTo>
                    <a:pt x="7" y="62"/>
                  </a:lnTo>
                  <a:lnTo>
                    <a:pt x="12" y="64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6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6" y="61"/>
                  </a:lnTo>
                  <a:lnTo>
                    <a:pt x="38" y="55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0" y="42"/>
                  </a:lnTo>
                  <a:lnTo>
                    <a:pt x="40" y="2"/>
                  </a:lnTo>
                  <a:lnTo>
                    <a:pt x="33" y="2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5" y="7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1" y="54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0" y="55"/>
                  </a:lnTo>
                  <a:lnTo>
                    <a:pt x="10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7"/>
                  </a:lnTo>
                  <a:lnTo>
                    <a:pt x="7" y="62"/>
                  </a:lnTo>
                  <a:lnTo>
                    <a:pt x="7" y="62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D9743BF-54AF-44B0-9A59-B2E9AF4D0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6730" y="4219390"/>
              <a:ext cx="16486" cy="115400"/>
            </a:xfrm>
            <a:custGeom>
              <a:avLst/>
              <a:gdLst>
                <a:gd name="T0" fmla="*/ 9 w 9"/>
                <a:gd name="T1" fmla="*/ 9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9 h 63"/>
                <a:gd name="T8" fmla="*/ 9 w 9"/>
                <a:gd name="T9" fmla="*/ 9 h 63"/>
                <a:gd name="T10" fmla="*/ 9 w 9"/>
                <a:gd name="T11" fmla="*/ 9 h 63"/>
                <a:gd name="T12" fmla="*/ 9 w 9"/>
                <a:gd name="T13" fmla="*/ 63 h 63"/>
                <a:gd name="T14" fmla="*/ 9 w 9"/>
                <a:gd name="T15" fmla="*/ 18 h 63"/>
                <a:gd name="T16" fmla="*/ 0 w 9"/>
                <a:gd name="T17" fmla="*/ 18 h 63"/>
                <a:gd name="T18" fmla="*/ 0 w 9"/>
                <a:gd name="T19" fmla="*/ 63 h 63"/>
                <a:gd name="T20" fmla="*/ 9 w 9"/>
                <a:gd name="T21" fmla="*/ 63 h 63"/>
                <a:gd name="T22" fmla="*/ 9 w 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63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63"/>
                  </a:moveTo>
                  <a:lnTo>
                    <a:pt x="9" y="18"/>
                  </a:lnTo>
                  <a:lnTo>
                    <a:pt x="0" y="18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067BB2-6EEA-4E4B-93A5-3BFDA900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869" y="4248698"/>
              <a:ext cx="67775" cy="89755"/>
            </a:xfrm>
            <a:custGeom>
              <a:avLst/>
              <a:gdLst>
                <a:gd name="T0" fmla="*/ 5 w 37"/>
                <a:gd name="T1" fmla="*/ 45 h 49"/>
                <a:gd name="T2" fmla="*/ 19 w 37"/>
                <a:gd name="T3" fmla="*/ 49 h 49"/>
                <a:gd name="T4" fmla="*/ 28 w 37"/>
                <a:gd name="T5" fmla="*/ 47 h 49"/>
                <a:gd name="T6" fmla="*/ 33 w 37"/>
                <a:gd name="T7" fmla="*/ 43 h 49"/>
                <a:gd name="T8" fmla="*/ 35 w 37"/>
                <a:gd name="T9" fmla="*/ 42 h 49"/>
                <a:gd name="T10" fmla="*/ 37 w 37"/>
                <a:gd name="T11" fmla="*/ 33 h 49"/>
                <a:gd name="T12" fmla="*/ 37 w 37"/>
                <a:gd name="T13" fmla="*/ 29 h 49"/>
                <a:gd name="T14" fmla="*/ 35 w 37"/>
                <a:gd name="T15" fmla="*/ 28 h 49"/>
                <a:gd name="T16" fmla="*/ 30 w 37"/>
                <a:gd name="T17" fmla="*/ 23 h 49"/>
                <a:gd name="T18" fmla="*/ 19 w 37"/>
                <a:gd name="T19" fmla="*/ 19 h 49"/>
                <a:gd name="T20" fmla="*/ 12 w 37"/>
                <a:gd name="T21" fmla="*/ 17 h 49"/>
                <a:gd name="T22" fmla="*/ 9 w 37"/>
                <a:gd name="T23" fmla="*/ 16 h 49"/>
                <a:gd name="T24" fmla="*/ 9 w 37"/>
                <a:gd name="T25" fmla="*/ 12 h 49"/>
                <a:gd name="T26" fmla="*/ 11 w 37"/>
                <a:gd name="T27" fmla="*/ 9 h 49"/>
                <a:gd name="T28" fmla="*/ 14 w 37"/>
                <a:gd name="T29" fmla="*/ 7 h 49"/>
                <a:gd name="T30" fmla="*/ 18 w 37"/>
                <a:gd name="T31" fmla="*/ 7 h 49"/>
                <a:gd name="T32" fmla="*/ 24 w 37"/>
                <a:gd name="T33" fmla="*/ 9 h 49"/>
                <a:gd name="T34" fmla="*/ 28 w 37"/>
                <a:gd name="T35" fmla="*/ 10 h 49"/>
                <a:gd name="T36" fmla="*/ 35 w 37"/>
                <a:gd name="T37" fmla="*/ 14 h 49"/>
                <a:gd name="T38" fmla="*/ 33 w 37"/>
                <a:gd name="T39" fmla="*/ 5 h 49"/>
                <a:gd name="T40" fmla="*/ 31 w 37"/>
                <a:gd name="T41" fmla="*/ 3 h 49"/>
                <a:gd name="T42" fmla="*/ 28 w 37"/>
                <a:gd name="T43" fmla="*/ 2 h 49"/>
                <a:gd name="T44" fmla="*/ 18 w 37"/>
                <a:gd name="T45" fmla="*/ 0 h 49"/>
                <a:gd name="T46" fmla="*/ 11 w 37"/>
                <a:gd name="T47" fmla="*/ 2 h 49"/>
                <a:gd name="T48" fmla="*/ 5 w 37"/>
                <a:gd name="T49" fmla="*/ 3 h 49"/>
                <a:gd name="T50" fmla="*/ 2 w 37"/>
                <a:gd name="T51" fmla="*/ 7 h 49"/>
                <a:gd name="T52" fmla="*/ 0 w 37"/>
                <a:gd name="T53" fmla="*/ 14 h 49"/>
                <a:gd name="T54" fmla="*/ 2 w 37"/>
                <a:gd name="T55" fmla="*/ 19 h 49"/>
                <a:gd name="T56" fmla="*/ 7 w 37"/>
                <a:gd name="T57" fmla="*/ 24 h 49"/>
                <a:gd name="T58" fmla="*/ 19 w 37"/>
                <a:gd name="T59" fmla="*/ 28 h 49"/>
                <a:gd name="T60" fmla="*/ 28 w 37"/>
                <a:gd name="T61" fmla="*/ 29 h 49"/>
                <a:gd name="T62" fmla="*/ 30 w 37"/>
                <a:gd name="T63" fmla="*/ 35 h 49"/>
                <a:gd name="T64" fmla="*/ 30 w 37"/>
                <a:gd name="T65" fmla="*/ 36 h 49"/>
                <a:gd name="T66" fmla="*/ 26 w 37"/>
                <a:gd name="T67" fmla="*/ 40 h 49"/>
                <a:gd name="T68" fmla="*/ 19 w 37"/>
                <a:gd name="T69" fmla="*/ 42 h 49"/>
                <a:gd name="T70" fmla="*/ 14 w 37"/>
                <a:gd name="T71" fmla="*/ 42 h 49"/>
                <a:gd name="T72" fmla="*/ 11 w 37"/>
                <a:gd name="T73" fmla="*/ 40 h 49"/>
                <a:gd name="T74" fmla="*/ 7 w 37"/>
                <a:gd name="T75" fmla="*/ 33 h 49"/>
                <a:gd name="T76" fmla="*/ 0 w 37"/>
                <a:gd name="T77" fmla="*/ 33 h 49"/>
                <a:gd name="T78" fmla="*/ 5 w 37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" h="49">
                  <a:moveTo>
                    <a:pt x="5" y="45"/>
                  </a:moveTo>
                  <a:lnTo>
                    <a:pt x="5" y="45"/>
                  </a:lnTo>
                  <a:lnTo>
                    <a:pt x="11" y="47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8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7" y="29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0" y="33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5"/>
                  </a:lnTo>
                  <a:lnTo>
                    <a:pt x="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F25E73C-7562-4245-88EC-30BEDED0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802" y="4223054"/>
              <a:ext cx="40298" cy="115400"/>
            </a:xfrm>
            <a:custGeom>
              <a:avLst/>
              <a:gdLst>
                <a:gd name="T0" fmla="*/ 19 w 22"/>
                <a:gd name="T1" fmla="*/ 54 h 63"/>
                <a:gd name="T2" fmla="*/ 19 w 22"/>
                <a:gd name="T3" fmla="*/ 54 h 63"/>
                <a:gd name="T4" fmla="*/ 15 w 22"/>
                <a:gd name="T5" fmla="*/ 54 h 63"/>
                <a:gd name="T6" fmla="*/ 15 w 22"/>
                <a:gd name="T7" fmla="*/ 54 h 63"/>
                <a:gd name="T8" fmla="*/ 14 w 22"/>
                <a:gd name="T9" fmla="*/ 52 h 63"/>
                <a:gd name="T10" fmla="*/ 14 w 22"/>
                <a:gd name="T11" fmla="*/ 52 h 63"/>
                <a:gd name="T12" fmla="*/ 14 w 22"/>
                <a:gd name="T13" fmla="*/ 49 h 63"/>
                <a:gd name="T14" fmla="*/ 14 w 22"/>
                <a:gd name="T15" fmla="*/ 21 h 63"/>
                <a:gd name="T16" fmla="*/ 21 w 22"/>
                <a:gd name="T17" fmla="*/ 21 h 63"/>
                <a:gd name="T18" fmla="*/ 21 w 22"/>
                <a:gd name="T19" fmla="*/ 16 h 63"/>
                <a:gd name="T20" fmla="*/ 14 w 22"/>
                <a:gd name="T21" fmla="*/ 16 h 63"/>
                <a:gd name="T22" fmla="*/ 14 w 22"/>
                <a:gd name="T23" fmla="*/ 0 h 63"/>
                <a:gd name="T24" fmla="*/ 7 w 22"/>
                <a:gd name="T25" fmla="*/ 4 h 63"/>
                <a:gd name="T26" fmla="*/ 7 w 22"/>
                <a:gd name="T27" fmla="*/ 16 h 63"/>
                <a:gd name="T28" fmla="*/ 0 w 22"/>
                <a:gd name="T29" fmla="*/ 16 h 63"/>
                <a:gd name="T30" fmla="*/ 0 w 22"/>
                <a:gd name="T31" fmla="*/ 21 h 63"/>
                <a:gd name="T32" fmla="*/ 7 w 22"/>
                <a:gd name="T33" fmla="*/ 21 h 63"/>
                <a:gd name="T34" fmla="*/ 7 w 22"/>
                <a:gd name="T35" fmla="*/ 47 h 63"/>
                <a:gd name="T36" fmla="*/ 7 w 22"/>
                <a:gd name="T37" fmla="*/ 47 h 63"/>
                <a:gd name="T38" fmla="*/ 7 w 22"/>
                <a:gd name="T39" fmla="*/ 57 h 63"/>
                <a:gd name="T40" fmla="*/ 7 w 22"/>
                <a:gd name="T41" fmla="*/ 57 h 63"/>
                <a:gd name="T42" fmla="*/ 10 w 22"/>
                <a:gd name="T43" fmla="*/ 61 h 63"/>
                <a:gd name="T44" fmla="*/ 10 w 22"/>
                <a:gd name="T45" fmla="*/ 61 h 63"/>
                <a:gd name="T46" fmla="*/ 17 w 22"/>
                <a:gd name="T47" fmla="*/ 63 h 63"/>
                <a:gd name="T48" fmla="*/ 17 w 22"/>
                <a:gd name="T49" fmla="*/ 63 h 63"/>
                <a:gd name="T50" fmla="*/ 22 w 22"/>
                <a:gd name="T51" fmla="*/ 61 h 63"/>
                <a:gd name="T52" fmla="*/ 21 w 22"/>
                <a:gd name="T53" fmla="*/ 54 h 63"/>
                <a:gd name="T54" fmla="*/ 21 w 22"/>
                <a:gd name="T55" fmla="*/ 54 h 63"/>
                <a:gd name="T56" fmla="*/ 19 w 22"/>
                <a:gd name="T57" fmla="*/ 54 h 63"/>
                <a:gd name="T58" fmla="*/ 19 w 22"/>
                <a:gd name="T59" fmla="*/ 54 h 63"/>
                <a:gd name="T60" fmla="*/ 19 w 22"/>
                <a:gd name="T61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63">
                  <a:moveTo>
                    <a:pt x="19" y="54"/>
                  </a:moveTo>
                  <a:lnTo>
                    <a:pt x="19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4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4" y="16"/>
                  </a:lnTo>
                  <a:lnTo>
                    <a:pt x="14" y="0"/>
                  </a:lnTo>
                  <a:lnTo>
                    <a:pt x="7" y="4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22" y="61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89A8B2-5CEF-4A7F-B033-29DC20A03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42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3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0 h 49"/>
                <a:gd name="T86" fmla="*/ 14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3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0 h 49"/>
                <a:gd name="T112" fmla="*/ 14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3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43142AC-F417-4815-8724-62BC8FD9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296" y="4248698"/>
              <a:ext cx="43962" cy="86092"/>
            </a:xfrm>
            <a:custGeom>
              <a:avLst/>
              <a:gdLst>
                <a:gd name="T0" fmla="*/ 7 w 24"/>
                <a:gd name="T1" fmla="*/ 47 h 47"/>
                <a:gd name="T2" fmla="*/ 7 w 24"/>
                <a:gd name="T3" fmla="*/ 23 h 47"/>
                <a:gd name="T4" fmla="*/ 7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7 w 24"/>
                <a:gd name="T35" fmla="*/ 9 h 47"/>
                <a:gd name="T36" fmla="*/ 7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7 w 24"/>
                <a:gd name="T43" fmla="*/ 47 h 47"/>
                <a:gd name="T44" fmla="*/ 7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12B5DD9C-3929-4BBB-AA6C-8FDEBC91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382415"/>
              <a:ext cx="47625" cy="117231"/>
            </a:xfrm>
            <a:custGeom>
              <a:avLst/>
              <a:gdLst>
                <a:gd name="T0" fmla="*/ 14 w 26"/>
                <a:gd name="T1" fmla="*/ 64 h 64"/>
                <a:gd name="T2" fmla="*/ 14 w 26"/>
                <a:gd name="T3" fmla="*/ 24 h 64"/>
                <a:gd name="T4" fmla="*/ 22 w 26"/>
                <a:gd name="T5" fmla="*/ 24 h 64"/>
                <a:gd name="T6" fmla="*/ 22 w 26"/>
                <a:gd name="T7" fmla="*/ 19 h 64"/>
                <a:gd name="T8" fmla="*/ 14 w 26"/>
                <a:gd name="T9" fmla="*/ 19 h 64"/>
                <a:gd name="T10" fmla="*/ 14 w 26"/>
                <a:gd name="T11" fmla="*/ 14 h 64"/>
                <a:gd name="T12" fmla="*/ 14 w 26"/>
                <a:gd name="T13" fmla="*/ 14 h 64"/>
                <a:gd name="T14" fmla="*/ 15 w 26"/>
                <a:gd name="T15" fmla="*/ 8 h 64"/>
                <a:gd name="T16" fmla="*/ 15 w 26"/>
                <a:gd name="T17" fmla="*/ 8 h 64"/>
                <a:gd name="T18" fmla="*/ 21 w 26"/>
                <a:gd name="T19" fmla="*/ 7 h 64"/>
                <a:gd name="T20" fmla="*/ 21 w 26"/>
                <a:gd name="T21" fmla="*/ 7 h 64"/>
                <a:gd name="T22" fmla="*/ 26 w 26"/>
                <a:gd name="T23" fmla="*/ 8 h 64"/>
                <a:gd name="T24" fmla="*/ 26 w 26"/>
                <a:gd name="T25" fmla="*/ 2 h 64"/>
                <a:gd name="T26" fmla="*/ 26 w 26"/>
                <a:gd name="T27" fmla="*/ 2 h 64"/>
                <a:gd name="T28" fmla="*/ 19 w 26"/>
                <a:gd name="T29" fmla="*/ 0 h 64"/>
                <a:gd name="T30" fmla="*/ 19 w 26"/>
                <a:gd name="T31" fmla="*/ 0 h 64"/>
                <a:gd name="T32" fmla="*/ 14 w 26"/>
                <a:gd name="T33" fmla="*/ 0 h 64"/>
                <a:gd name="T34" fmla="*/ 12 w 26"/>
                <a:gd name="T35" fmla="*/ 2 h 64"/>
                <a:gd name="T36" fmla="*/ 12 w 26"/>
                <a:gd name="T37" fmla="*/ 2 h 64"/>
                <a:gd name="T38" fmla="*/ 7 w 26"/>
                <a:gd name="T39" fmla="*/ 7 h 64"/>
                <a:gd name="T40" fmla="*/ 7 w 26"/>
                <a:gd name="T41" fmla="*/ 7 h 64"/>
                <a:gd name="T42" fmla="*/ 7 w 26"/>
                <a:gd name="T43" fmla="*/ 14 h 64"/>
                <a:gd name="T44" fmla="*/ 7 w 26"/>
                <a:gd name="T45" fmla="*/ 19 h 64"/>
                <a:gd name="T46" fmla="*/ 0 w 26"/>
                <a:gd name="T47" fmla="*/ 19 h 64"/>
                <a:gd name="T48" fmla="*/ 0 w 26"/>
                <a:gd name="T49" fmla="*/ 24 h 64"/>
                <a:gd name="T50" fmla="*/ 7 w 26"/>
                <a:gd name="T51" fmla="*/ 24 h 64"/>
                <a:gd name="T52" fmla="*/ 7 w 26"/>
                <a:gd name="T53" fmla="*/ 64 h 64"/>
                <a:gd name="T54" fmla="*/ 14 w 26"/>
                <a:gd name="T55" fmla="*/ 64 h 64"/>
                <a:gd name="T56" fmla="*/ 14 w 26"/>
                <a:gd name="T5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64">
                  <a:moveTo>
                    <a:pt x="14" y="64"/>
                  </a:moveTo>
                  <a:lnTo>
                    <a:pt x="14" y="24"/>
                  </a:lnTo>
                  <a:lnTo>
                    <a:pt x="22" y="24"/>
                  </a:lnTo>
                  <a:lnTo>
                    <a:pt x="22" y="19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7" y="24"/>
                  </a:lnTo>
                  <a:lnTo>
                    <a:pt x="7" y="64"/>
                  </a:lnTo>
                  <a:lnTo>
                    <a:pt x="14" y="64"/>
                  </a:lnTo>
                  <a:lnTo>
                    <a:pt x="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DBC046D-67CC-40E8-BD01-4E8B0F2F7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728" y="4386078"/>
              <a:ext cx="12823" cy="113567"/>
            </a:xfrm>
            <a:custGeom>
              <a:avLst/>
              <a:gdLst>
                <a:gd name="T0" fmla="*/ 7 w 7"/>
                <a:gd name="T1" fmla="*/ 8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8 h 62"/>
                <a:gd name="T8" fmla="*/ 7 w 7"/>
                <a:gd name="T9" fmla="*/ 8 h 62"/>
                <a:gd name="T10" fmla="*/ 7 w 7"/>
                <a:gd name="T11" fmla="*/ 8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lnTo>
                    <a:pt x="7" y="8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E959885-7DBA-4C06-88D6-0166439A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530" y="4386078"/>
              <a:ext cx="12823" cy="113567"/>
            </a:xfrm>
            <a:custGeom>
              <a:avLst/>
              <a:gdLst>
                <a:gd name="T0" fmla="*/ 7 w 7"/>
                <a:gd name="T1" fmla="*/ 62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62 h 62"/>
                <a:gd name="T8" fmla="*/ 7 w 7"/>
                <a:gd name="T9" fmla="*/ 62 h 62"/>
                <a:gd name="T10" fmla="*/ 7 w 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2">
                  <a:moveTo>
                    <a:pt x="7" y="62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8832194-3E91-4FE5-89FD-F9520EEFDA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501" y="4413554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0 w 41"/>
                <a:gd name="T7" fmla="*/ 42 h 49"/>
                <a:gd name="T8" fmla="*/ 20 w 41"/>
                <a:gd name="T9" fmla="*/ 42 h 49"/>
                <a:gd name="T10" fmla="*/ 15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8 w 41"/>
                <a:gd name="T17" fmla="*/ 33 h 49"/>
                <a:gd name="T18" fmla="*/ 7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4 h 49"/>
                <a:gd name="T26" fmla="*/ 41 w 41"/>
                <a:gd name="T27" fmla="*/ 24 h 49"/>
                <a:gd name="T28" fmla="*/ 39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0 w 41"/>
                <a:gd name="T37" fmla="*/ 0 h 49"/>
                <a:gd name="T38" fmla="*/ 20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1 w 41"/>
                <a:gd name="T47" fmla="*/ 14 h 49"/>
                <a:gd name="T48" fmla="*/ 0 w 41"/>
                <a:gd name="T49" fmla="*/ 24 h 49"/>
                <a:gd name="T50" fmla="*/ 0 w 41"/>
                <a:gd name="T51" fmla="*/ 24 h 49"/>
                <a:gd name="T52" fmla="*/ 1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0 w 41"/>
                <a:gd name="T61" fmla="*/ 49 h 49"/>
                <a:gd name="T62" fmla="*/ 20 w 41"/>
                <a:gd name="T63" fmla="*/ 49 h 49"/>
                <a:gd name="T64" fmla="*/ 27 w 41"/>
                <a:gd name="T65" fmla="*/ 47 h 49"/>
                <a:gd name="T66" fmla="*/ 34 w 41"/>
                <a:gd name="T67" fmla="*/ 45 h 49"/>
                <a:gd name="T68" fmla="*/ 34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2 w 41"/>
                <a:gd name="T75" fmla="*/ 33 h 49"/>
                <a:gd name="T76" fmla="*/ 32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5 w 41"/>
                <a:gd name="T89" fmla="*/ 7 h 49"/>
                <a:gd name="T90" fmla="*/ 20 w 41"/>
                <a:gd name="T91" fmla="*/ 7 h 49"/>
                <a:gd name="T92" fmla="*/ 20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2 w 41"/>
                <a:gd name="T101" fmla="*/ 16 h 49"/>
                <a:gd name="T102" fmla="*/ 32 w 41"/>
                <a:gd name="T103" fmla="*/ 21 h 49"/>
                <a:gd name="T104" fmla="*/ 8 w 41"/>
                <a:gd name="T105" fmla="*/ 21 h 49"/>
                <a:gd name="T106" fmla="*/ 8 w 41"/>
                <a:gd name="T107" fmla="*/ 21 h 49"/>
                <a:gd name="T108" fmla="*/ 8 w 41"/>
                <a:gd name="T109" fmla="*/ 14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7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2" y="16"/>
                  </a:lnTo>
                  <a:lnTo>
                    <a:pt x="3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67E5B-3C4B-4024-942D-4B937B4A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247" y="3972107"/>
              <a:ext cx="564173" cy="172183"/>
            </a:xfrm>
            <a:custGeom>
              <a:avLst/>
              <a:gdLst>
                <a:gd name="T0" fmla="*/ 0 w 308"/>
                <a:gd name="T1" fmla="*/ 0 h 94"/>
                <a:gd name="T2" fmla="*/ 308 w 308"/>
                <a:gd name="T3" fmla="*/ 0 h 94"/>
                <a:gd name="T4" fmla="*/ 308 w 308"/>
                <a:gd name="T5" fmla="*/ 94 h 94"/>
                <a:gd name="T6" fmla="*/ 0 w 308"/>
                <a:gd name="T7" fmla="*/ 94 h 94"/>
                <a:gd name="T8" fmla="*/ 0 w 308"/>
                <a:gd name="T9" fmla="*/ 0 h 94"/>
                <a:gd name="T10" fmla="*/ 0 w 308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4">
                  <a:moveTo>
                    <a:pt x="0" y="0"/>
                  </a:moveTo>
                  <a:lnTo>
                    <a:pt x="308" y="0"/>
                  </a:lnTo>
                  <a:lnTo>
                    <a:pt x="308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92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4A0E8F9-DFD5-416F-AFED-6D2678102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049" y="3984929"/>
              <a:ext cx="16486" cy="115400"/>
            </a:xfrm>
            <a:custGeom>
              <a:avLst/>
              <a:gdLst>
                <a:gd name="T0" fmla="*/ 9 w 9"/>
                <a:gd name="T1" fmla="*/ 63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63 h 63"/>
                <a:gd name="T8" fmla="*/ 9 w 9"/>
                <a:gd name="T9" fmla="*/ 63 h 63"/>
                <a:gd name="T10" fmla="*/ 9 w 9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3">
                  <a:moveTo>
                    <a:pt x="9" y="63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CE2E0D80-C005-4839-B475-B1159796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853" y="4052703"/>
              <a:ext cx="45794" cy="10990"/>
            </a:xfrm>
            <a:custGeom>
              <a:avLst/>
              <a:gdLst>
                <a:gd name="T0" fmla="*/ 25 w 25"/>
                <a:gd name="T1" fmla="*/ 6 h 6"/>
                <a:gd name="T2" fmla="*/ 25 w 25"/>
                <a:gd name="T3" fmla="*/ 0 h 6"/>
                <a:gd name="T4" fmla="*/ 0 w 25"/>
                <a:gd name="T5" fmla="*/ 0 h 6"/>
                <a:gd name="T6" fmla="*/ 0 w 25"/>
                <a:gd name="T7" fmla="*/ 6 h 6"/>
                <a:gd name="T8" fmla="*/ 25 w 25"/>
                <a:gd name="T9" fmla="*/ 6 h 6"/>
                <a:gd name="T10" fmla="*/ 25 w 2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5" y="6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B5BA9A6-D8A2-467A-93DA-5327A9B0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963" y="3984929"/>
              <a:ext cx="76933" cy="115400"/>
            </a:xfrm>
            <a:custGeom>
              <a:avLst/>
              <a:gdLst>
                <a:gd name="T0" fmla="*/ 9 w 42"/>
                <a:gd name="T1" fmla="*/ 63 h 63"/>
                <a:gd name="T2" fmla="*/ 9 w 42"/>
                <a:gd name="T3" fmla="*/ 35 h 63"/>
                <a:gd name="T4" fmla="*/ 38 w 42"/>
                <a:gd name="T5" fmla="*/ 35 h 63"/>
                <a:gd name="T6" fmla="*/ 38 w 42"/>
                <a:gd name="T7" fmla="*/ 26 h 63"/>
                <a:gd name="T8" fmla="*/ 9 w 42"/>
                <a:gd name="T9" fmla="*/ 26 h 63"/>
                <a:gd name="T10" fmla="*/ 9 w 42"/>
                <a:gd name="T11" fmla="*/ 7 h 63"/>
                <a:gd name="T12" fmla="*/ 42 w 42"/>
                <a:gd name="T13" fmla="*/ 7 h 63"/>
                <a:gd name="T14" fmla="*/ 42 w 42"/>
                <a:gd name="T15" fmla="*/ 0 h 63"/>
                <a:gd name="T16" fmla="*/ 0 w 42"/>
                <a:gd name="T17" fmla="*/ 0 h 63"/>
                <a:gd name="T18" fmla="*/ 0 w 42"/>
                <a:gd name="T19" fmla="*/ 63 h 63"/>
                <a:gd name="T20" fmla="*/ 9 w 42"/>
                <a:gd name="T21" fmla="*/ 63 h 63"/>
                <a:gd name="T22" fmla="*/ 9 w 42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63">
                  <a:moveTo>
                    <a:pt x="9" y="63"/>
                  </a:moveTo>
                  <a:lnTo>
                    <a:pt x="9" y="35"/>
                  </a:lnTo>
                  <a:lnTo>
                    <a:pt x="38" y="35"/>
                  </a:lnTo>
                  <a:lnTo>
                    <a:pt x="38" y="26"/>
                  </a:lnTo>
                  <a:lnTo>
                    <a:pt x="9" y="26"/>
                  </a:lnTo>
                  <a:lnTo>
                    <a:pt x="9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80F6607-2834-46E7-8F4F-865B7033C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8886" y="4014237"/>
              <a:ext cx="80596" cy="87923"/>
            </a:xfrm>
            <a:custGeom>
              <a:avLst/>
              <a:gdLst>
                <a:gd name="T0" fmla="*/ 30 w 44"/>
                <a:gd name="T1" fmla="*/ 40 h 48"/>
                <a:gd name="T2" fmla="*/ 30 w 44"/>
                <a:gd name="T3" fmla="*/ 40 h 48"/>
                <a:gd name="T4" fmla="*/ 26 w 44"/>
                <a:gd name="T5" fmla="*/ 41 h 48"/>
                <a:gd name="T6" fmla="*/ 23 w 44"/>
                <a:gd name="T7" fmla="*/ 41 h 48"/>
                <a:gd name="T8" fmla="*/ 23 w 44"/>
                <a:gd name="T9" fmla="*/ 41 h 48"/>
                <a:gd name="T10" fmla="*/ 18 w 44"/>
                <a:gd name="T11" fmla="*/ 40 h 48"/>
                <a:gd name="T12" fmla="*/ 13 w 44"/>
                <a:gd name="T13" fmla="*/ 38 h 48"/>
                <a:gd name="T14" fmla="*/ 13 w 44"/>
                <a:gd name="T15" fmla="*/ 38 h 48"/>
                <a:gd name="T16" fmla="*/ 11 w 44"/>
                <a:gd name="T17" fmla="*/ 33 h 48"/>
                <a:gd name="T18" fmla="*/ 9 w 44"/>
                <a:gd name="T19" fmla="*/ 26 h 48"/>
                <a:gd name="T20" fmla="*/ 44 w 44"/>
                <a:gd name="T21" fmla="*/ 26 h 48"/>
                <a:gd name="T22" fmla="*/ 44 w 44"/>
                <a:gd name="T23" fmla="*/ 26 h 48"/>
                <a:gd name="T24" fmla="*/ 44 w 44"/>
                <a:gd name="T25" fmla="*/ 24 h 48"/>
                <a:gd name="T26" fmla="*/ 44 w 44"/>
                <a:gd name="T27" fmla="*/ 24 h 48"/>
                <a:gd name="T28" fmla="*/ 42 w 44"/>
                <a:gd name="T29" fmla="*/ 14 h 48"/>
                <a:gd name="T30" fmla="*/ 37 w 44"/>
                <a:gd name="T31" fmla="*/ 7 h 48"/>
                <a:gd name="T32" fmla="*/ 37 w 44"/>
                <a:gd name="T33" fmla="*/ 7 h 48"/>
                <a:gd name="T34" fmla="*/ 30 w 44"/>
                <a:gd name="T35" fmla="*/ 1 h 48"/>
                <a:gd name="T36" fmla="*/ 23 w 44"/>
                <a:gd name="T37" fmla="*/ 0 h 48"/>
                <a:gd name="T38" fmla="*/ 23 w 44"/>
                <a:gd name="T39" fmla="*/ 0 h 48"/>
                <a:gd name="T40" fmla="*/ 14 w 44"/>
                <a:gd name="T41" fmla="*/ 1 h 48"/>
                <a:gd name="T42" fmla="*/ 7 w 44"/>
                <a:gd name="T43" fmla="*/ 7 h 48"/>
                <a:gd name="T44" fmla="*/ 7 w 44"/>
                <a:gd name="T45" fmla="*/ 7 h 48"/>
                <a:gd name="T46" fmla="*/ 2 w 44"/>
                <a:gd name="T47" fmla="*/ 14 h 48"/>
                <a:gd name="T48" fmla="*/ 0 w 44"/>
                <a:gd name="T49" fmla="*/ 24 h 48"/>
                <a:gd name="T50" fmla="*/ 0 w 44"/>
                <a:gd name="T51" fmla="*/ 24 h 48"/>
                <a:gd name="T52" fmla="*/ 2 w 44"/>
                <a:gd name="T53" fmla="*/ 34 h 48"/>
                <a:gd name="T54" fmla="*/ 7 w 44"/>
                <a:gd name="T55" fmla="*/ 41 h 48"/>
                <a:gd name="T56" fmla="*/ 7 w 44"/>
                <a:gd name="T57" fmla="*/ 41 h 48"/>
                <a:gd name="T58" fmla="*/ 14 w 44"/>
                <a:gd name="T59" fmla="*/ 47 h 48"/>
                <a:gd name="T60" fmla="*/ 23 w 44"/>
                <a:gd name="T61" fmla="*/ 48 h 48"/>
                <a:gd name="T62" fmla="*/ 23 w 44"/>
                <a:gd name="T63" fmla="*/ 48 h 48"/>
                <a:gd name="T64" fmla="*/ 30 w 44"/>
                <a:gd name="T65" fmla="*/ 47 h 48"/>
                <a:gd name="T66" fmla="*/ 35 w 44"/>
                <a:gd name="T67" fmla="*/ 43 h 48"/>
                <a:gd name="T68" fmla="*/ 35 w 44"/>
                <a:gd name="T69" fmla="*/ 43 h 48"/>
                <a:gd name="T70" fmla="*/ 40 w 44"/>
                <a:gd name="T71" fmla="*/ 40 h 48"/>
                <a:gd name="T72" fmla="*/ 42 w 44"/>
                <a:gd name="T73" fmla="*/ 33 h 48"/>
                <a:gd name="T74" fmla="*/ 35 w 44"/>
                <a:gd name="T75" fmla="*/ 33 h 48"/>
                <a:gd name="T76" fmla="*/ 35 w 44"/>
                <a:gd name="T77" fmla="*/ 33 h 48"/>
                <a:gd name="T78" fmla="*/ 33 w 44"/>
                <a:gd name="T79" fmla="*/ 36 h 48"/>
                <a:gd name="T80" fmla="*/ 30 w 44"/>
                <a:gd name="T81" fmla="*/ 40 h 48"/>
                <a:gd name="T82" fmla="*/ 30 w 44"/>
                <a:gd name="T83" fmla="*/ 40 h 48"/>
                <a:gd name="T84" fmla="*/ 14 w 44"/>
                <a:gd name="T85" fmla="*/ 10 h 48"/>
                <a:gd name="T86" fmla="*/ 14 w 44"/>
                <a:gd name="T87" fmla="*/ 10 h 48"/>
                <a:gd name="T88" fmla="*/ 18 w 44"/>
                <a:gd name="T89" fmla="*/ 7 h 48"/>
                <a:gd name="T90" fmla="*/ 23 w 44"/>
                <a:gd name="T91" fmla="*/ 7 h 48"/>
                <a:gd name="T92" fmla="*/ 23 w 44"/>
                <a:gd name="T93" fmla="*/ 7 h 48"/>
                <a:gd name="T94" fmla="*/ 28 w 44"/>
                <a:gd name="T95" fmla="*/ 7 h 48"/>
                <a:gd name="T96" fmla="*/ 32 w 44"/>
                <a:gd name="T97" fmla="*/ 10 h 48"/>
                <a:gd name="T98" fmla="*/ 32 w 44"/>
                <a:gd name="T99" fmla="*/ 10 h 48"/>
                <a:gd name="T100" fmla="*/ 33 w 44"/>
                <a:gd name="T101" fmla="*/ 14 h 48"/>
                <a:gd name="T102" fmla="*/ 35 w 44"/>
                <a:gd name="T103" fmla="*/ 19 h 48"/>
                <a:gd name="T104" fmla="*/ 9 w 44"/>
                <a:gd name="T105" fmla="*/ 19 h 48"/>
                <a:gd name="T106" fmla="*/ 9 w 44"/>
                <a:gd name="T107" fmla="*/ 19 h 48"/>
                <a:gd name="T108" fmla="*/ 11 w 44"/>
                <a:gd name="T109" fmla="*/ 14 h 48"/>
                <a:gd name="T110" fmla="*/ 14 w 44"/>
                <a:gd name="T111" fmla="*/ 10 h 48"/>
                <a:gd name="T112" fmla="*/ 14 w 44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48">
                  <a:moveTo>
                    <a:pt x="30" y="40"/>
                  </a:moveTo>
                  <a:lnTo>
                    <a:pt x="30" y="40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1" y="33"/>
                  </a:lnTo>
                  <a:lnTo>
                    <a:pt x="9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30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2" y="33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33" y="36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A5A6D59-56B1-4523-8BC5-F2BFC01B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41" y="3984929"/>
              <a:ext cx="38467" cy="115400"/>
            </a:xfrm>
            <a:custGeom>
              <a:avLst/>
              <a:gdLst>
                <a:gd name="T0" fmla="*/ 17 w 21"/>
                <a:gd name="T1" fmla="*/ 56 h 63"/>
                <a:gd name="T2" fmla="*/ 17 w 21"/>
                <a:gd name="T3" fmla="*/ 56 h 63"/>
                <a:gd name="T4" fmla="*/ 14 w 21"/>
                <a:gd name="T5" fmla="*/ 56 h 63"/>
                <a:gd name="T6" fmla="*/ 14 w 21"/>
                <a:gd name="T7" fmla="*/ 56 h 63"/>
                <a:gd name="T8" fmla="*/ 14 w 21"/>
                <a:gd name="T9" fmla="*/ 54 h 63"/>
                <a:gd name="T10" fmla="*/ 14 w 21"/>
                <a:gd name="T11" fmla="*/ 54 h 63"/>
                <a:gd name="T12" fmla="*/ 12 w 21"/>
                <a:gd name="T13" fmla="*/ 50 h 63"/>
                <a:gd name="T14" fmla="*/ 12 w 21"/>
                <a:gd name="T15" fmla="*/ 23 h 63"/>
                <a:gd name="T16" fmla="*/ 21 w 21"/>
                <a:gd name="T17" fmla="*/ 23 h 63"/>
                <a:gd name="T18" fmla="*/ 21 w 21"/>
                <a:gd name="T19" fmla="*/ 17 h 63"/>
                <a:gd name="T20" fmla="*/ 12 w 21"/>
                <a:gd name="T21" fmla="*/ 17 h 63"/>
                <a:gd name="T22" fmla="*/ 12 w 21"/>
                <a:gd name="T23" fmla="*/ 0 h 63"/>
                <a:gd name="T24" fmla="*/ 5 w 21"/>
                <a:gd name="T25" fmla="*/ 5 h 63"/>
                <a:gd name="T26" fmla="*/ 5 w 21"/>
                <a:gd name="T27" fmla="*/ 17 h 63"/>
                <a:gd name="T28" fmla="*/ 0 w 21"/>
                <a:gd name="T29" fmla="*/ 17 h 63"/>
                <a:gd name="T30" fmla="*/ 0 w 21"/>
                <a:gd name="T31" fmla="*/ 23 h 63"/>
                <a:gd name="T32" fmla="*/ 5 w 21"/>
                <a:gd name="T33" fmla="*/ 23 h 63"/>
                <a:gd name="T34" fmla="*/ 5 w 21"/>
                <a:gd name="T35" fmla="*/ 49 h 63"/>
                <a:gd name="T36" fmla="*/ 5 w 21"/>
                <a:gd name="T37" fmla="*/ 49 h 63"/>
                <a:gd name="T38" fmla="*/ 5 w 21"/>
                <a:gd name="T39" fmla="*/ 59 h 63"/>
                <a:gd name="T40" fmla="*/ 5 w 21"/>
                <a:gd name="T41" fmla="*/ 59 h 63"/>
                <a:gd name="T42" fmla="*/ 9 w 21"/>
                <a:gd name="T43" fmla="*/ 63 h 63"/>
                <a:gd name="T44" fmla="*/ 9 w 21"/>
                <a:gd name="T45" fmla="*/ 63 h 63"/>
                <a:gd name="T46" fmla="*/ 15 w 21"/>
                <a:gd name="T47" fmla="*/ 63 h 63"/>
                <a:gd name="T48" fmla="*/ 15 w 21"/>
                <a:gd name="T49" fmla="*/ 63 h 63"/>
                <a:gd name="T50" fmla="*/ 21 w 21"/>
                <a:gd name="T51" fmla="*/ 63 h 63"/>
                <a:gd name="T52" fmla="*/ 21 w 21"/>
                <a:gd name="T53" fmla="*/ 56 h 63"/>
                <a:gd name="T54" fmla="*/ 21 w 21"/>
                <a:gd name="T55" fmla="*/ 56 h 63"/>
                <a:gd name="T56" fmla="*/ 17 w 21"/>
                <a:gd name="T57" fmla="*/ 56 h 63"/>
                <a:gd name="T58" fmla="*/ 17 w 21"/>
                <a:gd name="T59" fmla="*/ 56 h 63"/>
                <a:gd name="T60" fmla="*/ 17 w 21"/>
                <a:gd name="T61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63">
                  <a:moveTo>
                    <a:pt x="17" y="56"/>
                  </a:moveTo>
                  <a:lnTo>
                    <a:pt x="17" y="56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0"/>
                  </a:lnTo>
                  <a:lnTo>
                    <a:pt x="12" y="23"/>
                  </a:lnTo>
                  <a:lnTo>
                    <a:pt x="21" y="23"/>
                  </a:lnTo>
                  <a:lnTo>
                    <a:pt x="21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5" y="23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7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47DCFE08-982E-4D75-B09C-C76A9555F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266" y="4014237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41 h 48"/>
                <a:gd name="T6" fmla="*/ 21 w 40"/>
                <a:gd name="T7" fmla="*/ 41 h 48"/>
                <a:gd name="T8" fmla="*/ 21 w 40"/>
                <a:gd name="T9" fmla="*/ 41 h 48"/>
                <a:gd name="T10" fmla="*/ 15 w 40"/>
                <a:gd name="T11" fmla="*/ 40 h 48"/>
                <a:gd name="T12" fmla="*/ 10 w 40"/>
                <a:gd name="T13" fmla="*/ 38 h 48"/>
                <a:gd name="T14" fmla="*/ 10 w 40"/>
                <a:gd name="T15" fmla="*/ 38 h 48"/>
                <a:gd name="T16" fmla="*/ 9 w 40"/>
                <a:gd name="T17" fmla="*/ 33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0 w 40"/>
                <a:gd name="T25" fmla="*/ 10 h 48"/>
                <a:gd name="T26" fmla="*/ 10 w 40"/>
                <a:gd name="T27" fmla="*/ 10 h 48"/>
                <a:gd name="T28" fmla="*/ 15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29 w 40"/>
                <a:gd name="T41" fmla="*/ 12 h 48"/>
                <a:gd name="T42" fmla="*/ 31 w 40"/>
                <a:gd name="T43" fmla="*/ 15 h 48"/>
                <a:gd name="T44" fmla="*/ 38 w 40"/>
                <a:gd name="T45" fmla="*/ 14 h 48"/>
                <a:gd name="T46" fmla="*/ 38 w 40"/>
                <a:gd name="T47" fmla="*/ 14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1 h 48"/>
                <a:gd name="T56" fmla="*/ 21 w 40"/>
                <a:gd name="T57" fmla="*/ 0 h 48"/>
                <a:gd name="T58" fmla="*/ 21 w 40"/>
                <a:gd name="T59" fmla="*/ 0 h 48"/>
                <a:gd name="T60" fmla="*/ 14 w 40"/>
                <a:gd name="T61" fmla="*/ 1 h 48"/>
                <a:gd name="T62" fmla="*/ 9 w 40"/>
                <a:gd name="T63" fmla="*/ 3 h 48"/>
                <a:gd name="T64" fmla="*/ 9 w 40"/>
                <a:gd name="T65" fmla="*/ 3 h 48"/>
                <a:gd name="T66" fmla="*/ 5 w 40"/>
                <a:gd name="T67" fmla="*/ 7 h 48"/>
                <a:gd name="T68" fmla="*/ 2 w 40"/>
                <a:gd name="T69" fmla="*/ 12 h 48"/>
                <a:gd name="T70" fmla="*/ 2 w 40"/>
                <a:gd name="T71" fmla="*/ 12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29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9" y="3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9" y="12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49B5487-09E6-4174-A583-B54B50DA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694" y="3984929"/>
              <a:ext cx="69606" cy="115400"/>
            </a:xfrm>
            <a:custGeom>
              <a:avLst/>
              <a:gdLst>
                <a:gd name="T0" fmla="*/ 9 w 38"/>
                <a:gd name="T1" fmla="*/ 63 h 63"/>
                <a:gd name="T2" fmla="*/ 9 w 38"/>
                <a:gd name="T3" fmla="*/ 38 h 63"/>
                <a:gd name="T4" fmla="*/ 9 w 38"/>
                <a:gd name="T5" fmla="*/ 38 h 63"/>
                <a:gd name="T6" fmla="*/ 10 w 38"/>
                <a:gd name="T7" fmla="*/ 30 h 63"/>
                <a:gd name="T8" fmla="*/ 10 w 38"/>
                <a:gd name="T9" fmla="*/ 30 h 63"/>
                <a:gd name="T10" fmla="*/ 12 w 38"/>
                <a:gd name="T11" fmla="*/ 26 h 63"/>
                <a:gd name="T12" fmla="*/ 14 w 38"/>
                <a:gd name="T13" fmla="*/ 24 h 63"/>
                <a:gd name="T14" fmla="*/ 14 w 38"/>
                <a:gd name="T15" fmla="*/ 24 h 63"/>
                <a:gd name="T16" fmla="*/ 21 w 38"/>
                <a:gd name="T17" fmla="*/ 23 h 63"/>
                <a:gd name="T18" fmla="*/ 21 w 38"/>
                <a:gd name="T19" fmla="*/ 23 h 63"/>
                <a:gd name="T20" fmla="*/ 24 w 38"/>
                <a:gd name="T21" fmla="*/ 23 h 63"/>
                <a:gd name="T22" fmla="*/ 28 w 38"/>
                <a:gd name="T23" fmla="*/ 26 h 63"/>
                <a:gd name="T24" fmla="*/ 28 w 38"/>
                <a:gd name="T25" fmla="*/ 26 h 63"/>
                <a:gd name="T26" fmla="*/ 29 w 38"/>
                <a:gd name="T27" fmla="*/ 28 h 63"/>
                <a:gd name="T28" fmla="*/ 29 w 38"/>
                <a:gd name="T29" fmla="*/ 33 h 63"/>
                <a:gd name="T30" fmla="*/ 29 w 38"/>
                <a:gd name="T31" fmla="*/ 63 h 63"/>
                <a:gd name="T32" fmla="*/ 38 w 38"/>
                <a:gd name="T33" fmla="*/ 63 h 63"/>
                <a:gd name="T34" fmla="*/ 38 w 38"/>
                <a:gd name="T35" fmla="*/ 33 h 63"/>
                <a:gd name="T36" fmla="*/ 38 w 38"/>
                <a:gd name="T37" fmla="*/ 33 h 63"/>
                <a:gd name="T38" fmla="*/ 38 w 38"/>
                <a:gd name="T39" fmla="*/ 28 h 63"/>
                <a:gd name="T40" fmla="*/ 36 w 38"/>
                <a:gd name="T41" fmla="*/ 23 h 63"/>
                <a:gd name="T42" fmla="*/ 36 w 38"/>
                <a:gd name="T43" fmla="*/ 23 h 63"/>
                <a:gd name="T44" fmla="*/ 35 w 38"/>
                <a:gd name="T45" fmla="*/ 21 h 63"/>
                <a:gd name="T46" fmla="*/ 31 w 38"/>
                <a:gd name="T47" fmla="*/ 17 h 63"/>
                <a:gd name="T48" fmla="*/ 31 w 38"/>
                <a:gd name="T49" fmla="*/ 17 h 63"/>
                <a:gd name="T50" fmla="*/ 26 w 38"/>
                <a:gd name="T51" fmla="*/ 16 h 63"/>
                <a:gd name="T52" fmla="*/ 22 w 38"/>
                <a:gd name="T53" fmla="*/ 16 h 63"/>
                <a:gd name="T54" fmla="*/ 22 w 38"/>
                <a:gd name="T55" fmla="*/ 16 h 63"/>
                <a:gd name="T56" fmla="*/ 14 w 38"/>
                <a:gd name="T57" fmla="*/ 17 h 63"/>
                <a:gd name="T58" fmla="*/ 9 w 38"/>
                <a:gd name="T59" fmla="*/ 23 h 63"/>
                <a:gd name="T60" fmla="*/ 9 w 38"/>
                <a:gd name="T61" fmla="*/ 0 h 63"/>
                <a:gd name="T62" fmla="*/ 0 w 38"/>
                <a:gd name="T63" fmla="*/ 0 h 63"/>
                <a:gd name="T64" fmla="*/ 0 w 38"/>
                <a:gd name="T65" fmla="*/ 63 h 63"/>
                <a:gd name="T66" fmla="*/ 9 w 38"/>
                <a:gd name="T67" fmla="*/ 63 h 63"/>
                <a:gd name="T68" fmla="*/ 9 w 38"/>
                <a:gd name="T6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3">
                  <a:moveTo>
                    <a:pt x="9" y="63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23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8"/>
                  </a:lnTo>
                  <a:lnTo>
                    <a:pt x="29" y="33"/>
                  </a:lnTo>
                  <a:lnTo>
                    <a:pt x="29" y="63"/>
                  </a:lnTo>
                  <a:lnTo>
                    <a:pt x="38" y="6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8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4" y="17"/>
                  </a:lnTo>
                  <a:lnTo>
                    <a:pt x="9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00C22FF-39FA-4CE7-877C-BE3C4F1A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629698"/>
              <a:ext cx="564173" cy="311394"/>
            </a:xfrm>
            <a:custGeom>
              <a:avLst/>
              <a:gdLst>
                <a:gd name="T0" fmla="*/ 0 w 308"/>
                <a:gd name="T1" fmla="*/ 0 h 170"/>
                <a:gd name="T2" fmla="*/ 308 w 308"/>
                <a:gd name="T3" fmla="*/ 0 h 170"/>
                <a:gd name="T4" fmla="*/ 308 w 308"/>
                <a:gd name="T5" fmla="*/ 170 h 170"/>
                <a:gd name="T6" fmla="*/ 0 w 308"/>
                <a:gd name="T7" fmla="*/ 170 h 170"/>
                <a:gd name="T8" fmla="*/ 0 w 308"/>
                <a:gd name="T9" fmla="*/ 0 h 170"/>
                <a:gd name="T10" fmla="*/ 0 w 3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70">
                  <a:moveTo>
                    <a:pt x="0" y="0"/>
                  </a:moveTo>
                  <a:lnTo>
                    <a:pt x="308" y="0"/>
                  </a:lnTo>
                  <a:lnTo>
                    <a:pt x="308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9ECEFCA-C400-4352-B126-1EF68F76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199" y="4659006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5 h 64"/>
                <a:gd name="T4" fmla="*/ 8 w 39"/>
                <a:gd name="T5" fmla="*/ 55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5"/>
                  </a:lnTo>
                  <a:lnTo>
                    <a:pt x="8" y="5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6990838-809B-43CB-BEE6-82F33DB13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785" y="4659006"/>
              <a:ext cx="95250" cy="117231"/>
            </a:xfrm>
            <a:custGeom>
              <a:avLst/>
              <a:gdLst>
                <a:gd name="T0" fmla="*/ 22 w 52"/>
                <a:gd name="T1" fmla="*/ 64 h 64"/>
                <a:gd name="T2" fmla="*/ 22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0 w 52"/>
                <a:gd name="T9" fmla="*/ 58 h 64"/>
                <a:gd name="T10" fmla="*/ 40 w 52"/>
                <a:gd name="T11" fmla="*/ 58 h 64"/>
                <a:gd name="T12" fmla="*/ 45 w 52"/>
                <a:gd name="T13" fmla="*/ 53 h 64"/>
                <a:gd name="T14" fmla="*/ 45 w 52"/>
                <a:gd name="T15" fmla="*/ 53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0 w 52"/>
                <a:gd name="T25" fmla="*/ 24 h 64"/>
                <a:gd name="T26" fmla="*/ 48 w 52"/>
                <a:gd name="T27" fmla="*/ 17 h 64"/>
                <a:gd name="T28" fmla="*/ 48 w 52"/>
                <a:gd name="T29" fmla="*/ 17 h 64"/>
                <a:gd name="T30" fmla="*/ 47 w 52"/>
                <a:gd name="T31" fmla="*/ 10 h 64"/>
                <a:gd name="T32" fmla="*/ 41 w 52"/>
                <a:gd name="T33" fmla="*/ 5 h 64"/>
                <a:gd name="T34" fmla="*/ 41 w 52"/>
                <a:gd name="T35" fmla="*/ 5 h 64"/>
                <a:gd name="T36" fmla="*/ 38 w 52"/>
                <a:gd name="T37" fmla="*/ 3 h 64"/>
                <a:gd name="T38" fmla="*/ 33 w 52"/>
                <a:gd name="T39" fmla="*/ 1 h 64"/>
                <a:gd name="T40" fmla="*/ 33 w 52"/>
                <a:gd name="T41" fmla="*/ 1 h 64"/>
                <a:gd name="T42" fmla="*/ 21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2 w 52"/>
                <a:gd name="T49" fmla="*/ 64 h 64"/>
                <a:gd name="T50" fmla="*/ 22 w 52"/>
                <a:gd name="T51" fmla="*/ 64 h 64"/>
                <a:gd name="T52" fmla="*/ 9 w 52"/>
                <a:gd name="T53" fmla="*/ 6 h 64"/>
                <a:gd name="T54" fmla="*/ 21 w 52"/>
                <a:gd name="T55" fmla="*/ 6 h 64"/>
                <a:gd name="T56" fmla="*/ 21 w 52"/>
                <a:gd name="T57" fmla="*/ 6 h 64"/>
                <a:gd name="T58" fmla="*/ 31 w 52"/>
                <a:gd name="T59" fmla="*/ 8 h 64"/>
                <a:gd name="T60" fmla="*/ 31 w 52"/>
                <a:gd name="T61" fmla="*/ 8 h 64"/>
                <a:gd name="T62" fmla="*/ 36 w 52"/>
                <a:gd name="T63" fmla="*/ 12 h 64"/>
                <a:gd name="T64" fmla="*/ 40 w 52"/>
                <a:gd name="T65" fmla="*/ 15 h 64"/>
                <a:gd name="T66" fmla="*/ 40 w 52"/>
                <a:gd name="T67" fmla="*/ 15 h 64"/>
                <a:gd name="T68" fmla="*/ 41 w 52"/>
                <a:gd name="T69" fmla="*/ 22 h 64"/>
                <a:gd name="T70" fmla="*/ 43 w 52"/>
                <a:gd name="T71" fmla="*/ 31 h 64"/>
                <a:gd name="T72" fmla="*/ 43 w 52"/>
                <a:gd name="T73" fmla="*/ 31 h 64"/>
                <a:gd name="T74" fmla="*/ 41 w 52"/>
                <a:gd name="T75" fmla="*/ 43 h 64"/>
                <a:gd name="T76" fmla="*/ 41 w 52"/>
                <a:gd name="T77" fmla="*/ 43 h 64"/>
                <a:gd name="T78" fmla="*/ 40 w 52"/>
                <a:gd name="T79" fmla="*/ 48 h 64"/>
                <a:gd name="T80" fmla="*/ 36 w 52"/>
                <a:gd name="T81" fmla="*/ 52 h 64"/>
                <a:gd name="T82" fmla="*/ 36 w 52"/>
                <a:gd name="T83" fmla="*/ 52 h 64"/>
                <a:gd name="T84" fmla="*/ 31 w 52"/>
                <a:gd name="T85" fmla="*/ 55 h 64"/>
                <a:gd name="T86" fmla="*/ 31 w 52"/>
                <a:gd name="T87" fmla="*/ 55 h 64"/>
                <a:gd name="T88" fmla="*/ 21 w 52"/>
                <a:gd name="T89" fmla="*/ 55 h 64"/>
                <a:gd name="T90" fmla="*/ 9 w 52"/>
                <a:gd name="T91" fmla="*/ 55 h 64"/>
                <a:gd name="T92" fmla="*/ 9 w 52"/>
                <a:gd name="T93" fmla="*/ 6 h 64"/>
                <a:gd name="T94" fmla="*/ 9 w 52"/>
                <a:gd name="T9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2" y="64"/>
                  </a:moveTo>
                  <a:lnTo>
                    <a:pt x="22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0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" y="64"/>
                  </a:lnTo>
                  <a:lnTo>
                    <a:pt x="22" y="64"/>
                  </a:lnTo>
                  <a:close/>
                  <a:moveTo>
                    <a:pt x="9" y="6"/>
                  </a:moveTo>
                  <a:lnTo>
                    <a:pt x="21" y="6"/>
                  </a:lnTo>
                  <a:lnTo>
                    <a:pt x="21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1" y="22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0" y="48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21" y="55"/>
                  </a:lnTo>
                  <a:lnTo>
                    <a:pt x="9" y="55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D03B9C7-BFBF-469A-8302-5D6DBE02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659006"/>
              <a:ext cx="43962" cy="117231"/>
            </a:xfrm>
            <a:custGeom>
              <a:avLst/>
              <a:gdLst>
                <a:gd name="T0" fmla="*/ 5 w 24"/>
                <a:gd name="T1" fmla="*/ 64 h 64"/>
                <a:gd name="T2" fmla="*/ 24 w 24"/>
                <a:gd name="T3" fmla="*/ 0 h 64"/>
                <a:gd name="T4" fmla="*/ 17 w 24"/>
                <a:gd name="T5" fmla="*/ 0 h 64"/>
                <a:gd name="T6" fmla="*/ 0 w 24"/>
                <a:gd name="T7" fmla="*/ 64 h 64"/>
                <a:gd name="T8" fmla="*/ 5 w 24"/>
                <a:gd name="T9" fmla="*/ 64 h 64"/>
                <a:gd name="T10" fmla="*/ 5 w 24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4">
                  <a:moveTo>
                    <a:pt x="5" y="64"/>
                  </a:moveTo>
                  <a:lnTo>
                    <a:pt x="24" y="0"/>
                  </a:lnTo>
                  <a:lnTo>
                    <a:pt x="17" y="0"/>
                  </a:lnTo>
                  <a:lnTo>
                    <a:pt x="0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F3F0FCB-61CF-458E-80E1-72E6B5EF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482" y="4659006"/>
              <a:ext cx="91587" cy="117231"/>
            </a:xfrm>
            <a:custGeom>
              <a:avLst/>
              <a:gdLst>
                <a:gd name="T0" fmla="*/ 3 w 50"/>
                <a:gd name="T1" fmla="*/ 53 h 64"/>
                <a:gd name="T2" fmla="*/ 12 w 50"/>
                <a:gd name="T3" fmla="*/ 62 h 64"/>
                <a:gd name="T4" fmla="*/ 19 w 50"/>
                <a:gd name="T5" fmla="*/ 64 h 64"/>
                <a:gd name="T6" fmla="*/ 26 w 50"/>
                <a:gd name="T7" fmla="*/ 64 h 64"/>
                <a:gd name="T8" fmla="*/ 38 w 50"/>
                <a:gd name="T9" fmla="*/ 62 h 64"/>
                <a:gd name="T10" fmla="*/ 43 w 50"/>
                <a:gd name="T11" fmla="*/ 58 h 64"/>
                <a:gd name="T12" fmla="*/ 46 w 50"/>
                <a:gd name="T13" fmla="*/ 55 h 64"/>
                <a:gd name="T14" fmla="*/ 50 w 50"/>
                <a:gd name="T15" fmla="*/ 45 h 64"/>
                <a:gd name="T16" fmla="*/ 48 w 50"/>
                <a:gd name="T17" fmla="*/ 41 h 64"/>
                <a:gd name="T18" fmla="*/ 46 w 50"/>
                <a:gd name="T19" fmla="*/ 36 h 64"/>
                <a:gd name="T20" fmla="*/ 40 w 50"/>
                <a:gd name="T21" fmla="*/ 29 h 64"/>
                <a:gd name="T22" fmla="*/ 26 w 50"/>
                <a:gd name="T23" fmla="*/ 26 h 64"/>
                <a:gd name="T24" fmla="*/ 17 w 50"/>
                <a:gd name="T25" fmla="*/ 24 h 64"/>
                <a:gd name="T26" fmla="*/ 12 w 50"/>
                <a:gd name="T27" fmla="*/ 22 h 64"/>
                <a:gd name="T28" fmla="*/ 10 w 50"/>
                <a:gd name="T29" fmla="*/ 15 h 64"/>
                <a:gd name="T30" fmla="*/ 10 w 50"/>
                <a:gd name="T31" fmla="*/ 12 h 64"/>
                <a:gd name="T32" fmla="*/ 14 w 50"/>
                <a:gd name="T33" fmla="*/ 8 h 64"/>
                <a:gd name="T34" fmla="*/ 24 w 50"/>
                <a:gd name="T35" fmla="*/ 6 h 64"/>
                <a:gd name="T36" fmla="*/ 31 w 50"/>
                <a:gd name="T37" fmla="*/ 6 h 64"/>
                <a:gd name="T38" fmla="*/ 36 w 50"/>
                <a:gd name="T39" fmla="*/ 10 h 64"/>
                <a:gd name="T40" fmla="*/ 40 w 50"/>
                <a:gd name="T41" fmla="*/ 19 h 64"/>
                <a:gd name="T42" fmla="*/ 48 w 50"/>
                <a:gd name="T43" fmla="*/ 17 h 64"/>
                <a:gd name="T44" fmla="*/ 45 w 50"/>
                <a:gd name="T45" fmla="*/ 8 h 64"/>
                <a:gd name="T46" fmla="*/ 41 w 50"/>
                <a:gd name="T47" fmla="*/ 3 h 64"/>
                <a:gd name="T48" fmla="*/ 36 w 50"/>
                <a:gd name="T49" fmla="*/ 1 h 64"/>
                <a:gd name="T50" fmla="*/ 24 w 50"/>
                <a:gd name="T51" fmla="*/ 0 h 64"/>
                <a:gd name="T52" fmla="*/ 19 w 50"/>
                <a:gd name="T53" fmla="*/ 0 h 64"/>
                <a:gd name="T54" fmla="*/ 12 w 50"/>
                <a:gd name="T55" fmla="*/ 1 h 64"/>
                <a:gd name="T56" fmla="*/ 5 w 50"/>
                <a:gd name="T57" fmla="*/ 6 h 64"/>
                <a:gd name="T58" fmla="*/ 3 w 50"/>
                <a:gd name="T59" fmla="*/ 12 h 64"/>
                <a:gd name="T60" fmla="*/ 1 w 50"/>
                <a:gd name="T61" fmla="*/ 17 h 64"/>
                <a:gd name="T62" fmla="*/ 5 w 50"/>
                <a:gd name="T63" fmla="*/ 24 h 64"/>
                <a:gd name="T64" fmla="*/ 7 w 50"/>
                <a:gd name="T65" fmla="*/ 27 h 64"/>
                <a:gd name="T66" fmla="*/ 10 w 50"/>
                <a:gd name="T67" fmla="*/ 31 h 64"/>
                <a:gd name="T68" fmla="*/ 22 w 50"/>
                <a:gd name="T69" fmla="*/ 34 h 64"/>
                <a:gd name="T70" fmla="*/ 34 w 50"/>
                <a:gd name="T71" fmla="*/ 38 h 64"/>
                <a:gd name="T72" fmla="*/ 40 w 50"/>
                <a:gd name="T73" fmla="*/ 41 h 64"/>
                <a:gd name="T74" fmla="*/ 41 w 50"/>
                <a:gd name="T75" fmla="*/ 46 h 64"/>
                <a:gd name="T76" fmla="*/ 40 w 50"/>
                <a:gd name="T77" fmla="*/ 52 h 64"/>
                <a:gd name="T78" fmla="*/ 34 w 50"/>
                <a:gd name="T79" fmla="*/ 55 h 64"/>
                <a:gd name="T80" fmla="*/ 26 w 50"/>
                <a:gd name="T81" fmla="*/ 57 h 64"/>
                <a:gd name="T82" fmla="*/ 17 w 50"/>
                <a:gd name="T83" fmla="*/ 55 h 64"/>
                <a:gd name="T84" fmla="*/ 10 w 50"/>
                <a:gd name="T85" fmla="*/ 50 h 64"/>
                <a:gd name="T86" fmla="*/ 7 w 50"/>
                <a:gd name="T87" fmla="*/ 43 h 64"/>
                <a:gd name="T88" fmla="*/ 0 w 50"/>
                <a:gd name="T89" fmla="*/ 43 h 64"/>
                <a:gd name="T90" fmla="*/ 3 w 50"/>
                <a:gd name="T91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64">
                  <a:moveTo>
                    <a:pt x="3" y="53"/>
                  </a:moveTo>
                  <a:lnTo>
                    <a:pt x="3" y="53"/>
                  </a:lnTo>
                  <a:lnTo>
                    <a:pt x="7" y="58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3" y="58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48" y="41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3" y="3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7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13"/>
                  </a:lnTo>
                  <a:lnTo>
                    <a:pt x="40" y="19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6" y="12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7" y="27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7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4B719FF-9FC3-4F8D-801B-B9A23A25F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91" y="4659006"/>
              <a:ext cx="87923" cy="117231"/>
            </a:xfrm>
            <a:custGeom>
              <a:avLst/>
              <a:gdLst>
                <a:gd name="T0" fmla="*/ 28 w 48"/>
                <a:gd name="T1" fmla="*/ 64 h 64"/>
                <a:gd name="T2" fmla="*/ 28 w 48"/>
                <a:gd name="T3" fmla="*/ 6 h 64"/>
                <a:gd name="T4" fmla="*/ 48 w 48"/>
                <a:gd name="T5" fmla="*/ 6 h 64"/>
                <a:gd name="T6" fmla="*/ 48 w 48"/>
                <a:gd name="T7" fmla="*/ 0 h 64"/>
                <a:gd name="T8" fmla="*/ 0 w 48"/>
                <a:gd name="T9" fmla="*/ 0 h 64"/>
                <a:gd name="T10" fmla="*/ 0 w 48"/>
                <a:gd name="T11" fmla="*/ 6 h 64"/>
                <a:gd name="T12" fmla="*/ 21 w 48"/>
                <a:gd name="T13" fmla="*/ 6 h 64"/>
                <a:gd name="T14" fmla="*/ 21 w 48"/>
                <a:gd name="T15" fmla="*/ 64 h 64"/>
                <a:gd name="T16" fmla="*/ 28 w 48"/>
                <a:gd name="T17" fmla="*/ 64 h 64"/>
                <a:gd name="T18" fmla="*/ 28 w 48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4">
                  <a:moveTo>
                    <a:pt x="28" y="64"/>
                  </a:moveTo>
                  <a:lnTo>
                    <a:pt x="2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ADEDC6B-A527-4067-8FEC-0C84AB57E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803713"/>
              <a:ext cx="69606" cy="86092"/>
            </a:xfrm>
            <a:custGeom>
              <a:avLst/>
              <a:gdLst>
                <a:gd name="T0" fmla="*/ 38 w 38"/>
                <a:gd name="T1" fmla="*/ 45 h 47"/>
                <a:gd name="T2" fmla="*/ 38 w 38"/>
                <a:gd name="T3" fmla="*/ 0 h 47"/>
                <a:gd name="T4" fmla="*/ 29 w 38"/>
                <a:gd name="T5" fmla="*/ 0 h 47"/>
                <a:gd name="T6" fmla="*/ 29 w 38"/>
                <a:gd name="T7" fmla="*/ 25 h 47"/>
                <a:gd name="T8" fmla="*/ 29 w 38"/>
                <a:gd name="T9" fmla="*/ 25 h 47"/>
                <a:gd name="T10" fmla="*/ 28 w 38"/>
                <a:gd name="T11" fmla="*/ 33 h 47"/>
                <a:gd name="T12" fmla="*/ 28 w 38"/>
                <a:gd name="T13" fmla="*/ 33 h 47"/>
                <a:gd name="T14" fmla="*/ 26 w 38"/>
                <a:gd name="T15" fmla="*/ 37 h 47"/>
                <a:gd name="T16" fmla="*/ 24 w 38"/>
                <a:gd name="T17" fmla="*/ 38 h 47"/>
                <a:gd name="T18" fmla="*/ 24 w 38"/>
                <a:gd name="T19" fmla="*/ 38 h 47"/>
                <a:gd name="T20" fmla="*/ 17 w 38"/>
                <a:gd name="T21" fmla="*/ 40 h 47"/>
                <a:gd name="T22" fmla="*/ 17 w 38"/>
                <a:gd name="T23" fmla="*/ 40 h 47"/>
                <a:gd name="T24" fmla="*/ 12 w 38"/>
                <a:gd name="T25" fmla="*/ 38 h 47"/>
                <a:gd name="T26" fmla="*/ 12 w 38"/>
                <a:gd name="T27" fmla="*/ 38 h 47"/>
                <a:gd name="T28" fmla="*/ 10 w 38"/>
                <a:gd name="T29" fmla="*/ 37 h 47"/>
                <a:gd name="T30" fmla="*/ 8 w 38"/>
                <a:gd name="T31" fmla="*/ 33 h 47"/>
                <a:gd name="T32" fmla="*/ 8 w 38"/>
                <a:gd name="T33" fmla="*/ 33 h 47"/>
                <a:gd name="T34" fmla="*/ 8 w 38"/>
                <a:gd name="T35" fmla="*/ 25 h 47"/>
                <a:gd name="T36" fmla="*/ 8 w 38"/>
                <a:gd name="T37" fmla="*/ 0 h 47"/>
                <a:gd name="T38" fmla="*/ 0 w 38"/>
                <a:gd name="T39" fmla="*/ 0 h 47"/>
                <a:gd name="T40" fmla="*/ 0 w 38"/>
                <a:gd name="T41" fmla="*/ 28 h 47"/>
                <a:gd name="T42" fmla="*/ 0 w 38"/>
                <a:gd name="T43" fmla="*/ 28 h 47"/>
                <a:gd name="T44" fmla="*/ 2 w 38"/>
                <a:gd name="T45" fmla="*/ 35 h 47"/>
                <a:gd name="T46" fmla="*/ 2 w 38"/>
                <a:gd name="T47" fmla="*/ 35 h 47"/>
                <a:gd name="T48" fmla="*/ 3 w 38"/>
                <a:gd name="T49" fmla="*/ 40 h 47"/>
                <a:gd name="T50" fmla="*/ 3 w 38"/>
                <a:gd name="T51" fmla="*/ 40 h 47"/>
                <a:gd name="T52" fmla="*/ 8 w 38"/>
                <a:gd name="T53" fmla="*/ 45 h 47"/>
                <a:gd name="T54" fmla="*/ 8 w 38"/>
                <a:gd name="T55" fmla="*/ 45 h 47"/>
                <a:gd name="T56" fmla="*/ 15 w 38"/>
                <a:gd name="T57" fmla="*/ 47 h 47"/>
                <a:gd name="T58" fmla="*/ 15 w 38"/>
                <a:gd name="T59" fmla="*/ 47 h 47"/>
                <a:gd name="T60" fmla="*/ 21 w 38"/>
                <a:gd name="T61" fmla="*/ 45 h 47"/>
                <a:gd name="T62" fmla="*/ 24 w 38"/>
                <a:gd name="T63" fmla="*/ 45 h 47"/>
                <a:gd name="T64" fmla="*/ 31 w 38"/>
                <a:gd name="T65" fmla="*/ 38 h 47"/>
                <a:gd name="T66" fmla="*/ 31 w 38"/>
                <a:gd name="T67" fmla="*/ 45 h 47"/>
                <a:gd name="T68" fmla="*/ 38 w 38"/>
                <a:gd name="T69" fmla="*/ 45 h 47"/>
                <a:gd name="T70" fmla="*/ 38 w 38"/>
                <a:gd name="T7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47">
                  <a:moveTo>
                    <a:pt x="38" y="45"/>
                  </a:moveTo>
                  <a:lnTo>
                    <a:pt x="38" y="0"/>
                  </a:lnTo>
                  <a:lnTo>
                    <a:pt x="29" y="0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6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31" y="38"/>
                  </a:lnTo>
                  <a:lnTo>
                    <a:pt x="31" y="45"/>
                  </a:lnTo>
                  <a:lnTo>
                    <a:pt x="38" y="45"/>
                  </a:lnTo>
                  <a:lnTo>
                    <a:pt x="3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905AAA9C-A160-423F-9D6D-79A859C3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801881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7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4 w 36"/>
                <a:gd name="T13" fmla="*/ 6 h 46"/>
                <a:gd name="T14" fmla="*/ 19 w 36"/>
                <a:gd name="T15" fmla="*/ 6 h 46"/>
                <a:gd name="T16" fmla="*/ 19 w 36"/>
                <a:gd name="T17" fmla="*/ 6 h 46"/>
                <a:gd name="T18" fmla="*/ 24 w 36"/>
                <a:gd name="T19" fmla="*/ 8 h 46"/>
                <a:gd name="T20" fmla="*/ 24 w 36"/>
                <a:gd name="T21" fmla="*/ 8 h 46"/>
                <a:gd name="T22" fmla="*/ 28 w 36"/>
                <a:gd name="T23" fmla="*/ 12 h 46"/>
                <a:gd name="T24" fmla="*/ 28 w 36"/>
                <a:gd name="T25" fmla="*/ 12 h 46"/>
                <a:gd name="T26" fmla="*/ 28 w 36"/>
                <a:gd name="T27" fmla="*/ 19 h 46"/>
                <a:gd name="T28" fmla="*/ 28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8 w 36"/>
                <a:gd name="T45" fmla="*/ 1 h 46"/>
                <a:gd name="T46" fmla="*/ 28 w 36"/>
                <a:gd name="T47" fmla="*/ 1 h 46"/>
                <a:gd name="T48" fmla="*/ 21 w 36"/>
                <a:gd name="T49" fmla="*/ 0 h 46"/>
                <a:gd name="T50" fmla="*/ 21 w 36"/>
                <a:gd name="T51" fmla="*/ 0 h 46"/>
                <a:gd name="T52" fmla="*/ 16 w 36"/>
                <a:gd name="T53" fmla="*/ 0 h 46"/>
                <a:gd name="T54" fmla="*/ 12 w 36"/>
                <a:gd name="T55" fmla="*/ 1 h 46"/>
                <a:gd name="T56" fmla="*/ 9 w 36"/>
                <a:gd name="T57" fmla="*/ 3 h 46"/>
                <a:gd name="T58" fmla="*/ 7 w 36"/>
                <a:gd name="T59" fmla="*/ 6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7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9"/>
                  </a:lnTo>
                  <a:lnTo>
                    <a:pt x="28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6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DB6E323-12BA-4EC3-9541-43F89D692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117" y="4772573"/>
              <a:ext cx="12823" cy="113567"/>
            </a:xfrm>
            <a:custGeom>
              <a:avLst/>
              <a:gdLst>
                <a:gd name="T0" fmla="*/ 7 w 7"/>
                <a:gd name="T1" fmla="*/ 9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9 h 62"/>
                <a:gd name="T8" fmla="*/ 7 w 7"/>
                <a:gd name="T9" fmla="*/ 9 h 62"/>
                <a:gd name="T10" fmla="*/ 7 w 7"/>
                <a:gd name="T11" fmla="*/ 9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9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BBE0914-E891-416A-9C37-4C372695D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761" y="4772573"/>
              <a:ext cx="42130" cy="113567"/>
            </a:xfrm>
            <a:custGeom>
              <a:avLst/>
              <a:gdLst>
                <a:gd name="T0" fmla="*/ 19 w 23"/>
                <a:gd name="T1" fmla="*/ 55 h 62"/>
                <a:gd name="T2" fmla="*/ 19 w 23"/>
                <a:gd name="T3" fmla="*/ 55 h 62"/>
                <a:gd name="T4" fmla="*/ 16 w 23"/>
                <a:gd name="T5" fmla="*/ 55 h 62"/>
                <a:gd name="T6" fmla="*/ 16 w 23"/>
                <a:gd name="T7" fmla="*/ 55 h 62"/>
                <a:gd name="T8" fmla="*/ 14 w 23"/>
                <a:gd name="T9" fmla="*/ 54 h 62"/>
                <a:gd name="T10" fmla="*/ 14 w 23"/>
                <a:gd name="T11" fmla="*/ 54 h 62"/>
                <a:gd name="T12" fmla="*/ 14 w 23"/>
                <a:gd name="T13" fmla="*/ 50 h 62"/>
                <a:gd name="T14" fmla="*/ 14 w 23"/>
                <a:gd name="T15" fmla="*/ 22 h 62"/>
                <a:gd name="T16" fmla="*/ 23 w 23"/>
                <a:gd name="T17" fmla="*/ 22 h 62"/>
                <a:gd name="T18" fmla="*/ 23 w 23"/>
                <a:gd name="T19" fmla="*/ 17 h 62"/>
                <a:gd name="T20" fmla="*/ 14 w 23"/>
                <a:gd name="T21" fmla="*/ 17 h 62"/>
                <a:gd name="T22" fmla="*/ 14 w 23"/>
                <a:gd name="T23" fmla="*/ 0 h 62"/>
                <a:gd name="T24" fmla="*/ 7 w 23"/>
                <a:gd name="T25" fmla="*/ 5 h 62"/>
                <a:gd name="T26" fmla="*/ 7 w 23"/>
                <a:gd name="T27" fmla="*/ 17 h 62"/>
                <a:gd name="T28" fmla="*/ 0 w 23"/>
                <a:gd name="T29" fmla="*/ 17 h 62"/>
                <a:gd name="T30" fmla="*/ 0 w 23"/>
                <a:gd name="T31" fmla="*/ 22 h 62"/>
                <a:gd name="T32" fmla="*/ 7 w 23"/>
                <a:gd name="T33" fmla="*/ 22 h 62"/>
                <a:gd name="T34" fmla="*/ 7 w 23"/>
                <a:gd name="T35" fmla="*/ 48 h 62"/>
                <a:gd name="T36" fmla="*/ 7 w 23"/>
                <a:gd name="T37" fmla="*/ 48 h 62"/>
                <a:gd name="T38" fmla="*/ 7 w 23"/>
                <a:gd name="T39" fmla="*/ 59 h 62"/>
                <a:gd name="T40" fmla="*/ 7 w 23"/>
                <a:gd name="T41" fmla="*/ 59 h 62"/>
                <a:gd name="T42" fmla="*/ 11 w 23"/>
                <a:gd name="T43" fmla="*/ 62 h 62"/>
                <a:gd name="T44" fmla="*/ 11 w 23"/>
                <a:gd name="T45" fmla="*/ 62 h 62"/>
                <a:gd name="T46" fmla="*/ 18 w 23"/>
                <a:gd name="T47" fmla="*/ 62 h 62"/>
                <a:gd name="T48" fmla="*/ 18 w 23"/>
                <a:gd name="T49" fmla="*/ 62 h 62"/>
                <a:gd name="T50" fmla="*/ 23 w 23"/>
                <a:gd name="T51" fmla="*/ 62 h 62"/>
                <a:gd name="T52" fmla="*/ 23 w 23"/>
                <a:gd name="T53" fmla="*/ 55 h 62"/>
                <a:gd name="T54" fmla="*/ 23 w 23"/>
                <a:gd name="T55" fmla="*/ 55 h 62"/>
                <a:gd name="T56" fmla="*/ 19 w 23"/>
                <a:gd name="T57" fmla="*/ 55 h 62"/>
                <a:gd name="T58" fmla="*/ 19 w 23"/>
                <a:gd name="T59" fmla="*/ 55 h 62"/>
                <a:gd name="T60" fmla="*/ 19 w 23"/>
                <a:gd name="T61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62">
                  <a:moveTo>
                    <a:pt x="19" y="55"/>
                  </a:moveTo>
                  <a:lnTo>
                    <a:pt x="19" y="55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0"/>
                  </a:lnTo>
                  <a:lnTo>
                    <a:pt x="14" y="22"/>
                  </a:lnTo>
                  <a:lnTo>
                    <a:pt x="23" y="22"/>
                  </a:lnTo>
                  <a:lnTo>
                    <a:pt x="23" y="17"/>
                  </a:lnTo>
                  <a:lnTo>
                    <a:pt x="14" y="17"/>
                  </a:lnTo>
                  <a:lnTo>
                    <a:pt x="14" y="0"/>
                  </a:lnTo>
                  <a:lnTo>
                    <a:pt x="7" y="5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3" y="62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E0BE9A2-7099-426F-8780-B92B0C7C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313" y="3994088"/>
              <a:ext cx="104409" cy="120894"/>
            </a:xfrm>
            <a:custGeom>
              <a:avLst/>
              <a:gdLst>
                <a:gd name="T0" fmla="*/ 57 w 57"/>
                <a:gd name="T1" fmla="*/ 33 h 66"/>
                <a:gd name="T2" fmla="*/ 57 w 57"/>
                <a:gd name="T3" fmla="*/ 0 h 66"/>
                <a:gd name="T4" fmla="*/ 0 w 57"/>
                <a:gd name="T5" fmla="*/ 33 h 66"/>
                <a:gd name="T6" fmla="*/ 57 w 57"/>
                <a:gd name="T7" fmla="*/ 66 h 66"/>
                <a:gd name="T8" fmla="*/ 57 w 57"/>
                <a:gd name="T9" fmla="*/ 66 h 66"/>
                <a:gd name="T10" fmla="*/ 57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57" y="33"/>
                  </a:moveTo>
                  <a:lnTo>
                    <a:pt x="57" y="0"/>
                  </a:lnTo>
                  <a:lnTo>
                    <a:pt x="0" y="33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F69114AC-1C12-4B33-8AB6-2CE94812B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670" y="4054535"/>
              <a:ext cx="410308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A0B144B-2CD8-4B5C-8C09-BF873A88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550" y="4721285"/>
              <a:ext cx="108073" cy="124558"/>
            </a:xfrm>
            <a:custGeom>
              <a:avLst/>
              <a:gdLst>
                <a:gd name="T0" fmla="*/ 57 w 59"/>
                <a:gd name="T1" fmla="*/ 35 h 68"/>
                <a:gd name="T2" fmla="*/ 59 w 59"/>
                <a:gd name="T3" fmla="*/ 0 h 68"/>
                <a:gd name="T4" fmla="*/ 0 w 59"/>
                <a:gd name="T5" fmla="*/ 33 h 68"/>
                <a:gd name="T6" fmla="*/ 57 w 59"/>
                <a:gd name="T7" fmla="*/ 68 h 68"/>
                <a:gd name="T8" fmla="*/ 57 w 59"/>
                <a:gd name="T9" fmla="*/ 68 h 68"/>
                <a:gd name="T10" fmla="*/ 57 w 59"/>
                <a:gd name="T1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8">
                  <a:moveTo>
                    <a:pt x="57" y="35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8AD5C4D-E47D-4FDA-97CF-3296F8A6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372" y="4728612"/>
              <a:ext cx="106240" cy="120894"/>
            </a:xfrm>
            <a:custGeom>
              <a:avLst/>
              <a:gdLst>
                <a:gd name="T0" fmla="*/ 0 w 58"/>
                <a:gd name="T1" fmla="*/ 33 h 66"/>
                <a:gd name="T2" fmla="*/ 0 w 58"/>
                <a:gd name="T3" fmla="*/ 66 h 66"/>
                <a:gd name="T4" fmla="*/ 58 w 58"/>
                <a:gd name="T5" fmla="*/ 33 h 66"/>
                <a:gd name="T6" fmla="*/ 1 w 58"/>
                <a:gd name="T7" fmla="*/ 0 h 66"/>
                <a:gd name="T8" fmla="*/ 1 w 58"/>
                <a:gd name="T9" fmla="*/ 0 h 66"/>
                <a:gd name="T10" fmla="*/ 0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0" y="33"/>
                  </a:moveTo>
                  <a:lnTo>
                    <a:pt x="0" y="66"/>
                  </a:lnTo>
                  <a:lnTo>
                    <a:pt x="58" y="3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8E01030E-FAE9-4CCC-A277-3532B927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670" y="4785396"/>
              <a:ext cx="340702" cy="366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753B05C-C638-4637-9265-A0A044977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799" y="3858540"/>
              <a:ext cx="633779" cy="408477"/>
            </a:xfrm>
            <a:custGeom>
              <a:avLst/>
              <a:gdLst>
                <a:gd name="T0" fmla="*/ 0 w 346"/>
                <a:gd name="T1" fmla="*/ 0 h 223"/>
                <a:gd name="T2" fmla="*/ 346 w 346"/>
                <a:gd name="T3" fmla="*/ 0 h 223"/>
                <a:gd name="T4" fmla="*/ 346 w 346"/>
                <a:gd name="T5" fmla="*/ 223 h 223"/>
                <a:gd name="T6" fmla="*/ 0 w 346"/>
                <a:gd name="T7" fmla="*/ 223 h 223"/>
                <a:gd name="T8" fmla="*/ 0 w 346"/>
                <a:gd name="T9" fmla="*/ 0 h 223"/>
                <a:gd name="T10" fmla="*/ 0 w 346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" h="223">
                  <a:moveTo>
                    <a:pt x="0" y="0"/>
                  </a:moveTo>
                  <a:lnTo>
                    <a:pt x="346" y="0"/>
                  </a:lnTo>
                  <a:lnTo>
                    <a:pt x="346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1599118C-0CCA-4EBE-8860-51BC7DEC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959" y="4563756"/>
              <a:ext cx="630115" cy="452438"/>
            </a:xfrm>
            <a:custGeom>
              <a:avLst/>
              <a:gdLst>
                <a:gd name="T0" fmla="*/ 0 w 344"/>
                <a:gd name="T1" fmla="*/ 0 h 247"/>
                <a:gd name="T2" fmla="*/ 344 w 344"/>
                <a:gd name="T3" fmla="*/ 0 h 247"/>
                <a:gd name="T4" fmla="*/ 344 w 344"/>
                <a:gd name="T5" fmla="*/ 247 h 247"/>
                <a:gd name="T6" fmla="*/ 0 w 344"/>
                <a:gd name="T7" fmla="*/ 247 h 247"/>
                <a:gd name="T8" fmla="*/ 0 w 344"/>
                <a:gd name="T9" fmla="*/ 0 h 247"/>
                <a:gd name="T10" fmla="*/ 0 w 344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247">
                  <a:moveTo>
                    <a:pt x="0" y="0"/>
                  </a:moveTo>
                  <a:lnTo>
                    <a:pt x="344" y="0"/>
                  </a:lnTo>
                  <a:lnTo>
                    <a:pt x="344" y="247"/>
                  </a:lnTo>
                  <a:lnTo>
                    <a:pt x="0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C19E668-8F72-40CD-A067-2AC79F4E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3997752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FEB65B4-680C-473D-8556-DB1A4F30F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722" y="4063694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992B5926-F15D-4B32-98C8-A1AEE051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07" y="3997752"/>
              <a:ext cx="102577" cy="120894"/>
            </a:xfrm>
            <a:custGeom>
              <a:avLst/>
              <a:gdLst>
                <a:gd name="T0" fmla="*/ 40 w 56"/>
                <a:gd name="T1" fmla="*/ 54 h 66"/>
                <a:gd name="T2" fmla="*/ 40 w 56"/>
                <a:gd name="T3" fmla="*/ 54 h 66"/>
                <a:gd name="T4" fmla="*/ 35 w 56"/>
                <a:gd name="T5" fmla="*/ 57 h 66"/>
                <a:gd name="T6" fmla="*/ 28 w 56"/>
                <a:gd name="T7" fmla="*/ 57 h 66"/>
                <a:gd name="T8" fmla="*/ 28 w 56"/>
                <a:gd name="T9" fmla="*/ 57 h 66"/>
                <a:gd name="T10" fmla="*/ 23 w 56"/>
                <a:gd name="T11" fmla="*/ 57 h 66"/>
                <a:gd name="T12" fmla="*/ 18 w 56"/>
                <a:gd name="T13" fmla="*/ 56 h 66"/>
                <a:gd name="T14" fmla="*/ 18 w 56"/>
                <a:gd name="T15" fmla="*/ 56 h 66"/>
                <a:gd name="T16" fmla="*/ 14 w 56"/>
                <a:gd name="T17" fmla="*/ 52 h 66"/>
                <a:gd name="T18" fmla="*/ 11 w 56"/>
                <a:gd name="T19" fmla="*/ 47 h 66"/>
                <a:gd name="T20" fmla="*/ 11 w 56"/>
                <a:gd name="T21" fmla="*/ 47 h 66"/>
                <a:gd name="T22" fmla="*/ 9 w 56"/>
                <a:gd name="T23" fmla="*/ 40 h 66"/>
                <a:gd name="T24" fmla="*/ 9 w 56"/>
                <a:gd name="T25" fmla="*/ 31 h 66"/>
                <a:gd name="T26" fmla="*/ 9 w 56"/>
                <a:gd name="T27" fmla="*/ 31 h 66"/>
                <a:gd name="T28" fmla="*/ 11 w 56"/>
                <a:gd name="T29" fmla="*/ 19 h 66"/>
                <a:gd name="T30" fmla="*/ 11 w 56"/>
                <a:gd name="T31" fmla="*/ 19 h 66"/>
                <a:gd name="T32" fmla="*/ 12 w 56"/>
                <a:gd name="T33" fmla="*/ 14 h 66"/>
                <a:gd name="T34" fmla="*/ 18 w 56"/>
                <a:gd name="T35" fmla="*/ 10 h 66"/>
                <a:gd name="T36" fmla="*/ 18 w 56"/>
                <a:gd name="T37" fmla="*/ 10 h 66"/>
                <a:gd name="T38" fmla="*/ 23 w 56"/>
                <a:gd name="T39" fmla="*/ 7 h 66"/>
                <a:gd name="T40" fmla="*/ 30 w 56"/>
                <a:gd name="T41" fmla="*/ 7 h 66"/>
                <a:gd name="T42" fmla="*/ 30 w 56"/>
                <a:gd name="T43" fmla="*/ 7 h 66"/>
                <a:gd name="T44" fmla="*/ 35 w 56"/>
                <a:gd name="T45" fmla="*/ 7 h 66"/>
                <a:gd name="T46" fmla="*/ 40 w 56"/>
                <a:gd name="T47" fmla="*/ 10 h 66"/>
                <a:gd name="T48" fmla="*/ 40 w 56"/>
                <a:gd name="T49" fmla="*/ 10 h 66"/>
                <a:gd name="T50" fmla="*/ 43 w 56"/>
                <a:gd name="T51" fmla="*/ 14 h 66"/>
                <a:gd name="T52" fmla="*/ 45 w 56"/>
                <a:gd name="T53" fmla="*/ 21 h 66"/>
                <a:gd name="T54" fmla="*/ 54 w 56"/>
                <a:gd name="T55" fmla="*/ 17 h 66"/>
                <a:gd name="T56" fmla="*/ 54 w 56"/>
                <a:gd name="T57" fmla="*/ 17 h 66"/>
                <a:gd name="T58" fmla="*/ 50 w 56"/>
                <a:gd name="T59" fmla="*/ 10 h 66"/>
                <a:gd name="T60" fmla="*/ 45 w 56"/>
                <a:gd name="T61" fmla="*/ 5 h 66"/>
                <a:gd name="T62" fmla="*/ 45 w 56"/>
                <a:gd name="T63" fmla="*/ 5 h 66"/>
                <a:gd name="T64" fmla="*/ 38 w 56"/>
                <a:gd name="T65" fmla="*/ 2 h 66"/>
                <a:gd name="T66" fmla="*/ 30 w 56"/>
                <a:gd name="T67" fmla="*/ 0 h 66"/>
                <a:gd name="T68" fmla="*/ 30 w 56"/>
                <a:gd name="T69" fmla="*/ 0 h 66"/>
                <a:gd name="T70" fmla="*/ 21 w 56"/>
                <a:gd name="T71" fmla="*/ 0 h 66"/>
                <a:gd name="T72" fmla="*/ 14 w 56"/>
                <a:gd name="T73" fmla="*/ 4 h 66"/>
                <a:gd name="T74" fmla="*/ 14 w 56"/>
                <a:gd name="T75" fmla="*/ 4 h 66"/>
                <a:gd name="T76" fmla="*/ 9 w 56"/>
                <a:gd name="T77" fmla="*/ 9 h 66"/>
                <a:gd name="T78" fmla="*/ 4 w 56"/>
                <a:gd name="T79" fmla="*/ 14 h 66"/>
                <a:gd name="T80" fmla="*/ 4 w 56"/>
                <a:gd name="T81" fmla="*/ 14 h 66"/>
                <a:gd name="T82" fmla="*/ 0 w 56"/>
                <a:gd name="T83" fmla="*/ 23 h 66"/>
                <a:gd name="T84" fmla="*/ 0 w 56"/>
                <a:gd name="T85" fmla="*/ 31 h 66"/>
                <a:gd name="T86" fmla="*/ 0 w 56"/>
                <a:gd name="T87" fmla="*/ 31 h 66"/>
                <a:gd name="T88" fmla="*/ 0 w 56"/>
                <a:gd name="T89" fmla="*/ 40 h 66"/>
                <a:gd name="T90" fmla="*/ 4 w 56"/>
                <a:gd name="T91" fmla="*/ 49 h 66"/>
                <a:gd name="T92" fmla="*/ 4 w 56"/>
                <a:gd name="T93" fmla="*/ 49 h 66"/>
                <a:gd name="T94" fmla="*/ 7 w 56"/>
                <a:gd name="T95" fmla="*/ 56 h 66"/>
                <a:gd name="T96" fmla="*/ 12 w 56"/>
                <a:gd name="T97" fmla="*/ 61 h 66"/>
                <a:gd name="T98" fmla="*/ 12 w 56"/>
                <a:gd name="T99" fmla="*/ 61 h 66"/>
                <a:gd name="T100" fmla="*/ 19 w 56"/>
                <a:gd name="T101" fmla="*/ 64 h 66"/>
                <a:gd name="T102" fmla="*/ 30 w 56"/>
                <a:gd name="T103" fmla="*/ 66 h 66"/>
                <a:gd name="T104" fmla="*/ 30 w 56"/>
                <a:gd name="T105" fmla="*/ 66 h 66"/>
                <a:gd name="T106" fmla="*/ 38 w 56"/>
                <a:gd name="T107" fmla="*/ 64 h 66"/>
                <a:gd name="T108" fmla="*/ 45 w 56"/>
                <a:gd name="T109" fmla="*/ 59 h 66"/>
                <a:gd name="T110" fmla="*/ 45 w 56"/>
                <a:gd name="T111" fmla="*/ 59 h 66"/>
                <a:gd name="T112" fmla="*/ 52 w 56"/>
                <a:gd name="T113" fmla="*/ 54 h 66"/>
                <a:gd name="T114" fmla="*/ 56 w 56"/>
                <a:gd name="T115" fmla="*/ 43 h 66"/>
                <a:gd name="T116" fmla="*/ 47 w 56"/>
                <a:gd name="T117" fmla="*/ 42 h 66"/>
                <a:gd name="T118" fmla="*/ 47 w 56"/>
                <a:gd name="T119" fmla="*/ 42 h 66"/>
                <a:gd name="T120" fmla="*/ 45 w 56"/>
                <a:gd name="T121" fmla="*/ 49 h 66"/>
                <a:gd name="T122" fmla="*/ 40 w 56"/>
                <a:gd name="T123" fmla="*/ 54 h 66"/>
                <a:gd name="T124" fmla="*/ 40 w 56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4"/>
                  </a:lnTo>
                  <a:lnTo>
                    <a:pt x="56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951C108-4EE8-442A-848C-362E735AB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9905" y="4028890"/>
              <a:ext cx="75102" cy="89755"/>
            </a:xfrm>
            <a:custGeom>
              <a:avLst/>
              <a:gdLst>
                <a:gd name="T0" fmla="*/ 41 w 41"/>
                <a:gd name="T1" fmla="*/ 47 h 49"/>
                <a:gd name="T2" fmla="*/ 39 w 41"/>
                <a:gd name="T3" fmla="*/ 42 h 49"/>
                <a:gd name="T4" fmla="*/ 38 w 41"/>
                <a:gd name="T5" fmla="*/ 28 h 49"/>
                <a:gd name="T6" fmla="*/ 38 w 41"/>
                <a:gd name="T7" fmla="*/ 18 h 49"/>
                <a:gd name="T8" fmla="*/ 38 w 41"/>
                <a:gd name="T9" fmla="*/ 11 h 49"/>
                <a:gd name="T10" fmla="*/ 36 w 41"/>
                <a:gd name="T11" fmla="*/ 6 h 49"/>
                <a:gd name="T12" fmla="*/ 31 w 41"/>
                <a:gd name="T13" fmla="*/ 2 h 49"/>
                <a:gd name="T14" fmla="*/ 20 w 41"/>
                <a:gd name="T15" fmla="*/ 0 h 49"/>
                <a:gd name="T16" fmla="*/ 10 w 41"/>
                <a:gd name="T17" fmla="*/ 2 h 49"/>
                <a:gd name="T18" fmla="*/ 3 w 41"/>
                <a:gd name="T19" fmla="*/ 6 h 49"/>
                <a:gd name="T20" fmla="*/ 0 w 41"/>
                <a:gd name="T21" fmla="*/ 14 h 49"/>
                <a:gd name="T22" fmla="*/ 8 w 41"/>
                <a:gd name="T23" fmla="*/ 16 h 49"/>
                <a:gd name="T24" fmla="*/ 12 w 41"/>
                <a:gd name="T25" fmla="*/ 9 h 49"/>
                <a:gd name="T26" fmla="*/ 15 w 41"/>
                <a:gd name="T27" fmla="*/ 7 h 49"/>
                <a:gd name="T28" fmla="*/ 20 w 41"/>
                <a:gd name="T29" fmla="*/ 7 h 49"/>
                <a:gd name="T30" fmla="*/ 29 w 41"/>
                <a:gd name="T31" fmla="*/ 9 h 49"/>
                <a:gd name="T32" fmla="*/ 31 w 41"/>
                <a:gd name="T33" fmla="*/ 13 h 49"/>
                <a:gd name="T34" fmla="*/ 31 w 41"/>
                <a:gd name="T35" fmla="*/ 16 h 49"/>
                <a:gd name="T36" fmla="*/ 31 w 41"/>
                <a:gd name="T37" fmla="*/ 18 h 49"/>
                <a:gd name="T38" fmla="*/ 17 w 41"/>
                <a:gd name="T39" fmla="*/ 21 h 49"/>
                <a:gd name="T40" fmla="*/ 10 w 41"/>
                <a:gd name="T41" fmla="*/ 21 h 49"/>
                <a:gd name="T42" fmla="*/ 5 w 41"/>
                <a:gd name="T43" fmla="*/ 25 h 49"/>
                <a:gd name="T44" fmla="*/ 1 w 41"/>
                <a:gd name="T45" fmla="*/ 28 h 49"/>
                <a:gd name="T46" fmla="*/ 0 w 41"/>
                <a:gd name="T47" fmla="*/ 35 h 49"/>
                <a:gd name="T48" fmla="*/ 3 w 41"/>
                <a:gd name="T49" fmla="*/ 44 h 49"/>
                <a:gd name="T50" fmla="*/ 8 w 41"/>
                <a:gd name="T51" fmla="*/ 47 h 49"/>
                <a:gd name="T52" fmla="*/ 15 w 41"/>
                <a:gd name="T53" fmla="*/ 49 h 49"/>
                <a:gd name="T54" fmla="*/ 24 w 41"/>
                <a:gd name="T55" fmla="*/ 47 h 49"/>
                <a:gd name="T56" fmla="*/ 31 w 41"/>
                <a:gd name="T57" fmla="*/ 42 h 49"/>
                <a:gd name="T58" fmla="*/ 32 w 41"/>
                <a:gd name="T59" fmla="*/ 47 h 49"/>
                <a:gd name="T60" fmla="*/ 31 w 41"/>
                <a:gd name="T61" fmla="*/ 26 h 49"/>
                <a:gd name="T62" fmla="*/ 29 w 41"/>
                <a:gd name="T63" fmla="*/ 35 h 49"/>
                <a:gd name="T64" fmla="*/ 27 w 41"/>
                <a:gd name="T65" fmla="*/ 39 h 49"/>
                <a:gd name="T66" fmla="*/ 24 w 41"/>
                <a:gd name="T67" fmla="*/ 40 h 49"/>
                <a:gd name="T68" fmla="*/ 17 w 41"/>
                <a:gd name="T69" fmla="*/ 42 h 49"/>
                <a:gd name="T70" fmla="*/ 12 w 41"/>
                <a:gd name="T71" fmla="*/ 42 h 49"/>
                <a:gd name="T72" fmla="*/ 10 w 41"/>
                <a:gd name="T73" fmla="*/ 40 h 49"/>
                <a:gd name="T74" fmla="*/ 6 w 41"/>
                <a:gd name="T75" fmla="*/ 35 h 49"/>
                <a:gd name="T76" fmla="*/ 8 w 41"/>
                <a:gd name="T77" fmla="*/ 32 h 49"/>
                <a:gd name="T78" fmla="*/ 12 w 41"/>
                <a:gd name="T79" fmla="*/ 28 h 49"/>
                <a:gd name="T80" fmla="*/ 19 w 41"/>
                <a:gd name="T81" fmla="*/ 26 h 49"/>
                <a:gd name="T82" fmla="*/ 31 w 41"/>
                <a:gd name="T83" fmla="*/ 25 h 49"/>
                <a:gd name="T84" fmla="*/ 31 w 41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9">
                  <a:moveTo>
                    <a:pt x="32" y="47"/>
                  </a:moveTo>
                  <a:lnTo>
                    <a:pt x="41" y="47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9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5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3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8" y="47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7"/>
                  </a:lnTo>
                  <a:close/>
                  <a:moveTo>
                    <a:pt x="31" y="26"/>
                  </a:moveTo>
                  <a:lnTo>
                    <a:pt x="31" y="26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7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0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2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39C7EF2-D0D8-406F-8A57-45311DA6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028890"/>
              <a:ext cx="73269" cy="89755"/>
            </a:xfrm>
            <a:custGeom>
              <a:avLst/>
              <a:gdLst>
                <a:gd name="T0" fmla="*/ 28 w 40"/>
                <a:gd name="T1" fmla="*/ 39 h 49"/>
                <a:gd name="T2" fmla="*/ 28 w 40"/>
                <a:gd name="T3" fmla="*/ 39 h 49"/>
                <a:gd name="T4" fmla="*/ 24 w 40"/>
                <a:gd name="T5" fmla="*/ 40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0 h 49"/>
                <a:gd name="T12" fmla="*/ 12 w 40"/>
                <a:gd name="T13" fmla="*/ 37 h 49"/>
                <a:gd name="T14" fmla="*/ 12 w 40"/>
                <a:gd name="T15" fmla="*/ 37 h 49"/>
                <a:gd name="T16" fmla="*/ 9 w 40"/>
                <a:gd name="T17" fmla="*/ 32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6 w 40"/>
                <a:gd name="T29" fmla="*/ 7 h 49"/>
                <a:gd name="T30" fmla="*/ 21 w 40"/>
                <a:gd name="T31" fmla="*/ 7 h 49"/>
                <a:gd name="T32" fmla="*/ 21 w 40"/>
                <a:gd name="T33" fmla="*/ 7 h 49"/>
                <a:gd name="T34" fmla="*/ 24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29 w 40"/>
                <a:gd name="T41" fmla="*/ 13 h 49"/>
                <a:gd name="T42" fmla="*/ 31 w 40"/>
                <a:gd name="T43" fmla="*/ 16 h 49"/>
                <a:gd name="T44" fmla="*/ 38 w 40"/>
                <a:gd name="T45" fmla="*/ 14 h 49"/>
                <a:gd name="T46" fmla="*/ 38 w 40"/>
                <a:gd name="T47" fmla="*/ 14 h 49"/>
                <a:gd name="T48" fmla="*/ 36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0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5 w 40"/>
                <a:gd name="T67" fmla="*/ 7 h 49"/>
                <a:gd name="T68" fmla="*/ 2 w 40"/>
                <a:gd name="T69" fmla="*/ 11 h 49"/>
                <a:gd name="T70" fmla="*/ 2 w 40"/>
                <a:gd name="T71" fmla="*/ 11 h 49"/>
                <a:gd name="T72" fmla="*/ 0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5 w 40"/>
                <a:gd name="T81" fmla="*/ 42 h 49"/>
                <a:gd name="T82" fmla="*/ 5 w 40"/>
                <a:gd name="T83" fmla="*/ 42 h 49"/>
                <a:gd name="T84" fmla="*/ 12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9 h 49"/>
                <a:gd name="T98" fmla="*/ 40 w 40"/>
                <a:gd name="T99" fmla="*/ 32 h 49"/>
                <a:gd name="T100" fmla="*/ 31 w 40"/>
                <a:gd name="T101" fmla="*/ 30 h 49"/>
                <a:gd name="T102" fmla="*/ 31 w 40"/>
                <a:gd name="T103" fmla="*/ 30 h 49"/>
                <a:gd name="T104" fmla="*/ 31 w 40"/>
                <a:gd name="T105" fmla="*/ 35 h 49"/>
                <a:gd name="T106" fmla="*/ 28 w 40"/>
                <a:gd name="T107" fmla="*/ 39 h 49"/>
                <a:gd name="T108" fmla="*/ 28 w 40"/>
                <a:gd name="T109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8" y="39"/>
                  </a:moveTo>
                  <a:lnTo>
                    <a:pt x="28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2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3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5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9"/>
                  </a:lnTo>
                  <a:lnTo>
                    <a:pt x="40" y="32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9"/>
                  </a:lnTo>
                  <a:lnTo>
                    <a:pt x="2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48198B6-2F8E-4104-A10D-F20E175B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920" y="3997752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31 h 64"/>
                <a:gd name="T8" fmla="*/ 8 w 36"/>
                <a:gd name="T9" fmla="*/ 31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30 h 64"/>
                <a:gd name="T28" fmla="*/ 29 w 36"/>
                <a:gd name="T29" fmla="*/ 35 h 64"/>
                <a:gd name="T30" fmla="*/ 29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30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1 w 36"/>
                <a:gd name="T53" fmla="*/ 17 h 64"/>
                <a:gd name="T54" fmla="*/ 21 w 36"/>
                <a:gd name="T55" fmla="*/ 17 h 64"/>
                <a:gd name="T56" fmla="*/ 14 w 36"/>
                <a:gd name="T57" fmla="*/ 19 h 64"/>
                <a:gd name="T58" fmla="*/ 7 w 36"/>
                <a:gd name="T59" fmla="*/ 24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30"/>
                  </a:lnTo>
                  <a:lnTo>
                    <a:pt x="29" y="35"/>
                  </a:lnTo>
                  <a:lnTo>
                    <a:pt x="29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4" y="19"/>
                  </a:lnTo>
                  <a:lnTo>
                    <a:pt x="7" y="2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DD773FB-56CD-45B7-B2C0-13C52382C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028890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0 h 49"/>
                <a:gd name="T12" fmla="*/ 12 w 43"/>
                <a:gd name="T13" fmla="*/ 39 h 49"/>
                <a:gd name="T14" fmla="*/ 12 w 43"/>
                <a:gd name="T15" fmla="*/ 39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5 h 49"/>
                <a:gd name="T26" fmla="*/ 43 w 43"/>
                <a:gd name="T27" fmla="*/ 25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5 h 49"/>
                <a:gd name="T50" fmla="*/ 0 w 43"/>
                <a:gd name="T51" fmla="*/ 25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4 h 49"/>
                <a:gd name="T68" fmla="*/ 34 w 43"/>
                <a:gd name="T69" fmla="*/ 44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2 h 49"/>
                <a:gd name="T76" fmla="*/ 34 w 43"/>
                <a:gd name="T77" fmla="*/ 32 h 49"/>
                <a:gd name="T78" fmla="*/ 33 w 43"/>
                <a:gd name="T79" fmla="*/ 37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1 h 49"/>
                <a:gd name="T86" fmla="*/ 14 w 43"/>
                <a:gd name="T87" fmla="*/ 11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1 h 49"/>
                <a:gd name="T98" fmla="*/ 31 w 43"/>
                <a:gd name="T99" fmla="*/ 11 h 49"/>
                <a:gd name="T100" fmla="*/ 33 w 43"/>
                <a:gd name="T101" fmla="*/ 14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1 h 49"/>
                <a:gd name="T112" fmla="*/ 14 w 43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3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309EEF97-348B-4157-96BB-B7B5D1473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276" y="4717621"/>
              <a:ext cx="95250" cy="119063"/>
            </a:xfrm>
            <a:custGeom>
              <a:avLst/>
              <a:gdLst>
                <a:gd name="T0" fmla="*/ 23 w 52"/>
                <a:gd name="T1" fmla="*/ 65 h 65"/>
                <a:gd name="T2" fmla="*/ 23 w 52"/>
                <a:gd name="T3" fmla="*/ 65 h 65"/>
                <a:gd name="T4" fmla="*/ 33 w 52"/>
                <a:gd name="T5" fmla="*/ 63 h 65"/>
                <a:gd name="T6" fmla="*/ 33 w 52"/>
                <a:gd name="T7" fmla="*/ 63 h 65"/>
                <a:gd name="T8" fmla="*/ 40 w 52"/>
                <a:gd name="T9" fmla="*/ 59 h 65"/>
                <a:gd name="T10" fmla="*/ 40 w 52"/>
                <a:gd name="T11" fmla="*/ 59 h 65"/>
                <a:gd name="T12" fmla="*/ 47 w 52"/>
                <a:gd name="T13" fmla="*/ 54 h 65"/>
                <a:gd name="T14" fmla="*/ 47 w 52"/>
                <a:gd name="T15" fmla="*/ 54 h 65"/>
                <a:gd name="T16" fmla="*/ 50 w 52"/>
                <a:gd name="T17" fmla="*/ 46 h 65"/>
                <a:gd name="T18" fmla="*/ 50 w 52"/>
                <a:gd name="T19" fmla="*/ 46 h 65"/>
                <a:gd name="T20" fmla="*/ 52 w 52"/>
                <a:gd name="T21" fmla="*/ 32 h 65"/>
                <a:gd name="T22" fmla="*/ 52 w 52"/>
                <a:gd name="T23" fmla="*/ 32 h 65"/>
                <a:gd name="T24" fmla="*/ 52 w 52"/>
                <a:gd name="T25" fmla="*/ 25 h 65"/>
                <a:gd name="T26" fmla="*/ 50 w 52"/>
                <a:gd name="T27" fmla="*/ 18 h 65"/>
                <a:gd name="T28" fmla="*/ 50 w 52"/>
                <a:gd name="T29" fmla="*/ 18 h 65"/>
                <a:gd name="T30" fmla="*/ 47 w 52"/>
                <a:gd name="T31" fmla="*/ 11 h 65"/>
                <a:gd name="T32" fmla="*/ 42 w 52"/>
                <a:gd name="T33" fmla="*/ 6 h 65"/>
                <a:gd name="T34" fmla="*/ 42 w 52"/>
                <a:gd name="T35" fmla="*/ 6 h 65"/>
                <a:gd name="T36" fmla="*/ 38 w 52"/>
                <a:gd name="T37" fmla="*/ 4 h 65"/>
                <a:gd name="T38" fmla="*/ 33 w 52"/>
                <a:gd name="T39" fmla="*/ 2 h 65"/>
                <a:gd name="T40" fmla="*/ 33 w 52"/>
                <a:gd name="T41" fmla="*/ 2 h 65"/>
                <a:gd name="T42" fmla="*/ 23 w 52"/>
                <a:gd name="T43" fmla="*/ 0 h 65"/>
                <a:gd name="T44" fmla="*/ 0 w 52"/>
                <a:gd name="T45" fmla="*/ 0 h 65"/>
                <a:gd name="T46" fmla="*/ 0 w 52"/>
                <a:gd name="T47" fmla="*/ 65 h 65"/>
                <a:gd name="T48" fmla="*/ 23 w 52"/>
                <a:gd name="T49" fmla="*/ 65 h 65"/>
                <a:gd name="T50" fmla="*/ 23 w 52"/>
                <a:gd name="T51" fmla="*/ 65 h 65"/>
                <a:gd name="T52" fmla="*/ 9 w 52"/>
                <a:gd name="T53" fmla="*/ 9 h 65"/>
                <a:gd name="T54" fmla="*/ 23 w 52"/>
                <a:gd name="T55" fmla="*/ 9 h 65"/>
                <a:gd name="T56" fmla="*/ 23 w 52"/>
                <a:gd name="T57" fmla="*/ 9 h 65"/>
                <a:gd name="T58" fmla="*/ 33 w 52"/>
                <a:gd name="T59" fmla="*/ 9 h 65"/>
                <a:gd name="T60" fmla="*/ 33 w 52"/>
                <a:gd name="T61" fmla="*/ 9 h 65"/>
                <a:gd name="T62" fmla="*/ 37 w 52"/>
                <a:gd name="T63" fmla="*/ 13 h 65"/>
                <a:gd name="T64" fmla="*/ 40 w 52"/>
                <a:gd name="T65" fmla="*/ 16 h 65"/>
                <a:gd name="T66" fmla="*/ 40 w 52"/>
                <a:gd name="T67" fmla="*/ 16 h 65"/>
                <a:gd name="T68" fmla="*/ 43 w 52"/>
                <a:gd name="T69" fmla="*/ 23 h 65"/>
                <a:gd name="T70" fmla="*/ 43 w 52"/>
                <a:gd name="T71" fmla="*/ 32 h 65"/>
                <a:gd name="T72" fmla="*/ 43 w 52"/>
                <a:gd name="T73" fmla="*/ 32 h 65"/>
                <a:gd name="T74" fmla="*/ 42 w 52"/>
                <a:gd name="T75" fmla="*/ 44 h 65"/>
                <a:gd name="T76" fmla="*/ 42 w 52"/>
                <a:gd name="T77" fmla="*/ 44 h 65"/>
                <a:gd name="T78" fmla="*/ 40 w 52"/>
                <a:gd name="T79" fmla="*/ 49 h 65"/>
                <a:gd name="T80" fmla="*/ 38 w 52"/>
                <a:gd name="T81" fmla="*/ 52 h 65"/>
                <a:gd name="T82" fmla="*/ 38 w 52"/>
                <a:gd name="T83" fmla="*/ 52 h 65"/>
                <a:gd name="T84" fmla="*/ 31 w 52"/>
                <a:gd name="T85" fmla="*/ 56 h 65"/>
                <a:gd name="T86" fmla="*/ 31 w 52"/>
                <a:gd name="T87" fmla="*/ 56 h 65"/>
                <a:gd name="T88" fmla="*/ 23 w 52"/>
                <a:gd name="T89" fmla="*/ 56 h 65"/>
                <a:gd name="T90" fmla="*/ 9 w 52"/>
                <a:gd name="T91" fmla="*/ 56 h 65"/>
                <a:gd name="T92" fmla="*/ 9 w 52"/>
                <a:gd name="T93" fmla="*/ 9 h 65"/>
                <a:gd name="T94" fmla="*/ 9 w 52"/>
                <a:gd name="T95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5">
                  <a:moveTo>
                    <a:pt x="23" y="65"/>
                  </a:moveTo>
                  <a:lnTo>
                    <a:pt x="23" y="65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7" y="11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23" y="65"/>
                  </a:lnTo>
                  <a:lnTo>
                    <a:pt x="23" y="65"/>
                  </a:lnTo>
                  <a:close/>
                  <a:moveTo>
                    <a:pt x="9" y="9"/>
                  </a:moveTo>
                  <a:lnTo>
                    <a:pt x="23" y="9"/>
                  </a:lnTo>
                  <a:lnTo>
                    <a:pt x="2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7" y="13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3" y="23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0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23" y="56"/>
                  </a:lnTo>
                  <a:lnTo>
                    <a:pt x="9" y="56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DD10C20-A9CB-4DF0-926E-0797C428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347" y="4785396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0DEFB11-1BBB-4603-8788-FC0819E9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132" y="4717621"/>
              <a:ext cx="102577" cy="119063"/>
            </a:xfrm>
            <a:custGeom>
              <a:avLst/>
              <a:gdLst>
                <a:gd name="T0" fmla="*/ 42 w 56"/>
                <a:gd name="T1" fmla="*/ 54 h 65"/>
                <a:gd name="T2" fmla="*/ 42 w 56"/>
                <a:gd name="T3" fmla="*/ 54 h 65"/>
                <a:gd name="T4" fmla="*/ 37 w 56"/>
                <a:gd name="T5" fmla="*/ 58 h 65"/>
                <a:gd name="T6" fmla="*/ 30 w 56"/>
                <a:gd name="T7" fmla="*/ 58 h 65"/>
                <a:gd name="T8" fmla="*/ 30 w 56"/>
                <a:gd name="T9" fmla="*/ 58 h 65"/>
                <a:gd name="T10" fmla="*/ 24 w 56"/>
                <a:gd name="T11" fmla="*/ 58 h 65"/>
                <a:gd name="T12" fmla="*/ 19 w 56"/>
                <a:gd name="T13" fmla="*/ 56 h 65"/>
                <a:gd name="T14" fmla="*/ 19 w 56"/>
                <a:gd name="T15" fmla="*/ 56 h 65"/>
                <a:gd name="T16" fmla="*/ 14 w 56"/>
                <a:gd name="T17" fmla="*/ 51 h 65"/>
                <a:gd name="T18" fmla="*/ 11 w 56"/>
                <a:gd name="T19" fmla="*/ 46 h 65"/>
                <a:gd name="T20" fmla="*/ 11 w 56"/>
                <a:gd name="T21" fmla="*/ 46 h 65"/>
                <a:gd name="T22" fmla="*/ 9 w 56"/>
                <a:gd name="T23" fmla="*/ 40 h 65"/>
                <a:gd name="T24" fmla="*/ 9 w 56"/>
                <a:gd name="T25" fmla="*/ 32 h 65"/>
                <a:gd name="T26" fmla="*/ 9 w 56"/>
                <a:gd name="T27" fmla="*/ 32 h 65"/>
                <a:gd name="T28" fmla="*/ 11 w 56"/>
                <a:gd name="T29" fmla="*/ 20 h 65"/>
                <a:gd name="T30" fmla="*/ 11 w 56"/>
                <a:gd name="T31" fmla="*/ 20 h 65"/>
                <a:gd name="T32" fmla="*/ 14 w 56"/>
                <a:gd name="T33" fmla="*/ 14 h 65"/>
                <a:gd name="T34" fmla="*/ 17 w 56"/>
                <a:gd name="T35" fmla="*/ 11 h 65"/>
                <a:gd name="T36" fmla="*/ 17 w 56"/>
                <a:gd name="T37" fmla="*/ 11 h 65"/>
                <a:gd name="T38" fmla="*/ 23 w 56"/>
                <a:gd name="T39" fmla="*/ 7 h 65"/>
                <a:gd name="T40" fmla="*/ 30 w 56"/>
                <a:gd name="T41" fmla="*/ 7 h 65"/>
                <a:gd name="T42" fmla="*/ 30 w 56"/>
                <a:gd name="T43" fmla="*/ 7 h 65"/>
                <a:gd name="T44" fmla="*/ 35 w 56"/>
                <a:gd name="T45" fmla="*/ 7 h 65"/>
                <a:gd name="T46" fmla="*/ 40 w 56"/>
                <a:gd name="T47" fmla="*/ 11 h 65"/>
                <a:gd name="T48" fmla="*/ 40 w 56"/>
                <a:gd name="T49" fmla="*/ 11 h 65"/>
                <a:gd name="T50" fmla="*/ 43 w 56"/>
                <a:gd name="T51" fmla="*/ 14 h 65"/>
                <a:gd name="T52" fmla="*/ 47 w 56"/>
                <a:gd name="T53" fmla="*/ 20 h 65"/>
                <a:gd name="T54" fmla="*/ 56 w 56"/>
                <a:gd name="T55" fmla="*/ 18 h 65"/>
                <a:gd name="T56" fmla="*/ 56 w 56"/>
                <a:gd name="T57" fmla="*/ 18 h 65"/>
                <a:gd name="T58" fmla="*/ 52 w 56"/>
                <a:gd name="T59" fmla="*/ 11 h 65"/>
                <a:gd name="T60" fmla="*/ 45 w 56"/>
                <a:gd name="T61" fmla="*/ 4 h 65"/>
                <a:gd name="T62" fmla="*/ 45 w 56"/>
                <a:gd name="T63" fmla="*/ 4 h 65"/>
                <a:gd name="T64" fmla="*/ 38 w 56"/>
                <a:gd name="T65" fmla="*/ 0 h 65"/>
                <a:gd name="T66" fmla="*/ 30 w 56"/>
                <a:gd name="T67" fmla="*/ 0 h 65"/>
                <a:gd name="T68" fmla="*/ 30 w 56"/>
                <a:gd name="T69" fmla="*/ 0 h 65"/>
                <a:gd name="T70" fmla="*/ 23 w 56"/>
                <a:gd name="T71" fmla="*/ 0 h 65"/>
                <a:gd name="T72" fmla="*/ 14 w 56"/>
                <a:gd name="T73" fmla="*/ 4 h 65"/>
                <a:gd name="T74" fmla="*/ 14 w 56"/>
                <a:gd name="T75" fmla="*/ 4 h 65"/>
                <a:gd name="T76" fmla="*/ 9 w 56"/>
                <a:gd name="T77" fmla="*/ 9 h 65"/>
                <a:gd name="T78" fmla="*/ 4 w 56"/>
                <a:gd name="T79" fmla="*/ 14 h 65"/>
                <a:gd name="T80" fmla="*/ 4 w 56"/>
                <a:gd name="T81" fmla="*/ 14 h 65"/>
                <a:gd name="T82" fmla="*/ 2 w 56"/>
                <a:gd name="T83" fmla="*/ 23 h 65"/>
                <a:gd name="T84" fmla="*/ 0 w 56"/>
                <a:gd name="T85" fmla="*/ 32 h 65"/>
                <a:gd name="T86" fmla="*/ 0 w 56"/>
                <a:gd name="T87" fmla="*/ 32 h 65"/>
                <a:gd name="T88" fmla="*/ 2 w 56"/>
                <a:gd name="T89" fmla="*/ 40 h 65"/>
                <a:gd name="T90" fmla="*/ 4 w 56"/>
                <a:gd name="T91" fmla="*/ 49 h 65"/>
                <a:gd name="T92" fmla="*/ 4 w 56"/>
                <a:gd name="T93" fmla="*/ 49 h 65"/>
                <a:gd name="T94" fmla="*/ 7 w 56"/>
                <a:gd name="T95" fmla="*/ 56 h 65"/>
                <a:gd name="T96" fmla="*/ 14 w 56"/>
                <a:gd name="T97" fmla="*/ 61 h 65"/>
                <a:gd name="T98" fmla="*/ 14 w 56"/>
                <a:gd name="T99" fmla="*/ 61 h 65"/>
                <a:gd name="T100" fmla="*/ 21 w 56"/>
                <a:gd name="T101" fmla="*/ 65 h 65"/>
                <a:gd name="T102" fmla="*/ 30 w 56"/>
                <a:gd name="T103" fmla="*/ 65 h 65"/>
                <a:gd name="T104" fmla="*/ 30 w 56"/>
                <a:gd name="T105" fmla="*/ 65 h 65"/>
                <a:gd name="T106" fmla="*/ 38 w 56"/>
                <a:gd name="T107" fmla="*/ 65 h 65"/>
                <a:gd name="T108" fmla="*/ 47 w 56"/>
                <a:gd name="T109" fmla="*/ 59 h 65"/>
                <a:gd name="T110" fmla="*/ 47 w 56"/>
                <a:gd name="T111" fmla="*/ 59 h 65"/>
                <a:gd name="T112" fmla="*/ 52 w 56"/>
                <a:gd name="T113" fmla="*/ 52 h 65"/>
                <a:gd name="T114" fmla="*/ 56 w 56"/>
                <a:gd name="T115" fmla="*/ 44 h 65"/>
                <a:gd name="T116" fmla="*/ 47 w 56"/>
                <a:gd name="T117" fmla="*/ 42 h 65"/>
                <a:gd name="T118" fmla="*/ 47 w 56"/>
                <a:gd name="T119" fmla="*/ 42 h 65"/>
                <a:gd name="T120" fmla="*/ 45 w 56"/>
                <a:gd name="T121" fmla="*/ 49 h 65"/>
                <a:gd name="T122" fmla="*/ 42 w 56"/>
                <a:gd name="T123" fmla="*/ 54 h 65"/>
                <a:gd name="T124" fmla="*/ 42 w 56"/>
                <a:gd name="T125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5">
                  <a:moveTo>
                    <a:pt x="42" y="54"/>
                  </a:moveTo>
                  <a:lnTo>
                    <a:pt x="42" y="54"/>
                  </a:lnTo>
                  <a:lnTo>
                    <a:pt x="37" y="58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14" y="51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9" y="40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7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2" y="11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38" y="65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52" y="52"/>
                  </a:lnTo>
                  <a:lnTo>
                    <a:pt x="56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481715A7-2884-45AA-908F-21BF91C75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6174" y="4750592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1 h 47"/>
                <a:gd name="T4" fmla="*/ 40 w 42"/>
                <a:gd name="T5" fmla="*/ 28 h 47"/>
                <a:gd name="T6" fmla="*/ 40 w 42"/>
                <a:gd name="T7" fmla="*/ 17 h 47"/>
                <a:gd name="T8" fmla="*/ 40 w 42"/>
                <a:gd name="T9" fmla="*/ 10 h 47"/>
                <a:gd name="T10" fmla="*/ 37 w 42"/>
                <a:gd name="T11" fmla="*/ 5 h 47"/>
                <a:gd name="T12" fmla="*/ 32 w 42"/>
                <a:gd name="T13" fmla="*/ 2 h 47"/>
                <a:gd name="T14" fmla="*/ 23 w 42"/>
                <a:gd name="T15" fmla="*/ 0 h 47"/>
                <a:gd name="T16" fmla="*/ 13 w 42"/>
                <a:gd name="T17" fmla="*/ 2 h 47"/>
                <a:gd name="T18" fmla="*/ 6 w 42"/>
                <a:gd name="T19" fmla="*/ 5 h 47"/>
                <a:gd name="T20" fmla="*/ 2 w 42"/>
                <a:gd name="T21" fmla="*/ 14 h 47"/>
                <a:gd name="T22" fmla="*/ 9 w 42"/>
                <a:gd name="T23" fmla="*/ 14 h 47"/>
                <a:gd name="T24" fmla="*/ 13 w 42"/>
                <a:gd name="T25" fmla="*/ 8 h 47"/>
                <a:gd name="T26" fmla="*/ 16 w 42"/>
                <a:gd name="T27" fmla="*/ 7 h 47"/>
                <a:gd name="T28" fmla="*/ 21 w 42"/>
                <a:gd name="T29" fmla="*/ 5 h 47"/>
                <a:gd name="T30" fmla="*/ 30 w 42"/>
                <a:gd name="T31" fmla="*/ 8 h 47"/>
                <a:gd name="T32" fmla="*/ 32 w 42"/>
                <a:gd name="T33" fmla="*/ 10 h 47"/>
                <a:gd name="T34" fmla="*/ 32 w 42"/>
                <a:gd name="T35" fmla="*/ 15 h 47"/>
                <a:gd name="T36" fmla="*/ 32 w 42"/>
                <a:gd name="T37" fmla="*/ 17 h 47"/>
                <a:gd name="T38" fmla="*/ 18 w 42"/>
                <a:gd name="T39" fmla="*/ 21 h 47"/>
                <a:gd name="T40" fmla="*/ 11 w 42"/>
                <a:gd name="T41" fmla="*/ 21 h 47"/>
                <a:gd name="T42" fmla="*/ 6 w 42"/>
                <a:gd name="T43" fmla="*/ 24 h 47"/>
                <a:gd name="T44" fmla="*/ 2 w 42"/>
                <a:gd name="T45" fmla="*/ 28 h 47"/>
                <a:gd name="T46" fmla="*/ 0 w 42"/>
                <a:gd name="T47" fmla="*/ 34 h 47"/>
                <a:gd name="T48" fmla="*/ 4 w 42"/>
                <a:gd name="T49" fmla="*/ 43 h 47"/>
                <a:gd name="T50" fmla="*/ 9 w 42"/>
                <a:gd name="T51" fmla="*/ 47 h 47"/>
                <a:gd name="T52" fmla="*/ 16 w 42"/>
                <a:gd name="T53" fmla="*/ 47 h 47"/>
                <a:gd name="T54" fmla="*/ 25 w 42"/>
                <a:gd name="T55" fmla="*/ 45 h 47"/>
                <a:gd name="T56" fmla="*/ 33 w 42"/>
                <a:gd name="T57" fmla="*/ 41 h 47"/>
                <a:gd name="T58" fmla="*/ 35 w 42"/>
                <a:gd name="T59" fmla="*/ 47 h 47"/>
                <a:gd name="T60" fmla="*/ 32 w 42"/>
                <a:gd name="T61" fmla="*/ 26 h 47"/>
                <a:gd name="T62" fmla="*/ 32 w 42"/>
                <a:gd name="T63" fmla="*/ 34 h 47"/>
                <a:gd name="T64" fmla="*/ 28 w 42"/>
                <a:gd name="T65" fmla="*/ 36 h 47"/>
                <a:gd name="T66" fmla="*/ 26 w 42"/>
                <a:gd name="T67" fmla="*/ 40 h 47"/>
                <a:gd name="T68" fmla="*/ 18 w 42"/>
                <a:gd name="T69" fmla="*/ 41 h 47"/>
                <a:gd name="T70" fmla="*/ 14 w 42"/>
                <a:gd name="T71" fmla="*/ 41 h 47"/>
                <a:gd name="T72" fmla="*/ 11 w 42"/>
                <a:gd name="T73" fmla="*/ 40 h 47"/>
                <a:gd name="T74" fmla="*/ 9 w 42"/>
                <a:gd name="T75" fmla="*/ 34 h 47"/>
                <a:gd name="T76" fmla="*/ 9 w 42"/>
                <a:gd name="T77" fmla="*/ 31 h 47"/>
                <a:gd name="T78" fmla="*/ 13 w 42"/>
                <a:gd name="T79" fmla="*/ 28 h 47"/>
                <a:gd name="T80" fmla="*/ 20 w 42"/>
                <a:gd name="T81" fmla="*/ 26 h 47"/>
                <a:gd name="T82" fmla="*/ 32 w 42"/>
                <a:gd name="T83" fmla="*/ 24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7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4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510BD1E7-156B-4883-BBEE-67759F965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753" y="4750592"/>
              <a:ext cx="73269" cy="86092"/>
            </a:xfrm>
            <a:custGeom>
              <a:avLst/>
              <a:gdLst>
                <a:gd name="T0" fmla="*/ 29 w 40"/>
                <a:gd name="T1" fmla="*/ 38 h 47"/>
                <a:gd name="T2" fmla="*/ 29 w 40"/>
                <a:gd name="T3" fmla="*/ 38 h 47"/>
                <a:gd name="T4" fmla="*/ 26 w 40"/>
                <a:gd name="T5" fmla="*/ 40 h 47"/>
                <a:gd name="T6" fmla="*/ 21 w 40"/>
                <a:gd name="T7" fmla="*/ 41 h 47"/>
                <a:gd name="T8" fmla="*/ 21 w 40"/>
                <a:gd name="T9" fmla="*/ 41 h 47"/>
                <a:gd name="T10" fmla="*/ 16 w 40"/>
                <a:gd name="T11" fmla="*/ 40 h 47"/>
                <a:gd name="T12" fmla="*/ 12 w 40"/>
                <a:gd name="T13" fmla="*/ 36 h 47"/>
                <a:gd name="T14" fmla="*/ 12 w 40"/>
                <a:gd name="T15" fmla="*/ 36 h 47"/>
                <a:gd name="T16" fmla="*/ 9 w 40"/>
                <a:gd name="T17" fmla="*/ 31 h 47"/>
                <a:gd name="T18" fmla="*/ 9 w 40"/>
                <a:gd name="T19" fmla="*/ 24 h 47"/>
                <a:gd name="T20" fmla="*/ 9 w 40"/>
                <a:gd name="T21" fmla="*/ 24 h 47"/>
                <a:gd name="T22" fmla="*/ 9 w 40"/>
                <a:gd name="T23" fmla="*/ 15 h 47"/>
                <a:gd name="T24" fmla="*/ 12 w 40"/>
                <a:gd name="T25" fmla="*/ 10 h 47"/>
                <a:gd name="T26" fmla="*/ 12 w 40"/>
                <a:gd name="T27" fmla="*/ 10 h 47"/>
                <a:gd name="T28" fmla="*/ 16 w 40"/>
                <a:gd name="T29" fmla="*/ 7 h 47"/>
                <a:gd name="T30" fmla="*/ 22 w 40"/>
                <a:gd name="T31" fmla="*/ 5 h 47"/>
                <a:gd name="T32" fmla="*/ 22 w 40"/>
                <a:gd name="T33" fmla="*/ 5 h 47"/>
                <a:gd name="T34" fmla="*/ 26 w 40"/>
                <a:gd name="T35" fmla="*/ 7 h 47"/>
                <a:gd name="T36" fmla="*/ 28 w 40"/>
                <a:gd name="T37" fmla="*/ 8 h 47"/>
                <a:gd name="T38" fmla="*/ 28 w 40"/>
                <a:gd name="T39" fmla="*/ 8 h 47"/>
                <a:gd name="T40" fmla="*/ 31 w 40"/>
                <a:gd name="T41" fmla="*/ 10 h 47"/>
                <a:gd name="T42" fmla="*/ 31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8 w 40"/>
                <a:gd name="T49" fmla="*/ 8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7 w 40"/>
                <a:gd name="T67" fmla="*/ 5 h 47"/>
                <a:gd name="T68" fmla="*/ 3 w 40"/>
                <a:gd name="T69" fmla="*/ 10 h 47"/>
                <a:gd name="T70" fmla="*/ 3 w 40"/>
                <a:gd name="T71" fmla="*/ 10 h 47"/>
                <a:gd name="T72" fmla="*/ 2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4 h 47"/>
                <a:gd name="T80" fmla="*/ 7 w 40"/>
                <a:gd name="T81" fmla="*/ 41 h 47"/>
                <a:gd name="T82" fmla="*/ 7 w 40"/>
                <a:gd name="T83" fmla="*/ 41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5 w 40"/>
                <a:gd name="T93" fmla="*/ 43 h 47"/>
                <a:gd name="T94" fmla="*/ 35 w 40"/>
                <a:gd name="T95" fmla="*/ 43 h 47"/>
                <a:gd name="T96" fmla="*/ 38 w 40"/>
                <a:gd name="T97" fmla="*/ 38 h 47"/>
                <a:gd name="T98" fmla="*/ 40 w 40"/>
                <a:gd name="T99" fmla="*/ 31 h 47"/>
                <a:gd name="T100" fmla="*/ 33 w 40"/>
                <a:gd name="T101" fmla="*/ 29 h 47"/>
                <a:gd name="T102" fmla="*/ 33 w 40"/>
                <a:gd name="T103" fmla="*/ 29 h 47"/>
                <a:gd name="T104" fmla="*/ 31 w 40"/>
                <a:gd name="T105" fmla="*/ 34 h 47"/>
                <a:gd name="T106" fmla="*/ 29 w 40"/>
                <a:gd name="T107" fmla="*/ 38 h 47"/>
                <a:gd name="T108" fmla="*/ 29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1" y="10"/>
                  </a:lnTo>
                  <a:lnTo>
                    <a:pt x="31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1" y="34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4A353B0-270C-4821-93B4-F396A65F2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45" y="4717621"/>
              <a:ext cx="65942" cy="119063"/>
            </a:xfrm>
            <a:custGeom>
              <a:avLst/>
              <a:gdLst>
                <a:gd name="T0" fmla="*/ 7 w 36"/>
                <a:gd name="T1" fmla="*/ 65 h 65"/>
                <a:gd name="T2" fmla="*/ 7 w 36"/>
                <a:gd name="T3" fmla="*/ 39 h 65"/>
                <a:gd name="T4" fmla="*/ 7 w 36"/>
                <a:gd name="T5" fmla="*/ 39 h 65"/>
                <a:gd name="T6" fmla="*/ 8 w 36"/>
                <a:gd name="T7" fmla="*/ 30 h 65"/>
                <a:gd name="T8" fmla="*/ 8 w 36"/>
                <a:gd name="T9" fmla="*/ 30 h 65"/>
                <a:gd name="T10" fmla="*/ 10 w 36"/>
                <a:gd name="T11" fmla="*/ 28 h 65"/>
                <a:gd name="T12" fmla="*/ 14 w 36"/>
                <a:gd name="T13" fmla="*/ 26 h 65"/>
                <a:gd name="T14" fmla="*/ 14 w 36"/>
                <a:gd name="T15" fmla="*/ 26 h 65"/>
                <a:gd name="T16" fmla="*/ 19 w 36"/>
                <a:gd name="T17" fmla="*/ 25 h 65"/>
                <a:gd name="T18" fmla="*/ 19 w 36"/>
                <a:gd name="T19" fmla="*/ 25 h 65"/>
                <a:gd name="T20" fmla="*/ 24 w 36"/>
                <a:gd name="T21" fmla="*/ 25 h 65"/>
                <a:gd name="T22" fmla="*/ 27 w 36"/>
                <a:gd name="T23" fmla="*/ 26 h 65"/>
                <a:gd name="T24" fmla="*/ 27 w 36"/>
                <a:gd name="T25" fmla="*/ 26 h 65"/>
                <a:gd name="T26" fmla="*/ 29 w 36"/>
                <a:gd name="T27" fmla="*/ 30 h 65"/>
                <a:gd name="T28" fmla="*/ 29 w 36"/>
                <a:gd name="T29" fmla="*/ 35 h 65"/>
                <a:gd name="T30" fmla="*/ 29 w 36"/>
                <a:gd name="T31" fmla="*/ 65 h 65"/>
                <a:gd name="T32" fmla="*/ 36 w 36"/>
                <a:gd name="T33" fmla="*/ 65 h 65"/>
                <a:gd name="T34" fmla="*/ 36 w 36"/>
                <a:gd name="T35" fmla="*/ 35 h 65"/>
                <a:gd name="T36" fmla="*/ 36 w 36"/>
                <a:gd name="T37" fmla="*/ 35 h 65"/>
                <a:gd name="T38" fmla="*/ 36 w 36"/>
                <a:gd name="T39" fmla="*/ 30 h 65"/>
                <a:gd name="T40" fmla="*/ 36 w 36"/>
                <a:gd name="T41" fmla="*/ 25 h 65"/>
                <a:gd name="T42" fmla="*/ 36 w 36"/>
                <a:gd name="T43" fmla="*/ 25 h 65"/>
                <a:gd name="T44" fmla="*/ 33 w 36"/>
                <a:gd name="T45" fmla="*/ 21 h 65"/>
                <a:gd name="T46" fmla="*/ 29 w 36"/>
                <a:gd name="T47" fmla="*/ 20 h 65"/>
                <a:gd name="T48" fmla="*/ 29 w 36"/>
                <a:gd name="T49" fmla="*/ 20 h 65"/>
                <a:gd name="T50" fmla="*/ 26 w 36"/>
                <a:gd name="T51" fmla="*/ 18 h 65"/>
                <a:gd name="T52" fmla="*/ 20 w 36"/>
                <a:gd name="T53" fmla="*/ 18 h 65"/>
                <a:gd name="T54" fmla="*/ 20 w 36"/>
                <a:gd name="T55" fmla="*/ 18 h 65"/>
                <a:gd name="T56" fmla="*/ 14 w 36"/>
                <a:gd name="T57" fmla="*/ 20 h 65"/>
                <a:gd name="T58" fmla="*/ 7 w 36"/>
                <a:gd name="T59" fmla="*/ 23 h 65"/>
                <a:gd name="T60" fmla="*/ 7 w 36"/>
                <a:gd name="T61" fmla="*/ 0 h 65"/>
                <a:gd name="T62" fmla="*/ 0 w 36"/>
                <a:gd name="T63" fmla="*/ 0 h 65"/>
                <a:gd name="T64" fmla="*/ 0 w 36"/>
                <a:gd name="T65" fmla="*/ 65 h 65"/>
                <a:gd name="T66" fmla="*/ 7 w 36"/>
                <a:gd name="T67" fmla="*/ 65 h 65"/>
                <a:gd name="T68" fmla="*/ 7 w 36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5">
                  <a:moveTo>
                    <a:pt x="7" y="65"/>
                  </a:moveTo>
                  <a:lnTo>
                    <a:pt x="7" y="39"/>
                  </a:lnTo>
                  <a:lnTo>
                    <a:pt x="7" y="3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9" y="30"/>
                  </a:lnTo>
                  <a:lnTo>
                    <a:pt x="29" y="35"/>
                  </a:lnTo>
                  <a:lnTo>
                    <a:pt x="29" y="65"/>
                  </a:lnTo>
                  <a:lnTo>
                    <a:pt x="36" y="6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3" y="21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7" y="2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7" y="65"/>
                  </a:lnTo>
                  <a:lnTo>
                    <a:pt x="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51FCBA2-60C4-4A7B-BEB4-A89E845C2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580" y="4750592"/>
              <a:ext cx="76933" cy="86092"/>
            </a:xfrm>
            <a:custGeom>
              <a:avLst/>
              <a:gdLst>
                <a:gd name="T0" fmla="*/ 28 w 42"/>
                <a:gd name="T1" fmla="*/ 38 h 47"/>
                <a:gd name="T2" fmla="*/ 28 w 42"/>
                <a:gd name="T3" fmla="*/ 38 h 47"/>
                <a:gd name="T4" fmla="*/ 26 w 42"/>
                <a:gd name="T5" fmla="*/ 40 h 47"/>
                <a:gd name="T6" fmla="*/ 21 w 42"/>
                <a:gd name="T7" fmla="*/ 41 h 47"/>
                <a:gd name="T8" fmla="*/ 21 w 42"/>
                <a:gd name="T9" fmla="*/ 41 h 47"/>
                <a:gd name="T10" fmla="*/ 16 w 42"/>
                <a:gd name="T11" fmla="*/ 40 h 47"/>
                <a:gd name="T12" fmla="*/ 13 w 42"/>
                <a:gd name="T13" fmla="*/ 36 h 47"/>
                <a:gd name="T14" fmla="*/ 13 w 42"/>
                <a:gd name="T15" fmla="*/ 36 h 47"/>
                <a:gd name="T16" fmla="*/ 9 w 42"/>
                <a:gd name="T17" fmla="*/ 33 h 47"/>
                <a:gd name="T18" fmla="*/ 7 w 42"/>
                <a:gd name="T19" fmla="*/ 26 h 47"/>
                <a:gd name="T20" fmla="*/ 42 w 42"/>
                <a:gd name="T21" fmla="*/ 26 h 47"/>
                <a:gd name="T22" fmla="*/ 42 w 42"/>
                <a:gd name="T23" fmla="*/ 26 h 47"/>
                <a:gd name="T24" fmla="*/ 42 w 42"/>
                <a:gd name="T25" fmla="*/ 24 h 47"/>
                <a:gd name="T26" fmla="*/ 42 w 42"/>
                <a:gd name="T27" fmla="*/ 24 h 47"/>
                <a:gd name="T28" fmla="*/ 40 w 42"/>
                <a:gd name="T29" fmla="*/ 14 h 47"/>
                <a:gd name="T30" fmla="*/ 37 w 42"/>
                <a:gd name="T31" fmla="*/ 5 h 47"/>
                <a:gd name="T32" fmla="*/ 37 w 42"/>
                <a:gd name="T33" fmla="*/ 5 h 47"/>
                <a:gd name="T34" fmla="*/ 30 w 42"/>
                <a:gd name="T35" fmla="*/ 2 h 47"/>
                <a:gd name="T36" fmla="*/ 21 w 42"/>
                <a:gd name="T37" fmla="*/ 0 h 47"/>
                <a:gd name="T38" fmla="*/ 21 w 42"/>
                <a:gd name="T39" fmla="*/ 0 h 47"/>
                <a:gd name="T40" fmla="*/ 13 w 42"/>
                <a:gd name="T41" fmla="*/ 2 h 47"/>
                <a:gd name="T42" fmla="*/ 6 w 42"/>
                <a:gd name="T43" fmla="*/ 5 h 47"/>
                <a:gd name="T44" fmla="*/ 6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4 h 47"/>
                <a:gd name="T54" fmla="*/ 6 w 42"/>
                <a:gd name="T55" fmla="*/ 41 h 47"/>
                <a:gd name="T56" fmla="*/ 6 w 42"/>
                <a:gd name="T57" fmla="*/ 41 h 47"/>
                <a:gd name="T58" fmla="*/ 13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8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9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2 w 42"/>
                <a:gd name="T79" fmla="*/ 36 h 47"/>
                <a:gd name="T80" fmla="*/ 28 w 42"/>
                <a:gd name="T81" fmla="*/ 38 h 47"/>
                <a:gd name="T82" fmla="*/ 28 w 42"/>
                <a:gd name="T83" fmla="*/ 38 h 47"/>
                <a:gd name="T84" fmla="*/ 13 w 42"/>
                <a:gd name="T85" fmla="*/ 8 h 47"/>
                <a:gd name="T86" fmla="*/ 13 w 42"/>
                <a:gd name="T87" fmla="*/ 8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2 w 42"/>
                <a:gd name="T97" fmla="*/ 10 h 47"/>
                <a:gd name="T98" fmla="*/ 32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3 w 42"/>
                <a:gd name="T111" fmla="*/ 8 h 47"/>
                <a:gd name="T112" fmla="*/ 13 w 42"/>
                <a:gd name="T113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0" y="14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6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3" y="8"/>
                  </a:move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8C2AB545-146C-4722-957F-722BAED63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411" y="3803588"/>
              <a:ext cx="866409" cy="1295034"/>
            </a:xfrm>
            <a:custGeom>
              <a:avLst/>
              <a:gdLst>
                <a:gd name="T0" fmla="*/ 0 w 473"/>
                <a:gd name="T1" fmla="*/ 0 h 707"/>
                <a:gd name="T2" fmla="*/ 473 w 473"/>
                <a:gd name="T3" fmla="*/ 0 h 707"/>
                <a:gd name="T4" fmla="*/ 473 w 473"/>
                <a:gd name="T5" fmla="*/ 707 h 707"/>
                <a:gd name="T6" fmla="*/ 0 w 473"/>
                <a:gd name="T7" fmla="*/ 707 h 707"/>
                <a:gd name="T8" fmla="*/ 0 w 473"/>
                <a:gd name="T9" fmla="*/ 0 h 707"/>
                <a:gd name="T10" fmla="*/ 0 w 473"/>
                <a:gd name="T1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707">
                  <a:moveTo>
                    <a:pt x="0" y="0"/>
                  </a:moveTo>
                  <a:lnTo>
                    <a:pt x="473" y="0"/>
                  </a:lnTo>
                  <a:lnTo>
                    <a:pt x="473" y="707"/>
                  </a:lnTo>
                  <a:lnTo>
                    <a:pt x="0" y="70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D7B69907-08DE-4531-8FD1-A080CAE9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32" y="4006910"/>
              <a:ext cx="106240" cy="120894"/>
            </a:xfrm>
            <a:custGeom>
              <a:avLst/>
              <a:gdLst>
                <a:gd name="T0" fmla="*/ 58 w 58"/>
                <a:gd name="T1" fmla="*/ 33 h 66"/>
                <a:gd name="T2" fmla="*/ 56 w 58"/>
                <a:gd name="T3" fmla="*/ 0 h 66"/>
                <a:gd name="T4" fmla="*/ 0 w 58"/>
                <a:gd name="T5" fmla="*/ 35 h 66"/>
                <a:gd name="T6" fmla="*/ 58 w 58"/>
                <a:gd name="T7" fmla="*/ 66 h 66"/>
                <a:gd name="T8" fmla="*/ 58 w 58"/>
                <a:gd name="T9" fmla="*/ 66 h 66"/>
                <a:gd name="T10" fmla="*/ 58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8" y="33"/>
                  </a:moveTo>
                  <a:lnTo>
                    <a:pt x="56" y="0"/>
                  </a:lnTo>
                  <a:lnTo>
                    <a:pt x="0" y="35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5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D214A1F4-2E8D-49A7-9CB0-1983C762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338" y="4005078"/>
              <a:ext cx="108073" cy="119063"/>
            </a:xfrm>
            <a:custGeom>
              <a:avLst/>
              <a:gdLst>
                <a:gd name="T0" fmla="*/ 2 w 59"/>
                <a:gd name="T1" fmla="*/ 32 h 65"/>
                <a:gd name="T2" fmla="*/ 2 w 59"/>
                <a:gd name="T3" fmla="*/ 65 h 65"/>
                <a:gd name="T4" fmla="*/ 59 w 59"/>
                <a:gd name="T5" fmla="*/ 31 h 65"/>
                <a:gd name="T6" fmla="*/ 0 w 59"/>
                <a:gd name="T7" fmla="*/ 0 h 65"/>
                <a:gd name="T8" fmla="*/ 0 w 59"/>
                <a:gd name="T9" fmla="*/ 0 h 65"/>
                <a:gd name="T10" fmla="*/ 2 w 59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5">
                  <a:moveTo>
                    <a:pt x="2" y="32"/>
                  </a:moveTo>
                  <a:lnTo>
                    <a:pt x="2" y="65"/>
                  </a:lnTo>
                  <a:lnTo>
                    <a:pt x="59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0C4A49F0-BB03-4A6D-A366-D6AB5D25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817" y="4063692"/>
              <a:ext cx="185184" cy="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A45F9B82-2980-425F-BD71-5095CA00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74" y="4728612"/>
              <a:ext cx="108073" cy="122727"/>
            </a:xfrm>
            <a:custGeom>
              <a:avLst/>
              <a:gdLst>
                <a:gd name="T0" fmla="*/ 59 w 59"/>
                <a:gd name="T1" fmla="*/ 33 h 67"/>
                <a:gd name="T2" fmla="*/ 59 w 59"/>
                <a:gd name="T3" fmla="*/ 0 h 67"/>
                <a:gd name="T4" fmla="*/ 0 w 59"/>
                <a:gd name="T5" fmla="*/ 33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A4EF2DAF-6434-424F-A0D4-03449EB2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4728612"/>
              <a:ext cx="104409" cy="122727"/>
            </a:xfrm>
            <a:custGeom>
              <a:avLst/>
              <a:gdLst>
                <a:gd name="T0" fmla="*/ 0 w 57"/>
                <a:gd name="T1" fmla="*/ 33 h 67"/>
                <a:gd name="T2" fmla="*/ 0 w 57"/>
                <a:gd name="T3" fmla="*/ 67 h 67"/>
                <a:gd name="T4" fmla="*/ 57 w 57"/>
                <a:gd name="T5" fmla="*/ 33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3"/>
                  </a:moveTo>
                  <a:lnTo>
                    <a:pt x="0" y="67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44E2277F-5C74-454B-9747-112EC4BA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146" y="4789059"/>
              <a:ext cx="164856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071F3AE1-4462-4B24-8939-C048A634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334" y="4347612"/>
              <a:ext cx="69606" cy="117231"/>
            </a:xfrm>
            <a:custGeom>
              <a:avLst/>
              <a:gdLst>
                <a:gd name="T0" fmla="*/ 38 w 38"/>
                <a:gd name="T1" fmla="*/ 64 h 64"/>
                <a:gd name="T2" fmla="*/ 38 w 38"/>
                <a:gd name="T3" fmla="*/ 55 h 64"/>
                <a:gd name="T4" fmla="*/ 7 w 38"/>
                <a:gd name="T5" fmla="*/ 55 h 64"/>
                <a:gd name="T6" fmla="*/ 7 w 38"/>
                <a:gd name="T7" fmla="*/ 0 h 64"/>
                <a:gd name="T8" fmla="*/ 0 w 38"/>
                <a:gd name="T9" fmla="*/ 0 h 64"/>
                <a:gd name="T10" fmla="*/ 0 w 38"/>
                <a:gd name="T11" fmla="*/ 64 h 64"/>
                <a:gd name="T12" fmla="*/ 38 w 38"/>
                <a:gd name="T13" fmla="*/ 64 h 64"/>
                <a:gd name="T14" fmla="*/ 38 w 38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4">
                  <a:moveTo>
                    <a:pt x="38" y="64"/>
                  </a:moveTo>
                  <a:lnTo>
                    <a:pt x="38" y="55"/>
                  </a:lnTo>
                  <a:lnTo>
                    <a:pt x="7" y="5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8" y="64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96602218-0D98-4E0C-80DF-7229B8C6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4347612"/>
              <a:ext cx="43962" cy="117231"/>
            </a:xfrm>
            <a:custGeom>
              <a:avLst/>
              <a:gdLst>
                <a:gd name="T0" fmla="*/ 24 w 24"/>
                <a:gd name="T1" fmla="*/ 0 h 64"/>
                <a:gd name="T2" fmla="*/ 19 w 24"/>
                <a:gd name="T3" fmla="*/ 0 h 64"/>
                <a:gd name="T4" fmla="*/ 19 w 24"/>
                <a:gd name="T5" fmla="*/ 0 h 64"/>
                <a:gd name="T6" fmla="*/ 12 w 24"/>
                <a:gd name="T7" fmla="*/ 8 h 64"/>
                <a:gd name="T8" fmla="*/ 12 w 24"/>
                <a:gd name="T9" fmla="*/ 8 h 64"/>
                <a:gd name="T10" fmla="*/ 0 w 24"/>
                <a:gd name="T11" fmla="*/ 15 h 64"/>
                <a:gd name="T12" fmla="*/ 0 w 24"/>
                <a:gd name="T13" fmla="*/ 24 h 64"/>
                <a:gd name="T14" fmla="*/ 0 w 24"/>
                <a:gd name="T15" fmla="*/ 24 h 64"/>
                <a:gd name="T16" fmla="*/ 9 w 24"/>
                <a:gd name="T17" fmla="*/ 19 h 64"/>
                <a:gd name="T18" fmla="*/ 9 w 24"/>
                <a:gd name="T19" fmla="*/ 19 h 64"/>
                <a:gd name="T20" fmla="*/ 16 w 24"/>
                <a:gd name="T21" fmla="*/ 14 h 64"/>
                <a:gd name="T22" fmla="*/ 16 w 24"/>
                <a:gd name="T23" fmla="*/ 64 h 64"/>
                <a:gd name="T24" fmla="*/ 24 w 24"/>
                <a:gd name="T25" fmla="*/ 64 h 64"/>
                <a:gd name="T26" fmla="*/ 24 w 24"/>
                <a:gd name="T27" fmla="*/ 0 h 64"/>
                <a:gd name="T28" fmla="*/ 24 w 2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64">
                  <a:moveTo>
                    <a:pt x="24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6" y="14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2432849C-057B-4AFF-AE60-84C4FC7C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78" y="4378752"/>
              <a:ext cx="71438" cy="86092"/>
            </a:xfrm>
            <a:custGeom>
              <a:avLst/>
              <a:gdLst>
                <a:gd name="T0" fmla="*/ 27 w 39"/>
                <a:gd name="T1" fmla="*/ 38 h 47"/>
                <a:gd name="T2" fmla="*/ 27 w 39"/>
                <a:gd name="T3" fmla="*/ 38 h 47"/>
                <a:gd name="T4" fmla="*/ 25 w 39"/>
                <a:gd name="T5" fmla="*/ 40 h 47"/>
                <a:gd name="T6" fmla="*/ 20 w 39"/>
                <a:gd name="T7" fmla="*/ 42 h 47"/>
                <a:gd name="T8" fmla="*/ 20 w 39"/>
                <a:gd name="T9" fmla="*/ 42 h 47"/>
                <a:gd name="T10" fmla="*/ 15 w 39"/>
                <a:gd name="T11" fmla="*/ 40 h 47"/>
                <a:gd name="T12" fmla="*/ 12 w 39"/>
                <a:gd name="T13" fmla="*/ 36 h 47"/>
                <a:gd name="T14" fmla="*/ 12 w 39"/>
                <a:gd name="T15" fmla="*/ 36 h 47"/>
                <a:gd name="T16" fmla="*/ 8 w 39"/>
                <a:gd name="T17" fmla="*/ 31 h 47"/>
                <a:gd name="T18" fmla="*/ 8 w 39"/>
                <a:gd name="T19" fmla="*/ 24 h 47"/>
                <a:gd name="T20" fmla="*/ 8 w 39"/>
                <a:gd name="T21" fmla="*/ 24 h 47"/>
                <a:gd name="T22" fmla="*/ 8 w 39"/>
                <a:gd name="T23" fmla="*/ 16 h 47"/>
                <a:gd name="T24" fmla="*/ 12 w 39"/>
                <a:gd name="T25" fmla="*/ 10 h 47"/>
                <a:gd name="T26" fmla="*/ 12 w 39"/>
                <a:gd name="T27" fmla="*/ 10 h 47"/>
                <a:gd name="T28" fmla="*/ 15 w 39"/>
                <a:gd name="T29" fmla="*/ 7 h 47"/>
                <a:gd name="T30" fmla="*/ 20 w 39"/>
                <a:gd name="T31" fmla="*/ 5 h 47"/>
                <a:gd name="T32" fmla="*/ 20 w 39"/>
                <a:gd name="T33" fmla="*/ 5 h 47"/>
                <a:gd name="T34" fmla="*/ 24 w 39"/>
                <a:gd name="T35" fmla="*/ 7 h 47"/>
                <a:gd name="T36" fmla="*/ 27 w 39"/>
                <a:gd name="T37" fmla="*/ 9 h 47"/>
                <a:gd name="T38" fmla="*/ 27 w 39"/>
                <a:gd name="T39" fmla="*/ 9 h 47"/>
                <a:gd name="T40" fmla="*/ 29 w 39"/>
                <a:gd name="T41" fmla="*/ 10 h 47"/>
                <a:gd name="T42" fmla="*/ 31 w 39"/>
                <a:gd name="T43" fmla="*/ 16 h 47"/>
                <a:gd name="T44" fmla="*/ 39 w 39"/>
                <a:gd name="T45" fmla="*/ 14 h 47"/>
                <a:gd name="T46" fmla="*/ 39 w 39"/>
                <a:gd name="T47" fmla="*/ 14 h 47"/>
                <a:gd name="T48" fmla="*/ 36 w 39"/>
                <a:gd name="T49" fmla="*/ 9 h 47"/>
                <a:gd name="T50" fmla="*/ 32 w 39"/>
                <a:gd name="T51" fmla="*/ 4 h 47"/>
                <a:gd name="T52" fmla="*/ 32 w 39"/>
                <a:gd name="T53" fmla="*/ 4 h 47"/>
                <a:gd name="T54" fmla="*/ 27 w 39"/>
                <a:gd name="T55" fmla="*/ 0 h 47"/>
                <a:gd name="T56" fmla="*/ 20 w 39"/>
                <a:gd name="T57" fmla="*/ 0 h 47"/>
                <a:gd name="T58" fmla="*/ 20 w 39"/>
                <a:gd name="T59" fmla="*/ 0 h 47"/>
                <a:gd name="T60" fmla="*/ 15 w 39"/>
                <a:gd name="T61" fmla="*/ 0 h 47"/>
                <a:gd name="T62" fmla="*/ 10 w 39"/>
                <a:gd name="T63" fmla="*/ 2 h 47"/>
                <a:gd name="T64" fmla="*/ 10 w 39"/>
                <a:gd name="T65" fmla="*/ 2 h 47"/>
                <a:gd name="T66" fmla="*/ 5 w 39"/>
                <a:gd name="T67" fmla="*/ 5 h 47"/>
                <a:gd name="T68" fmla="*/ 3 w 39"/>
                <a:gd name="T69" fmla="*/ 10 h 47"/>
                <a:gd name="T70" fmla="*/ 3 w 39"/>
                <a:gd name="T71" fmla="*/ 10 h 47"/>
                <a:gd name="T72" fmla="*/ 1 w 39"/>
                <a:gd name="T73" fmla="*/ 17 h 47"/>
                <a:gd name="T74" fmla="*/ 0 w 39"/>
                <a:gd name="T75" fmla="*/ 24 h 47"/>
                <a:gd name="T76" fmla="*/ 0 w 39"/>
                <a:gd name="T77" fmla="*/ 24 h 47"/>
                <a:gd name="T78" fmla="*/ 1 w 39"/>
                <a:gd name="T79" fmla="*/ 33 h 47"/>
                <a:gd name="T80" fmla="*/ 5 w 39"/>
                <a:gd name="T81" fmla="*/ 42 h 47"/>
                <a:gd name="T82" fmla="*/ 5 w 39"/>
                <a:gd name="T83" fmla="*/ 42 h 47"/>
                <a:gd name="T84" fmla="*/ 12 w 39"/>
                <a:gd name="T85" fmla="*/ 45 h 47"/>
                <a:gd name="T86" fmla="*/ 20 w 39"/>
                <a:gd name="T87" fmla="*/ 47 h 47"/>
                <a:gd name="T88" fmla="*/ 20 w 39"/>
                <a:gd name="T89" fmla="*/ 47 h 47"/>
                <a:gd name="T90" fmla="*/ 27 w 39"/>
                <a:gd name="T91" fmla="*/ 47 h 47"/>
                <a:gd name="T92" fmla="*/ 32 w 39"/>
                <a:gd name="T93" fmla="*/ 43 h 47"/>
                <a:gd name="T94" fmla="*/ 32 w 39"/>
                <a:gd name="T95" fmla="*/ 43 h 47"/>
                <a:gd name="T96" fmla="*/ 38 w 39"/>
                <a:gd name="T97" fmla="*/ 38 h 47"/>
                <a:gd name="T98" fmla="*/ 39 w 39"/>
                <a:gd name="T99" fmla="*/ 31 h 47"/>
                <a:gd name="T100" fmla="*/ 32 w 39"/>
                <a:gd name="T101" fmla="*/ 30 h 47"/>
                <a:gd name="T102" fmla="*/ 32 w 39"/>
                <a:gd name="T103" fmla="*/ 30 h 47"/>
                <a:gd name="T104" fmla="*/ 31 w 39"/>
                <a:gd name="T105" fmla="*/ 35 h 47"/>
                <a:gd name="T106" fmla="*/ 27 w 39"/>
                <a:gd name="T107" fmla="*/ 38 h 47"/>
                <a:gd name="T108" fmla="*/ 27 w 39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" h="47">
                  <a:moveTo>
                    <a:pt x="27" y="38"/>
                  </a:moveTo>
                  <a:lnTo>
                    <a:pt x="27" y="38"/>
                  </a:lnTo>
                  <a:lnTo>
                    <a:pt x="25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1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6" y="9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7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8" y="38"/>
                  </a:lnTo>
                  <a:lnTo>
                    <a:pt x="39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1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76554702-33C0-4D52-AB1F-BC59883FB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242" y="4378752"/>
              <a:ext cx="78765" cy="86092"/>
            </a:xfrm>
            <a:custGeom>
              <a:avLst/>
              <a:gdLst>
                <a:gd name="T0" fmla="*/ 43 w 43"/>
                <a:gd name="T1" fmla="*/ 47 h 47"/>
                <a:gd name="T2" fmla="*/ 40 w 43"/>
                <a:gd name="T3" fmla="*/ 42 h 47"/>
                <a:gd name="T4" fmla="*/ 40 w 43"/>
                <a:gd name="T5" fmla="*/ 28 h 47"/>
                <a:gd name="T6" fmla="*/ 40 w 43"/>
                <a:gd name="T7" fmla="*/ 17 h 47"/>
                <a:gd name="T8" fmla="*/ 40 w 43"/>
                <a:gd name="T9" fmla="*/ 10 h 47"/>
                <a:gd name="T10" fmla="*/ 38 w 43"/>
                <a:gd name="T11" fmla="*/ 5 h 47"/>
                <a:gd name="T12" fmla="*/ 31 w 43"/>
                <a:gd name="T13" fmla="*/ 2 h 47"/>
                <a:gd name="T14" fmla="*/ 22 w 43"/>
                <a:gd name="T15" fmla="*/ 0 h 47"/>
                <a:gd name="T16" fmla="*/ 12 w 43"/>
                <a:gd name="T17" fmla="*/ 2 h 47"/>
                <a:gd name="T18" fmla="*/ 5 w 43"/>
                <a:gd name="T19" fmla="*/ 5 h 47"/>
                <a:gd name="T20" fmla="*/ 2 w 43"/>
                <a:gd name="T21" fmla="*/ 14 h 47"/>
                <a:gd name="T22" fmla="*/ 10 w 43"/>
                <a:gd name="T23" fmla="*/ 14 h 47"/>
                <a:gd name="T24" fmla="*/ 14 w 43"/>
                <a:gd name="T25" fmla="*/ 9 h 47"/>
                <a:gd name="T26" fmla="*/ 17 w 43"/>
                <a:gd name="T27" fmla="*/ 7 h 47"/>
                <a:gd name="T28" fmla="*/ 21 w 43"/>
                <a:gd name="T29" fmla="*/ 5 h 47"/>
                <a:gd name="T30" fmla="*/ 29 w 43"/>
                <a:gd name="T31" fmla="*/ 9 h 47"/>
                <a:gd name="T32" fmla="*/ 31 w 43"/>
                <a:gd name="T33" fmla="*/ 10 h 47"/>
                <a:gd name="T34" fmla="*/ 33 w 43"/>
                <a:gd name="T35" fmla="*/ 16 h 47"/>
                <a:gd name="T36" fmla="*/ 33 w 43"/>
                <a:gd name="T37" fmla="*/ 17 h 47"/>
                <a:gd name="T38" fmla="*/ 19 w 43"/>
                <a:gd name="T39" fmla="*/ 21 h 47"/>
                <a:gd name="T40" fmla="*/ 12 w 43"/>
                <a:gd name="T41" fmla="*/ 21 h 47"/>
                <a:gd name="T42" fmla="*/ 7 w 43"/>
                <a:gd name="T43" fmla="*/ 24 h 47"/>
                <a:gd name="T44" fmla="*/ 2 w 43"/>
                <a:gd name="T45" fmla="*/ 28 h 47"/>
                <a:gd name="T46" fmla="*/ 0 w 43"/>
                <a:gd name="T47" fmla="*/ 35 h 47"/>
                <a:gd name="T48" fmla="*/ 5 w 43"/>
                <a:gd name="T49" fmla="*/ 43 h 47"/>
                <a:gd name="T50" fmla="*/ 10 w 43"/>
                <a:gd name="T51" fmla="*/ 47 h 47"/>
                <a:gd name="T52" fmla="*/ 15 w 43"/>
                <a:gd name="T53" fmla="*/ 47 h 47"/>
                <a:gd name="T54" fmla="*/ 24 w 43"/>
                <a:gd name="T55" fmla="*/ 45 h 47"/>
                <a:gd name="T56" fmla="*/ 33 w 43"/>
                <a:gd name="T57" fmla="*/ 40 h 47"/>
                <a:gd name="T58" fmla="*/ 34 w 43"/>
                <a:gd name="T59" fmla="*/ 47 h 47"/>
                <a:gd name="T60" fmla="*/ 33 w 43"/>
                <a:gd name="T61" fmla="*/ 26 h 47"/>
                <a:gd name="T62" fmla="*/ 31 w 43"/>
                <a:gd name="T63" fmla="*/ 35 h 47"/>
                <a:gd name="T64" fmla="*/ 29 w 43"/>
                <a:gd name="T65" fmla="*/ 36 h 47"/>
                <a:gd name="T66" fmla="*/ 26 w 43"/>
                <a:gd name="T67" fmla="*/ 40 h 47"/>
                <a:gd name="T68" fmla="*/ 17 w 43"/>
                <a:gd name="T69" fmla="*/ 42 h 47"/>
                <a:gd name="T70" fmla="*/ 14 w 43"/>
                <a:gd name="T71" fmla="*/ 42 h 47"/>
                <a:gd name="T72" fmla="*/ 10 w 43"/>
                <a:gd name="T73" fmla="*/ 40 h 47"/>
                <a:gd name="T74" fmla="*/ 8 w 43"/>
                <a:gd name="T75" fmla="*/ 35 h 47"/>
                <a:gd name="T76" fmla="*/ 10 w 43"/>
                <a:gd name="T77" fmla="*/ 31 h 47"/>
                <a:gd name="T78" fmla="*/ 14 w 43"/>
                <a:gd name="T79" fmla="*/ 28 h 47"/>
                <a:gd name="T80" fmla="*/ 19 w 43"/>
                <a:gd name="T81" fmla="*/ 26 h 47"/>
                <a:gd name="T82" fmla="*/ 33 w 43"/>
                <a:gd name="T83" fmla="*/ 23 h 47"/>
                <a:gd name="T84" fmla="*/ 33 w 43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47">
                  <a:moveTo>
                    <a:pt x="34" y="47"/>
                  </a:moveTo>
                  <a:lnTo>
                    <a:pt x="43" y="47"/>
                  </a:lnTo>
                  <a:lnTo>
                    <a:pt x="43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10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34" y="47"/>
                  </a:lnTo>
                  <a:close/>
                  <a:moveTo>
                    <a:pt x="33" y="26"/>
                  </a:moveTo>
                  <a:lnTo>
                    <a:pt x="33" y="26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3" y="23"/>
                  </a:lnTo>
                  <a:lnTo>
                    <a:pt x="33" y="26"/>
                  </a:lnTo>
                  <a:lnTo>
                    <a:pt x="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2009A4F-25BF-427A-80FE-0FC52FBE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378752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9 w 40"/>
                <a:gd name="T17" fmla="*/ 31 h 47"/>
                <a:gd name="T18" fmla="*/ 7 w 40"/>
                <a:gd name="T19" fmla="*/ 24 h 47"/>
                <a:gd name="T20" fmla="*/ 7 w 40"/>
                <a:gd name="T21" fmla="*/ 24 h 47"/>
                <a:gd name="T22" fmla="*/ 9 w 40"/>
                <a:gd name="T23" fmla="*/ 16 h 47"/>
                <a:gd name="T24" fmla="*/ 10 w 40"/>
                <a:gd name="T25" fmla="*/ 10 h 47"/>
                <a:gd name="T26" fmla="*/ 10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0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9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4 w 40"/>
                <a:gd name="T61" fmla="*/ 0 h 47"/>
                <a:gd name="T62" fmla="*/ 9 w 40"/>
                <a:gd name="T63" fmla="*/ 2 h 47"/>
                <a:gd name="T64" fmla="*/ 9 w 40"/>
                <a:gd name="T65" fmla="*/ 2 h 47"/>
                <a:gd name="T66" fmla="*/ 5 w 40"/>
                <a:gd name="T67" fmla="*/ 5 h 47"/>
                <a:gd name="T68" fmla="*/ 2 w 40"/>
                <a:gd name="T69" fmla="*/ 10 h 47"/>
                <a:gd name="T70" fmla="*/ 2 w 40"/>
                <a:gd name="T71" fmla="*/ 10 h 47"/>
                <a:gd name="T72" fmla="*/ 0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29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789C98B2-EDFE-406F-908A-6B701E3C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57" y="4347612"/>
              <a:ext cx="69606" cy="117231"/>
            </a:xfrm>
            <a:custGeom>
              <a:avLst/>
              <a:gdLst>
                <a:gd name="T0" fmla="*/ 9 w 38"/>
                <a:gd name="T1" fmla="*/ 64 h 64"/>
                <a:gd name="T2" fmla="*/ 9 w 38"/>
                <a:gd name="T3" fmla="*/ 38 h 64"/>
                <a:gd name="T4" fmla="*/ 9 w 38"/>
                <a:gd name="T5" fmla="*/ 38 h 64"/>
                <a:gd name="T6" fmla="*/ 10 w 38"/>
                <a:gd name="T7" fmla="*/ 29 h 64"/>
                <a:gd name="T8" fmla="*/ 10 w 38"/>
                <a:gd name="T9" fmla="*/ 29 h 64"/>
                <a:gd name="T10" fmla="*/ 12 w 38"/>
                <a:gd name="T11" fmla="*/ 27 h 64"/>
                <a:gd name="T12" fmla="*/ 14 w 38"/>
                <a:gd name="T13" fmla="*/ 26 h 64"/>
                <a:gd name="T14" fmla="*/ 14 w 38"/>
                <a:gd name="T15" fmla="*/ 26 h 64"/>
                <a:gd name="T16" fmla="*/ 21 w 38"/>
                <a:gd name="T17" fmla="*/ 24 h 64"/>
                <a:gd name="T18" fmla="*/ 21 w 38"/>
                <a:gd name="T19" fmla="*/ 24 h 64"/>
                <a:gd name="T20" fmla="*/ 24 w 38"/>
                <a:gd name="T21" fmla="*/ 24 h 64"/>
                <a:gd name="T22" fmla="*/ 28 w 38"/>
                <a:gd name="T23" fmla="*/ 26 h 64"/>
                <a:gd name="T24" fmla="*/ 28 w 38"/>
                <a:gd name="T25" fmla="*/ 26 h 64"/>
                <a:gd name="T26" fmla="*/ 29 w 38"/>
                <a:gd name="T27" fmla="*/ 29 h 64"/>
                <a:gd name="T28" fmla="*/ 29 w 38"/>
                <a:gd name="T29" fmla="*/ 34 h 64"/>
                <a:gd name="T30" fmla="*/ 29 w 38"/>
                <a:gd name="T31" fmla="*/ 64 h 64"/>
                <a:gd name="T32" fmla="*/ 38 w 38"/>
                <a:gd name="T33" fmla="*/ 64 h 64"/>
                <a:gd name="T34" fmla="*/ 38 w 38"/>
                <a:gd name="T35" fmla="*/ 34 h 64"/>
                <a:gd name="T36" fmla="*/ 38 w 38"/>
                <a:gd name="T37" fmla="*/ 34 h 64"/>
                <a:gd name="T38" fmla="*/ 38 w 38"/>
                <a:gd name="T39" fmla="*/ 29 h 64"/>
                <a:gd name="T40" fmla="*/ 36 w 38"/>
                <a:gd name="T41" fmla="*/ 24 h 64"/>
                <a:gd name="T42" fmla="*/ 36 w 38"/>
                <a:gd name="T43" fmla="*/ 24 h 64"/>
                <a:gd name="T44" fmla="*/ 35 w 38"/>
                <a:gd name="T45" fmla="*/ 21 h 64"/>
                <a:gd name="T46" fmla="*/ 31 w 38"/>
                <a:gd name="T47" fmla="*/ 19 h 64"/>
                <a:gd name="T48" fmla="*/ 31 w 38"/>
                <a:gd name="T49" fmla="*/ 19 h 64"/>
                <a:gd name="T50" fmla="*/ 26 w 38"/>
                <a:gd name="T51" fmla="*/ 17 h 64"/>
                <a:gd name="T52" fmla="*/ 23 w 38"/>
                <a:gd name="T53" fmla="*/ 17 h 64"/>
                <a:gd name="T54" fmla="*/ 23 w 38"/>
                <a:gd name="T55" fmla="*/ 17 h 64"/>
                <a:gd name="T56" fmla="*/ 14 w 38"/>
                <a:gd name="T57" fmla="*/ 19 h 64"/>
                <a:gd name="T58" fmla="*/ 9 w 38"/>
                <a:gd name="T59" fmla="*/ 22 h 64"/>
                <a:gd name="T60" fmla="*/ 9 w 38"/>
                <a:gd name="T61" fmla="*/ 0 h 64"/>
                <a:gd name="T62" fmla="*/ 0 w 38"/>
                <a:gd name="T63" fmla="*/ 0 h 64"/>
                <a:gd name="T64" fmla="*/ 0 w 38"/>
                <a:gd name="T65" fmla="*/ 64 h 64"/>
                <a:gd name="T66" fmla="*/ 9 w 38"/>
                <a:gd name="T67" fmla="*/ 64 h 64"/>
                <a:gd name="T68" fmla="*/ 9 w 38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4">
                  <a:moveTo>
                    <a:pt x="9" y="64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2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34"/>
                  </a:lnTo>
                  <a:lnTo>
                    <a:pt x="29" y="64"/>
                  </a:lnTo>
                  <a:lnTo>
                    <a:pt x="38" y="6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29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5" y="2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6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4" y="19"/>
                  </a:lnTo>
                  <a:lnTo>
                    <a:pt x="9" y="2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20FE4420-1CFF-42DD-97A0-34BAE278D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378752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6 h 47"/>
                <a:gd name="T14" fmla="*/ 12 w 41"/>
                <a:gd name="T15" fmla="*/ 36 h 47"/>
                <a:gd name="T16" fmla="*/ 8 w 41"/>
                <a:gd name="T17" fmla="*/ 33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3 h 47"/>
                <a:gd name="T68" fmla="*/ 34 w 41"/>
                <a:gd name="T69" fmla="*/ 43 h 47"/>
                <a:gd name="T70" fmla="*/ 40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6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0 h 47"/>
                <a:gd name="T98" fmla="*/ 31 w 41"/>
                <a:gd name="T99" fmla="*/ 10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3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40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F2EDF92F-5777-4FD2-BB25-F144C21D5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271" y="4378752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30 w 38"/>
                <a:gd name="T5" fmla="*/ 45 h 47"/>
                <a:gd name="T6" fmla="*/ 33 w 38"/>
                <a:gd name="T7" fmla="*/ 43 h 47"/>
                <a:gd name="T8" fmla="*/ 35 w 38"/>
                <a:gd name="T9" fmla="*/ 40 h 47"/>
                <a:gd name="T10" fmla="*/ 38 w 38"/>
                <a:gd name="T11" fmla="*/ 33 h 47"/>
                <a:gd name="T12" fmla="*/ 37 w 38"/>
                <a:gd name="T13" fmla="*/ 30 h 47"/>
                <a:gd name="T14" fmla="*/ 37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7 h 47"/>
                <a:gd name="T22" fmla="*/ 11 w 38"/>
                <a:gd name="T23" fmla="*/ 14 h 47"/>
                <a:gd name="T24" fmla="*/ 9 w 38"/>
                <a:gd name="T25" fmla="*/ 12 h 47"/>
                <a:gd name="T26" fmla="*/ 11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9 h 47"/>
                <a:gd name="T34" fmla="*/ 28 w 38"/>
                <a:gd name="T35" fmla="*/ 10 h 47"/>
                <a:gd name="T36" fmla="*/ 37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8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2 w 38"/>
                <a:gd name="T51" fmla="*/ 7 h 47"/>
                <a:gd name="T52" fmla="*/ 2 w 38"/>
                <a:gd name="T53" fmla="*/ 12 h 47"/>
                <a:gd name="T54" fmla="*/ 4 w 38"/>
                <a:gd name="T55" fmla="*/ 19 h 47"/>
                <a:gd name="T56" fmla="*/ 9 w 38"/>
                <a:gd name="T57" fmla="*/ 23 h 47"/>
                <a:gd name="T58" fmla="*/ 19 w 38"/>
                <a:gd name="T59" fmla="*/ 28 h 47"/>
                <a:gd name="T60" fmla="*/ 28 w 38"/>
                <a:gd name="T61" fmla="*/ 30 h 47"/>
                <a:gd name="T62" fmla="*/ 30 w 38"/>
                <a:gd name="T63" fmla="*/ 33 h 47"/>
                <a:gd name="T64" fmla="*/ 30 w 38"/>
                <a:gd name="T65" fmla="*/ 36 h 47"/>
                <a:gd name="T66" fmla="*/ 28 w 38"/>
                <a:gd name="T67" fmla="*/ 38 h 47"/>
                <a:gd name="T68" fmla="*/ 19 w 38"/>
                <a:gd name="T69" fmla="*/ 42 h 47"/>
                <a:gd name="T70" fmla="*/ 14 w 38"/>
                <a:gd name="T71" fmla="*/ 40 h 47"/>
                <a:gd name="T72" fmla="*/ 11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3" y="43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7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7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3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1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AB6E2008-00A4-4221-9895-E5FFBED0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290" y="4232213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8 h 64"/>
                <a:gd name="T4" fmla="*/ 8 w 39"/>
                <a:gd name="T5" fmla="*/ 58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8"/>
                  </a:lnTo>
                  <a:lnTo>
                    <a:pt x="8" y="5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E82A2F96-B535-48D2-8423-7C56B4C8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718" y="4232213"/>
              <a:ext cx="75102" cy="117231"/>
            </a:xfrm>
            <a:custGeom>
              <a:avLst/>
              <a:gdLst>
                <a:gd name="T0" fmla="*/ 12 w 41"/>
                <a:gd name="T1" fmla="*/ 58 h 64"/>
                <a:gd name="T2" fmla="*/ 12 w 41"/>
                <a:gd name="T3" fmla="*/ 58 h 64"/>
                <a:gd name="T4" fmla="*/ 13 w 41"/>
                <a:gd name="T5" fmla="*/ 52 h 64"/>
                <a:gd name="T6" fmla="*/ 13 w 41"/>
                <a:gd name="T7" fmla="*/ 52 h 64"/>
                <a:gd name="T8" fmla="*/ 24 w 41"/>
                <a:gd name="T9" fmla="*/ 45 h 64"/>
                <a:gd name="T10" fmla="*/ 24 w 41"/>
                <a:gd name="T11" fmla="*/ 45 h 64"/>
                <a:gd name="T12" fmla="*/ 34 w 41"/>
                <a:gd name="T13" fmla="*/ 33 h 64"/>
                <a:gd name="T14" fmla="*/ 34 w 41"/>
                <a:gd name="T15" fmla="*/ 33 h 64"/>
                <a:gd name="T16" fmla="*/ 39 w 41"/>
                <a:gd name="T17" fmla="*/ 26 h 64"/>
                <a:gd name="T18" fmla="*/ 39 w 41"/>
                <a:gd name="T19" fmla="*/ 26 h 64"/>
                <a:gd name="T20" fmla="*/ 41 w 41"/>
                <a:gd name="T21" fmla="*/ 18 h 64"/>
                <a:gd name="T22" fmla="*/ 41 w 41"/>
                <a:gd name="T23" fmla="*/ 18 h 64"/>
                <a:gd name="T24" fmla="*/ 41 w 41"/>
                <a:gd name="T25" fmla="*/ 11 h 64"/>
                <a:gd name="T26" fmla="*/ 36 w 41"/>
                <a:gd name="T27" fmla="*/ 6 h 64"/>
                <a:gd name="T28" fmla="*/ 36 w 41"/>
                <a:gd name="T29" fmla="*/ 6 h 64"/>
                <a:gd name="T30" fmla="*/ 31 w 41"/>
                <a:gd name="T31" fmla="*/ 2 h 64"/>
                <a:gd name="T32" fmla="*/ 22 w 41"/>
                <a:gd name="T33" fmla="*/ 0 h 64"/>
                <a:gd name="T34" fmla="*/ 22 w 41"/>
                <a:gd name="T35" fmla="*/ 0 h 64"/>
                <a:gd name="T36" fmla="*/ 13 w 41"/>
                <a:gd name="T37" fmla="*/ 2 h 64"/>
                <a:gd name="T38" fmla="*/ 8 w 41"/>
                <a:gd name="T39" fmla="*/ 6 h 64"/>
                <a:gd name="T40" fmla="*/ 8 w 41"/>
                <a:gd name="T41" fmla="*/ 6 h 64"/>
                <a:gd name="T42" fmla="*/ 3 w 41"/>
                <a:gd name="T43" fmla="*/ 11 h 64"/>
                <a:gd name="T44" fmla="*/ 1 w 41"/>
                <a:gd name="T45" fmla="*/ 19 h 64"/>
                <a:gd name="T46" fmla="*/ 10 w 41"/>
                <a:gd name="T47" fmla="*/ 19 h 64"/>
                <a:gd name="T48" fmla="*/ 10 w 41"/>
                <a:gd name="T49" fmla="*/ 19 h 64"/>
                <a:gd name="T50" fmla="*/ 10 w 41"/>
                <a:gd name="T51" fmla="*/ 14 h 64"/>
                <a:gd name="T52" fmla="*/ 13 w 41"/>
                <a:gd name="T53" fmla="*/ 11 h 64"/>
                <a:gd name="T54" fmla="*/ 13 w 41"/>
                <a:gd name="T55" fmla="*/ 11 h 64"/>
                <a:gd name="T56" fmla="*/ 17 w 41"/>
                <a:gd name="T57" fmla="*/ 9 h 64"/>
                <a:gd name="T58" fmla="*/ 22 w 41"/>
                <a:gd name="T59" fmla="*/ 7 h 64"/>
                <a:gd name="T60" fmla="*/ 22 w 41"/>
                <a:gd name="T61" fmla="*/ 7 h 64"/>
                <a:gd name="T62" fmla="*/ 27 w 41"/>
                <a:gd name="T63" fmla="*/ 7 h 64"/>
                <a:gd name="T64" fmla="*/ 31 w 41"/>
                <a:gd name="T65" fmla="*/ 11 h 64"/>
                <a:gd name="T66" fmla="*/ 31 w 41"/>
                <a:gd name="T67" fmla="*/ 11 h 64"/>
                <a:gd name="T68" fmla="*/ 32 w 41"/>
                <a:gd name="T69" fmla="*/ 14 h 64"/>
                <a:gd name="T70" fmla="*/ 34 w 41"/>
                <a:gd name="T71" fmla="*/ 18 h 64"/>
                <a:gd name="T72" fmla="*/ 34 w 41"/>
                <a:gd name="T73" fmla="*/ 18 h 64"/>
                <a:gd name="T74" fmla="*/ 32 w 41"/>
                <a:gd name="T75" fmla="*/ 23 h 64"/>
                <a:gd name="T76" fmla="*/ 31 w 41"/>
                <a:gd name="T77" fmla="*/ 28 h 64"/>
                <a:gd name="T78" fmla="*/ 31 w 41"/>
                <a:gd name="T79" fmla="*/ 28 h 64"/>
                <a:gd name="T80" fmla="*/ 26 w 41"/>
                <a:gd name="T81" fmla="*/ 33 h 64"/>
                <a:gd name="T82" fmla="*/ 17 w 41"/>
                <a:gd name="T83" fmla="*/ 40 h 64"/>
                <a:gd name="T84" fmla="*/ 17 w 41"/>
                <a:gd name="T85" fmla="*/ 40 h 64"/>
                <a:gd name="T86" fmla="*/ 6 w 41"/>
                <a:gd name="T87" fmla="*/ 51 h 64"/>
                <a:gd name="T88" fmla="*/ 6 w 41"/>
                <a:gd name="T89" fmla="*/ 51 h 64"/>
                <a:gd name="T90" fmla="*/ 1 w 41"/>
                <a:gd name="T91" fmla="*/ 59 h 64"/>
                <a:gd name="T92" fmla="*/ 1 w 41"/>
                <a:gd name="T93" fmla="*/ 59 h 64"/>
                <a:gd name="T94" fmla="*/ 0 w 41"/>
                <a:gd name="T95" fmla="*/ 64 h 64"/>
                <a:gd name="T96" fmla="*/ 41 w 41"/>
                <a:gd name="T97" fmla="*/ 64 h 64"/>
                <a:gd name="T98" fmla="*/ 41 w 41"/>
                <a:gd name="T99" fmla="*/ 58 h 64"/>
                <a:gd name="T100" fmla="*/ 12 w 41"/>
                <a:gd name="T101" fmla="*/ 58 h 64"/>
                <a:gd name="T102" fmla="*/ 12 w 41"/>
                <a:gd name="T103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64">
                  <a:moveTo>
                    <a:pt x="12" y="58"/>
                  </a:moveTo>
                  <a:lnTo>
                    <a:pt x="12" y="58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3" y="11"/>
                  </a:lnTo>
                  <a:lnTo>
                    <a:pt x="1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4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7" y="9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23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4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2AAD0858-C238-45AE-B9D3-C42E98D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732" y="4534448"/>
              <a:ext cx="100746" cy="120894"/>
            </a:xfrm>
            <a:custGeom>
              <a:avLst/>
              <a:gdLst>
                <a:gd name="T0" fmla="*/ 42 w 55"/>
                <a:gd name="T1" fmla="*/ 54 h 66"/>
                <a:gd name="T2" fmla="*/ 42 w 55"/>
                <a:gd name="T3" fmla="*/ 54 h 66"/>
                <a:gd name="T4" fmla="*/ 36 w 55"/>
                <a:gd name="T5" fmla="*/ 57 h 66"/>
                <a:gd name="T6" fmla="*/ 29 w 55"/>
                <a:gd name="T7" fmla="*/ 59 h 66"/>
                <a:gd name="T8" fmla="*/ 29 w 55"/>
                <a:gd name="T9" fmla="*/ 59 h 66"/>
                <a:gd name="T10" fmla="*/ 24 w 55"/>
                <a:gd name="T11" fmla="*/ 57 h 66"/>
                <a:gd name="T12" fmla="*/ 19 w 55"/>
                <a:gd name="T13" fmla="*/ 55 h 66"/>
                <a:gd name="T14" fmla="*/ 19 w 55"/>
                <a:gd name="T15" fmla="*/ 55 h 66"/>
                <a:gd name="T16" fmla="*/ 14 w 55"/>
                <a:gd name="T17" fmla="*/ 52 h 66"/>
                <a:gd name="T18" fmla="*/ 12 w 55"/>
                <a:gd name="T19" fmla="*/ 47 h 66"/>
                <a:gd name="T20" fmla="*/ 12 w 55"/>
                <a:gd name="T21" fmla="*/ 47 h 66"/>
                <a:gd name="T22" fmla="*/ 10 w 55"/>
                <a:gd name="T23" fmla="*/ 40 h 66"/>
                <a:gd name="T24" fmla="*/ 9 w 55"/>
                <a:gd name="T25" fmla="*/ 31 h 66"/>
                <a:gd name="T26" fmla="*/ 9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4 w 55"/>
                <a:gd name="T33" fmla="*/ 14 h 66"/>
                <a:gd name="T34" fmla="*/ 17 w 55"/>
                <a:gd name="T35" fmla="*/ 10 h 66"/>
                <a:gd name="T36" fmla="*/ 17 w 55"/>
                <a:gd name="T37" fmla="*/ 10 h 66"/>
                <a:gd name="T38" fmla="*/ 23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6 w 55"/>
                <a:gd name="T45" fmla="*/ 9 h 66"/>
                <a:gd name="T46" fmla="*/ 40 w 55"/>
                <a:gd name="T47" fmla="*/ 10 h 66"/>
                <a:gd name="T48" fmla="*/ 40 w 55"/>
                <a:gd name="T49" fmla="*/ 10 h 66"/>
                <a:gd name="T50" fmla="*/ 43 w 55"/>
                <a:gd name="T51" fmla="*/ 14 h 66"/>
                <a:gd name="T52" fmla="*/ 47 w 55"/>
                <a:gd name="T53" fmla="*/ 21 h 66"/>
                <a:gd name="T54" fmla="*/ 55 w 55"/>
                <a:gd name="T55" fmla="*/ 19 h 66"/>
                <a:gd name="T56" fmla="*/ 55 w 55"/>
                <a:gd name="T57" fmla="*/ 19 h 66"/>
                <a:gd name="T58" fmla="*/ 52 w 55"/>
                <a:gd name="T59" fmla="*/ 10 h 66"/>
                <a:gd name="T60" fmla="*/ 47 w 55"/>
                <a:gd name="T61" fmla="*/ 5 h 66"/>
                <a:gd name="T62" fmla="*/ 47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3 w 55"/>
                <a:gd name="T71" fmla="*/ 0 h 66"/>
                <a:gd name="T72" fmla="*/ 16 w 55"/>
                <a:gd name="T73" fmla="*/ 3 h 66"/>
                <a:gd name="T74" fmla="*/ 16 w 55"/>
                <a:gd name="T75" fmla="*/ 3 h 66"/>
                <a:gd name="T76" fmla="*/ 9 w 55"/>
                <a:gd name="T77" fmla="*/ 9 h 66"/>
                <a:gd name="T78" fmla="*/ 4 w 55"/>
                <a:gd name="T79" fmla="*/ 16 h 66"/>
                <a:gd name="T80" fmla="*/ 4 w 55"/>
                <a:gd name="T81" fmla="*/ 16 h 66"/>
                <a:gd name="T82" fmla="*/ 2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2 w 55"/>
                <a:gd name="T89" fmla="*/ 42 h 66"/>
                <a:gd name="T90" fmla="*/ 4 w 55"/>
                <a:gd name="T91" fmla="*/ 48 h 66"/>
                <a:gd name="T92" fmla="*/ 4 w 55"/>
                <a:gd name="T93" fmla="*/ 48 h 66"/>
                <a:gd name="T94" fmla="*/ 9 w 55"/>
                <a:gd name="T95" fmla="*/ 55 h 66"/>
                <a:gd name="T96" fmla="*/ 14 w 55"/>
                <a:gd name="T97" fmla="*/ 61 h 66"/>
                <a:gd name="T98" fmla="*/ 14 w 55"/>
                <a:gd name="T99" fmla="*/ 61 h 66"/>
                <a:gd name="T100" fmla="*/ 21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40 w 55"/>
                <a:gd name="T107" fmla="*/ 64 h 66"/>
                <a:gd name="T108" fmla="*/ 47 w 55"/>
                <a:gd name="T109" fmla="*/ 61 h 66"/>
                <a:gd name="T110" fmla="*/ 47 w 55"/>
                <a:gd name="T111" fmla="*/ 61 h 66"/>
                <a:gd name="T112" fmla="*/ 52 w 55"/>
                <a:gd name="T113" fmla="*/ 54 h 66"/>
                <a:gd name="T114" fmla="*/ 55 w 55"/>
                <a:gd name="T115" fmla="*/ 43 h 66"/>
                <a:gd name="T116" fmla="*/ 47 w 55"/>
                <a:gd name="T117" fmla="*/ 42 h 66"/>
                <a:gd name="T118" fmla="*/ 47 w 55"/>
                <a:gd name="T119" fmla="*/ 42 h 66"/>
                <a:gd name="T120" fmla="*/ 45 w 55"/>
                <a:gd name="T121" fmla="*/ 48 h 66"/>
                <a:gd name="T122" fmla="*/ 42 w 55"/>
                <a:gd name="T123" fmla="*/ 54 h 66"/>
                <a:gd name="T124" fmla="*/ 42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2" y="54"/>
                  </a:moveTo>
                  <a:lnTo>
                    <a:pt x="42" y="54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24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9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7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2" y="1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9" y="9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9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40" y="64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52" y="54"/>
                  </a:lnTo>
                  <a:lnTo>
                    <a:pt x="55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8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9236900B-92EE-43F1-BAF3-F425C94E1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299" y="4565588"/>
              <a:ext cx="76933" cy="89755"/>
            </a:xfrm>
            <a:custGeom>
              <a:avLst/>
              <a:gdLst>
                <a:gd name="T0" fmla="*/ 42 w 42"/>
                <a:gd name="T1" fmla="*/ 47 h 49"/>
                <a:gd name="T2" fmla="*/ 40 w 42"/>
                <a:gd name="T3" fmla="*/ 42 h 49"/>
                <a:gd name="T4" fmla="*/ 40 w 42"/>
                <a:gd name="T5" fmla="*/ 28 h 49"/>
                <a:gd name="T6" fmla="*/ 40 w 42"/>
                <a:gd name="T7" fmla="*/ 18 h 49"/>
                <a:gd name="T8" fmla="*/ 40 w 42"/>
                <a:gd name="T9" fmla="*/ 11 h 49"/>
                <a:gd name="T10" fmla="*/ 37 w 42"/>
                <a:gd name="T11" fmla="*/ 6 h 49"/>
                <a:gd name="T12" fmla="*/ 32 w 42"/>
                <a:gd name="T13" fmla="*/ 2 h 49"/>
                <a:gd name="T14" fmla="*/ 23 w 42"/>
                <a:gd name="T15" fmla="*/ 0 h 49"/>
                <a:gd name="T16" fmla="*/ 12 w 42"/>
                <a:gd name="T17" fmla="*/ 2 h 49"/>
                <a:gd name="T18" fmla="*/ 6 w 42"/>
                <a:gd name="T19" fmla="*/ 7 h 49"/>
                <a:gd name="T20" fmla="*/ 2 w 42"/>
                <a:gd name="T21" fmla="*/ 14 h 49"/>
                <a:gd name="T22" fmla="*/ 9 w 42"/>
                <a:gd name="T23" fmla="*/ 16 h 49"/>
                <a:gd name="T24" fmla="*/ 12 w 42"/>
                <a:gd name="T25" fmla="*/ 9 h 49"/>
                <a:gd name="T26" fmla="*/ 16 w 42"/>
                <a:gd name="T27" fmla="*/ 7 h 49"/>
                <a:gd name="T28" fmla="*/ 21 w 42"/>
                <a:gd name="T29" fmla="*/ 7 h 49"/>
                <a:gd name="T30" fmla="*/ 30 w 42"/>
                <a:gd name="T31" fmla="*/ 9 h 49"/>
                <a:gd name="T32" fmla="*/ 32 w 42"/>
                <a:gd name="T33" fmla="*/ 12 h 49"/>
                <a:gd name="T34" fmla="*/ 32 w 42"/>
                <a:gd name="T35" fmla="*/ 16 h 49"/>
                <a:gd name="T36" fmla="*/ 32 w 42"/>
                <a:gd name="T37" fmla="*/ 18 h 49"/>
                <a:gd name="T38" fmla="*/ 18 w 42"/>
                <a:gd name="T39" fmla="*/ 21 h 49"/>
                <a:gd name="T40" fmla="*/ 12 w 42"/>
                <a:gd name="T41" fmla="*/ 21 h 49"/>
                <a:gd name="T42" fmla="*/ 6 w 42"/>
                <a:gd name="T43" fmla="*/ 25 h 49"/>
                <a:gd name="T44" fmla="*/ 2 w 42"/>
                <a:gd name="T45" fmla="*/ 30 h 49"/>
                <a:gd name="T46" fmla="*/ 0 w 42"/>
                <a:gd name="T47" fmla="*/ 35 h 49"/>
                <a:gd name="T48" fmla="*/ 4 w 42"/>
                <a:gd name="T49" fmla="*/ 44 h 49"/>
                <a:gd name="T50" fmla="*/ 9 w 42"/>
                <a:gd name="T51" fmla="*/ 47 h 49"/>
                <a:gd name="T52" fmla="*/ 16 w 42"/>
                <a:gd name="T53" fmla="*/ 49 h 49"/>
                <a:gd name="T54" fmla="*/ 25 w 42"/>
                <a:gd name="T55" fmla="*/ 47 h 49"/>
                <a:gd name="T56" fmla="*/ 33 w 42"/>
                <a:gd name="T57" fmla="*/ 42 h 49"/>
                <a:gd name="T58" fmla="*/ 35 w 42"/>
                <a:gd name="T59" fmla="*/ 47 h 49"/>
                <a:gd name="T60" fmla="*/ 32 w 42"/>
                <a:gd name="T61" fmla="*/ 26 h 49"/>
                <a:gd name="T62" fmla="*/ 32 w 42"/>
                <a:gd name="T63" fmla="*/ 35 h 49"/>
                <a:gd name="T64" fmla="*/ 28 w 42"/>
                <a:gd name="T65" fmla="*/ 38 h 49"/>
                <a:gd name="T66" fmla="*/ 26 w 42"/>
                <a:gd name="T67" fmla="*/ 40 h 49"/>
                <a:gd name="T68" fmla="*/ 18 w 42"/>
                <a:gd name="T69" fmla="*/ 42 h 49"/>
                <a:gd name="T70" fmla="*/ 14 w 42"/>
                <a:gd name="T71" fmla="*/ 42 h 49"/>
                <a:gd name="T72" fmla="*/ 11 w 42"/>
                <a:gd name="T73" fmla="*/ 40 h 49"/>
                <a:gd name="T74" fmla="*/ 9 w 42"/>
                <a:gd name="T75" fmla="*/ 35 h 49"/>
                <a:gd name="T76" fmla="*/ 9 w 42"/>
                <a:gd name="T77" fmla="*/ 31 h 49"/>
                <a:gd name="T78" fmla="*/ 12 w 42"/>
                <a:gd name="T79" fmla="*/ 28 h 49"/>
                <a:gd name="T80" fmla="*/ 19 w 42"/>
                <a:gd name="T81" fmla="*/ 26 h 49"/>
                <a:gd name="T82" fmla="*/ 32 w 42"/>
                <a:gd name="T83" fmla="*/ 25 h 49"/>
                <a:gd name="T84" fmla="*/ 32 w 42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9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8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5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4430233-BE16-4DBF-BA2B-C5AE969B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055" y="4565588"/>
              <a:ext cx="73269" cy="89755"/>
            </a:xfrm>
            <a:custGeom>
              <a:avLst/>
              <a:gdLst>
                <a:gd name="T0" fmla="*/ 29 w 40"/>
                <a:gd name="T1" fmla="*/ 38 h 49"/>
                <a:gd name="T2" fmla="*/ 29 w 40"/>
                <a:gd name="T3" fmla="*/ 38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5 w 40"/>
                <a:gd name="T11" fmla="*/ 40 h 49"/>
                <a:gd name="T12" fmla="*/ 12 w 40"/>
                <a:gd name="T13" fmla="*/ 38 h 49"/>
                <a:gd name="T14" fmla="*/ 12 w 40"/>
                <a:gd name="T15" fmla="*/ 38 h 49"/>
                <a:gd name="T16" fmla="*/ 10 w 40"/>
                <a:gd name="T17" fmla="*/ 31 h 49"/>
                <a:gd name="T18" fmla="*/ 8 w 40"/>
                <a:gd name="T19" fmla="*/ 25 h 49"/>
                <a:gd name="T20" fmla="*/ 8 w 40"/>
                <a:gd name="T21" fmla="*/ 25 h 49"/>
                <a:gd name="T22" fmla="*/ 10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7 w 40"/>
                <a:gd name="T29" fmla="*/ 7 h 49"/>
                <a:gd name="T30" fmla="*/ 22 w 40"/>
                <a:gd name="T31" fmla="*/ 7 h 49"/>
                <a:gd name="T32" fmla="*/ 22 w 40"/>
                <a:gd name="T33" fmla="*/ 7 h 49"/>
                <a:gd name="T34" fmla="*/ 26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1 w 40"/>
                <a:gd name="T41" fmla="*/ 12 h 49"/>
                <a:gd name="T42" fmla="*/ 33 w 40"/>
                <a:gd name="T43" fmla="*/ 16 h 49"/>
                <a:gd name="T44" fmla="*/ 40 w 40"/>
                <a:gd name="T45" fmla="*/ 14 h 49"/>
                <a:gd name="T46" fmla="*/ 40 w 40"/>
                <a:gd name="T47" fmla="*/ 14 h 49"/>
                <a:gd name="T48" fmla="*/ 38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5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7 w 40"/>
                <a:gd name="T67" fmla="*/ 7 h 49"/>
                <a:gd name="T68" fmla="*/ 3 w 40"/>
                <a:gd name="T69" fmla="*/ 11 h 49"/>
                <a:gd name="T70" fmla="*/ 3 w 40"/>
                <a:gd name="T71" fmla="*/ 11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4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4 w 40"/>
                <a:gd name="T93" fmla="*/ 44 h 49"/>
                <a:gd name="T94" fmla="*/ 34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0 h 49"/>
                <a:gd name="T102" fmla="*/ 33 w 40"/>
                <a:gd name="T103" fmla="*/ 30 h 49"/>
                <a:gd name="T104" fmla="*/ 31 w 40"/>
                <a:gd name="T105" fmla="*/ 35 h 49"/>
                <a:gd name="T106" fmla="*/ 29 w 40"/>
                <a:gd name="T107" fmla="*/ 38 h 49"/>
                <a:gd name="T108" fmla="*/ 29 w 40"/>
                <a:gd name="T10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9" y="38"/>
                  </a:moveTo>
                  <a:lnTo>
                    <a:pt x="29" y="38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1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8D017ABB-BF57-4954-ADDA-C53C0BAF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146" y="4538112"/>
              <a:ext cx="69606" cy="113567"/>
            </a:xfrm>
            <a:custGeom>
              <a:avLst/>
              <a:gdLst>
                <a:gd name="T0" fmla="*/ 8 w 38"/>
                <a:gd name="T1" fmla="*/ 62 h 62"/>
                <a:gd name="T2" fmla="*/ 8 w 38"/>
                <a:gd name="T3" fmla="*/ 38 h 62"/>
                <a:gd name="T4" fmla="*/ 8 w 38"/>
                <a:gd name="T5" fmla="*/ 38 h 62"/>
                <a:gd name="T6" fmla="*/ 8 w 38"/>
                <a:gd name="T7" fmla="*/ 29 h 62"/>
                <a:gd name="T8" fmla="*/ 8 w 38"/>
                <a:gd name="T9" fmla="*/ 29 h 62"/>
                <a:gd name="T10" fmla="*/ 10 w 38"/>
                <a:gd name="T11" fmla="*/ 26 h 62"/>
                <a:gd name="T12" fmla="*/ 13 w 38"/>
                <a:gd name="T13" fmla="*/ 24 h 62"/>
                <a:gd name="T14" fmla="*/ 13 w 38"/>
                <a:gd name="T15" fmla="*/ 24 h 62"/>
                <a:gd name="T16" fmla="*/ 20 w 38"/>
                <a:gd name="T17" fmla="*/ 22 h 62"/>
                <a:gd name="T18" fmla="*/ 20 w 38"/>
                <a:gd name="T19" fmla="*/ 22 h 62"/>
                <a:gd name="T20" fmla="*/ 24 w 38"/>
                <a:gd name="T21" fmla="*/ 22 h 62"/>
                <a:gd name="T22" fmla="*/ 27 w 38"/>
                <a:gd name="T23" fmla="*/ 24 h 62"/>
                <a:gd name="T24" fmla="*/ 27 w 38"/>
                <a:gd name="T25" fmla="*/ 24 h 62"/>
                <a:gd name="T26" fmla="*/ 29 w 38"/>
                <a:gd name="T27" fmla="*/ 27 h 62"/>
                <a:gd name="T28" fmla="*/ 29 w 38"/>
                <a:gd name="T29" fmla="*/ 33 h 62"/>
                <a:gd name="T30" fmla="*/ 29 w 38"/>
                <a:gd name="T31" fmla="*/ 62 h 62"/>
                <a:gd name="T32" fmla="*/ 38 w 38"/>
                <a:gd name="T33" fmla="*/ 62 h 62"/>
                <a:gd name="T34" fmla="*/ 38 w 38"/>
                <a:gd name="T35" fmla="*/ 33 h 62"/>
                <a:gd name="T36" fmla="*/ 38 w 38"/>
                <a:gd name="T37" fmla="*/ 33 h 62"/>
                <a:gd name="T38" fmla="*/ 36 w 38"/>
                <a:gd name="T39" fmla="*/ 27 h 62"/>
                <a:gd name="T40" fmla="*/ 36 w 38"/>
                <a:gd name="T41" fmla="*/ 22 h 62"/>
                <a:gd name="T42" fmla="*/ 36 w 38"/>
                <a:gd name="T43" fmla="*/ 22 h 62"/>
                <a:gd name="T44" fmla="*/ 32 w 38"/>
                <a:gd name="T45" fmla="*/ 21 h 62"/>
                <a:gd name="T46" fmla="*/ 31 w 38"/>
                <a:gd name="T47" fmla="*/ 17 h 62"/>
                <a:gd name="T48" fmla="*/ 31 w 38"/>
                <a:gd name="T49" fmla="*/ 17 h 62"/>
                <a:gd name="T50" fmla="*/ 26 w 38"/>
                <a:gd name="T51" fmla="*/ 15 h 62"/>
                <a:gd name="T52" fmla="*/ 20 w 38"/>
                <a:gd name="T53" fmla="*/ 15 h 62"/>
                <a:gd name="T54" fmla="*/ 20 w 38"/>
                <a:gd name="T55" fmla="*/ 15 h 62"/>
                <a:gd name="T56" fmla="*/ 13 w 38"/>
                <a:gd name="T57" fmla="*/ 17 h 62"/>
                <a:gd name="T58" fmla="*/ 8 w 38"/>
                <a:gd name="T59" fmla="*/ 22 h 62"/>
                <a:gd name="T60" fmla="*/ 8 w 38"/>
                <a:gd name="T61" fmla="*/ 0 h 62"/>
                <a:gd name="T62" fmla="*/ 0 w 38"/>
                <a:gd name="T63" fmla="*/ 0 h 62"/>
                <a:gd name="T64" fmla="*/ 0 w 38"/>
                <a:gd name="T65" fmla="*/ 62 h 62"/>
                <a:gd name="T66" fmla="*/ 8 w 38"/>
                <a:gd name="T67" fmla="*/ 62 h 62"/>
                <a:gd name="T68" fmla="*/ 8 w 38"/>
                <a:gd name="T6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2">
                  <a:moveTo>
                    <a:pt x="8" y="62"/>
                  </a:moveTo>
                  <a:lnTo>
                    <a:pt x="8" y="38"/>
                  </a:lnTo>
                  <a:lnTo>
                    <a:pt x="8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4" y="22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9" y="62"/>
                  </a:lnTo>
                  <a:lnTo>
                    <a:pt x="38" y="6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7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2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3" y="17"/>
                  </a:lnTo>
                  <a:lnTo>
                    <a:pt x="8" y="2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B21A1740-503E-4115-9A07-5F9DB1E7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405" y="4565588"/>
              <a:ext cx="76933" cy="89755"/>
            </a:xfrm>
            <a:custGeom>
              <a:avLst/>
              <a:gdLst>
                <a:gd name="T0" fmla="*/ 30 w 42"/>
                <a:gd name="T1" fmla="*/ 40 h 49"/>
                <a:gd name="T2" fmla="*/ 30 w 42"/>
                <a:gd name="T3" fmla="*/ 40 h 49"/>
                <a:gd name="T4" fmla="*/ 26 w 42"/>
                <a:gd name="T5" fmla="*/ 42 h 49"/>
                <a:gd name="T6" fmla="*/ 21 w 42"/>
                <a:gd name="T7" fmla="*/ 42 h 49"/>
                <a:gd name="T8" fmla="*/ 21 w 42"/>
                <a:gd name="T9" fmla="*/ 42 h 49"/>
                <a:gd name="T10" fmla="*/ 16 w 42"/>
                <a:gd name="T11" fmla="*/ 40 h 49"/>
                <a:gd name="T12" fmla="*/ 12 w 42"/>
                <a:gd name="T13" fmla="*/ 38 h 49"/>
                <a:gd name="T14" fmla="*/ 12 w 42"/>
                <a:gd name="T15" fmla="*/ 38 h 49"/>
                <a:gd name="T16" fmla="*/ 9 w 42"/>
                <a:gd name="T17" fmla="*/ 33 h 49"/>
                <a:gd name="T18" fmla="*/ 7 w 42"/>
                <a:gd name="T19" fmla="*/ 26 h 49"/>
                <a:gd name="T20" fmla="*/ 42 w 42"/>
                <a:gd name="T21" fmla="*/ 26 h 49"/>
                <a:gd name="T22" fmla="*/ 42 w 42"/>
                <a:gd name="T23" fmla="*/ 26 h 49"/>
                <a:gd name="T24" fmla="*/ 42 w 42"/>
                <a:gd name="T25" fmla="*/ 25 h 49"/>
                <a:gd name="T26" fmla="*/ 42 w 42"/>
                <a:gd name="T27" fmla="*/ 25 h 49"/>
                <a:gd name="T28" fmla="*/ 40 w 42"/>
                <a:gd name="T29" fmla="*/ 14 h 49"/>
                <a:gd name="T30" fmla="*/ 37 w 42"/>
                <a:gd name="T31" fmla="*/ 7 h 49"/>
                <a:gd name="T32" fmla="*/ 37 w 42"/>
                <a:gd name="T33" fmla="*/ 7 h 49"/>
                <a:gd name="T34" fmla="*/ 30 w 42"/>
                <a:gd name="T35" fmla="*/ 2 h 49"/>
                <a:gd name="T36" fmla="*/ 21 w 42"/>
                <a:gd name="T37" fmla="*/ 0 h 49"/>
                <a:gd name="T38" fmla="*/ 21 w 42"/>
                <a:gd name="T39" fmla="*/ 0 h 49"/>
                <a:gd name="T40" fmla="*/ 12 w 42"/>
                <a:gd name="T41" fmla="*/ 2 h 49"/>
                <a:gd name="T42" fmla="*/ 6 w 42"/>
                <a:gd name="T43" fmla="*/ 7 h 49"/>
                <a:gd name="T44" fmla="*/ 6 w 42"/>
                <a:gd name="T45" fmla="*/ 7 h 49"/>
                <a:gd name="T46" fmla="*/ 2 w 42"/>
                <a:gd name="T47" fmla="*/ 14 h 49"/>
                <a:gd name="T48" fmla="*/ 0 w 42"/>
                <a:gd name="T49" fmla="*/ 25 h 49"/>
                <a:gd name="T50" fmla="*/ 0 w 42"/>
                <a:gd name="T51" fmla="*/ 25 h 49"/>
                <a:gd name="T52" fmla="*/ 2 w 42"/>
                <a:gd name="T53" fmla="*/ 35 h 49"/>
                <a:gd name="T54" fmla="*/ 6 w 42"/>
                <a:gd name="T55" fmla="*/ 42 h 49"/>
                <a:gd name="T56" fmla="*/ 6 w 42"/>
                <a:gd name="T57" fmla="*/ 42 h 49"/>
                <a:gd name="T58" fmla="*/ 12 w 42"/>
                <a:gd name="T59" fmla="*/ 47 h 49"/>
                <a:gd name="T60" fmla="*/ 21 w 42"/>
                <a:gd name="T61" fmla="*/ 49 h 49"/>
                <a:gd name="T62" fmla="*/ 21 w 42"/>
                <a:gd name="T63" fmla="*/ 49 h 49"/>
                <a:gd name="T64" fmla="*/ 28 w 42"/>
                <a:gd name="T65" fmla="*/ 47 h 49"/>
                <a:gd name="T66" fmla="*/ 35 w 42"/>
                <a:gd name="T67" fmla="*/ 44 h 49"/>
                <a:gd name="T68" fmla="*/ 35 w 42"/>
                <a:gd name="T69" fmla="*/ 44 h 49"/>
                <a:gd name="T70" fmla="*/ 38 w 42"/>
                <a:gd name="T71" fmla="*/ 40 h 49"/>
                <a:gd name="T72" fmla="*/ 42 w 42"/>
                <a:gd name="T73" fmla="*/ 33 h 49"/>
                <a:gd name="T74" fmla="*/ 33 w 42"/>
                <a:gd name="T75" fmla="*/ 33 h 49"/>
                <a:gd name="T76" fmla="*/ 33 w 42"/>
                <a:gd name="T77" fmla="*/ 33 h 49"/>
                <a:gd name="T78" fmla="*/ 31 w 42"/>
                <a:gd name="T79" fmla="*/ 37 h 49"/>
                <a:gd name="T80" fmla="*/ 30 w 42"/>
                <a:gd name="T81" fmla="*/ 40 h 49"/>
                <a:gd name="T82" fmla="*/ 30 w 42"/>
                <a:gd name="T83" fmla="*/ 40 h 49"/>
                <a:gd name="T84" fmla="*/ 12 w 42"/>
                <a:gd name="T85" fmla="*/ 11 h 49"/>
                <a:gd name="T86" fmla="*/ 12 w 42"/>
                <a:gd name="T87" fmla="*/ 11 h 49"/>
                <a:gd name="T88" fmla="*/ 16 w 42"/>
                <a:gd name="T89" fmla="*/ 7 h 49"/>
                <a:gd name="T90" fmla="*/ 21 w 42"/>
                <a:gd name="T91" fmla="*/ 7 h 49"/>
                <a:gd name="T92" fmla="*/ 21 w 42"/>
                <a:gd name="T93" fmla="*/ 7 h 49"/>
                <a:gd name="T94" fmla="*/ 26 w 42"/>
                <a:gd name="T95" fmla="*/ 7 h 49"/>
                <a:gd name="T96" fmla="*/ 31 w 42"/>
                <a:gd name="T97" fmla="*/ 11 h 49"/>
                <a:gd name="T98" fmla="*/ 31 w 42"/>
                <a:gd name="T99" fmla="*/ 11 h 49"/>
                <a:gd name="T100" fmla="*/ 33 w 42"/>
                <a:gd name="T101" fmla="*/ 14 h 49"/>
                <a:gd name="T102" fmla="*/ 33 w 42"/>
                <a:gd name="T103" fmla="*/ 19 h 49"/>
                <a:gd name="T104" fmla="*/ 9 w 42"/>
                <a:gd name="T105" fmla="*/ 19 h 49"/>
                <a:gd name="T106" fmla="*/ 9 w 42"/>
                <a:gd name="T107" fmla="*/ 19 h 49"/>
                <a:gd name="T108" fmla="*/ 9 w 42"/>
                <a:gd name="T109" fmla="*/ 14 h 49"/>
                <a:gd name="T110" fmla="*/ 12 w 42"/>
                <a:gd name="T111" fmla="*/ 11 h 49"/>
                <a:gd name="T112" fmla="*/ 12 w 42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40"/>
                  </a:lnTo>
                  <a:lnTo>
                    <a:pt x="4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6E69FA15-4CAB-4F62-B4D6-1A25F9AE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4" y="4386078"/>
              <a:ext cx="108073" cy="122727"/>
            </a:xfrm>
            <a:custGeom>
              <a:avLst/>
              <a:gdLst>
                <a:gd name="T0" fmla="*/ 59 w 59"/>
                <a:gd name="T1" fmla="*/ 32 h 67"/>
                <a:gd name="T2" fmla="*/ 57 w 59"/>
                <a:gd name="T3" fmla="*/ 0 h 67"/>
                <a:gd name="T4" fmla="*/ 0 w 59"/>
                <a:gd name="T5" fmla="*/ 34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2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BA4CAEAA-402A-4531-96F7-A46DCBC2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569" y="4387177"/>
              <a:ext cx="108073" cy="120894"/>
            </a:xfrm>
            <a:custGeom>
              <a:avLst/>
              <a:gdLst>
                <a:gd name="T0" fmla="*/ 0 w 59"/>
                <a:gd name="T1" fmla="*/ 33 h 66"/>
                <a:gd name="T2" fmla="*/ 1 w 59"/>
                <a:gd name="T3" fmla="*/ 66 h 66"/>
                <a:gd name="T4" fmla="*/ 59 w 59"/>
                <a:gd name="T5" fmla="*/ 33 h 66"/>
                <a:gd name="T6" fmla="*/ 0 w 59"/>
                <a:gd name="T7" fmla="*/ 0 h 66"/>
                <a:gd name="T8" fmla="*/ 0 w 59"/>
                <a:gd name="T9" fmla="*/ 0 h 66"/>
                <a:gd name="T10" fmla="*/ 0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0" y="33"/>
                  </a:moveTo>
                  <a:lnTo>
                    <a:pt x="1" y="66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78B94A39-71EC-48D3-BFDA-3E4BA324A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386" y="4448355"/>
              <a:ext cx="183173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1E64B6B5-4B22-453D-B15E-C7EF6EC3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632" y="3569127"/>
              <a:ext cx="888390" cy="1758462"/>
            </a:xfrm>
            <a:custGeom>
              <a:avLst/>
              <a:gdLst>
                <a:gd name="T0" fmla="*/ 0 w 485"/>
                <a:gd name="T1" fmla="*/ 0 h 960"/>
                <a:gd name="T2" fmla="*/ 485 w 485"/>
                <a:gd name="T3" fmla="*/ 0 h 960"/>
                <a:gd name="T4" fmla="*/ 485 w 485"/>
                <a:gd name="T5" fmla="*/ 960 h 960"/>
                <a:gd name="T6" fmla="*/ 0 w 485"/>
                <a:gd name="T7" fmla="*/ 960 h 960"/>
                <a:gd name="T8" fmla="*/ 0 w 485"/>
                <a:gd name="T9" fmla="*/ 0 h 960"/>
                <a:gd name="T10" fmla="*/ 0 w 485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960">
                  <a:moveTo>
                    <a:pt x="0" y="0"/>
                  </a:moveTo>
                  <a:lnTo>
                    <a:pt x="485" y="0"/>
                  </a:lnTo>
                  <a:lnTo>
                    <a:pt x="485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3A3E5CAB-D248-4023-A25C-D95101B4B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651" y="4204737"/>
              <a:ext cx="73269" cy="113567"/>
            </a:xfrm>
            <a:custGeom>
              <a:avLst/>
              <a:gdLst>
                <a:gd name="T0" fmla="*/ 40 w 40"/>
                <a:gd name="T1" fmla="*/ 62 h 62"/>
                <a:gd name="T2" fmla="*/ 40 w 40"/>
                <a:gd name="T3" fmla="*/ 55 h 62"/>
                <a:gd name="T4" fmla="*/ 9 w 40"/>
                <a:gd name="T5" fmla="*/ 55 h 62"/>
                <a:gd name="T6" fmla="*/ 9 w 40"/>
                <a:gd name="T7" fmla="*/ 0 h 62"/>
                <a:gd name="T8" fmla="*/ 0 w 40"/>
                <a:gd name="T9" fmla="*/ 0 h 62"/>
                <a:gd name="T10" fmla="*/ 0 w 40"/>
                <a:gd name="T11" fmla="*/ 62 h 62"/>
                <a:gd name="T12" fmla="*/ 40 w 40"/>
                <a:gd name="T13" fmla="*/ 62 h 62"/>
                <a:gd name="T14" fmla="*/ 40 w 40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2">
                  <a:moveTo>
                    <a:pt x="40" y="62"/>
                  </a:moveTo>
                  <a:lnTo>
                    <a:pt x="40" y="55"/>
                  </a:lnTo>
                  <a:lnTo>
                    <a:pt x="9" y="55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40" y="62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CED9FCD0-0CAE-49C8-937E-1D2DE60D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742" y="4204737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19 w 41"/>
                <a:gd name="T3" fmla="*/ 64 h 64"/>
                <a:gd name="T4" fmla="*/ 27 w 41"/>
                <a:gd name="T5" fmla="*/ 62 h 64"/>
                <a:gd name="T6" fmla="*/ 34 w 41"/>
                <a:gd name="T7" fmla="*/ 59 h 64"/>
                <a:gd name="T8" fmla="*/ 41 w 41"/>
                <a:gd name="T9" fmla="*/ 45 h 64"/>
                <a:gd name="T10" fmla="*/ 40 w 41"/>
                <a:gd name="T11" fmla="*/ 38 h 64"/>
                <a:gd name="T12" fmla="*/ 38 w 41"/>
                <a:gd name="T13" fmla="*/ 34 h 64"/>
                <a:gd name="T14" fmla="*/ 29 w 41"/>
                <a:gd name="T15" fmla="*/ 29 h 64"/>
                <a:gd name="T16" fmla="*/ 33 w 41"/>
                <a:gd name="T17" fmla="*/ 26 h 64"/>
                <a:gd name="T18" fmla="*/ 34 w 41"/>
                <a:gd name="T19" fmla="*/ 24 h 64"/>
                <a:gd name="T20" fmla="*/ 38 w 41"/>
                <a:gd name="T21" fmla="*/ 15 h 64"/>
                <a:gd name="T22" fmla="*/ 36 w 41"/>
                <a:gd name="T23" fmla="*/ 12 h 64"/>
                <a:gd name="T24" fmla="*/ 34 w 41"/>
                <a:gd name="T25" fmla="*/ 8 h 64"/>
                <a:gd name="T26" fmla="*/ 29 w 41"/>
                <a:gd name="T27" fmla="*/ 1 h 64"/>
                <a:gd name="T28" fmla="*/ 24 w 41"/>
                <a:gd name="T29" fmla="*/ 0 h 64"/>
                <a:gd name="T30" fmla="*/ 19 w 41"/>
                <a:gd name="T31" fmla="*/ 0 h 64"/>
                <a:gd name="T32" fmla="*/ 7 w 41"/>
                <a:gd name="T33" fmla="*/ 3 h 64"/>
                <a:gd name="T34" fmla="*/ 3 w 41"/>
                <a:gd name="T35" fmla="*/ 8 h 64"/>
                <a:gd name="T36" fmla="*/ 8 w 41"/>
                <a:gd name="T37" fmla="*/ 17 h 64"/>
                <a:gd name="T38" fmla="*/ 8 w 41"/>
                <a:gd name="T39" fmla="*/ 12 h 64"/>
                <a:gd name="T40" fmla="*/ 12 w 41"/>
                <a:gd name="T41" fmla="*/ 8 h 64"/>
                <a:gd name="T42" fmla="*/ 19 w 41"/>
                <a:gd name="T43" fmla="*/ 5 h 64"/>
                <a:gd name="T44" fmla="*/ 24 w 41"/>
                <a:gd name="T45" fmla="*/ 7 h 64"/>
                <a:gd name="T46" fmla="*/ 27 w 41"/>
                <a:gd name="T47" fmla="*/ 8 h 64"/>
                <a:gd name="T48" fmla="*/ 29 w 41"/>
                <a:gd name="T49" fmla="*/ 15 h 64"/>
                <a:gd name="T50" fmla="*/ 29 w 41"/>
                <a:gd name="T51" fmla="*/ 21 h 64"/>
                <a:gd name="T52" fmla="*/ 26 w 41"/>
                <a:gd name="T53" fmla="*/ 24 h 64"/>
                <a:gd name="T54" fmla="*/ 17 w 41"/>
                <a:gd name="T55" fmla="*/ 26 h 64"/>
                <a:gd name="T56" fmla="*/ 15 w 41"/>
                <a:gd name="T57" fmla="*/ 26 h 64"/>
                <a:gd name="T58" fmla="*/ 15 w 41"/>
                <a:gd name="T59" fmla="*/ 33 h 64"/>
                <a:gd name="T60" fmla="*/ 21 w 41"/>
                <a:gd name="T61" fmla="*/ 33 h 64"/>
                <a:gd name="T62" fmla="*/ 29 w 41"/>
                <a:gd name="T63" fmla="*/ 36 h 64"/>
                <a:gd name="T64" fmla="*/ 31 w 41"/>
                <a:gd name="T65" fmla="*/ 40 h 64"/>
                <a:gd name="T66" fmla="*/ 33 w 41"/>
                <a:gd name="T67" fmla="*/ 45 h 64"/>
                <a:gd name="T68" fmla="*/ 29 w 41"/>
                <a:gd name="T69" fmla="*/ 53 h 64"/>
                <a:gd name="T70" fmla="*/ 24 w 41"/>
                <a:gd name="T71" fmla="*/ 57 h 64"/>
                <a:gd name="T72" fmla="*/ 19 w 41"/>
                <a:gd name="T73" fmla="*/ 57 h 64"/>
                <a:gd name="T74" fmla="*/ 12 w 41"/>
                <a:gd name="T75" fmla="*/ 55 h 64"/>
                <a:gd name="T76" fmla="*/ 8 w 41"/>
                <a:gd name="T77" fmla="*/ 50 h 64"/>
                <a:gd name="T78" fmla="*/ 0 w 41"/>
                <a:gd name="T79" fmla="*/ 47 h 64"/>
                <a:gd name="T80" fmla="*/ 2 w 41"/>
                <a:gd name="T81" fmla="*/ 53 h 64"/>
                <a:gd name="T82" fmla="*/ 5 w 41"/>
                <a:gd name="T8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7" y="62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40" y="52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4" y="31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33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8"/>
                  </a:lnTo>
                  <a:lnTo>
                    <a:pt x="0" y="1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21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1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1" y="4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1" y="5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71275733-1952-4B12-864A-A112AB21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598" y="4594896"/>
              <a:ext cx="100746" cy="117231"/>
            </a:xfrm>
            <a:custGeom>
              <a:avLst/>
              <a:gdLst>
                <a:gd name="T0" fmla="*/ 40 w 55"/>
                <a:gd name="T1" fmla="*/ 54 h 64"/>
                <a:gd name="T2" fmla="*/ 40 w 55"/>
                <a:gd name="T3" fmla="*/ 54 h 64"/>
                <a:gd name="T4" fmla="*/ 35 w 55"/>
                <a:gd name="T5" fmla="*/ 57 h 64"/>
                <a:gd name="T6" fmla="*/ 28 w 55"/>
                <a:gd name="T7" fmla="*/ 57 h 64"/>
                <a:gd name="T8" fmla="*/ 28 w 55"/>
                <a:gd name="T9" fmla="*/ 57 h 64"/>
                <a:gd name="T10" fmla="*/ 23 w 55"/>
                <a:gd name="T11" fmla="*/ 57 h 64"/>
                <a:gd name="T12" fmla="*/ 17 w 55"/>
                <a:gd name="T13" fmla="*/ 54 h 64"/>
                <a:gd name="T14" fmla="*/ 17 w 55"/>
                <a:gd name="T15" fmla="*/ 54 h 64"/>
                <a:gd name="T16" fmla="*/ 14 w 55"/>
                <a:gd name="T17" fmla="*/ 50 h 64"/>
                <a:gd name="T18" fmla="*/ 10 w 55"/>
                <a:gd name="T19" fmla="*/ 45 h 64"/>
                <a:gd name="T20" fmla="*/ 10 w 55"/>
                <a:gd name="T21" fmla="*/ 45 h 64"/>
                <a:gd name="T22" fmla="*/ 9 w 55"/>
                <a:gd name="T23" fmla="*/ 40 h 64"/>
                <a:gd name="T24" fmla="*/ 9 w 55"/>
                <a:gd name="T25" fmla="*/ 31 h 64"/>
                <a:gd name="T26" fmla="*/ 9 w 55"/>
                <a:gd name="T27" fmla="*/ 31 h 64"/>
                <a:gd name="T28" fmla="*/ 10 w 55"/>
                <a:gd name="T29" fmla="*/ 19 h 64"/>
                <a:gd name="T30" fmla="*/ 10 w 55"/>
                <a:gd name="T31" fmla="*/ 19 h 64"/>
                <a:gd name="T32" fmla="*/ 12 w 55"/>
                <a:gd name="T33" fmla="*/ 14 h 64"/>
                <a:gd name="T34" fmla="*/ 17 w 55"/>
                <a:gd name="T35" fmla="*/ 10 h 64"/>
                <a:gd name="T36" fmla="*/ 17 w 55"/>
                <a:gd name="T37" fmla="*/ 10 h 64"/>
                <a:gd name="T38" fmla="*/ 23 w 55"/>
                <a:gd name="T39" fmla="*/ 7 h 64"/>
                <a:gd name="T40" fmla="*/ 30 w 55"/>
                <a:gd name="T41" fmla="*/ 7 h 64"/>
                <a:gd name="T42" fmla="*/ 30 w 55"/>
                <a:gd name="T43" fmla="*/ 7 h 64"/>
                <a:gd name="T44" fmla="*/ 35 w 55"/>
                <a:gd name="T45" fmla="*/ 7 h 64"/>
                <a:gd name="T46" fmla="*/ 40 w 55"/>
                <a:gd name="T47" fmla="*/ 10 h 64"/>
                <a:gd name="T48" fmla="*/ 40 w 55"/>
                <a:gd name="T49" fmla="*/ 10 h 64"/>
                <a:gd name="T50" fmla="*/ 43 w 55"/>
                <a:gd name="T51" fmla="*/ 14 h 64"/>
                <a:gd name="T52" fmla="*/ 45 w 55"/>
                <a:gd name="T53" fmla="*/ 19 h 64"/>
                <a:gd name="T54" fmla="*/ 54 w 55"/>
                <a:gd name="T55" fmla="*/ 17 h 64"/>
                <a:gd name="T56" fmla="*/ 54 w 55"/>
                <a:gd name="T57" fmla="*/ 17 h 64"/>
                <a:gd name="T58" fmla="*/ 50 w 55"/>
                <a:gd name="T59" fmla="*/ 10 h 64"/>
                <a:gd name="T60" fmla="*/ 45 w 55"/>
                <a:gd name="T61" fmla="*/ 3 h 64"/>
                <a:gd name="T62" fmla="*/ 45 w 55"/>
                <a:gd name="T63" fmla="*/ 3 h 64"/>
                <a:gd name="T64" fmla="*/ 38 w 55"/>
                <a:gd name="T65" fmla="*/ 0 h 64"/>
                <a:gd name="T66" fmla="*/ 30 w 55"/>
                <a:gd name="T67" fmla="*/ 0 h 64"/>
                <a:gd name="T68" fmla="*/ 30 w 55"/>
                <a:gd name="T69" fmla="*/ 0 h 64"/>
                <a:gd name="T70" fmla="*/ 21 w 55"/>
                <a:gd name="T71" fmla="*/ 0 h 64"/>
                <a:gd name="T72" fmla="*/ 14 w 55"/>
                <a:gd name="T73" fmla="*/ 3 h 64"/>
                <a:gd name="T74" fmla="*/ 14 w 55"/>
                <a:gd name="T75" fmla="*/ 3 h 64"/>
                <a:gd name="T76" fmla="*/ 7 w 55"/>
                <a:gd name="T77" fmla="*/ 9 h 64"/>
                <a:gd name="T78" fmla="*/ 4 w 55"/>
                <a:gd name="T79" fmla="*/ 14 h 64"/>
                <a:gd name="T80" fmla="*/ 4 w 55"/>
                <a:gd name="T81" fmla="*/ 14 h 64"/>
                <a:gd name="T82" fmla="*/ 0 w 55"/>
                <a:gd name="T83" fmla="*/ 22 h 64"/>
                <a:gd name="T84" fmla="*/ 0 w 55"/>
                <a:gd name="T85" fmla="*/ 31 h 64"/>
                <a:gd name="T86" fmla="*/ 0 w 55"/>
                <a:gd name="T87" fmla="*/ 31 h 64"/>
                <a:gd name="T88" fmla="*/ 0 w 55"/>
                <a:gd name="T89" fmla="*/ 40 h 64"/>
                <a:gd name="T90" fmla="*/ 4 w 55"/>
                <a:gd name="T91" fmla="*/ 48 h 64"/>
                <a:gd name="T92" fmla="*/ 4 w 55"/>
                <a:gd name="T93" fmla="*/ 48 h 64"/>
                <a:gd name="T94" fmla="*/ 7 w 55"/>
                <a:gd name="T95" fmla="*/ 55 h 64"/>
                <a:gd name="T96" fmla="*/ 12 w 55"/>
                <a:gd name="T97" fmla="*/ 61 h 64"/>
                <a:gd name="T98" fmla="*/ 12 w 55"/>
                <a:gd name="T99" fmla="*/ 61 h 64"/>
                <a:gd name="T100" fmla="*/ 19 w 55"/>
                <a:gd name="T101" fmla="*/ 64 h 64"/>
                <a:gd name="T102" fmla="*/ 30 w 55"/>
                <a:gd name="T103" fmla="*/ 64 h 64"/>
                <a:gd name="T104" fmla="*/ 30 w 55"/>
                <a:gd name="T105" fmla="*/ 64 h 64"/>
                <a:gd name="T106" fmla="*/ 38 w 55"/>
                <a:gd name="T107" fmla="*/ 64 h 64"/>
                <a:gd name="T108" fmla="*/ 45 w 55"/>
                <a:gd name="T109" fmla="*/ 59 h 64"/>
                <a:gd name="T110" fmla="*/ 45 w 55"/>
                <a:gd name="T111" fmla="*/ 59 h 64"/>
                <a:gd name="T112" fmla="*/ 52 w 55"/>
                <a:gd name="T113" fmla="*/ 52 h 64"/>
                <a:gd name="T114" fmla="*/ 55 w 55"/>
                <a:gd name="T115" fmla="*/ 43 h 64"/>
                <a:gd name="T116" fmla="*/ 47 w 55"/>
                <a:gd name="T117" fmla="*/ 41 h 64"/>
                <a:gd name="T118" fmla="*/ 47 w 55"/>
                <a:gd name="T119" fmla="*/ 41 h 64"/>
                <a:gd name="T120" fmla="*/ 43 w 55"/>
                <a:gd name="T121" fmla="*/ 48 h 64"/>
                <a:gd name="T122" fmla="*/ 40 w 55"/>
                <a:gd name="T123" fmla="*/ 54 h 64"/>
                <a:gd name="T124" fmla="*/ 40 w 55"/>
                <a:gd name="T125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4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4" y="50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7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7" y="55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55" y="43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3" y="48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5230F7B-9002-44FC-B4A5-3FBC380EE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0165" y="4626035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2 h 47"/>
                <a:gd name="T4" fmla="*/ 38 w 42"/>
                <a:gd name="T5" fmla="*/ 28 h 47"/>
                <a:gd name="T6" fmla="*/ 38 w 42"/>
                <a:gd name="T7" fmla="*/ 18 h 47"/>
                <a:gd name="T8" fmla="*/ 38 w 42"/>
                <a:gd name="T9" fmla="*/ 11 h 47"/>
                <a:gd name="T10" fmla="*/ 37 w 42"/>
                <a:gd name="T11" fmla="*/ 4 h 47"/>
                <a:gd name="T12" fmla="*/ 32 w 42"/>
                <a:gd name="T13" fmla="*/ 0 h 47"/>
                <a:gd name="T14" fmla="*/ 21 w 42"/>
                <a:gd name="T15" fmla="*/ 0 h 47"/>
                <a:gd name="T16" fmla="*/ 11 w 42"/>
                <a:gd name="T17" fmla="*/ 2 h 47"/>
                <a:gd name="T18" fmla="*/ 4 w 42"/>
                <a:gd name="T19" fmla="*/ 5 h 47"/>
                <a:gd name="T20" fmla="*/ 0 w 42"/>
                <a:gd name="T21" fmla="*/ 14 h 47"/>
                <a:gd name="T22" fmla="*/ 9 w 42"/>
                <a:gd name="T23" fmla="*/ 14 h 47"/>
                <a:gd name="T24" fmla="*/ 13 w 42"/>
                <a:gd name="T25" fmla="*/ 7 h 47"/>
                <a:gd name="T26" fmla="*/ 16 w 42"/>
                <a:gd name="T27" fmla="*/ 7 h 47"/>
                <a:gd name="T28" fmla="*/ 19 w 42"/>
                <a:gd name="T29" fmla="*/ 5 h 47"/>
                <a:gd name="T30" fmla="*/ 30 w 42"/>
                <a:gd name="T31" fmla="*/ 9 h 47"/>
                <a:gd name="T32" fmla="*/ 32 w 42"/>
                <a:gd name="T33" fmla="*/ 11 h 47"/>
                <a:gd name="T34" fmla="*/ 32 w 42"/>
                <a:gd name="T35" fmla="*/ 16 h 47"/>
                <a:gd name="T36" fmla="*/ 32 w 42"/>
                <a:gd name="T37" fmla="*/ 18 h 47"/>
                <a:gd name="T38" fmla="*/ 18 w 42"/>
                <a:gd name="T39" fmla="*/ 19 h 47"/>
                <a:gd name="T40" fmla="*/ 11 w 42"/>
                <a:gd name="T41" fmla="*/ 21 h 47"/>
                <a:gd name="T42" fmla="*/ 6 w 42"/>
                <a:gd name="T43" fmla="*/ 24 h 47"/>
                <a:gd name="T44" fmla="*/ 0 w 42"/>
                <a:gd name="T45" fmla="*/ 28 h 47"/>
                <a:gd name="T46" fmla="*/ 0 w 42"/>
                <a:gd name="T47" fmla="*/ 35 h 47"/>
                <a:gd name="T48" fmla="*/ 4 w 42"/>
                <a:gd name="T49" fmla="*/ 44 h 47"/>
                <a:gd name="T50" fmla="*/ 9 w 42"/>
                <a:gd name="T51" fmla="*/ 47 h 47"/>
                <a:gd name="T52" fmla="*/ 16 w 42"/>
                <a:gd name="T53" fmla="*/ 47 h 47"/>
                <a:gd name="T54" fmla="*/ 23 w 42"/>
                <a:gd name="T55" fmla="*/ 45 h 47"/>
                <a:gd name="T56" fmla="*/ 32 w 42"/>
                <a:gd name="T57" fmla="*/ 40 h 47"/>
                <a:gd name="T58" fmla="*/ 33 w 42"/>
                <a:gd name="T59" fmla="*/ 47 h 47"/>
                <a:gd name="T60" fmla="*/ 32 w 42"/>
                <a:gd name="T61" fmla="*/ 26 h 47"/>
                <a:gd name="T62" fmla="*/ 30 w 42"/>
                <a:gd name="T63" fmla="*/ 35 h 47"/>
                <a:gd name="T64" fmla="*/ 28 w 42"/>
                <a:gd name="T65" fmla="*/ 37 h 47"/>
                <a:gd name="T66" fmla="*/ 25 w 42"/>
                <a:gd name="T67" fmla="*/ 40 h 47"/>
                <a:gd name="T68" fmla="*/ 18 w 42"/>
                <a:gd name="T69" fmla="*/ 42 h 47"/>
                <a:gd name="T70" fmla="*/ 13 w 42"/>
                <a:gd name="T71" fmla="*/ 40 h 47"/>
                <a:gd name="T72" fmla="*/ 11 w 42"/>
                <a:gd name="T73" fmla="*/ 40 h 47"/>
                <a:gd name="T74" fmla="*/ 7 w 42"/>
                <a:gd name="T75" fmla="*/ 35 h 47"/>
                <a:gd name="T76" fmla="*/ 9 w 42"/>
                <a:gd name="T77" fmla="*/ 30 h 47"/>
                <a:gd name="T78" fmla="*/ 13 w 42"/>
                <a:gd name="T79" fmla="*/ 28 h 47"/>
                <a:gd name="T80" fmla="*/ 19 w 42"/>
                <a:gd name="T81" fmla="*/ 26 h 47"/>
                <a:gd name="T82" fmla="*/ 32 w 42"/>
                <a:gd name="T83" fmla="*/ 23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3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5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8" y="37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3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E6894FB5-4885-4712-9069-E170FE94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920" y="46260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5 w 40"/>
                <a:gd name="T11" fmla="*/ 40 h 47"/>
                <a:gd name="T12" fmla="*/ 10 w 40"/>
                <a:gd name="T13" fmla="*/ 37 h 47"/>
                <a:gd name="T14" fmla="*/ 10 w 40"/>
                <a:gd name="T15" fmla="*/ 37 h 47"/>
                <a:gd name="T16" fmla="*/ 9 w 40"/>
                <a:gd name="T17" fmla="*/ 31 h 47"/>
                <a:gd name="T18" fmla="*/ 7 w 40"/>
                <a:gd name="T19" fmla="*/ 23 h 47"/>
                <a:gd name="T20" fmla="*/ 7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5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1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5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5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31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9" y="3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1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25D8285D-D6BB-4F0B-A38C-158966A3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011" y="4594896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29 h 64"/>
                <a:gd name="T8" fmla="*/ 8 w 36"/>
                <a:gd name="T9" fmla="*/ 29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29 h 64"/>
                <a:gd name="T28" fmla="*/ 27 w 36"/>
                <a:gd name="T29" fmla="*/ 35 h 64"/>
                <a:gd name="T30" fmla="*/ 27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29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0 w 36"/>
                <a:gd name="T53" fmla="*/ 17 h 64"/>
                <a:gd name="T54" fmla="*/ 20 w 36"/>
                <a:gd name="T55" fmla="*/ 17 h 64"/>
                <a:gd name="T56" fmla="*/ 13 w 36"/>
                <a:gd name="T57" fmla="*/ 19 h 64"/>
                <a:gd name="T58" fmla="*/ 7 w 36"/>
                <a:gd name="T59" fmla="*/ 22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29"/>
                  </a:lnTo>
                  <a:lnTo>
                    <a:pt x="27" y="35"/>
                  </a:lnTo>
                  <a:lnTo>
                    <a:pt x="27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29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13" y="19"/>
                  </a:lnTo>
                  <a:lnTo>
                    <a:pt x="7" y="2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E3392278-4924-4BB9-A2DB-B57F0C71C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440" y="4626035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10 w 41"/>
                <a:gd name="T17" fmla="*/ 31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1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0 w 41"/>
                <a:gd name="T37" fmla="*/ 0 h 47"/>
                <a:gd name="T38" fmla="*/ 20 w 41"/>
                <a:gd name="T39" fmla="*/ 0 h 47"/>
                <a:gd name="T40" fmla="*/ 13 w 41"/>
                <a:gd name="T41" fmla="*/ 2 h 47"/>
                <a:gd name="T42" fmla="*/ 7 w 41"/>
                <a:gd name="T43" fmla="*/ 5 h 47"/>
                <a:gd name="T44" fmla="*/ 7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7 w 41"/>
                <a:gd name="T55" fmla="*/ 42 h 47"/>
                <a:gd name="T56" fmla="*/ 7 w 41"/>
                <a:gd name="T57" fmla="*/ 42 h 47"/>
                <a:gd name="T58" fmla="*/ 13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4 h 47"/>
                <a:gd name="T68" fmla="*/ 34 w 41"/>
                <a:gd name="T69" fmla="*/ 44 h 47"/>
                <a:gd name="T70" fmla="*/ 39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7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2 w 41"/>
                <a:gd name="T91" fmla="*/ 5 h 47"/>
                <a:gd name="T92" fmla="*/ 22 w 41"/>
                <a:gd name="T93" fmla="*/ 5 h 47"/>
                <a:gd name="T94" fmla="*/ 27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31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9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A74E9A3A-1B30-4F8B-9476-BF59299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784" y="4387910"/>
              <a:ext cx="108073" cy="120894"/>
            </a:xfrm>
            <a:custGeom>
              <a:avLst/>
              <a:gdLst>
                <a:gd name="T0" fmla="*/ 59 w 59"/>
                <a:gd name="T1" fmla="*/ 33 h 66"/>
                <a:gd name="T2" fmla="*/ 59 w 59"/>
                <a:gd name="T3" fmla="*/ 0 h 66"/>
                <a:gd name="T4" fmla="*/ 0 w 59"/>
                <a:gd name="T5" fmla="*/ 33 h 66"/>
                <a:gd name="T6" fmla="*/ 59 w 59"/>
                <a:gd name="T7" fmla="*/ 66 h 66"/>
                <a:gd name="T8" fmla="*/ 59 w 59"/>
                <a:gd name="T9" fmla="*/ 66 h 66"/>
                <a:gd name="T10" fmla="*/ 59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1229BEFD-DD80-48AD-B23D-51AA0515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434" y="4387910"/>
              <a:ext cx="104409" cy="120894"/>
            </a:xfrm>
            <a:custGeom>
              <a:avLst/>
              <a:gdLst>
                <a:gd name="T0" fmla="*/ 0 w 57"/>
                <a:gd name="T1" fmla="*/ 33 h 66"/>
                <a:gd name="T2" fmla="*/ 0 w 57"/>
                <a:gd name="T3" fmla="*/ 66 h 66"/>
                <a:gd name="T4" fmla="*/ 57 w 57"/>
                <a:gd name="T5" fmla="*/ 33 h 66"/>
                <a:gd name="T6" fmla="*/ 0 w 57"/>
                <a:gd name="T7" fmla="*/ 0 h 66"/>
                <a:gd name="T8" fmla="*/ 0 w 57"/>
                <a:gd name="T9" fmla="*/ 0 h 66"/>
                <a:gd name="T10" fmla="*/ 0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0" y="33"/>
                  </a:moveTo>
                  <a:lnTo>
                    <a:pt x="0" y="66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162CDB24-DD33-43DD-93CB-DDB78D525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4093" y="4448357"/>
              <a:ext cx="181342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0A5E716E-B934-46ED-9D73-50D4CB5F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97" y="3303525"/>
              <a:ext cx="1014779" cy="2326298"/>
            </a:xfrm>
            <a:custGeom>
              <a:avLst/>
              <a:gdLst>
                <a:gd name="T0" fmla="*/ 0 w 554"/>
                <a:gd name="T1" fmla="*/ 0 h 1270"/>
                <a:gd name="T2" fmla="*/ 554 w 554"/>
                <a:gd name="T3" fmla="*/ 0 h 1270"/>
                <a:gd name="T4" fmla="*/ 554 w 554"/>
                <a:gd name="T5" fmla="*/ 1270 h 1270"/>
                <a:gd name="T6" fmla="*/ 0 w 554"/>
                <a:gd name="T7" fmla="*/ 1270 h 1270"/>
                <a:gd name="T8" fmla="*/ 0 w 554"/>
                <a:gd name="T9" fmla="*/ 0 h 1270"/>
                <a:gd name="T10" fmla="*/ 0 w 554"/>
                <a:gd name="T11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1270">
                  <a:moveTo>
                    <a:pt x="0" y="0"/>
                  </a:moveTo>
                  <a:lnTo>
                    <a:pt x="554" y="0"/>
                  </a:lnTo>
                  <a:lnTo>
                    <a:pt x="554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8BFFB9E2-8E82-473F-A191-934E7C3F8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7" y="4122309"/>
              <a:ext cx="109904" cy="113567"/>
            </a:xfrm>
            <a:custGeom>
              <a:avLst/>
              <a:gdLst>
                <a:gd name="T0" fmla="*/ 8 w 60"/>
                <a:gd name="T1" fmla="*/ 62 h 62"/>
                <a:gd name="T2" fmla="*/ 8 w 60"/>
                <a:gd name="T3" fmla="*/ 8 h 62"/>
                <a:gd name="T4" fmla="*/ 26 w 60"/>
                <a:gd name="T5" fmla="*/ 62 h 62"/>
                <a:gd name="T6" fmla="*/ 34 w 60"/>
                <a:gd name="T7" fmla="*/ 62 h 62"/>
                <a:gd name="T8" fmla="*/ 52 w 60"/>
                <a:gd name="T9" fmla="*/ 10 h 62"/>
                <a:gd name="T10" fmla="*/ 52 w 60"/>
                <a:gd name="T11" fmla="*/ 62 h 62"/>
                <a:gd name="T12" fmla="*/ 60 w 60"/>
                <a:gd name="T13" fmla="*/ 62 h 62"/>
                <a:gd name="T14" fmla="*/ 60 w 60"/>
                <a:gd name="T15" fmla="*/ 0 h 62"/>
                <a:gd name="T16" fmla="*/ 48 w 60"/>
                <a:gd name="T17" fmla="*/ 0 h 62"/>
                <a:gd name="T18" fmla="*/ 34 w 60"/>
                <a:gd name="T19" fmla="*/ 43 h 62"/>
                <a:gd name="T20" fmla="*/ 34 w 60"/>
                <a:gd name="T21" fmla="*/ 43 h 62"/>
                <a:gd name="T22" fmla="*/ 31 w 60"/>
                <a:gd name="T23" fmla="*/ 53 h 62"/>
                <a:gd name="T24" fmla="*/ 31 w 60"/>
                <a:gd name="T25" fmla="*/ 53 h 62"/>
                <a:gd name="T26" fmla="*/ 27 w 60"/>
                <a:gd name="T27" fmla="*/ 43 h 62"/>
                <a:gd name="T28" fmla="*/ 12 w 60"/>
                <a:gd name="T29" fmla="*/ 0 h 62"/>
                <a:gd name="T30" fmla="*/ 0 w 60"/>
                <a:gd name="T31" fmla="*/ 0 h 62"/>
                <a:gd name="T32" fmla="*/ 0 w 60"/>
                <a:gd name="T33" fmla="*/ 62 h 62"/>
                <a:gd name="T34" fmla="*/ 8 w 60"/>
                <a:gd name="T35" fmla="*/ 62 h 62"/>
                <a:gd name="T36" fmla="*/ 8 w 60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2">
                  <a:moveTo>
                    <a:pt x="8" y="62"/>
                  </a:moveTo>
                  <a:lnTo>
                    <a:pt x="8" y="8"/>
                  </a:lnTo>
                  <a:lnTo>
                    <a:pt x="26" y="62"/>
                  </a:lnTo>
                  <a:lnTo>
                    <a:pt x="34" y="62"/>
                  </a:lnTo>
                  <a:lnTo>
                    <a:pt x="52" y="10"/>
                  </a:lnTo>
                  <a:lnTo>
                    <a:pt x="52" y="62"/>
                  </a:lnTo>
                  <a:lnTo>
                    <a:pt x="60" y="6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0D61CEFA-0F38-4174-83FB-A98EA37B7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5103" y="4122309"/>
              <a:ext cx="104409" cy="113567"/>
            </a:xfrm>
            <a:custGeom>
              <a:avLst/>
              <a:gdLst>
                <a:gd name="T0" fmla="*/ 9 w 57"/>
                <a:gd name="T1" fmla="*/ 62 h 62"/>
                <a:gd name="T2" fmla="*/ 16 w 57"/>
                <a:gd name="T3" fmla="*/ 43 h 62"/>
                <a:gd name="T4" fmla="*/ 42 w 57"/>
                <a:gd name="T5" fmla="*/ 43 h 62"/>
                <a:gd name="T6" fmla="*/ 49 w 57"/>
                <a:gd name="T7" fmla="*/ 62 h 62"/>
                <a:gd name="T8" fmla="*/ 57 w 57"/>
                <a:gd name="T9" fmla="*/ 62 h 62"/>
                <a:gd name="T10" fmla="*/ 33 w 57"/>
                <a:gd name="T11" fmla="*/ 0 h 62"/>
                <a:gd name="T12" fmla="*/ 23 w 57"/>
                <a:gd name="T13" fmla="*/ 0 h 62"/>
                <a:gd name="T14" fmla="*/ 0 w 57"/>
                <a:gd name="T15" fmla="*/ 62 h 62"/>
                <a:gd name="T16" fmla="*/ 9 w 57"/>
                <a:gd name="T17" fmla="*/ 62 h 62"/>
                <a:gd name="T18" fmla="*/ 9 w 57"/>
                <a:gd name="T19" fmla="*/ 62 h 62"/>
                <a:gd name="T20" fmla="*/ 25 w 57"/>
                <a:gd name="T21" fmla="*/ 17 h 62"/>
                <a:gd name="T22" fmla="*/ 25 w 57"/>
                <a:gd name="T23" fmla="*/ 17 h 62"/>
                <a:gd name="T24" fmla="*/ 28 w 57"/>
                <a:gd name="T25" fmla="*/ 5 h 62"/>
                <a:gd name="T26" fmla="*/ 28 w 57"/>
                <a:gd name="T27" fmla="*/ 5 h 62"/>
                <a:gd name="T28" fmla="*/ 31 w 57"/>
                <a:gd name="T29" fmla="*/ 19 h 62"/>
                <a:gd name="T30" fmla="*/ 38 w 57"/>
                <a:gd name="T31" fmla="*/ 36 h 62"/>
                <a:gd name="T32" fmla="*/ 18 w 57"/>
                <a:gd name="T33" fmla="*/ 36 h 62"/>
                <a:gd name="T34" fmla="*/ 25 w 57"/>
                <a:gd name="T35" fmla="*/ 17 h 62"/>
                <a:gd name="T36" fmla="*/ 25 w 57"/>
                <a:gd name="T37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2">
                  <a:moveTo>
                    <a:pt x="9" y="62"/>
                  </a:moveTo>
                  <a:lnTo>
                    <a:pt x="16" y="43"/>
                  </a:lnTo>
                  <a:lnTo>
                    <a:pt x="42" y="43"/>
                  </a:lnTo>
                  <a:lnTo>
                    <a:pt x="49" y="62"/>
                  </a:lnTo>
                  <a:lnTo>
                    <a:pt x="57" y="62"/>
                  </a:lnTo>
                  <a:lnTo>
                    <a:pt x="33" y="0"/>
                  </a:lnTo>
                  <a:lnTo>
                    <a:pt x="23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25" y="17"/>
                  </a:moveTo>
                  <a:lnTo>
                    <a:pt x="25" y="17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1" y="19"/>
                  </a:lnTo>
                  <a:lnTo>
                    <a:pt x="38" y="36"/>
                  </a:lnTo>
                  <a:lnTo>
                    <a:pt x="18" y="36"/>
                  </a:lnTo>
                  <a:lnTo>
                    <a:pt x="25" y="17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180DD2EF-60B5-4D75-A5AF-2B3219C83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997" y="4122309"/>
              <a:ext cx="16486" cy="113567"/>
            </a:xfrm>
            <a:custGeom>
              <a:avLst/>
              <a:gdLst>
                <a:gd name="T0" fmla="*/ 9 w 9"/>
                <a:gd name="T1" fmla="*/ 62 h 62"/>
                <a:gd name="T2" fmla="*/ 9 w 9"/>
                <a:gd name="T3" fmla="*/ 0 h 62"/>
                <a:gd name="T4" fmla="*/ 0 w 9"/>
                <a:gd name="T5" fmla="*/ 0 h 62"/>
                <a:gd name="T6" fmla="*/ 0 w 9"/>
                <a:gd name="T7" fmla="*/ 62 h 62"/>
                <a:gd name="T8" fmla="*/ 9 w 9"/>
                <a:gd name="T9" fmla="*/ 62 h 62"/>
                <a:gd name="T10" fmla="*/ 9 w 9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2">
                  <a:moveTo>
                    <a:pt x="9" y="6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B22E9734-C16B-487C-BA48-C5A773713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7" y="4122309"/>
              <a:ext cx="91587" cy="113567"/>
            </a:xfrm>
            <a:custGeom>
              <a:avLst/>
              <a:gdLst>
                <a:gd name="T0" fmla="*/ 8 w 50"/>
                <a:gd name="T1" fmla="*/ 62 h 62"/>
                <a:gd name="T2" fmla="*/ 8 w 50"/>
                <a:gd name="T3" fmla="*/ 12 h 62"/>
                <a:gd name="T4" fmla="*/ 41 w 50"/>
                <a:gd name="T5" fmla="*/ 62 h 62"/>
                <a:gd name="T6" fmla="*/ 50 w 50"/>
                <a:gd name="T7" fmla="*/ 62 h 62"/>
                <a:gd name="T8" fmla="*/ 50 w 50"/>
                <a:gd name="T9" fmla="*/ 0 h 62"/>
                <a:gd name="T10" fmla="*/ 41 w 50"/>
                <a:gd name="T11" fmla="*/ 0 h 62"/>
                <a:gd name="T12" fmla="*/ 41 w 50"/>
                <a:gd name="T13" fmla="*/ 48 h 62"/>
                <a:gd name="T14" fmla="*/ 8 w 50"/>
                <a:gd name="T15" fmla="*/ 0 h 62"/>
                <a:gd name="T16" fmla="*/ 0 w 50"/>
                <a:gd name="T17" fmla="*/ 0 h 62"/>
                <a:gd name="T18" fmla="*/ 0 w 50"/>
                <a:gd name="T19" fmla="*/ 62 h 62"/>
                <a:gd name="T20" fmla="*/ 8 w 50"/>
                <a:gd name="T21" fmla="*/ 62 h 62"/>
                <a:gd name="T22" fmla="*/ 8 w 5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62">
                  <a:moveTo>
                    <a:pt x="8" y="62"/>
                  </a:moveTo>
                  <a:lnTo>
                    <a:pt x="8" y="12"/>
                  </a:lnTo>
                  <a:lnTo>
                    <a:pt x="41" y="62"/>
                  </a:lnTo>
                  <a:lnTo>
                    <a:pt x="50" y="62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4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584DD43-B76E-47C7-9BE8-DF7596BD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642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2 w 59"/>
                <a:gd name="T9" fmla="*/ 10 h 64"/>
                <a:gd name="T10" fmla="*/ 52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9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30 w 59"/>
                <a:gd name="T23" fmla="*/ 55 h 64"/>
                <a:gd name="T24" fmla="*/ 30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2" y="10"/>
                  </a:lnTo>
                  <a:lnTo>
                    <a:pt x="52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06372DBD-40E9-4CC8-9D08-D53BE57CF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357" y="4611381"/>
              <a:ext cx="86092" cy="117231"/>
            </a:xfrm>
            <a:custGeom>
              <a:avLst/>
              <a:gdLst>
                <a:gd name="T0" fmla="*/ 47 w 47"/>
                <a:gd name="T1" fmla="*/ 64 h 64"/>
                <a:gd name="T2" fmla="*/ 47 w 47"/>
                <a:gd name="T3" fmla="*/ 57 h 64"/>
                <a:gd name="T4" fmla="*/ 9 w 47"/>
                <a:gd name="T5" fmla="*/ 57 h 64"/>
                <a:gd name="T6" fmla="*/ 9 w 47"/>
                <a:gd name="T7" fmla="*/ 34 h 64"/>
                <a:gd name="T8" fmla="*/ 43 w 47"/>
                <a:gd name="T9" fmla="*/ 34 h 64"/>
                <a:gd name="T10" fmla="*/ 43 w 47"/>
                <a:gd name="T11" fmla="*/ 27 h 64"/>
                <a:gd name="T12" fmla="*/ 9 w 47"/>
                <a:gd name="T13" fmla="*/ 27 h 64"/>
                <a:gd name="T14" fmla="*/ 9 w 47"/>
                <a:gd name="T15" fmla="*/ 8 h 64"/>
                <a:gd name="T16" fmla="*/ 45 w 47"/>
                <a:gd name="T17" fmla="*/ 8 h 64"/>
                <a:gd name="T18" fmla="*/ 45 w 47"/>
                <a:gd name="T19" fmla="*/ 0 h 64"/>
                <a:gd name="T20" fmla="*/ 0 w 47"/>
                <a:gd name="T21" fmla="*/ 0 h 64"/>
                <a:gd name="T22" fmla="*/ 0 w 47"/>
                <a:gd name="T23" fmla="*/ 64 h 64"/>
                <a:gd name="T24" fmla="*/ 47 w 47"/>
                <a:gd name="T25" fmla="*/ 64 h 64"/>
                <a:gd name="T26" fmla="*/ 47 w 47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64">
                  <a:moveTo>
                    <a:pt x="47" y="64"/>
                  </a:moveTo>
                  <a:lnTo>
                    <a:pt x="47" y="57"/>
                  </a:lnTo>
                  <a:lnTo>
                    <a:pt x="9" y="57"/>
                  </a:lnTo>
                  <a:lnTo>
                    <a:pt x="9" y="34"/>
                  </a:lnTo>
                  <a:lnTo>
                    <a:pt x="43" y="34"/>
                  </a:lnTo>
                  <a:lnTo>
                    <a:pt x="43" y="27"/>
                  </a:lnTo>
                  <a:lnTo>
                    <a:pt x="9" y="27"/>
                  </a:lnTo>
                  <a:lnTo>
                    <a:pt x="9" y="8"/>
                  </a:lnTo>
                  <a:lnTo>
                    <a:pt x="45" y="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59A9A1BB-91A7-4338-AA23-4CD7A29E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0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0 w 59"/>
                <a:gd name="T9" fmla="*/ 10 h 64"/>
                <a:gd name="T10" fmla="*/ 50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8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29 w 59"/>
                <a:gd name="T23" fmla="*/ 55 h 64"/>
                <a:gd name="T24" fmla="*/ 29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0" y="10"/>
                  </a:lnTo>
                  <a:lnTo>
                    <a:pt x="50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33BE44E9-9012-4D3C-8DA8-86C6050CD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8819" y="4611381"/>
              <a:ext cx="111736" cy="119063"/>
            </a:xfrm>
            <a:custGeom>
              <a:avLst/>
              <a:gdLst>
                <a:gd name="T0" fmla="*/ 3 w 61"/>
                <a:gd name="T1" fmla="*/ 48 h 65"/>
                <a:gd name="T2" fmla="*/ 16 w 61"/>
                <a:gd name="T3" fmla="*/ 60 h 65"/>
                <a:gd name="T4" fmla="*/ 22 w 61"/>
                <a:gd name="T5" fmla="*/ 64 h 65"/>
                <a:gd name="T6" fmla="*/ 31 w 61"/>
                <a:gd name="T7" fmla="*/ 65 h 65"/>
                <a:gd name="T8" fmla="*/ 47 w 61"/>
                <a:gd name="T9" fmla="*/ 60 h 65"/>
                <a:gd name="T10" fmla="*/ 52 w 61"/>
                <a:gd name="T11" fmla="*/ 55 h 65"/>
                <a:gd name="T12" fmla="*/ 57 w 61"/>
                <a:gd name="T13" fmla="*/ 50 h 65"/>
                <a:gd name="T14" fmla="*/ 61 w 61"/>
                <a:gd name="T15" fmla="*/ 32 h 65"/>
                <a:gd name="T16" fmla="*/ 61 w 61"/>
                <a:gd name="T17" fmla="*/ 24 h 65"/>
                <a:gd name="T18" fmla="*/ 57 w 61"/>
                <a:gd name="T19" fmla="*/ 15 h 65"/>
                <a:gd name="T20" fmla="*/ 47 w 61"/>
                <a:gd name="T21" fmla="*/ 3 h 65"/>
                <a:gd name="T22" fmla="*/ 40 w 61"/>
                <a:gd name="T23" fmla="*/ 0 h 65"/>
                <a:gd name="T24" fmla="*/ 31 w 61"/>
                <a:gd name="T25" fmla="*/ 0 h 65"/>
                <a:gd name="T26" fmla="*/ 19 w 61"/>
                <a:gd name="T27" fmla="*/ 1 h 65"/>
                <a:gd name="T28" fmla="*/ 9 w 61"/>
                <a:gd name="T29" fmla="*/ 8 h 65"/>
                <a:gd name="T30" fmla="*/ 5 w 61"/>
                <a:gd name="T31" fmla="*/ 13 h 65"/>
                <a:gd name="T32" fmla="*/ 2 w 61"/>
                <a:gd name="T33" fmla="*/ 26 h 65"/>
                <a:gd name="T34" fmla="*/ 0 w 61"/>
                <a:gd name="T35" fmla="*/ 32 h 65"/>
                <a:gd name="T36" fmla="*/ 3 w 61"/>
                <a:gd name="T37" fmla="*/ 48 h 65"/>
                <a:gd name="T38" fmla="*/ 16 w 61"/>
                <a:gd name="T39" fmla="*/ 12 h 65"/>
                <a:gd name="T40" fmla="*/ 22 w 61"/>
                <a:gd name="T41" fmla="*/ 8 h 65"/>
                <a:gd name="T42" fmla="*/ 31 w 61"/>
                <a:gd name="T43" fmla="*/ 6 h 65"/>
                <a:gd name="T44" fmla="*/ 42 w 61"/>
                <a:gd name="T45" fmla="*/ 10 h 65"/>
                <a:gd name="T46" fmla="*/ 47 w 61"/>
                <a:gd name="T47" fmla="*/ 13 h 65"/>
                <a:gd name="T48" fmla="*/ 50 w 61"/>
                <a:gd name="T49" fmla="*/ 19 h 65"/>
                <a:gd name="T50" fmla="*/ 52 w 61"/>
                <a:gd name="T51" fmla="*/ 32 h 65"/>
                <a:gd name="T52" fmla="*/ 50 w 61"/>
                <a:gd name="T53" fmla="*/ 43 h 65"/>
                <a:gd name="T54" fmla="*/ 47 w 61"/>
                <a:gd name="T55" fmla="*/ 52 h 65"/>
                <a:gd name="T56" fmla="*/ 31 w 61"/>
                <a:gd name="T57" fmla="*/ 57 h 65"/>
                <a:gd name="T58" fmla="*/ 22 w 61"/>
                <a:gd name="T59" fmla="*/ 55 h 65"/>
                <a:gd name="T60" fmla="*/ 16 w 61"/>
                <a:gd name="T61" fmla="*/ 52 h 65"/>
                <a:gd name="T62" fmla="*/ 9 w 61"/>
                <a:gd name="T63" fmla="*/ 32 h 65"/>
                <a:gd name="T64" fmla="*/ 10 w 61"/>
                <a:gd name="T65" fmla="*/ 20 h 65"/>
                <a:gd name="T66" fmla="*/ 16 w 61"/>
                <a:gd name="T67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5">
                  <a:moveTo>
                    <a:pt x="3" y="48"/>
                  </a:moveTo>
                  <a:lnTo>
                    <a:pt x="3" y="48"/>
                  </a:lnTo>
                  <a:lnTo>
                    <a:pt x="9" y="55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64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38" y="64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52" y="55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61" y="4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1" y="24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2" y="8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5" y="13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3" y="48"/>
                  </a:lnTo>
                  <a:lnTo>
                    <a:pt x="3" y="4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22" y="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6" y="6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7" y="13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2" y="2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0" y="4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0" y="55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22" y="55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0" y="20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FDDB81C7-1931-4E92-ACCB-F3AC45522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8872" y="4611381"/>
              <a:ext cx="100746" cy="117231"/>
            </a:xfrm>
            <a:custGeom>
              <a:avLst/>
              <a:gdLst>
                <a:gd name="T0" fmla="*/ 9 w 55"/>
                <a:gd name="T1" fmla="*/ 64 h 64"/>
                <a:gd name="T2" fmla="*/ 9 w 55"/>
                <a:gd name="T3" fmla="*/ 36 h 64"/>
                <a:gd name="T4" fmla="*/ 19 w 55"/>
                <a:gd name="T5" fmla="*/ 36 h 64"/>
                <a:gd name="T6" fmla="*/ 19 w 55"/>
                <a:gd name="T7" fmla="*/ 36 h 64"/>
                <a:gd name="T8" fmla="*/ 22 w 55"/>
                <a:gd name="T9" fmla="*/ 36 h 64"/>
                <a:gd name="T10" fmla="*/ 22 w 55"/>
                <a:gd name="T11" fmla="*/ 36 h 64"/>
                <a:gd name="T12" fmla="*/ 28 w 55"/>
                <a:gd name="T13" fmla="*/ 38 h 64"/>
                <a:gd name="T14" fmla="*/ 28 w 55"/>
                <a:gd name="T15" fmla="*/ 38 h 64"/>
                <a:gd name="T16" fmla="*/ 31 w 55"/>
                <a:gd name="T17" fmla="*/ 41 h 64"/>
                <a:gd name="T18" fmla="*/ 31 w 55"/>
                <a:gd name="T19" fmla="*/ 41 h 64"/>
                <a:gd name="T20" fmla="*/ 36 w 55"/>
                <a:gd name="T21" fmla="*/ 50 h 64"/>
                <a:gd name="T22" fmla="*/ 45 w 55"/>
                <a:gd name="T23" fmla="*/ 64 h 64"/>
                <a:gd name="T24" fmla="*/ 55 w 55"/>
                <a:gd name="T25" fmla="*/ 64 h 64"/>
                <a:gd name="T26" fmla="*/ 45 w 55"/>
                <a:gd name="T27" fmla="*/ 46 h 64"/>
                <a:gd name="T28" fmla="*/ 45 w 55"/>
                <a:gd name="T29" fmla="*/ 46 h 64"/>
                <a:gd name="T30" fmla="*/ 38 w 55"/>
                <a:gd name="T31" fmla="*/ 38 h 64"/>
                <a:gd name="T32" fmla="*/ 38 w 55"/>
                <a:gd name="T33" fmla="*/ 38 h 64"/>
                <a:gd name="T34" fmla="*/ 33 w 55"/>
                <a:gd name="T35" fmla="*/ 34 h 64"/>
                <a:gd name="T36" fmla="*/ 33 w 55"/>
                <a:gd name="T37" fmla="*/ 34 h 64"/>
                <a:gd name="T38" fmla="*/ 42 w 55"/>
                <a:gd name="T39" fmla="*/ 32 h 64"/>
                <a:gd name="T40" fmla="*/ 47 w 55"/>
                <a:gd name="T41" fmla="*/ 29 h 64"/>
                <a:gd name="T42" fmla="*/ 47 w 55"/>
                <a:gd name="T43" fmla="*/ 29 h 64"/>
                <a:gd name="T44" fmla="*/ 50 w 55"/>
                <a:gd name="T45" fmla="*/ 24 h 64"/>
                <a:gd name="T46" fmla="*/ 50 w 55"/>
                <a:gd name="T47" fmla="*/ 17 h 64"/>
                <a:gd name="T48" fmla="*/ 50 w 55"/>
                <a:gd name="T49" fmla="*/ 17 h 64"/>
                <a:gd name="T50" fmla="*/ 50 w 55"/>
                <a:gd name="T51" fmla="*/ 12 h 64"/>
                <a:gd name="T52" fmla="*/ 48 w 55"/>
                <a:gd name="T53" fmla="*/ 8 h 64"/>
                <a:gd name="T54" fmla="*/ 48 w 55"/>
                <a:gd name="T55" fmla="*/ 8 h 64"/>
                <a:gd name="T56" fmla="*/ 45 w 55"/>
                <a:gd name="T57" fmla="*/ 5 h 64"/>
                <a:gd name="T58" fmla="*/ 42 w 55"/>
                <a:gd name="T59" fmla="*/ 1 h 64"/>
                <a:gd name="T60" fmla="*/ 42 w 55"/>
                <a:gd name="T61" fmla="*/ 1 h 64"/>
                <a:gd name="T62" fmla="*/ 36 w 55"/>
                <a:gd name="T63" fmla="*/ 1 h 64"/>
                <a:gd name="T64" fmla="*/ 28 w 55"/>
                <a:gd name="T65" fmla="*/ 0 h 64"/>
                <a:gd name="T66" fmla="*/ 0 w 55"/>
                <a:gd name="T67" fmla="*/ 0 h 64"/>
                <a:gd name="T68" fmla="*/ 0 w 55"/>
                <a:gd name="T69" fmla="*/ 64 h 64"/>
                <a:gd name="T70" fmla="*/ 9 w 55"/>
                <a:gd name="T71" fmla="*/ 64 h 64"/>
                <a:gd name="T72" fmla="*/ 9 w 55"/>
                <a:gd name="T73" fmla="*/ 64 h 64"/>
                <a:gd name="T74" fmla="*/ 9 w 55"/>
                <a:gd name="T75" fmla="*/ 6 h 64"/>
                <a:gd name="T76" fmla="*/ 29 w 55"/>
                <a:gd name="T77" fmla="*/ 6 h 64"/>
                <a:gd name="T78" fmla="*/ 29 w 55"/>
                <a:gd name="T79" fmla="*/ 6 h 64"/>
                <a:gd name="T80" fmla="*/ 35 w 55"/>
                <a:gd name="T81" fmla="*/ 8 h 64"/>
                <a:gd name="T82" fmla="*/ 38 w 55"/>
                <a:gd name="T83" fmla="*/ 10 h 64"/>
                <a:gd name="T84" fmla="*/ 38 w 55"/>
                <a:gd name="T85" fmla="*/ 10 h 64"/>
                <a:gd name="T86" fmla="*/ 42 w 55"/>
                <a:gd name="T87" fmla="*/ 13 h 64"/>
                <a:gd name="T88" fmla="*/ 42 w 55"/>
                <a:gd name="T89" fmla="*/ 17 h 64"/>
                <a:gd name="T90" fmla="*/ 42 w 55"/>
                <a:gd name="T91" fmla="*/ 17 h 64"/>
                <a:gd name="T92" fmla="*/ 40 w 55"/>
                <a:gd name="T93" fmla="*/ 24 h 64"/>
                <a:gd name="T94" fmla="*/ 40 w 55"/>
                <a:gd name="T95" fmla="*/ 24 h 64"/>
                <a:gd name="T96" fmla="*/ 36 w 55"/>
                <a:gd name="T97" fmla="*/ 27 h 64"/>
                <a:gd name="T98" fmla="*/ 36 w 55"/>
                <a:gd name="T99" fmla="*/ 27 h 64"/>
                <a:gd name="T100" fmla="*/ 26 w 55"/>
                <a:gd name="T101" fmla="*/ 29 h 64"/>
                <a:gd name="T102" fmla="*/ 9 w 55"/>
                <a:gd name="T103" fmla="*/ 29 h 64"/>
                <a:gd name="T104" fmla="*/ 9 w 55"/>
                <a:gd name="T105" fmla="*/ 6 h 64"/>
                <a:gd name="T106" fmla="*/ 9 w 55"/>
                <a:gd name="T107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64">
                  <a:moveTo>
                    <a:pt x="9" y="64"/>
                  </a:moveTo>
                  <a:lnTo>
                    <a:pt x="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6" y="50"/>
                  </a:lnTo>
                  <a:lnTo>
                    <a:pt x="45" y="64"/>
                  </a:lnTo>
                  <a:lnTo>
                    <a:pt x="55" y="64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42" y="32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0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5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  <a:moveTo>
                    <a:pt x="9" y="6"/>
                  </a:moveTo>
                  <a:lnTo>
                    <a:pt x="29" y="6"/>
                  </a:lnTo>
                  <a:lnTo>
                    <a:pt x="29" y="6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2" y="13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id="{4C637A56-7617-4504-953A-F2EB754A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786" y="4611381"/>
              <a:ext cx="104409" cy="117231"/>
            </a:xfrm>
            <a:custGeom>
              <a:avLst/>
              <a:gdLst>
                <a:gd name="T0" fmla="*/ 33 w 57"/>
                <a:gd name="T1" fmla="*/ 64 h 64"/>
                <a:gd name="T2" fmla="*/ 33 w 57"/>
                <a:gd name="T3" fmla="*/ 36 h 64"/>
                <a:gd name="T4" fmla="*/ 57 w 57"/>
                <a:gd name="T5" fmla="*/ 0 h 64"/>
                <a:gd name="T6" fmla="*/ 48 w 57"/>
                <a:gd name="T7" fmla="*/ 0 h 64"/>
                <a:gd name="T8" fmla="*/ 36 w 57"/>
                <a:gd name="T9" fmla="*/ 19 h 64"/>
                <a:gd name="T10" fmla="*/ 36 w 57"/>
                <a:gd name="T11" fmla="*/ 19 h 64"/>
                <a:gd name="T12" fmla="*/ 29 w 57"/>
                <a:gd name="T13" fmla="*/ 31 h 64"/>
                <a:gd name="T14" fmla="*/ 29 w 57"/>
                <a:gd name="T15" fmla="*/ 31 h 64"/>
                <a:gd name="T16" fmla="*/ 22 w 57"/>
                <a:gd name="T17" fmla="*/ 19 h 64"/>
                <a:gd name="T18" fmla="*/ 10 w 57"/>
                <a:gd name="T19" fmla="*/ 0 h 64"/>
                <a:gd name="T20" fmla="*/ 0 w 57"/>
                <a:gd name="T21" fmla="*/ 0 h 64"/>
                <a:gd name="T22" fmla="*/ 24 w 57"/>
                <a:gd name="T23" fmla="*/ 36 h 64"/>
                <a:gd name="T24" fmla="*/ 24 w 57"/>
                <a:gd name="T25" fmla="*/ 64 h 64"/>
                <a:gd name="T26" fmla="*/ 33 w 57"/>
                <a:gd name="T27" fmla="*/ 64 h 64"/>
                <a:gd name="T28" fmla="*/ 33 w 57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64">
                  <a:moveTo>
                    <a:pt x="33" y="64"/>
                  </a:moveTo>
                  <a:lnTo>
                    <a:pt x="33" y="36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2" y="1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4" y="36"/>
                  </a:lnTo>
                  <a:lnTo>
                    <a:pt x="24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id="{C5363CBA-BCE0-4927-9E33-E93FB7FE7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059" y="3798092"/>
              <a:ext cx="811457" cy="346198"/>
            </a:xfrm>
            <a:custGeom>
              <a:avLst/>
              <a:gdLst>
                <a:gd name="T0" fmla="*/ 0 w 443"/>
                <a:gd name="T1" fmla="*/ 95 h 189"/>
                <a:gd name="T2" fmla="*/ 0 w 443"/>
                <a:gd name="T3" fmla="*/ 95 h 189"/>
                <a:gd name="T4" fmla="*/ 2 w 443"/>
                <a:gd name="T5" fmla="*/ 85 h 189"/>
                <a:gd name="T6" fmla="*/ 6 w 443"/>
                <a:gd name="T7" fmla="*/ 74 h 189"/>
                <a:gd name="T8" fmla="*/ 11 w 443"/>
                <a:gd name="T9" fmla="*/ 66 h 189"/>
                <a:gd name="T10" fmla="*/ 18 w 443"/>
                <a:gd name="T11" fmla="*/ 57 h 189"/>
                <a:gd name="T12" fmla="*/ 26 w 443"/>
                <a:gd name="T13" fmla="*/ 48 h 189"/>
                <a:gd name="T14" fmla="*/ 38 w 443"/>
                <a:gd name="T15" fmla="*/ 41 h 189"/>
                <a:gd name="T16" fmla="*/ 51 w 443"/>
                <a:gd name="T17" fmla="*/ 35 h 189"/>
                <a:gd name="T18" fmla="*/ 64 w 443"/>
                <a:gd name="T19" fmla="*/ 28 h 189"/>
                <a:gd name="T20" fmla="*/ 80 w 443"/>
                <a:gd name="T21" fmla="*/ 21 h 189"/>
                <a:gd name="T22" fmla="*/ 97 w 443"/>
                <a:gd name="T23" fmla="*/ 15 h 189"/>
                <a:gd name="T24" fmla="*/ 135 w 443"/>
                <a:gd name="T25" fmla="*/ 7 h 189"/>
                <a:gd name="T26" fmla="*/ 177 w 443"/>
                <a:gd name="T27" fmla="*/ 2 h 189"/>
                <a:gd name="T28" fmla="*/ 222 w 443"/>
                <a:gd name="T29" fmla="*/ 0 h 189"/>
                <a:gd name="T30" fmla="*/ 222 w 443"/>
                <a:gd name="T31" fmla="*/ 0 h 189"/>
                <a:gd name="T32" fmla="*/ 267 w 443"/>
                <a:gd name="T33" fmla="*/ 2 h 189"/>
                <a:gd name="T34" fmla="*/ 308 w 443"/>
                <a:gd name="T35" fmla="*/ 7 h 189"/>
                <a:gd name="T36" fmla="*/ 347 w 443"/>
                <a:gd name="T37" fmla="*/ 15 h 189"/>
                <a:gd name="T38" fmla="*/ 364 w 443"/>
                <a:gd name="T39" fmla="*/ 21 h 189"/>
                <a:gd name="T40" fmla="*/ 379 w 443"/>
                <a:gd name="T41" fmla="*/ 28 h 189"/>
                <a:gd name="T42" fmla="*/ 393 w 443"/>
                <a:gd name="T43" fmla="*/ 35 h 189"/>
                <a:gd name="T44" fmla="*/ 407 w 443"/>
                <a:gd name="T45" fmla="*/ 41 h 189"/>
                <a:gd name="T46" fmla="*/ 418 w 443"/>
                <a:gd name="T47" fmla="*/ 48 h 189"/>
                <a:gd name="T48" fmla="*/ 426 w 443"/>
                <a:gd name="T49" fmla="*/ 57 h 189"/>
                <a:gd name="T50" fmla="*/ 435 w 443"/>
                <a:gd name="T51" fmla="*/ 66 h 189"/>
                <a:gd name="T52" fmla="*/ 440 w 443"/>
                <a:gd name="T53" fmla="*/ 74 h 189"/>
                <a:gd name="T54" fmla="*/ 443 w 443"/>
                <a:gd name="T55" fmla="*/ 85 h 189"/>
                <a:gd name="T56" fmla="*/ 443 w 443"/>
                <a:gd name="T57" fmla="*/ 95 h 189"/>
                <a:gd name="T58" fmla="*/ 443 w 443"/>
                <a:gd name="T59" fmla="*/ 95 h 189"/>
                <a:gd name="T60" fmla="*/ 443 w 443"/>
                <a:gd name="T61" fmla="*/ 104 h 189"/>
                <a:gd name="T62" fmla="*/ 440 w 443"/>
                <a:gd name="T63" fmla="*/ 114 h 189"/>
                <a:gd name="T64" fmla="*/ 435 w 443"/>
                <a:gd name="T65" fmla="*/ 123 h 189"/>
                <a:gd name="T66" fmla="*/ 426 w 443"/>
                <a:gd name="T67" fmla="*/ 132 h 189"/>
                <a:gd name="T68" fmla="*/ 418 w 443"/>
                <a:gd name="T69" fmla="*/ 140 h 189"/>
                <a:gd name="T70" fmla="*/ 407 w 443"/>
                <a:gd name="T71" fmla="*/ 147 h 189"/>
                <a:gd name="T72" fmla="*/ 393 w 443"/>
                <a:gd name="T73" fmla="*/ 156 h 189"/>
                <a:gd name="T74" fmla="*/ 379 w 443"/>
                <a:gd name="T75" fmla="*/ 161 h 189"/>
                <a:gd name="T76" fmla="*/ 364 w 443"/>
                <a:gd name="T77" fmla="*/ 168 h 189"/>
                <a:gd name="T78" fmla="*/ 347 w 443"/>
                <a:gd name="T79" fmla="*/ 173 h 189"/>
                <a:gd name="T80" fmla="*/ 308 w 443"/>
                <a:gd name="T81" fmla="*/ 182 h 189"/>
                <a:gd name="T82" fmla="*/ 267 w 443"/>
                <a:gd name="T83" fmla="*/ 187 h 189"/>
                <a:gd name="T84" fmla="*/ 222 w 443"/>
                <a:gd name="T85" fmla="*/ 189 h 189"/>
                <a:gd name="T86" fmla="*/ 222 w 443"/>
                <a:gd name="T87" fmla="*/ 189 h 189"/>
                <a:gd name="T88" fmla="*/ 177 w 443"/>
                <a:gd name="T89" fmla="*/ 187 h 189"/>
                <a:gd name="T90" fmla="*/ 135 w 443"/>
                <a:gd name="T91" fmla="*/ 182 h 189"/>
                <a:gd name="T92" fmla="*/ 97 w 443"/>
                <a:gd name="T93" fmla="*/ 173 h 189"/>
                <a:gd name="T94" fmla="*/ 80 w 443"/>
                <a:gd name="T95" fmla="*/ 168 h 189"/>
                <a:gd name="T96" fmla="*/ 64 w 443"/>
                <a:gd name="T97" fmla="*/ 161 h 189"/>
                <a:gd name="T98" fmla="*/ 51 w 443"/>
                <a:gd name="T99" fmla="*/ 156 h 189"/>
                <a:gd name="T100" fmla="*/ 38 w 443"/>
                <a:gd name="T101" fmla="*/ 147 h 189"/>
                <a:gd name="T102" fmla="*/ 26 w 443"/>
                <a:gd name="T103" fmla="*/ 140 h 189"/>
                <a:gd name="T104" fmla="*/ 18 w 443"/>
                <a:gd name="T105" fmla="*/ 132 h 189"/>
                <a:gd name="T106" fmla="*/ 11 w 443"/>
                <a:gd name="T107" fmla="*/ 123 h 189"/>
                <a:gd name="T108" fmla="*/ 6 w 443"/>
                <a:gd name="T109" fmla="*/ 114 h 189"/>
                <a:gd name="T110" fmla="*/ 2 w 443"/>
                <a:gd name="T111" fmla="*/ 104 h 189"/>
                <a:gd name="T112" fmla="*/ 0 w 443"/>
                <a:gd name="T113" fmla="*/ 95 h 189"/>
                <a:gd name="T114" fmla="*/ 0 w 443"/>
                <a:gd name="T115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" h="189">
                  <a:moveTo>
                    <a:pt x="0" y="95"/>
                  </a:moveTo>
                  <a:lnTo>
                    <a:pt x="0" y="95"/>
                  </a:lnTo>
                  <a:lnTo>
                    <a:pt x="2" y="85"/>
                  </a:lnTo>
                  <a:lnTo>
                    <a:pt x="6" y="74"/>
                  </a:lnTo>
                  <a:lnTo>
                    <a:pt x="11" y="66"/>
                  </a:lnTo>
                  <a:lnTo>
                    <a:pt x="18" y="57"/>
                  </a:lnTo>
                  <a:lnTo>
                    <a:pt x="26" y="48"/>
                  </a:lnTo>
                  <a:lnTo>
                    <a:pt x="38" y="41"/>
                  </a:lnTo>
                  <a:lnTo>
                    <a:pt x="51" y="35"/>
                  </a:lnTo>
                  <a:lnTo>
                    <a:pt x="64" y="28"/>
                  </a:lnTo>
                  <a:lnTo>
                    <a:pt x="80" y="21"/>
                  </a:lnTo>
                  <a:lnTo>
                    <a:pt x="97" y="15"/>
                  </a:lnTo>
                  <a:lnTo>
                    <a:pt x="135" y="7"/>
                  </a:lnTo>
                  <a:lnTo>
                    <a:pt x="177" y="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67" y="2"/>
                  </a:lnTo>
                  <a:lnTo>
                    <a:pt x="308" y="7"/>
                  </a:lnTo>
                  <a:lnTo>
                    <a:pt x="347" y="15"/>
                  </a:lnTo>
                  <a:lnTo>
                    <a:pt x="364" y="21"/>
                  </a:lnTo>
                  <a:lnTo>
                    <a:pt x="379" y="28"/>
                  </a:lnTo>
                  <a:lnTo>
                    <a:pt x="393" y="35"/>
                  </a:lnTo>
                  <a:lnTo>
                    <a:pt x="407" y="41"/>
                  </a:lnTo>
                  <a:lnTo>
                    <a:pt x="418" y="48"/>
                  </a:lnTo>
                  <a:lnTo>
                    <a:pt x="426" y="57"/>
                  </a:lnTo>
                  <a:lnTo>
                    <a:pt x="435" y="66"/>
                  </a:lnTo>
                  <a:lnTo>
                    <a:pt x="440" y="74"/>
                  </a:lnTo>
                  <a:lnTo>
                    <a:pt x="443" y="85"/>
                  </a:lnTo>
                  <a:lnTo>
                    <a:pt x="443" y="95"/>
                  </a:lnTo>
                  <a:lnTo>
                    <a:pt x="443" y="95"/>
                  </a:lnTo>
                  <a:lnTo>
                    <a:pt x="443" y="104"/>
                  </a:lnTo>
                  <a:lnTo>
                    <a:pt x="440" y="114"/>
                  </a:lnTo>
                  <a:lnTo>
                    <a:pt x="435" y="123"/>
                  </a:lnTo>
                  <a:lnTo>
                    <a:pt x="426" y="132"/>
                  </a:lnTo>
                  <a:lnTo>
                    <a:pt x="418" y="140"/>
                  </a:lnTo>
                  <a:lnTo>
                    <a:pt x="407" y="147"/>
                  </a:lnTo>
                  <a:lnTo>
                    <a:pt x="393" y="156"/>
                  </a:lnTo>
                  <a:lnTo>
                    <a:pt x="379" y="161"/>
                  </a:lnTo>
                  <a:lnTo>
                    <a:pt x="364" y="168"/>
                  </a:lnTo>
                  <a:lnTo>
                    <a:pt x="347" y="173"/>
                  </a:lnTo>
                  <a:lnTo>
                    <a:pt x="308" y="182"/>
                  </a:lnTo>
                  <a:lnTo>
                    <a:pt x="267" y="187"/>
                  </a:lnTo>
                  <a:lnTo>
                    <a:pt x="222" y="189"/>
                  </a:lnTo>
                  <a:lnTo>
                    <a:pt x="222" y="189"/>
                  </a:lnTo>
                  <a:lnTo>
                    <a:pt x="177" y="187"/>
                  </a:lnTo>
                  <a:lnTo>
                    <a:pt x="135" y="182"/>
                  </a:lnTo>
                  <a:lnTo>
                    <a:pt x="97" y="173"/>
                  </a:lnTo>
                  <a:lnTo>
                    <a:pt x="80" y="168"/>
                  </a:lnTo>
                  <a:lnTo>
                    <a:pt x="64" y="161"/>
                  </a:lnTo>
                  <a:lnTo>
                    <a:pt x="51" y="156"/>
                  </a:lnTo>
                  <a:lnTo>
                    <a:pt x="38" y="147"/>
                  </a:lnTo>
                  <a:lnTo>
                    <a:pt x="26" y="140"/>
                  </a:lnTo>
                  <a:lnTo>
                    <a:pt x="18" y="132"/>
                  </a:lnTo>
                  <a:lnTo>
                    <a:pt x="11" y="123"/>
                  </a:lnTo>
                  <a:lnTo>
                    <a:pt x="6" y="114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58F595D8-7FB3-43E1-9954-94F1F1E3A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7059" y="3979434"/>
              <a:ext cx="7327" cy="97081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5FA248FF-5356-4745-A0BC-DF9B7F86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9507" y="3984929"/>
              <a:ext cx="0" cy="99463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1A112C1F-27FB-40D2-A6A2-0DC160BC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3545" y="4944021"/>
              <a:ext cx="406644" cy="124558"/>
            </a:xfrm>
            <a:custGeom>
              <a:avLst/>
              <a:gdLst>
                <a:gd name="T0" fmla="*/ 222 w 222"/>
                <a:gd name="T1" fmla="*/ 68 h 68"/>
                <a:gd name="T2" fmla="*/ 222 w 222"/>
                <a:gd name="T3" fmla="*/ 68 h 68"/>
                <a:gd name="T4" fmla="*/ 222 w 222"/>
                <a:gd name="T5" fmla="*/ 68 h 68"/>
                <a:gd name="T6" fmla="*/ 222 w 222"/>
                <a:gd name="T7" fmla="*/ 68 h 68"/>
                <a:gd name="T8" fmla="*/ 177 w 222"/>
                <a:gd name="T9" fmla="*/ 66 h 68"/>
                <a:gd name="T10" fmla="*/ 135 w 222"/>
                <a:gd name="T11" fmla="*/ 62 h 68"/>
                <a:gd name="T12" fmla="*/ 97 w 222"/>
                <a:gd name="T13" fmla="*/ 55 h 68"/>
                <a:gd name="T14" fmla="*/ 64 w 222"/>
                <a:gd name="T15" fmla="*/ 47 h 68"/>
                <a:gd name="T16" fmla="*/ 36 w 222"/>
                <a:gd name="T17" fmla="*/ 38 h 68"/>
                <a:gd name="T18" fmla="*/ 26 w 222"/>
                <a:gd name="T19" fmla="*/ 33 h 68"/>
                <a:gd name="T20" fmla="*/ 17 w 222"/>
                <a:gd name="T21" fmla="*/ 26 h 68"/>
                <a:gd name="T22" fmla="*/ 9 w 222"/>
                <a:gd name="T23" fmla="*/ 21 h 68"/>
                <a:gd name="T24" fmla="*/ 3 w 222"/>
                <a:gd name="T25" fmla="*/ 14 h 68"/>
                <a:gd name="T26" fmla="*/ 0 w 222"/>
                <a:gd name="T27" fmla="*/ 7 h 68"/>
                <a:gd name="T28" fmla="*/ 0 w 222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8">
                  <a:moveTo>
                    <a:pt x="222" y="68"/>
                  </a:moveTo>
                  <a:lnTo>
                    <a:pt x="222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177" y="66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358603FA-20A9-433C-B84C-FD8C9FF3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4947685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8 w 221"/>
                <a:gd name="T11" fmla="*/ 14 h 66"/>
                <a:gd name="T12" fmla="*/ 211 w 221"/>
                <a:gd name="T13" fmla="*/ 20 h 66"/>
                <a:gd name="T14" fmla="*/ 204 w 221"/>
                <a:gd name="T15" fmla="*/ 26 h 66"/>
                <a:gd name="T16" fmla="*/ 195 w 221"/>
                <a:gd name="T17" fmla="*/ 31 h 66"/>
                <a:gd name="T18" fmla="*/ 183 w 221"/>
                <a:gd name="T19" fmla="*/ 38 h 66"/>
                <a:gd name="T20" fmla="*/ 157 w 221"/>
                <a:gd name="T21" fmla="*/ 46 h 66"/>
                <a:gd name="T22" fmla="*/ 124 w 221"/>
                <a:gd name="T23" fmla="*/ 55 h 66"/>
                <a:gd name="T24" fmla="*/ 86 w 221"/>
                <a:gd name="T25" fmla="*/ 60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8" y="14"/>
                  </a:lnTo>
                  <a:lnTo>
                    <a:pt x="211" y="20"/>
                  </a:lnTo>
                  <a:lnTo>
                    <a:pt x="204" y="26"/>
                  </a:lnTo>
                  <a:lnTo>
                    <a:pt x="195" y="31"/>
                  </a:lnTo>
                  <a:lnTo>
                    <a:pt x="183" y="38"/>
                  </a:lnTo>
                  <a:lnTo>
                    <a:pt x="157" y="46"/>
                  </a:lnTo>
                  <a:lnTo>
                    <a:pt x="124" y="55"/>
                  </a:lnTo>
                  <a:lnTo>
                    <a:pt x="86" y="60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917FBC3A-B14D-40F9-9465-3C79CE901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82386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5 h 66"/>
                <a:gd name="T14" fmla="*/ 65 w 221"/>
                <a:gd name="T15" fmla="*/ 46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4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4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52DA8216-713D-433A-8592-60895926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825694"/>
              <a:ext cx="408477" cy="120894"/>
            </a:xfrm>
            <a:custGeom>
              <a:avLst/>
              <a:gdLst>
                <a:gd name="T0" fmla="*/ 223 w 223"/>
                <a:gd name="T1" fmla="*/ 0 h 66"/>
                <a:gd name="T2" fmla="*/ 223 w 223"/>
                <a:gd name="T3" fmla="*/ 0 h 66"/>
                <a:gd name="T4" fmla="*/ 223 w 223"/>
                <a:gd name="T5" fmla="*/ 0 h 66"/>
                <a:gd name="T6" fmla="*/ 223 w 223"/>
                <a:gd name="T7" fmla="*/ 0 h 66"/>
                <a:gd name="T8" fmla="*/ 222 w 223"/>
                <a:gd name="T9" fmla="*/ 7 h 66"/>
                <a:gd name="T10" fmla="*/ 218 w 223"/>
                <a:gd name="T11" fmla="*/ 13 h 66"/>
                <a:gd name="T12" fmla="*/ 213 w 223"/>
                <a:gd name="T13" fmla="*/ 19 h 66"/>
                <a:gd name="T14" fmla="*/ 206 w 223"/>
                <a:gd name="T15" fmla="*/ 25 h 66"/>
                <a:gd name="T16" fmla="*/ 196 w 223"/>
                <a:gd name="T17" fmla="*/ 32 h 66"/>
                <a:gd name="T18" fmla="*/ 185 w 223"/>
                <a:gd name="T19" fmla="*/ 37 h 66"/>
                <a:gd name="T20" fmla="*/ 158 w 223"/>
                <a:gd name="T21" fmla="*/ 47 h 66"/>
                <a:gd name="T22" fmla="*/ 125 w 223"/>
                <a:gd name="T23" fmla="*/ 54 h 66"/>
                <a:gd name="T24" fmla="*/ 88 w 223"/>
                <a:gd name="T25" fmla="*/ 61 h 66"/>
                <a:gd name="T26" fmla="*/ 45 w 223"/>
                <a:gd name="T27" fmla="*/ 65 h 66"/>
                <a:gd name="T28" fmla="*/ 0 w 223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6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2" y="7"/>
                  </a:lnTo>
                  <a:lnTo>
                    <a:pt x="218" y="13"/>
                  </a:lnTo>
                  <a:lnTo>
                    <a:pt x="213" y="19"/>
                  </a:lnTo>
                  <a:lnTo>
                    <a:pt x="206" y="25"/>
                  </a:lnTo>
                  <a:lnTo>
                    <a:pt x="196" y="32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4"/>
                  </a:lnTo>
                  <a:lnTo>
                    <a:pt x="88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F5CEC4B2-44C0-482A-AEBC-23897A4E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228" y="4659006"/>
              <a:ext cx="404813" cy="119063"/>
            </a:xfrm>
            <a:custGeom>
              <a:avLst/>
              <a:gdLst>
                <a:gd name="T0" fmla="*/ 221 w 221"/>
                <a:gd name="T1" fmla="*/ 65 h 65"/>
                <a:gd name="T2" fmla="*/ 221 w 221"/>
                <a:gd name="T3" fmla="*/ 65 h 65"/>
                <a:gd name="T4" fmla="*/ 221 w 221"/>
                <a:gd name="T5" fmla="*/ 65 h 65"/>
                <a:gd name="T6" fmla="*/ 221 w 221"/>
                <a:gd name="T7" fmla="*/ 65 h 65"/>
                <a:gd name="T8" fmla="*/ 176 w 221"/>
                <a:gd name="T9" fmla="*/ 64 h 65"/>
                <a:gd name="T10" fmla="*/ 135 w 221"/>
                <a:gd name="T11" fmla="*/ 60 h 65"/>
                <a:gd name="T12" fmla="*/ 98 w 221"/>
                <a:gd name="T13" fmla="*/ 55 h 65"/>
                <a:gd name="T14" fmla="*/ 65 w 221"/>
                <a:gd name="T15" fmla="*/ 46 h 65"/>
                <a:gd name="T16" fmla="*/ 38 w 221"/>
                <a:gd name="T17" fmla="*/ 36 h 65"/>
                <a:gd name="T18" fmla="*/ 27 w 221"/>
                <a:gd name="T19" fmla="*/ 31 h 65"/>
                <a:gd name="T20" fmla="*/ 17 w 221"/>
                <a:gd name="T21" fmla="*/ 26 h 65"/>
                <a:gd name="T22" fmla="*/ 10 w 221"/>
                <a:gd name="T23" fmla="*/ 19 h 65"/>
                <a:gd name="T24" fmla="*/ 5 w 221"/>
                <a:gd name="T25" fmla="*/ 13 h 65"/>
                <a:gd name="T26" fmla="*/ 1 w 221"/>
                <a:gd name="T27" fmla="*/ 6 h 65"/>
                <a:gd name="T28" fmla="*/ 0 w 22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5">
                  <a:moveTo>
                    <a:pt x="221" y="65"/>
                  </a:moveTo>
                  <a:lnTo>
                    <a:pt x="221" y="65"/>
                  </a:lnTo>
                  <a:lnTo>
                    <a:pt x="221" y="65"/>
                  </a:lnTo>
                  <a:lnTo>
                    <a:pt x="221" y="65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8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3"/>
                  </a:lnTo>
                  <a:lnTo>
                    <a:pt x="1" y="6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E0D7606B-7D2E-42AC-ACB2-4F77C02D0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219" y="4660838"/>
              <a:ext cx="410308" cy="120894"/>
            </a:xfrm>
            <a:custGeom>
              <a:avLst/>
              <a:gdLst>
                <a:gd name="T0" fmla="*/ 224 w 224"/>
                <a:gd name="T1" fmla="*/ 0 h 66"/>
                <a:gd name="T2" fmla="*/ 224 w 224"/>
                <a:gd name="T3" fmla="*/ 0 h 66"/>
                <a:gd name="T4" fmla="*/ 224 w 224"/>
                <a:gd name="T5" fmla="*/ 0 h 66"/>
                <a:gd name="T6" fmla="*/ 224 w 224"/>
                <a:gd name="T7" fmla="*/ 0 h 66"/>
                <a:gd name="T8" fmla="*/ 222 w 224"/>
                <a:gd name="T9" fmla="*/ 7 h 66"/>
                <a:gd name="T10" fmla="*/ 218 w 224"/>
                <a:gd name="T11" fmla="*/ 14 h 66"/>
                <a:gd name="T12" fmla="*/ 213 w 224"/>
                <a:gd name="T13" fmla="*/ 19 h 66"/>
                <a:gd name="T14" fmla="*/ 206 w 224"/>
                <a:gd name="T15" fmla="*/ 26 h 66"/>
                <a:gd name="T16" fmla="*/ 196 w 224"/>
                <a:gd name="T17" fmla="*/ 31 h 66"/>
                <a:gd name="T18" fmla="*/ 185 w 224"/>
                <a:gd name="T19" fmla="*/ 37 h 66"/>
                <a:gd name="T20" fmla="*/ 158 w 224"/>
                <a:gd name="T21" fmla="*/ 47 h 66"/>
                <a:gd name="T22" fmla="*/ 125 w 224"/>
                <a:gd name="T23" fmla="*/ 56 h 66"/>
                <a:gd name="T24" fmla="*/ 89 w 224"/>
                <a:gd name="T25" fmla="*/ 61 h 66"/>
                <a:gd name="T26" fmla="*/ 45 w 224"/>
                <a:gd name="T27" fmla="*/ 64 h 66"/>
                <a:gd name="T28" fmla="*/ 0 w 224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66"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19"/>
                  </a:lnTo>
                  <a:lnTo>
                    <a:pt x="206" y="26"/>
                  </a:lnTo>
                  <a:lnTo>
                    <a:pt x="196" y="31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9" y="61"/>
                  </a:lnTo>
                  <a:lnTo>
                    <a:pt x="45" y="64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2C17740-0F6A-4DBC-83EA-2D48EC5A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490487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3 h 66"/>
                <a:gd name="T14" fmla="*/ 65 w 221"/>
                <a:gd name="T15" fmla="*/ 47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2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3"/>
                  </a:lnTo>
                  <a:lnTo>
                    <a:pt x="65" y="47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2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A2E8A86-7ED2-4365-8F54-0F6AAA6CF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490487"/>
              <a:ext cx="408477" cy="122727"/>
            </a:xfrm>
            <a:custGeom>
              <a:avLst/>
              <a:gdLst>
                <a:gd name="T0" fmla="*/ 223 w 223"/>
                <a:gd name="T1" fmla="*/ 0 h 67"/>
                <a:gd name="T2" fmla="*/ 223 w 223"/>
                <a:gd name="T3" fmla="*/ 0 h 67"/>
                <a:gd name="T4" fmla="*/ 223 w 223"/>
                <a:gd name="T5" fmla="*/ 1 h 67"/>
                <a:gd name="T6" fmla="*/ 223 w 223"/>
                <a:gd name="T7" fmla="*/ 1 h 67"/>
                <a:gd name="T8" fmla="*/ 222 w 223"/>
                <a:gd name="T9" fmla="*/ 7 h 67"/>
                <a:gd name="T10" fmla="*/ 218 w 223"/>
                <a:gd name="T11" fmla="*/ 14 h 67"/>
                <a:gd name="T12" fmla="*/ 213 w 223"/>
                <a:gd name="T13" fmla="*/ 21 h 67"/>
                <a:gd name="T14" fmla="*/ 206 w 223"/>
                <a:gd name="T15" fmla="*/ 26 h 67"/>
                <a:gd name="T16" fmla="*/ 196 w 223"/>
                <a:gd name="T17" fmla="*/ 33 h 67"/>
                <a:gd name="T18" fmla="*/ 185 w 223"/>
                <a:gd name="T19" fmla="*/ 38 h 67"/>
                <a:gd name="T20" fmla="*/ 158 w 223"/>
                <a:gd name="T21" fmla="*/ 48 h 67"/>
                <a:gd name="T22" fmla="*/ 125 w 223"/>
                <a:gd name="T23" fmla="*/ 55 h 67"/>
                <a:gd name="T24" fmla="*/ 88 w 223"/>
                <a:gd name="T25" fmla="*/ 62 h 67"/>
                <a:gd name="T26" fmla="*/ 45 w 223"/>
                <a:gd name="T27" fmla="*/ 66 h 67"/>
                <a:gd name="T28" fmla="*/ 0 w 223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7">
                  <a:moveTo>
                    <a:pt x="223" y="0"/>
                  </a:moveTo>
                  <a:lnTo>
                    <a:pt x="223" y="0"/>
                  </a:lnTo>
                  <a:lnTo>
                    <a:pt x="223" y="1"/>
                  </a:lnTo>
                  <a:lnTo>
                    <a:pt x="223" y="1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21"/>
                  </a:lnTo>
                  <a:lnTo>
                    <a:pt x="206" y="26"/>
                  </a:lnTo>
                  <a:lnTo>
                    <a:pt x="196" y="33"/>
                  </a:lnTo>
                  <a:lnTo>
                    <a:pt x="185" y="38"/>
                  </a:lnTo>
                  <a:lnTo>
                    <a:pt x="158" y="48"/>
                  </a:lnTo>
                  <a:lnTo>
                    <a:pt x="125" y="55"/>
                  </a:lnTo>
                  <a:lnTo>
                    <a:pt x="88" y="62"/>
                  </a:lnTo>
                  <a:lnTo>
                    <a:pt x="45" y="66"/>
                  </a:lnTo>
                  <a:lnTo>
                    <a:pt x="0" y="67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3C5CD1E5-F95D-447B-B4DA-84A1C43EC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386" y="434761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6 h 66"/>
                <a:gd name="T10" fmla="*/ 135 w 221"/>
                <a:gd name="T11" fmla="*/ 60 h 66"/>
                <a:gd name="T12" fmla="*/ 97 w 221"/>
                <a:gd name="T13" fmla="*/ 55 h 66"/>
                <a:gd name="T14" fmla="*/ 64 w 221"/>
                <a:gd name="T15" fmla="*/ 47 h 66"/>
                <a:gd name="T16" fmla="*/ 36 w 221"/>
                <a:gd name="T17" fmla="*/ 38 h 66"/>
                <a:gd name="T18" fmla="*/ 26 w 221"/>
                <a:gd name="T19" fmla="*/ 31 h 66"/>
                <a:gd name="T20" fmla="*/ 17 w 221"/>
                <a:gd name="T21" fmla="*/ 26 h 66"/>
                <a:gd name="T22" fmla="*/ 8 w 221"/>
                <a:gd name="T23" fmla="*/ 21 h 66"/>
                <a:gd name="T24" fmla="*/ 3 w 221"/>
                <a:gd name="T25" fmla="*/ 14 h 66"/>
                <a:gd name="T26" fmla="*/ 0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6"/>
                  </a:lnTo>
                  <a:lnTo>
                    <a:pt x="135" y="60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6EE7606F-2AB5-416D-92FB-D1671A18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4349444"/>
              <a:ext cx="406644" cy="120894"/>
            </a:xfrm>
            <a:custGeom>
              <a:avLst/>
              <a:gdLst>
                <a:gd name="T0" fmla="*/ 222 w 222"/>
                <a:gd name="T1" fmla="*/ 0 h 66"/>
                <a:gd name="T2" fmla="*/ 222 w 222"/>
                <a:gd name="T3" fmla="*/ 0 h 66"/>
                <a:gd name="T4" fmla="*/ 222 w 222"/>
                <a:gd name="T5" fmla="*/ 0 h 66"/>
                <a:gd name="T6" fmla="*/ 222 w 222"/>
                <a:gd name="T7" fmla="*/ 0 h 66"/>
                <a:gd name="T8" fmla="*/ 220 w 222"/>
                <a:gd name="T9" fmla="*/ 7 h 66"/>
                <a:gd name="T10" fmla="*/ 217 w 222"/>
                <a:gd name="T11" fmla="*/ 14 h 66"/>
                <a:gd name="T12" fmla="*/ 212 w 222"/>
                <a:gd name="T13" fmla="*/ 20 h 66"/>
                <a:gd name="T14" fmla="*/ 205 w 222"/>
                <a:gd name="T15" fmla="*/ 26 h 66"/>
                <a:gd name="T16" fmla="*/ 196 w 222"/>
                <a:gd name="T17" fmla="*/ 32 h 66"/>
                <a:gd name="T18" fmla="*/ 184 w 222"/>
                <a:gd name="T19" fmla="*/ 37 h 66"/>
                <a:gd name="T20" fmla="*/ 158 w 222"/>
                <a:gd name="T21" fmla="*/ 47 h 66"/>
                <a:gd name="T22" fmla="*/ 125 w 222"/>
                <a:gd name="T23" fmla="*/ 56 h 66"/>
                <a:gd name="T24" fmla="*/ 87 w 222"/>
                <a:gd name="T25" fmla="*/ 61 h 66"/>
                <a:gd name="T26" fmla="*/ 45 w 222"/>
                <a:gd name="T27" fmla="*/ 65 h 66"/>
                <a:gd name="T28" fmla="*/ 0 w 222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6">
                  <a:moveTo>
                    <a:pt x="222" y="0"/>
                  </a:move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0" y="7"/>
                  </a:lnTo>
                  <a:lnTo>
                    <a:pt x="217" y="14"/>
                  </a:lnTo>
                  <a:lnTo>
                    <a:pt x="212" y="20"/>
                  </a:lnTo>
                  <a:lnTo>
                    <a:pt x="205" y="26"/>
                  </a:lnTo>
                  <a:lnTo>
                    <a:pt x="196" y="32"/>
                  </a:lnTo>
                  <a:lnTo>
                    <a:pt x="184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7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D9F63249-1AC6-4291-97C7-3EF82DA5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5" y="4182756"/>
              <a:ext cx="404813" cy="122727"/>
            </a:xfrm>
            <a:custGeom>
              <a:avLst/>
              <a:gdLst>
                <a:gd name="T0" fmla="*/ 221 w 221"/>
                <a:gd name="T1" fmla="*/ 67 h 67"/>
                <a:gd name="T2" fmla="*/ 221 w 221"/>
                <a:gd name="T3" fmla="*/ 67 h 67"/>
                <a:gd name="T4" fmla="*/ 221 w 221"/>
                <a:gd name="T5" fmla="*/ 67 h 67"/>
                <a:gd name="T6" fmla="*/ 221 w 221"/>
                <a:gd name="T7" fmla="*/ 67 h 67"/>
                <a:gd name="T8" fmla="*/ 176 w 221"/>
                <a:gd name="T9" fmla="*/ 65 h 67"/>
                <a:gd name="T10" fmla="*/ 135 w 221"/>
                <a:gd name="T11" fmla="*/ 62 h 67"/>
                <a:gd name="T12" fmla="*/ 97 w 221"/>
                <a:gd name="T13" fmla="*/ 55 h 67"/>
                <a:gd name="T14" fmla="*/ 64 w 221"/>
                <a:gd name="T15" fmla="*/ 46 h 67"/>
                <a:gd name="T16" fmla="*/ 36 w 221"/>
                <a:gd name="T17" fmla="*/ 38 h 67"/>
                <a:gd name="T18" fmla="*/ 26 w 221"/>
                <a:gd name="T19" fmla="*/ 33 h 67"/>
                <a:gd name="T20" fmla="*/ 17 w 221"/>
                <a:gd name="T21" fmla="*/ 26 h 67"/>
                <a:gd name="T22" fmla="*/ 9 w 221"/>
                <a:gd name="T23" fmla="*/ 20 h 67"/>
                <a:gd name="T24" fmla="*/ 3 w 221"/>
                <a:gd name="T25" fmla="*/ 13 h 67"/>
                <a:gd name="T26" fmla="*/ 0 w 221"/>
                <a:gd name="T27" fmla="*/ 7 h 67"/>
                <a:gd name="T28" fmla="*/ 0 w 221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7">
                  <a:moveTo>
                    <a:pt x="221" y="67"/>
                  </a:moveTo>
                  <a:lnTo>
                    <a:pt x="221" y="67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176" y="65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6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0"/>
                  </a:lnTo>
                  <a:lnTo>
                    <a:pt x="3" y="13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B345062B-DBD8-48EA-BBA9-D6B62A56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386" y="4184588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6 w 221"/>
                <a:gd name="T11" fmla="*/ 14 h 66"/>
                <a:gd name="T12" fmla="*/ 211 w 221"/>
                <a:gd name="T13" fmla="*/ 21 h 66"/>
                <a:gd name="T14" fmla="*/ 204 w 221"/>
                <a:gd name="T15" fmla="*/ 26 h 66"/>
                <a:gd name="T16" fmla="*/ 195 w 221"/>
                <a:gd name="T17" fmla="*/ 32 h 66"/>
                <a:gd name="T18" fmla="*/ 183 w 221"/>
                <a:gd name="T19" fmla="*/ 38 h 66"/>
                <a:gd name="T20" fmla="*/ 157 w 221"/>
                <a:gd name="T21" fmla="*/ 47 h 66"/>
                <a:gd name="T22" fmla="*/ 124 w 221"/>
                <a:gd name="T23" fmla="*/ 56 h 66"/>
                <a:gd name="T24" fmla="*/ 86 w 221"/>
                <a:gd name="T25" fmla="*/ 61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6" y="14"/>
                  </a:lnTo>
                  <a:lnTo>
                    <a:pt x="211" y="21"/>
                  </a:lnTo>
                  <a:lnTo>
                    <a:pt x="204" y="26"/>
                  </a:lnTo>
                  <a:lnTo>
                    <a:pt x="195" y="32"/>
                  </a:lnTo>
                  <a:lnTo>
                    <a:pt x="183" y="38"/>
                  </a:lnTo>
                  <a:lnTo>
                    <a:pt x="157" y="47"/>
                  </a:lnTo>
                  <a:lnTo>
                    <a:pt x="124" y="56"/>
                  </a:lnTo>
                  <a:lnTo>
                    <a:pt x="86" y="61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FFCD5B12-2F73-4DA8-A5C7-E0DF0206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030" y="4417217"/>
              <a:ext cx="104409" cy="122727"/>
            </a:xfrm>
            <a:custGeom>
              <a:avLst/>
              <a:gdLst>
                <a:gd name="T0" fmla="*/ 57 w 57"/>
                <a:gd name="T1" fmla="*/ 35 h 67"/>
                <a:gd name="T2" fmla="*/ 57 w 57"/>
                <a:gd name="T3" fmla="*/ 0 h 67"/>
                <a:gd name="T4" fmla="*/ 0 w 57"/>
                <a:gd name="T5" fmla="*/ 35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5"/>
                  </a:moveTo>
                  <a:lnTo>
                    <a:pt x="57" y="0"/>
                  </a:lnTo>
                  <a:lnTo>
                    <a:pt x="0" y="35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4AC105D7-2D99-41D4-AC37-7FDC66048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32" y="4417217"/>
              <a:ext cx="104409" cy="122727"/>
            </a:xfrm>
            <a:custGeom>
              <a:avLst/>
              <a:gdLst>
                <a:gd name="T0" fmla="*/ 0 w 57"/>
                <a:gd name="T1" fmla="*/ 35 h 67"/>
                <a:gd name="T2" fmla="*/ 0 w 57"/>
                <a:gd name="T3" fmla="*/ 67 h 67"/>
                <a:gd name="T4" fmla="*/ 57 w 57"/>
                <a:gd name="T5" fmla="*/ 35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5"/>
                  </a:moveTo>
                  <a:lnTo>
                    <a:pt x="0" y="67"/>
                  </a:lnTo>
                  <a:lnTo>
                    <a:pt x="57" y="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4D95E07E-D1CF-4854-925E-D3495E8E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4675" y="4481329"/>
              <a:ext cx="239957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1DAF1551-022A-44F2-B9D2-3F5987A95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2511" y="3915323"/>
              <a:ext cx="95250" cy="117231"/>
            </a:xfrm>
            <a:custGeom>
              <a:avLst/>
              <a:gdLst>
                <a:gd name="T0" fmla="*/ 24 w 52"/>
                <a:gd name="T1" fmla="*/ 64 h 64"/>
                <a:gd name="T2" fmla="*/ 24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1 w 52"/>
                <a:gd name="T9" fmla="*/ 59 h 64"/>
                <a:gd name="T10" fmla="*/ 41 w 52"/>
                <a:gd name="T11" fmla="*/ 59 h 64"/>
                <a:gd name="T12" fmla="*/ 46 w 52"/>
                <a:gd name="T13" fmla="*/ 54 h 64"/>
                <a:gd name="T14" fmla="*/ 46 w 52"/>
                <a:gd name="T15" fmla="*/ 54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2 w 52"/>
                <a:gd name="T25" fmla="*/ 24 h 64"/>
                <a:gd name="T26" fmla="*/ 50 w 52"/>
                <a:gd name="T27" fmla="*/ 17 h 64"/>
                <a:gd name="T28" fmla="*/ 50 w 52"/>
                <a:gd name="T29" fmla="*/ 17 h 64"/>
                <a:gd name="T30" fmla="*/ 46 w 52"/>
                <a:gd name="T31" fmla="*/ 10 h 64"/>
                <a:gd name="T32" fmla="*/ 43 w 52"/>
                <a:gd name="T33" fmla="*/ 5 h 64"/>
                <a:gd name="T34" fmla="*/ 43 w 52"/>
                <a:gd name="T35" fmla="*/ 5 h 64"/>
                <a:gd name="T36" fmla="*/ 38 w 52"/>
                <a:gd name="T37" fmla="*/ 3 h 64"/>
                <a:gd name="T38" fmla="*/ 33 w 52"/>
                <a:gd name="T39" fmla="*/ 2 h 64"/>
                <a:gd name="T40" fmla="*/ 33 w 52"/>
                <a:gd name="T41" fmla="*/ 2 h 64"/>
                <a:gd name="T42" fmla="*/ 22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4 w 52"/>
                <a:gd name="T49" fmla="*/ 64 h 64"/>
                <a:gd name="T50" fmla="*/ 24 w 52"/>
                <a:gd name="T51" fmla="*/ 64 h 64"/>
                <a:gd name="T52" fmla="*/ 8 w 52"/>
                <a:gd name="T53" fmla="*/ 7 h 64"/>
                <a:gd name="T54" fmla="*/ 22 w 52"/>
                <a:gd name="T55" fmla="*/ 7 h 64"/>
                <a:gd name="T56" fmla="*/ 22 w 52"/>
                <a:gd name="T57" fmla="*/ 7 h 64"/>
                <a:gd name="T58" fmla="*/ 33 w 52"/>
                <a:gd name="T59" fmla="*/ 9 h 64"/>
                <a:gd name="T60" fmla="*/ 33 w 52"/>
                <a:gd name="T61" fmla="*/ 9 h 64"/>
                <a:gd name="T62" fmla="*/ 38 w 52"/>
                <a:gd name="T63" fmla="*/ 12 h 64"/>
                <a:gd name="T64" fmla="*/ 41 w 52"/>
                <a:gd name="T65" fmla="*/ 16 h 64"/>
                <a:gd name="T66" fmla="*/ 41 w 52"/>
                <a:gd name="T67" fmla="*/ 16 h 64"/>
                <a:gd name="T68" fmla="*/ 43 w 52"/>
                <a:gd name="T69" fmla="*/ 23 h 64"/>
                <a:gd name="T70" fmla="*/ 43 w 52"/>
                <a:gd name="T71" fmla="*/ 31 h 64"/>
                <a:gd name="T72" fmla="*/ 43 w 52"/>
                <a:gd name="T73" fmla="*/ 31 h 64"/>
                <a:gd name="T74" fmla="*/ 43 w 52"/>
                <a:gd name="T75" fmla="*/ 43 h 64"/>
                <a:gd name="T76" fmla="*/ 43 w 52"/>
                <a:gd name="T77" fmla="*/ 43 h 64"/>
                <a:gd name="T78" fmla="*/ 39 w 52"/>
                <a:gd name="T79" fmla="*/ 49 h 64"/>
                <a:gd name="T80" fmla="*/ 38 w 52"/>
                <a:gd name="T81" fmla="*/ 52 h 64"/>
                <a:gd name="T82" fmla="*/ 38 w 52"/>
                <a:gd name="T83" fmla="*/ 52 h 64"/>
                <a:gd name="T84" fmla="*/ 33 w 52"/>
                <a:gd name="T85" fmla="*/ 55 h 64"/>
                <a:gd name="T86" fmla="*/ 33 w 52"/>
                <a:gd name="T87" fmla="*/ 55 h 64"/>
                <a:gd name="T88" fmla="*/ 22 w 52"/>
                <a:gd name="T89" fmla="*/ 55 h 64"/>
                <a:gd name="T90" fmla="*/ 8 w 52"/>
                <a:gd name="T91" fmla="*/ 55 h 64"/>
                <a:gd name="T92" fmla="*/ 8 w 52"/>
                <a:gd name="T93" fmla="*/ 7 h 64"/>
                <a:gd name="T94" fmla="*/ 8 w 52"/>
                <a:gd name="T9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4" y="64"/>
                  </a:moveTo>
                  <a:lnTo>
                    <a:pt x="24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6" y="10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38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4" y="64"/>
                  </a:lnTo>
                  <a:lnTo>
                    <a:pt x="24" y="64"/>
                  </a:lnTo>
                  <a:close/>
                  <a:moveTo>
                    <a:pt x="8" y="7"/>
                  </a:moveTo>
                  <a:lnTo>
                    <a:pt x="22" y="7"/>
                  </a:lnTo>
                  <a:lnTo>
                    <a:pt x="22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8" y="12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39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22" y="55"/>
                  </a:lnTo>
                  <a:lnTo>
                    <a:pt x="8" y="55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2C2CC54D-9FFE-4AD5-BC16-80B4426A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574" y="3915323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5ED25378-56AB-4409-8827-839AA563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3915323"/>
              <a:ext cx="93419" cy="117231"/>
            </a:xfrm>
            <a:custGeom>
              <a:avLst/>
              <a:gdLst>
                <a:gd name="T0" fmla="*/ 4 w 51"/>
                <a:gd name="T1" fmla="*/ 54 h 64"/>
                <a:gd name="T2" fmla="*/ 14 w 51"/>
                <a:gd name="T3" fmla="*/ 62 h 64"/>
                <a:gd name="T4" fmla="*/ 19 w 51"/>
                <a:gd name="T5" fmla="*/ 64 h 64"/>
                <a:gd name="T6" fmla="*/ 28 w 51"/>
                <a:gd name="T7" fmla="*/ 64 h 64"/>
                <a:gd name="T8" fmla="*/ 40 w 51"/>
                <a:gd name="T9" fmla="*/ 62 h 64"/>
                <a:gd name="T10" fmla="*/ 45 w 51"/>
                <a:gd name="T11" fmla="*/ 59 h 64"/>
                <a:gd name="T12" fmla="*/ 49 w 51"/>
                <a:gd name="T13" fmla="*/ 55 h 64"/>
                <a:gd name="T14" fmla="*/ 51 w 51"/>
                <a:gd name="T15" fmla="*/ 45 h 64"/>
                <a:gd name="T16" fmla="*/ 51 w 51"/>
                <a:gd name="T17" fmla="*/ 42 h 64"/>
                <a:gd name="T18" fmla="*/ 49 w 51"/>
                <a:gd name="T19" fmla="*/ 36 h 64"/>
                <a:gd name="T20" fmla="*/ 40 w 51"/>
                <a:gd name="T21" fmla="*/ 29 h 64"/>
                <a:gd name="T22" fmla="*/ 26 w 51"/>
                <a:gd name="T23" fmla="*/ 26 h 64"/>
                <a:gd name="T24" fmla="*/ 18 w 51"/>
                <a:gd name="T25" fmla="*/ 24 h 64"/>
                <a:gd name="T26" fmla="*/ 14 w 51"/>
                <a:gd name="T27" fmla="*/ 23 h 64"/>
                <a:gd name="T28" fmla="*/ 11 w 51"/>
                <a:gd name="T29" fmla="*/ 16 h 64"/>
                <a:gd name="T30" fmla="*/ 13 w 51"/>
                <a:gd name="T31" fmla="*/ 12 h 64"/>
                <a:gd name="T32" fmla="*/ 14 w 51"/>
                <a:gd name="T33" fmla="*/ 9 h 64"/>
                <a:gd name="T34" fmla="*/ 26 w 51"/>
                <a:gd name="T35" fmla="*/ 7 h 64"/>
                <a:gd name="T36" fmla="*/ 32 w 51"/>
                <a:gd name="T37" fmla="*/ 7 h 64"/>
                <a:gd name="T38" fmla="*/ 37 w 51"/>
                <a:gd name="T39" fmla="*/ 10 h 64"/>
                <a:gd name="T40" fmla="*/ 42 w 51"/>
                <a:gd name="T41" fmla="*/ 19 h 64"/>
                <a:gd name="T42" fmla="*/ 49 w 51"/>
                <a:gd name="T43" fmla="*/ 17 h 64"/>
                <a:gd name="T44" fmla="*/ 45 w 51"/>
                <a:gd name="T45" fmla="*/ 9 h 64"/>
                <a:gd name="T46" fmla="*/ 42 w 51"/>
                <a:gd name="T47" fmla="*/ 3 h 64"/>
                <a:gd name="T48" fmla="*/ 39 w 51"/>
                <a:gd name="T49" fmla="*/ 2 h 64"/>
                <a:gd name="T50" fmla="*/ 26 w 51"/>
                <a:gd name="T51" fmla="*/ 0 h 64"/>
                <a:gd name="T52" fmla="*/ 19 w 51"/>
                <a:gd name="T53" fmla="*/ 0 h 64"/>
                <a:gd name="T54" fmla="*/ 14 w 51"/>
                <a:gd name="T55" fmla="*/ 2 h 64"/>
                <a:gd name="T56" fmla="*/ 6 w 51"/>
                <a:gd name="T57" fmla="*/ 7 h 64"/>
                <a:gd name="T58" fmla="*/ 4 w 51"/>
                <a:gd name="T59" fmla="*/ 12 h 64"/>
                <a:gd name="T60" fmla="*/ 4 w 51"/>
                <a:gd name="T61" fmla="*/ 17 h 64"/>
                <a:gd name="T62" fmla="*/ 6 w 51"/>
                <a:gd name="T63" fmla="*/ 24 h 64"/>
                <a:gd name="T64" fmla="*/ 9 w 51"/>
                <a:gd name="T65" fmla="*/ 28 h 64"/>
                <a:gd name="T66" fmla="*/ 13 w 51"/>
                <a:gd name="T67" fmla="*/ 31 h 64"/>
                <a:gd name="T68" fmla="*/ 25 w 51"/>
                <a:gd name="T69" fmla="*/ 35 h 64"/>
                <a:gd name="T70" fmla="*/ 35 w 51"/>
                <a:gd name="T71" fmla="*/ 38 h 64"/>
                <a:gd name="T72" fmla="*/ 42 w 51"/>
                <a:gd name="T73" fmla="*/ 42 h 64"/>
                <a:gd name="T74" fmla="*/ 44 w 51"/>
                <a:gd name="T75" fmla="*/ 47 h 64"/>
                <a:gd name="T76" fmla="*/ 42 w 51"/>
                <a:gd name="T77" fmla="*/ 52 h 64"/>
                <a:gd name="T78" fmla="*/ 37 w 51"/>
                <a:gd name="T79" fmla="*/ 55 h 64"/>
                <a:gd name="T80" fmla="*/ 28 w 51"/>
                <a:gd name="T81" fmla="*/ 57 h 64"/>
                <a:gd name="T82" fmla="*/ 18 w 51"/>
                <a:gd name="T83" fmla="*/ 55 h 64"/>
                <a:gd name="T84" fmla="*/ 11 w 51"/>
                <a:gd name="T85" fmla="*/ 50 h 64"/>
                <a:gd name="T86" fmla="*/ 9 w 51"/>
                <a:gd name="T87" fmla="*/ 43 h 64"/>
                <a:gd name="T88" fmla="*/ 0 w 51"/>
                <a:gd name="T89" fmla="*/ 43 h 64"/>
                <a:gd name="T90" fmla="*/ 4 w 51"/>
                <a:gd name="T91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64">
                  <a:moveTo>
                    <a:pt x="4" y="54"/>
                  </a:moveTo>
                  <a:lnTo>
                    <a:pt x="4" y="54"/>
                  </a:lnTo>
                  <a:lnTo>
                    <a:pt x="9" y="59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1" y="50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5" y="33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24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3" y="19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2" y="7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2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9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9" y="28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4" y="5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753EE986-DB99-4B8F-BC22-7F9C97E5C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776" y="3915323"/>
              <a:ext cx="95250" cy="117231"/>
            </a:xfrm>
            <a:custGeom>
              <a:avLst/>
              <a:gdLst>
                <a:gd name="T0" fmla="*/ 7 w 52"/>
                <a:gd name="T1" fmla="*/ 64 h 64"/>
                <a:gd name="T2" fmla="*/ 7 w 52"/>
                <a:gd name="T3" fmla="*/ 42 h 64"/>
                <a:gd name="T4" fmla="*/ 17 w 52"/>
                <a:gd name="T5" fmla="*/ 31 h 64"/>
                <a:gd name="T6" fmla="*/ 40 w 52"/>
                <a:gd name="T7" fmla="*/ 64 h 64"/>
                <a:gd name="T8" fmla="*/ 52 w 52"/>
                <a:gd name="T9" fmla="*/ 64 h 64"/>
                <a:gd name="T10" fmla="*/ 24 w 52"/>
                <a:gd name="T11" fmla="*/ 26 h 64"/>
                <a:gd name="T12" fmla="*/ 50 w 52"/>
                <a:gd name="T13" fmla="*/ 0 h 64"/>
                <a:gd name="T14" fmla="*/ 38 w 52"/>
                <a:gd name="T15" fmla="*/ 0 h 64"/>
                <a:gd name="T16" fmla="*/ 7 w 52"/>
                <a:gd name="T17" fmla="*/ 31 h 64"/>
                <a:gd name="T18" fmla="*/ 7 w 52"/>
                <a:gd name="T19" fmla="*/ 0 h 64"/>
                <a:gd name="T20" fmla="*/ 0 w 52"/>
                <a:gd name="T21" fmla="*/ 0 h 64"/>
                <a:gd name="T22" fmla="*/ 0 w 52"/>
                <a:gd name="T23" fmla="*/ 64 h 64"/>
                <a:gd name="T24" fmla="*/ 7 w 52"/>
                <a:gd name="T25" fmla="*/ 64 h 64"/>
                <a:gd name="T26" fmla="*/ 7 w 5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7" y="64"/>
                  </a:moveTo>
                  <a:lnTo>
                    <a:pt x="7" y="42"/>
                  </a:lnTo>
                  <a:lnTo>
                    <a:pt x="17" y="31"/>
                  </a:lnTo>
                  <a:lnTo>
                    <a:pt x="40" y="64"/>
                  </a:lnTo>
                  <a:lnTo>
                    <a:pt x="52" y="64"/>
                  </a:lnTo>
                  <a:lnTo>
                    <a:pt x="24" y="26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7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240C8CF5-7612-4E08-AB67-76ACA94F6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60" y="3686357"/>
              <a:ext cx="100746" cy="120894"/>
            </a:xfrm>
            <a:custGeom>
              <a:avLst/>
              <a:gdLst>
                <a:gd name="T0" fmla="*/ 40 w 55"/>
                <a:gd name="T1" fmla="*/ 54 h 66"/>
                <a:gd name="T2" fmla="*/ 40 w 55"/>
                <a:gd name="T3" fmla="*/ 54 h 66"/>
                <a:gd name="T4" fmla="*/ 35 w 55"/>
                <a:gd name="T5" fmla="*/ 57 h 66"/>
                <a:gd name="T6" fmla="*/ 28 w 55"/>
                <a:gd name="T7" fmla="*/ 59 h 66"/>
                <a:gd name="T8" fmla="*/ 28 w 55"/>
                <a:gd name="T9" fmla="*/ 59 h 66"/>
                <a:gd name="T10" fmla="*/ 22 w 55"/>
                <a:gd name="T11" fmla="*/ 57 h 66"/>
                <a:gd name="T12" fmla="*/ 17 w 55"/>
                <a:gd name="T13" fmla="*/ 56 h 66"/>
                <a:gd name="T14" fmla="*/ 17 w 55"/>
                <a:gd name="T15" fmla="*/ 56 h 66"/>
                <a:gd name="T16" fmla="*/ 14 w 55"/>
                <a:gd name="T17" fmla="*/ 52 h 66"/>
                <a:gd name="T18" fmla="*/ 10 w 55"/>
                <a:gd name="T19" fmla="*/ 47 h 66"/>
                <a:gd name="T20" fmla="*/ 10 w 55"/>
                <a:gd name="T21" fmla="*/ 47 h 66"/>
                <a:gd name="T22" fmla="*/ 9 w 55"/>
                <a:gd name="T23" fmla="*/ 40 h 66"/>
                <a:gd name="T24" fmla="*/ 7 w 55"/>
                <a:gd name="T25" fmla="*/ 31 h 66"/>
                <a:gd name="T26" fmla="*/ 7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2 w 55"/>
                <a:gd name="T33" fmla="*/ 14 h 66"/>
                <a:gd name="T34" fmla="*/ 17 w 55"/>
                <a:gd name="T35" fmla="*/ 11 h 66"/>
                <a:gd name="T36" fmla="*/ 17 w 55"/>
                <a:gd name="T37" fmla="*/ 11 h 66"/>
                <a:gd name="T38" fmla="*/ 22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5 w 55"/>
                <a:gd name="T45" fmla="*/ 9 h 66"/>
                <a:gd name="T46" fmla="*/ 40 w 55"/>
                <a:gd name="T47" fmla="*/ 11 h 66"/>
                <a:gd name="T48" fmla="*/ 40 w 55"/>
                <a:gd name="T49" fmla="*/ 11 h 66"/>
                <a:gd name="T50" fmla="*/ 43 w 55"/>
                <a:gd name="T51" fmla="*/ 14 h 66"/>
                <a:gd name="T52" fmla="*/ 45 w 55"/>
                <a:gd name="T53" fmla="*/ 21 h 66"/>
                <a:gd name="T54" fmla="*/ 54 w 55"/>
                <a:gd name="T55" fmla="*/ 19 h 66"/>
                <a:gd name="T56" fmla="*/ 54 w 55"/>
                <a:gd name="T57" fmla="*/ 19 h 66"/>
                <a:gd name="T58" fmla="*/ 50 w 55"/>
                <a:gd name="T59" fmla="*/ 11 h 66"/>
                <a:gd name="T60" fmla="*/ 45 w 55"/>
                <a:gd name="T61" fmla="*/ 5 h 66"/>
                <a:gd name="T62" fmla="*/ 45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1 w 55"/>
                <a:gd name="T71" fmla="*/ 0 h 66"/>
                <a:gd name="T72" fmla="*/ 14 w 55"/>
                <a:gd name="T73" fmla="*/ 4 h 66"/>
                <a:gd name="T74" fmla="*/ 14 w 55"/>
                <a:gd name="T75" fmla="*/ 4 h 66"/>
                <a:gd name="T76" fmla="*/ 7 w 55"/>
                <a:gd name="T77" fmla="*/ 9 h 66"/>
                <a:gd name="T78" fmla="*/ 3 w 55"/>
                <a:gd name="T79" fmla="*/ 16 h 66"/>
                <a:gd name="T80" fmla="*/ 3 w 55"/>
                <a:gd name="T81" fmla="*/ 16 h 66"/>
                <a:gd name="T82" fmla="*/ 0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0 w 55"/>
                <a:gd name="T89" fmla="*/ 42 h 66"/>
                <a:gd name="T90" fmla="*/ 2 w 55"/>
                <a:gd name="T91" fmla="*/ 49 h 66"/>
                <a:gd name="T92" fmla="*/ 2 w 55"/>
                <a:gd name="T93" fmla="*/ 49 h 66"/>
                <a:gd name="T94" fmla="*/ 7 w 55"/>
                <a:gd name="T95" fmla="*/ 56 h 66"/>
                <a:gd name="T96" fmla="*/ 12 w 55"/>
                <a:gd name="T97" fmla="*/ 61 h 66"/>
                <a:gd name="T98" fmla="*/ 12 w 55"/>
                <a:gd name="T99" fmla="*/ 61 h 66"/>
                <a:gd name="T100" fmla="*/ 19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38 w 55"/>
                <a:gd name="T107" fmla="*/ 64 h 66"/>
                <a:gd name="T108" fmla="*/ 45 w 55"/>
                <a:gd name="T109" fmla="*/ 61 h 66"/>
                <a:gd name="T110" fmla="*/ 45 w 55"/>
                <a:gd name="T111" fmla="*/ 61 h 66"/>
                <a:gd name="T112" fmla="*/ 50 w 55"/>
                <a:gd name="T113" fmla="*/ 54 h 66"/>
                <a:gd name="T114" fmla="*/ 55 w 55"/>
                <a:gd name="T115" fmla="*/ 44 h 66"/>
                <a:gd name="T116" fmla="*/ 47 w 55"/>
                <a:gd name="T117" fmla="*/ 42 h 66"/>
                <a:gd name="T118" fmla="*/ 47 w 55"/>
                <a:gd name="T119" fmla="*/ 42 h 66"/>
                <a:gd name="T120" fmla="*/ 43 w 55"/>
                <a:gd name="T121" fmla="*/ 49 h 66"/>
                <a:gd name="T122" fmla="*/ 40 w 55"/>
                <a:gd name="T123" fmla="*/ 54 h 66"/>
                <a:gd name="T124" fmla="*/ 40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2" y="57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4" y="52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9" y="4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2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5" y="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0" y="11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9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8" y="64"/>
                  </a:lnTo>
                  <a:lnTo>
                    <a:pt x="45" y="61"/>
                  </a:lnTo>
                  <a:lnTo>
                    <a:pt x="45" y="61"/>
                  </a:lnTo>
                  <a:lnTo>
                    <a:pt x="50" y="54"/>
                  </a:lnTo>
                  <a:lnTo>
                    <a:pt x="55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3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FCB31316-241E-452D-A1E0-BB7AD0D02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3391" y="3690021"/>
              <a:ext cx="87923" cy="113567"/>
            </a:xfrm>
            <a:custGeom>
              <a:avLst/>
              <a:gdLst>
                <a:gd name="T0" fmla="*/ 9 w 48"/>
                <a:gd name="T1" fmla="*/ 62 h 62"/>
                <a:gd name="T2" fmla="*/ 9 w 48"/>
                <a:gd name="T3" fmla="*/ 36 h 62"/>
                <a:gd name="T4" fmla="*/ 26 w 48"/>
                <a:gd name="T5" fmla="*/ 36 h 62"/>
                <a:gd name="T6" fmla="*/ 26 w 48"/>
                <a:gd name="T7" fmla="*/ 36 h 62"/>
                <a:gd name="T8" fmla="*/ 36 w 48"/>
                <a:gd name="T9" fmla="*/ 35 h 62"/>
                <a:gd name="T10" fmla="*/ 40 w 48"/>
                <a:gd name="T11" fmla="*/ 33 h 62"/>
                <a:gd name="T12" fmla="*/ 43 w 48"/>
                <a:gd name="T13" fmla="*/ 31 h 62"/>
                <a:gd name="T14" fmla="*/ 43 w 48"/>
                <a:gd name="T15" fmla="*/ 31 h 62"/>
                <a:gd name="T16" fmla="*/ 47 w 48"/>
                <a:gd name="T17" fmla="*/ 24 h 62"/>
                <a:gd name="T18" fmla="*/ 48 w 48"/>
                <a:gd name="T19" fmla="*/ 17 h 62"/>
                <a:gd name="T20" fmla="*/ 48 w 48"/>
                <a:gd name="T21" fmla="*/ 17 h 62"/>
                <a:gd name="T22" fmla="*/ 47 w 48"/>
                <a:gd name="T23" fmla="*/ 9 h 62"/>
                <a:gd name="T24" fmla="*/ 47 w 48"/>
                <a:gd name="T25" fmla="*/ 9 h 62"/>
                <a:gd name="T26" fmla="*/ 42 w 48"/>
                <a:gd name="T27" fmla="*/ 3 h 62"/>
                <a:gd name="T28" fmla="*/ 42 w 48"/>
                <a:gd name="T29" fmla="*/ 3 h 62"/>
                <a:gd name="T30" fmla="*/ 35 w 48"/>
                <a:gd name="T31" fmla="*/ 0 h 62"/>
                <a:gd name="T32" fmla="*/ 35 w 48"/>
                <a:gd name="T33" fmla="*/ 0 h 62"/>
                <a:gd name="T34" fmla="*/ 24 w 48"/>
                <a:gd name="T35" fmla="*/ 0 h 62"/>
                <a:gd name="T36" fmla="*/ 0 w 48"/>
                <a:gd name="T37" fmla="*/ 0 h 62"/>
                <a:gd name="T38" fmla="*/ 0 w 48"/>
                <a:gd name="T39" fmla="*/ 62 h 62"/>
                <a:gd name="T40" fmla="*/ 9 w 48"/>
                <a:gd name="T41" fmla="*/ 62 h 62"/>
                <a:gd name="T42" fmla="*/ 9 w 48"/>
                <a:gd name="T43" fmla="*/ 62 h 62"/>
                <a:gd name="T44" fmla="*/ 9 w 48"/>
                <a:gd name="T45" fmla="*/ 7 h 62"/>
                <a:gd name="T46" fmla="*/ 26 w 48"/>
                <a:gd name="T47" fmla="*/ 7 h 62"/>
                <a:gd name="T48" fmla="*/ 26 w 48"/>
                <a:gd name="T49" fmla="*/ 7 h 62"/>
                <a:gd name="T50" fmla="*/ 33 w 48"/>
                <a:gd name="T51" fmla="*/ 7 h 62"/>
                <a:gd name="T52" fmla="*/ 33 w 48"/>
                <a:gd name="T53" fmla="*/ 7 h 62"/>
                <a:gd name="T54" fmla="*/ 36 w 48"/>
                <a:gd name="T55" fmla="*/ 9 h 62"/>
                <a:gd name="T56" fmla="*/ 38 w 48"/>
                <a:gd name="T57" fmla="*/ 10 h 62"/>
                <a:gd name="T58" fmla="*/ 38 w 48"/>
                <a:gd name="T59" fmla="*/ 10 h 62"/>
                <a:gd name="T60" fmla="*/ 40 w 48"/>
                <a:gd name="T61" fmla="*/ 14 h 62"/>
                <a:gd name="T62" fmla="*/ 40 w 48"/>
                <a:gd name="T63" fmla="*/ 17 h 62"/>
                <a:gd name="T64" fmla="*/ 40 w 48"/>
                <a:gd name="T65" fmla="*/ 17 h 62"/>
                <a:gd name="T66" fmla="*/ 40 w 48"/>
                <a:gd name="T67" fmla="*/ 22 h 62"/>
                <a:gd name="T68" fmla="*/ 36 w 48"/>
                <a:gd name="T69" fmla="*/ 26 h 62"/>
                <a:gd name="T70" fmla="*/ 36 w 48"/>
                <a:gd name="T71" fmla="*/ 26 h 62"/>
                <a:gd name="T72" fmla="*/ 33 w 48"/>
                <a:gd name="T73" fmla="*/ 28 h 62"/>
                <a:gd name="T74" fmla="*/ 26 w 48"/>
                <a:gd name="T75" fmla="*/ 29 h 62"/>
                <a:gd name="T76" fmla="*/ 9 w 48"/>
                <a:gd name="T77" fmla="*/ 29 h 62"/>
                <a:gd name="T78" fmla="*/ 9 w 48"/>
                <a:gd name="T79" fmla="*/ 7 h 62"/>
                <a:gd name="T80" fmla="*/ 9 w 48"/>
                <a:gd name="T81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2">
                  <a:moveTo>
                    <a:pt x="9" y="62"/>
                  </a:moveTo>
                  <a:lnTo>
                    <a:pt x="9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6" y="35"/>
                  </a:lnTo>
                  <a:lnTo>
                    <a:pt x="40" y="3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7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9" y="7"/>
                  </a:moveTo>
                  <a:lnTo>
                    <a:pt x="26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3" y="28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2F362242-0295-4F26-B659-A7043C3F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463" y="3690021"/>
              <a:ext cx="91587" cy="117231"/>
            </a:xfrm>
            <a:custGeom>
              <a:avLst/>
              <a:gdLst>
                <a:gd name="T0" fmla="*/ 41 w 50"/>
                <a:gd name="T1" fmla="*/ 36 h 64"/>
                <a:gd name="T2" fmla="*/ 41 w 50"/>
                <a:gd name="T3" fmla="*/ 36 h 64"/>
                <a:gd name="T4" fmla="*/ 41 w 50"/>
                <a:gd name="T5" fmla="*/ 45 h 64"/>
                <a:gd name="T6" fmla="*/ 38 w 50"/>
                <a:gd name="T7" fmla="*/ 52 h 64"/>
                <a:gd name="T8" fmla="*/ 38 w 50"/>
                <a:gd name="T9" fmla="*/ 52 h 64"/>
                <a:gd name="T10" fmla="*/ 33 w 50"/>
                <a:gd name="T11" fmla="*/ 55 h 64"/>
                <a:gd name="T12" fmla="*/ 24 w 50"/>
                <a:gd name="T13" fmla="*/ 55 h 64"/>
                <a:gd name="T14" fmla="*/ 24 w 50"/>
                <a:gd name="T15" fmla="*/ 55 h 64"/>
                <a:gd name="T16" fmla="*/ 19 w 50"/>
                <a:gd name="T17" fmla="*/ 55 h 64"/>
                <a:gd name="T18" fmla="*/ 15 w 50"/>
                <a:gd name="T19" fmla="*/ 54 h 64"/>
                <a:gd name="T20" fmla="*/ 15 w 50"/>
                <a:gd name="T21" fmla="*/ 54 h 64"/>
                <a:gd name="T22" fmla="*/ 12 w 50"/>
                <a:gd name="T23" fmla="*/ 52 h 64"/>
                <a:gd name="T24" fmla="*/ 10 w 50"/>
                <a:gd name="T25" fmla="*/ 48 h 64"/>
                <a:gd name="T26" fmla="*/ 10 w 50"/>
                <a:gd name="T27" fmla="*/ 48 h 64"/>
                <a:gd name="T28" fmla="*/ 8 w 50"/>
                <a:gd name="T29" fmla="*/ 36 h 64"/>
                <a:gd name="T30" fmla="*/ 8 w 50"/>
                <a:gd name="T31" fmla="*/ 0 h 64"/>
                <a:gd name="T32" fmla="*/ 0 w 50"/>
                <a:gd name="T33" fmla="*/ 0 h 64"/>
                <a:gd name="T34" fmla="*/ 0 w 50"/>
                <a:gd name="T35" fmla="*/ 36 h 64"/>
                <a:gd name="T36" fmla="*/ 0 w 50"/>
                <a:gd name="T37" fmla="*/ 36 h 64"/>
                <a:gd name="T38" fmla="*/ 2 w 50"/>
                <a:gd name="T39" fmla="*/ 45 h 64"/>
                <a:gd name="T40" fmla="*/ 3 w 50"/>
                <a:gd name="T41" fmla="*/ 52 h 64"/>
                <a:gd name="T42" fmla="*/ 3 w 50"/>
                <a:gd name="T43" fmla="*/ 52 h 64"/>
                <a:gd name="T44" fmla="*/ 7 w 50"/>
                <a:gd name="T45" fmla="*/ 57 h 64"/>
                <a:gd name="T46" fmla="*/ 10 w 50"/>
                <a:gd name="T47" fmla="*/ 61 h 64"/>
                <a:gd name="T48" fmla="*/ 10 w 50"/>
                <a:gd name="T49" fmla="*/ 61 h 64"/>
                <a:gd name="T50" fmla="*/ 17 w 50"/>
                <a:gd name="T51" fmla="*/ 62 h 64"/>
                <a:gd name="T52" fmla="*/ 26 w 50"/>
                <a:gd name="T53" fmla="*/ 64 h 64"/>
                <a:gd name="T54" fmla="*/ 26 w 50"/>
                <a:gd name="T55" fmla="*/ 64 h 64"/>
                <a:gd name="T56" fmla="*/ 33 w 50"/>
                <a:gd name="T57" fmla="*/ 62 h 64"/>
                <a:gd name="T58" fmla="*/ 40 w 50"/>
                <a:gd name="T59" fmla="*/ 61 h 64"/>
                <a:gd name="T60" fmla="*/ 40 w 50"/>
                <a:gd name="T61" fmla="*/ 61 h 64"/>
                <a:gd name="T62" fmla="*/ 45 w 50"/>
                <a:gd name="T63" fmla="*/ 55 h 64"/>
                <a:gd name="T64" fmla="*/ 48 w 50"/>
                <a:gd name="T65" fmla="*/ 50 h 64"/>
                <a:gd name="T66" fmla="*/ 48 w 50"/>
                <a:gd name="T67" fmla="*/ 50 h 64"/>
                <a:gd name="T68" fmla="*/ 50 w 50"/>
                <a:gd name="T69" fmla="*/ 45 h 64"/>
                <a:gd name="T70" fmla="*/ 50 w 50"/>
                <a:gd name="T71" fmla="*/ 36 h 64"/>
                <a:gd name="T72" fmla="*/ 50 w 50"/>
                <a:gd name="T73" fmla="*/ 0 h 64"/>
                <a:gd name="T74" fmla="*/ 41 w 50"/>
                <a:gd name="T75" fmla="*/ 0 h 64"/>
                <a:gd name="T76" fmla="*/ 41 w 50"/>
                <a:gd name="T77" fmla="*/ 36 h 64"/>
                <a:gd name="T78" fmla="*/ 41 w 50"/>
                <a:gd name="T7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64">
                  <a:moveTo>
                    <a:pt x="41" y="36"/>
                  </a:moveTo>
                  <a:lnTo>
                    <a:pt x="41" y="36"/>
                  </a:lnTo>
                  <a:lnTo>
                    <a:pt x="41" y="45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19" y="55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2" y="52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3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5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2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2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3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36"/>
                  </a:lnTo>
                  <a:lnTo>
                    <a:pt x="4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31">
              <a:extLst>
                <a:ext uri="{FF2B5EF4-FFF2-40B4-BE49-F238E27FC236}">
                  <a16:creationId xmlns:a16="http://schemas.microsoft.com/office/drawing/2014/main" id="{BA2D6DF3-ADBE-43AC-9DB9-71526AC1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016" y="3127679"/>
              <a:ext cx="10990" cy="2745765"/>
            </a:xfrm>
            <a:custGeom>
              <a:avLst/>
              <a:gdLst>
                <a:gd name="T0" fmla="*/ 0 w 6"/>
                <a:gd name="T1" fmla="*/ 0 h 1499"/>
                <a:gd name="T2" fmla="*/ 6 w 6"/>
                <a:gd name="T3" fmla="*/ 1499 h 1499"/>
                <a:gd name="T4" fmla="*/ 0 w 6"/>
                <a:gd name="T5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499">
                  <a:moveTo>
                    <a:pt x="0" y="0"/>
                  </a:moveTo>
                  <a:lnTo>
                    <a:pt x="6" y="149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86D40778-5A5A-4129-815D-C42D753CD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5959" y="3105697"/>
              <a:ext cx="10990" cy="274576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BED03117-DC0E-4579-ADD2-A3ADB9A77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742" y="5690271"/>
              <a:ext cx="104409" cy="122727"/>
            </a:xfrm>
            <a:custGeom>
              <a:avLst/>
              <a:gdLst>
                <a:gd name="T0" fmla="*/ 57 w 57"/>
                <a:gd name="T1" fmla="*/ 34 h 67"/>
                <a:gd name="T2" fmla="*/ 57 w 57"/>
                <a:gd name="T3" fmla="*/ 0 h 67"/>
                <a:gd name="T4" fmla="*/ 0 w 57"/>
                <a:gd name="T5" fmla="*/ 34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4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6DBCE66A-AC64-4852-8750-C8C0AEA58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1708" y="5743391"/>
              <a:ext cx="3267142" cy="915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91EA7E59-CB07-4263-BFC3-D743E0EC3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421" y="5685044"/>
              <a:ext cx="108073" cy="122727"/>
            </a:xfrm>
            <a:custGeom>
              <a:avLst/>
              <a:gdLst>
                <a:gd name="T0" fmla="*/ 0 w 59"/>
                <a:gd name="T1" fmla="*/ 32 h 67"/>
                <a:gd name="T2" fmla="*/ 0 w 59"/>
                <a:gd name="T3" fmla="*/ 67 h 67"/>
                <a:gd name="T4" fmla="*/ 59 w 59"/>
                <a:gd name="T5" fmla="*/ 32 h 67"/>
                <a:gd name="T6" fmla="*/ 0 w 59"/>
                <a:gd name="T7" fmla="*/ 0 h 67"/>
                <a:gd name="T8" fmla="*/ 0 w 59"/>
                <a:gd name="T9" fmla="*/ 0 h 67"/>
                <a:gd name="T10" fmla="*/ 0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0" y="32"/>
                  </a:moveTo>
                  <a:lnTo>
                    <a:pt x="0" y="67"/>
                  </a:lnTo>
                  <a:lnTo>
                    <a:pt x="59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Line 150">
              <a:extLst>
                <a:ext uri="{FF2B5EF4-FFF2-40B4-BE49-F238E27FC236}">
                  <a16:creationId xmlns:a16="http://schemas.microsoft.com/office/drawing/2014/main" id="{A02DAC8C-6CD7-4177-A1F6-F93CF0D7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094" y="5740485"/>
              <a:ext cx="3442674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73">
              <a:extLst>
                <a:ext uri="{FF2B5EF4-FFF2-40B4-BE49-F238E27FC236}">
                  <a16:creationId xmlns:a16="http://schemas.microsoft.com/office/drawing/2014/main" id="{A221AB04-257C-4BBD-8EE1-F3622485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882" y="3642396"/>
              <a:ext cx="76933" cy="117231"/>
            </a:xfrm>
            <a:custGeom>
              <a:avLst/>
              <a:gdLst>
                <a:gd name="T0" fmla="*/ 7 w 42"/>
                <a:gd name="T1" fmla="*/ 59 h 64"/>
                <a:gd name="T2" fmla="*/ 21 w 42"/>
                <a:gd name="T3" fmla="*/ 64 h 64"/>
                <a:gd name="T4" fmla="*/ 26 w 42"/>
                <a:gd name="T5" fmla="*/ 64 h 64"/>
                <a:gd name="T6" fmla="*/ 31 w 42"/>
                <a:gd name="T7" fmla="*/ 61 h 64"/>
                <a:gd name="T8" fmla="*/ 38 w 42"/>
                <a:gd name="T9" fmla="*/ 50 h 64"/>
                <a:gd name="T10" fmla="*/ 40 w 42"/>
                <a:gd name="T11" fmla="*/ 42 h 64"/>
                <a:gd name="T12" fmla="*/ 42 w 42"/>
                <a:gd name="T13" fmla="*/ 33 h 64"/>
                <a:gd name="T14" fmla="*/ 40 w 42"/>
                <a:gd name="T15" fmla="*/ 17 h 64"/>
                <a:gd name="T16" fmla="*/ 37 w 42"/>
                <a:gd name="T17" fmla="*/ 9 h 64"/>
                <a:gd name="T18" fmla="*/ 30 w 42"/>
                <a:gd name="T19" fmla="*/ 2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9 h 64"/>
                <a:gd name="T28" fmla="*/ 2 w 42"/>
                <a:gd name="T29" fmla="*/ 14 h 64"/>
                <a:gd name="T30" fmla="*/ 0 w 42"/>
                <a:gd name="T31" fmla="*/ 33 h 64"/>
                <a:gd name="T32" fmla="*/ 2 w 42"/>
                <a:gd name="T33" fmla="*/ 48 h 64"/>
                <a:gd name="T34" fmla="*/ 7 w 42"/>
                <a:gd name="T35" fmla="*/ 59 h 64"/>
                <a:gd name="T36" fmla="*/ 7 w 42"/>
                <a:gd name="T37" fmla="*/ 59 h 64"/>
                <a:gd name="T38" fmla="*/ 12 w 42"/>
                <a:gd name="T39" fmla="*/ 10 h 64"/>
                <a:gd name="T40" fmla="*/ 21 w 42"/>
                <a:gd name="T41" fmla="*/ 7 h 64"/>
                <a:gd name="T42" fmla="*/ 26 w 42"/>
                <a:gd name="T43" fmla="*/ 9 h 64"/>
                <a:gd name="T44" fmla="*/ 30 w 42"/>
                <a:gd name="T45" fmla="*/ 12 h 64"/>
                <a:gd name="T46" fmla="*/ 33 w 42"/>
                <a:gd name="T47" fmla="*/ 33 h 64"/>
                <a:gd name="T48" fmla="*/ 33 w 42"/>
                <a:gd name="T49" fmla="*/ 45 h 64"/>
                <a:gd name="T50" fmla="*/ 30 w 42"/>
                <a:gd name="T51" fmla="*/ 54 h 64"/>
                <a:gd name="T52" fmla="*/ 21 w 42"/>
                <a:gd name="T53" fmla="*/ 59 h 64"/>
                <a:gd name="T54" fmla="*/ 16 w 42"/>
                <a:gd name="T55" fmla="*/ 57 h 64"/>
                <a:gd name="T56" fmla="*/ 12 w 42"/>
                <a:gd name="T57" fmla="*/ 54 h 64"/>
                <a:gd name="T58" fmla="*/ 9 w 42"/>
                <a:gd name="T59" fmla="*/ 33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6" y="64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7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2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9" y="45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74">
              <a:extLst>
                <a:ext uri="{FF2B5EF4-FFF2-40B4-BE49-F238E27FC236}">
                  <a16:creationId xmlns:a16="http://schemas.microsoft.com/office/drawing/2014/main" id="{B5B0A7E5-8B0C-4F3A-8D17-268DA98B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795" y="3743140"/>
              <a:ext cx="16486" cy="16486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9 w 9"/>
                <a:gd name="T9" fmla="*/ 9 h 9"/>
                <a:gd name="T10" fmla="*/ 9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75">
              <a:extLst>
                <a:ext uri="{FF2B5EF4-FFF2-40B4-BE49-F238E27FC236}">
                  <a16:creationId xmlns:a16="http://schemas.microsoft.com/office/drawing/2014/main" id="{931FA713-0A7F-4404-9BF9-6F23F6D0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597" y="3646059"/>
              <a:ext cx="75102" cy="113567"/>
            </a:xfrm>
            <a:custGeom>
              <a:avLst/>
              <a:gdLst>
                <a:gd name="T0" fmla="*/ 7 w 41"/>
                <a:gd name="T1" fmla="*/ 59 h 62"/>
                <a:gd name="T2" fmla="*/ 7 w 41"/>
                <a:gd name="T3" fmla="*/ 59 h 62"/>
                <a:gd name="T4" fmla="*/ 12 w 41"/>
                <a:gd name="T5" fmla="*/ 62 h 62"/>
                <a:gd name="T6" fmla="*/ 21 w 41"/>
                <a:gd name="T7" fmla="*/ 62 h 62"/>
                <a:gd name="T8" fmla="*/ 21 w 41"/>
                <a:gd name="T9" fmla="*/ 62 h 62"/>
                <a:gd name="T10" fmla="*/ 26 w 41"/>
                <a:gd name="T11" fmla="*/ 62 h 62"/>
                <a:gd name="T12" fmla="*/ 29 w 41"/>
                <a:gd name="T13" fmla="*/ 60 h 62"/>
                <a:gd name="T14" fmla="*/ 35 w 41"/>
                <a:gd name="T15" fmla="*/ 59 h 62"/>
                <a:gd name="T16" fmla="*/ 36 w 41"/>
                <a:gd name="T17" fmla="*/ 55 h 62"/>
                <a:gd name="T18" fmla="*/ 36 w 41"/>
                <a:gd name="T19" fmla="*/ 55 h 62"/>
                <a:gd name="T20" fmla="*/ 41 w 41"/>
                <a:gd name="T21" fmla="*/ 48 h 62"/>
                <a:gd name="T22" fmla="*/ 41 w 41"/>
                <a:gd name="T23" fmla="*/ 40 h 62"/>
                <a:gd name="T24" fmla="*/ 41 w 41"/>
                <a:gd name="T25" fmla="*/ 40 h 62"/>
                <a:gd name="T26" fmla="*/ 40 w 41"/>
                <a:gd name="T27" fmla="*/ 33 h 62"/>
                <a:gd name="T28" fmla="*/ 36 w 41"/>
                <a:gd name="T29" fmla="*/ 26 h 62"/>
                <a:gd name="T30" fmla="*/ 36 w 41"/>
                <a:gd name="T31" fmla="*/ 26 h 62"/>
                <a:gd name="T32" fmla="*/ 29 w 41"/>
                <a:gd name="T33" fmla="*/ 20 h 62"/>
                <a:gd name="T34" fmla="*/ 22 w 41"/>
                <a:gd name="T35" fmla="*/ 20 h 62"/>
                <a:gd name="T36" fmla="*/ 22 w 41"/>
                <a:gd name="T37" fmla="*/ 20 h 62"/>
                <a:gd name="T38" fmla="*/ 17 w 41"/>
                <a:gd name="T39" fmla="*/ 20 h 62"/>
                <a:gd name="T40" fmla="*/ 10 w 41"/>
                <a:gd name="T41" fmla="*/ 24 h 62"/>
                <a:gd name="T42" fmla="*/ 14 w 41"/>
                <a:gd name="T43" fmla="*/ 7 h 62"/>
                <a:gd name="T44" fmla="*/ 40 w 41"/>
                <a:gd name="T45" fmla="*/ 7 h 62"/>
                <a:gd name="T46" fmla="*/ 40 w 41"/>
                <a:gd name="T47" fmla="*/ 0 h 62"/>
                <a:gd name="T48" fmla="*/ 9 w 41"/>
                <a:gd name="T49" fmla="*/ 0 h 62"/>
                <a:gd name="T50" fmla="*/ 2 w 41"/>
                <a:gd name="T51" fmla="*/ 31 h 62"/>
                <a:gd name="T52" fmla="*/ 9 w 41"/>
                <a:gd name="T53" fmla="*/ 33 h 62"/>
                <a:gd name="T54" fmla="*/ 9 w 41"/>
                <a:gd name="T55" fmla="*/ 33 h 62"/>
                <a:gd name="T56" fmla="*/ 14 w 41"/>
                <a:gd name="T57" fmla="*/ 27 h 62"/>
                <a:gd name="T58" fmla="*/ 14 w 41"/>
                <a:gd name="T59" fmla="*/ 27 h 62"/>
                <a:gd name="T60" fmla="*/ 21 w 41"/>
                <a:gd name="T61" fmla="*/ 26 h 62"/>
                <a:gd name="T62" fmla="*/ 21 w 41"/>
                <a:gd name="T63" fmla="*/ 26 h 62"/>
                <a:gd name="T64" fmla="*/ 26 w 41"/>
                <a:gd name="T65" fmla="*/ 27 h 62"/>
                <a:gd name="T66" fmla="*/ 29 w 41"/>
                <a:gd name="T67" fmla="*/ 31 h 62"/>
                <a:gd name="T68" fmla="*/ 29 w 41"/>
                <a:gd name="T69" fmla="*/ 31 h 62"/>
                <a:gd name="T70" fmla="*/ 33 w 41"/>
                <a:gd name="T71" fmla="*/ 34 h 62"/>
                <a:gd name="T72" fmla="*/ 35 w 41"/>
                <a:gd name="T73" fmla="*/ 41 h 62"/>
                <a:gd name="T74" fmla="*/ 35 w 41"/>
                <a:gd name="T75" fmla="*/ 41 h 62"/>
                <a:gd name="T76" fmla="*/ 33 w 41"/>
                <a:gd name="T77" fmla="*/ 46 h 62"/>
                <a:gd name="T78" fmla="*/ 29 w 41"/>
                <a:gd name="T79" fmla="*/ 52 h 62"/>
                <a:gd name="T80" fmla="*/ 29 w 41"/>
                <a:gd name="T81" fmla="*/ 52 h 62"/>
                <a:gd name="T82" fmla="*/ 26 w 41"/>
                <a:gd name="T83" fmla="*/ 55 h 62"/>
                <a:gd name="T84" fmla="*/ 21 w 41"/>
                <a:gd name="T85" fmla="*/ 57 h 62"/>
                <a:gd name="T86" fmla="*/ 21 w 41"/>
                <a:gd name="T87" fmla="*/ 57 h 62"/>
                <a:gd name="T88" fmla="*/ 16 w 41"/>
                <a:gd name="T89" fmla="*/ 55 h 62"/>
                <a:gd name="T90" fmla="*/ 12 w 41"/>
                <a:gd name="T91" fmla="*/ 53 h 62"/>
                <a:gd name="T92" fmla="*/ 12 w 41"/>
                <a:gd name="T93" fmla="*/ 53 h 62"/>
                <a:gd name="T94" fmla="*/ 10 w 41"/>
                <a:gd name="T95" fmla="*/ 50 h 62"/>
                <a:gd name="T96" fmla="*/ 9 w 41"/>
                <a:gd name="T97" fmla="*/ 45 h 62"/>
                <a:gd name="T98" fmla="*/ 0 w 41"/>
                <a:gd name="T99" fmla="*/ 45 h 62"/>
                <a:gd name="T100" fmla="*/ 0 w 41"/>
                <a:gd name="T101" fmla="*/ 45 h 62"/>
                <a:gd name="T102" fmla="*/ 2 w 41"/>
                <a:gd name="T103" fmla="*/ 52 h 62"/>
                <a:gd name="T104" fmla="*/ 7 w 41"/>
                <a:gd name="T105" fmla="*/ 59 h 62"/>
                <a:gd name="T106" fmla="*/ 7 w 41"/>
                <a:gd name="T10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2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5" y="59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0" y="33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29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7" y="20"/>
                  </a:lnTo>
                  <a:lnTo>
                    <a:pt x="10" y="24"/>
                  </a:lnTo>
                  <a:lnTo>
                    <a:pt x="14" y="7"/>
                  </a:lnTo>
                  <a:lnTo>
                    <a:pt x="40" y="7"/>
                  </a:lnTo>
                  <a:lnTo>
                    <a:pt x="40" y="0"/>
                  </a:lnTo>
                  <a:lnTo>
                    <a:pt x="9" y="0"/>
                  </a:lnTo>
                  <a:lnTo>
                    <a:pt x="2" y="31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6" y="27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3" y="34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52"/>
                  </a:lnTo>
                  <a:lnTo>
                    <a:pt x="7" y="59"/>
                  </a:lnTo>
                  <a:lnTo>
                    <a:pt x="7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76">
              <a:extLst>
                <a:ext uri="{FF2B5EF4-FFF2-40B4-BE49-F238E27FC236}">
                  <a16:creationId xmlns:a16="http://schemas.microsoft.com/office/drawing/2014/main" id="{C12D24A0-D71D-4875-B4D9-BE88FAF7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847" y="367353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9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7 h 47"/>
                <a:gd name="T16" fmla="*/ 19 w 36"/>
                <a:gd name="T17" fmla="*/ 7 h 47"/>
                <a:gd name="T18" fmla="*/ 24 w 36"/>
                <a:gd name="T19" fmla="*/ 7 h 47"/>
                <a:gd name="T20" fmla="*/ 24 w 36"/>
                <a:gd name="T21" fmla="*/ 7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8 h 47"/>
                <a:gd name="T34" fmla="*/ 36 w 36"/>
                <a:gd name="T35" fmla="*/ 18 h 47"/>
                <a:gd name="T36" fmla="*/ 36 w 36"/>
                <a:gd name="T37" fmla="*/ 11 h 47"/>
                <a:gd name="T38" fmla="*/ 36 w 36"/>
                <a:gd name="T39" fmla="*/ 11 h 47"/>
                <a:gd name="T40" fmla="*/ 33 w 36"/>
                <a:gd name="T41" fmla="*/ 5 h 47"/>
                <a:gd name="T42" fmla="*/ 33 w 36"/>
                <a:gd name="T43" fmla="*/ 5 h 47"/>
                <a:gd name="T44" fmla="*/ 28 w 36"/>
                <a:gd name="T45" fmla="*/ 2 h 47"/>
                <a:gd name="T46" fmla="*/ 28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9 w 36"/>
                <a:gd name="T57" fmla="*/ 4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9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9" y="4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40077863-A4EC-43F9-A9E1-B3582BAF4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276" y="3673535"/>
              <a:ext cx="69606" cy="86092"/>
            </a:xfrm>
            <a:custGeom>
              <a:avLst/>
              <a:gdLst>
                <a:gd name="T0" fmla="*/ 5 w 38"/>
                <a:gd name="T1" fmla="*/ 44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4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30 h 47"/>
                <a:gd name="T14" fmla="*/ 36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8 h 47"/>
                <a:gd name="T22" fmla="*/ 10 w 38"/>
                <a:gd name="T23" fmla="*/ 14 h 47"/>
                <a:gd name="T24" fmla="*/ 9 w 38"/>
                <a:gd name="T25" fmla="*/ 12 h 47"/>
                <a:gd name="T26" fmla="*/ 10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7 h 47"/>
                <a:gd name="T34" fmla="*/ 28 w 38"/>
                <a:gd name="T35" fmla="*/ 11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3 w 38"/>
                <a:gd name="T51" fmla="*/ 7 h 47"/>
                <a:gd name="T52" fmla="*/ 2 w 38"/>
                <a:gd name="T53" fmla="*/ 12 h 47"/>
                <a:gd name="T54" fmla="*/ 3 w 38"/>
                <a:gd name="T55" fmla="*/ 19 h 47"/>
                <a:gd name="T56" fmla="*/ 9 w 38"/>
                <a:gd name="T57" fmla="*/ 23 h 47"/>
                <a:gd name="T58" fmla="*/ 19 w 38"/>
                <a:gd name="T59" fmla="*/ 26 h 47"/>
                <a:gd name="T60" fmla="*/ 28 w 38"/>
                <a:gd name="T61" fmla="*/ 30 h 47"/>
                <a:gd name="T62" fmla="*/ 29 w 38"/>
                <a:gd name="T63" fmla="*/ 33 h 47"/>
                <a:gd name="T64" fmla="*/ 29 w 38"/>
                <a:gd name="T65" fmla="*/ 37 h 47"/>
                <a:gd name="T66" fmla="*/ 28 w 38"/>
                <a:gd name="T67" fmla="*/ 38 h 47"/>
                <a:gd name="T68" fmla="*/ 19 w 38"/>
                <a:gd name="T69" fmla="*/ 42 h 47"/>
                <a:gd name="T70" fmla="*/ 15 w 38"/>
                <a:gd name="T71" fmla="*/ 40 h 47"/>
                <a:gd name="T72" fmla="*/ 12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4"/>
                  </a:moveTo>
                  <a:lnTo>
                    <a:pt x="5" y="44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4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7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78">
              <a:extLst>
                <a:ext uri="{FF2B5EF4-FFF2-40B4-BE49-F238E27FC236}">
                  <a16:creationId xmlns:a16="http://schemas.microsoft.com/office/drawing/2014/main" id="{BF4B65A1-A40D-4CD7-AF11-4BB9D0914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703" y="3673535"/>
              <a:ext cx="75102" cy="86092"/>
            </a:xfrm>
            <a:custGeom>
              <a:avLst/>
              <a:gdLst>
                <a:gd name="T0" fmla="*/ 28 w 41"/>
                <a:gd name="T1" fmla="*/ 38 h 47"/>
                <a:gd name="T2" fmla="*/ 28 w 41"/>
                <a:gd name="T3" fmla="*/ 38 h 47"/>
                <a:gd name="T4" fmla="*/ 26 w 41"/>
                <a:gd name="T5" fmla="*/ 40 h 47"/>
                <a:gd name="T6" fmla="*/ 21 w 41"/>
                <a:gd name="T7" fmla="*/ 42 h 47"/>
                <a:gd name="T8" fmla="*/ 21 w 41"/>
                <a:gd name="T9" fmla="*/ 42 h 47"/>
                <a:gd name="T10" fmla="*/ 15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9 w 41"/>
                <a:gd name="T17" fmla="*/ 31 h 47"/>
                <a:gd name="T18" fmla="*/ 7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2 w 41"/>
                <a:gd name="T47" fmla="*/ 14 h 47"/>
                <a:gd name="T48" fmla="*/ 0 w 41"/>
                <a:gd name="T49" fmla="*/ 25 h 47"/>
                <a:gd name="T50" fmla="*/ 0 w 41"/>
                <a:gd name="T51" fmla="*/ 25 h 47"/>
                <a:gd name="T52" fmla="*/ 2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1 w 41"/>
                <a:gd name="T61" fmla="*/ 47 h 47"/>
                <a:gd name="T62" fmla="*/ 21 w 41"/>
                <a:gd name="T63" fmla="*/ 47 h 47"/>
                <a:gd name="T64" fmla="*/ 28 w 41"/>
                <a:gd name="T65" fmla="*/ 47 h 47"/>
                <a:gd name="T66" fmla="*/ 35 w 41"/>
                <a:gd name="T67" fmla="*/ 44 h 47"/>
                <a:gd name="T68" fmla="*/ 35 w 41"/>
                <a:gd name="T69" fmla="*/ 44 h 47"/>
                <a:gd name="T70" fmla="*/ 38 w 41"/>
                <a:gd name="T71" fmla="*/ 38 h 47"/>
                <a:gd name="T72" fmla="*/ 41 w 41"/>
                <a:gd name="T73" fmla="*/ 33 h 47"/>
                <a:gd name="T74" fmla="*/ 33 w 41"/>
                <a:gd name="T75" fmla="*/ 31 h 47"/>
                <a:gd name="T76" fmla="*/ 33 w 41"/>
                <a:gd name="T77" fmla="*/ 31 h 47"/>
                <a:gd name="T78" fmla="*/ 31 w 41"/>
                <a:gd name="T79" fmla="*/ 37 h 47"/>
                <a:gd name="T80" fmla="*/ 28 w 41"/>
                <a:gd name="T81" fmla="*/ 38 h 47"/>
                <a:gd name="T82" fmla="*/ 28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5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3 w 41"/>
                <a:gd name="T103" fmla="*/ 19 h 47"/>
                <a:gd name="T104" fmla="*/ 9 w 41"/>
                <a:gd name="T105" fmla="*/ 19 h 47"/>
                <a:gd name="T106" fmla="*/ 9 w 41"/>
                <a:gd name="T107" fmla="*/ 19 h 47"/>
                <a:gd name="T108" fmla="*/ 9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38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7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79">
              <a:extLst>
                <a:ext uri="{FF2B5EF4-FFF2-40B4-BE49-F238E27FC236}">
                  <a16:creationId xmlns:a16="http://schemas.microsoft.com/office/drawing/2014/main" id="{1A71B965-9E6C-4F4C-B34B-FE98C868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6" y="36735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5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2 w 40"/>
                <a:gd name="T13" fmla="*/ 37 h 47"/>
                <a:gd name="T14" fmla="*/ 12 w 40"/>
                <a:gd name="T15" fmla="*/ 37 h 47"/>
                <a:gd name="T16" fmla="*/ 9 w 40"/>
                <a:gd name="T17" fmla="*/ 31 h 47"/>
                <a:gd name="T18" fmla="*/ 9 w 40"/>
                <a:gd name="T19" fmla="*/ 23 h 47"/>
                <a:gd name="T20" fmla="*/ 9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0 w 40"/>
                <a:gd name="T41" fmla="*/ 11 h 47"/>
                <a:gd name="T42" fmla="*/ 32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7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5 h 47"/>
                <a:gd name="T76" fmla="*/ 0 w 40"/>
                <a:gd name="T77" fmla="*/ 25 h 47"/>
                <a:gd name="T78" fmla="*/ 2 w 40"/>
                <a:gd name="T79" fmla="*/ 33 h 47"/>
                <a:gd name="T80" fmla="*/ 6 w 40"/>
                <a:gd name="T81" fmla="*/ 42 h 47"/>
                <a:gd name="T82" fmla="*/ 6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8 w 40"/>
                <a:gd name="T97" fmla="*/ 38 h 47"/>
                <a:gd name="T98" fmla="*/ 40 w 40"/>
                <a:gd name="T99" fmla="*/ 31 h 47"/>
                <a:gd name="T100" fmla="*/ 32 w 40"/>
                <a:gd name="T101" fmla="*/ 30 h 47"/>
                <a:gd name="T102" fmla="*/ 32 w 40"/>
                <a:gd name="T103" fmla="*/ 30 h 47"/>
                <a:gd name="T104" fmla="*/ 32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80">
              <a:extLst>
                <a:ext uri="{FF2B5EF4-FFF2-40B4-BE49-F238E27FC236}">
                  <a16:creationId xmlns:a16="http://schemas.microsoft.com/office/drawing/2014/main" id="{A3B35214-3464-4CEF-A208-862D2DEF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218" y="3598434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5 w 41"/>
                <a:gd name="T3" fmla="*/ 59 h 64"/>
                <a:gd name="T4" fmla="*/ 12 w 41"/>
                <a:gd name="T5" fmla="*/ 62 h 64"/>
                <a:gd name="T6" fmla="*/ 19 w 41"/>
                <a:gd name="T7" fmla="*/ 64 h 64"/>
                <a:gd name="T8" fmla="*/ 19 w 41"/>
                <a:gd name="T9" fmla="*/ 64 h 64"/>
                <a:gd name="T10" fmla="*/ 24 w 41"/>
                <a:gd name="T11" fmla="*/ 64 h 64"/>
                <a:gd name="T12" fmla="*/ 29 w 41"/>
                <a:gd name="T13" fmla="*/ 62 h 64"/>
                <a:gd name="T14" fmla="*/ 33 w 41"/>
                <a:gd name="T15" fmla="*/ 59 h 64"/>
                <a:gd name="T16" fmla="*/ 36 w 41"/>
                <a:gd name="T17" fmla="*/ 57 h 64"/>
                <a:gd name="T18" fmla="*/ 36 w 41"/>
                <a:gd name="T19" fmla="*/ 57 h 64"/>
                <a:gd name="T20" fmla="*/ 40 w 41"/>
                <a:gd name="T21" fmla="*/ 50 h 64"/>
                <a:gd name="T22" fmla="*/ 41 w 41"/>
                <a:gd name="T23" fmla="*/ 41 h 64"/>
                <a:gd name="T24" fmla="*/ 41 w 41"/>
                <a:gd name="T25" fmla="*/ 41 h 64"/>
                <a:gd name="T26" fmla="*/ 40 w 41"/>
                <a:gd name="T27" fmla="*/ 33 h 64"/>
                <a:gd name="T28" fmla="*/ 34 w 41"/>
                <a:gd name="T29" fmla="*/ 26 h 64"/>
                <a:gd name="T30" fmla="*/ 34 w 41"/>
                <a:gd name="T31" fmla="*/ 26 h 64"/>
                <a:gd name="T32" fmla="*/ 29 w 41"/>
                <a:gd name="T33" fmla="*/ 22 h 64"/>
                <a:gd name="T34" fmla="*/ 20 w 41"/>
                <a:gd name="T35" fmla="*/ 20 h 64"/>
                <a:gd name="T36" fmla="*/ 20 w 41"/>
                <a:gd name="T37" fmla="*/ 20 h 64"/>
                <a:gd name="T38" fmla="*/ 15 w 41"/>
                <a:gd name="T39" fmla="*/ 22 h 64"/>
                <a:gd name="T40" fmla="*/ 8 w 41"/>
                <a:gd name="T41" fmla="*/ 24 h 64"/>
                <a:gd name="T42" fmla="*/ 12 w 41"/>
                <a:gd name="T43" fmla="*/ 8 h 64"/>
                <a:gd name="T44" fmla="*/ 38 w 41"/>
                <a:gd name="T45" fmla="*/ 8 h 64"/>
                <a:gd name="T46" fmla="*/ 38 w 41"/>
                <a:gd name="T47" fmla="*/ 0 h 64"/>
                <a:gd name="T48" fmla="*/ 7 w 41"/>
                <a:gd name="T49" fmla="*/ 0 h 64"/>
                <a:gd name="T50" fmla="*/ 0 w 41"/>
                <a:gd name="T51" fmla="*/ 33 h 64"/>
                <a:gd name="T52" fmla="*/ 8 w 41"/>
                <a:gd name="T53" fmla="*/ 34 h 64"/>
                <a:gd name="T54" fmla="*/ 8 w 41"/>
                <a:gd name="T55" fmla="*/ 34 h 64"/>
                <a:gd name="T56" fmla="*/ 12 w 41"/>
                <a:gd name="T57" fmla="*/ 29 h 64"/>
                <a:gd name="T58" fmla="*/ 12 w 41"/>
                <a:gd name="T59" fmla="*/ 29 h 64"/>
                <a:gd name="T60" fmla="*/ 19 w 41"/>
                <a:gd name="T61" fmla="*/ 27 h 64"/>
                <a:gd name="T62" fmla="*/ 19 w 41"/>
                <a:gd name="T63" fmla="*/ 27 h 64"/>
                <a:gd name="T64" fmla="*/ 24 w 41"/>
                <a:gd name="T65" fmla="*/ 29 h 64"/>
                <a:gd name="T66" fmla="*/ 29 w 41"/>
                <a:gd name="T67" fmla="*/ 31 h 64"/>
                <a:gd name="T68" fmla="*/ 29 w 41"/>
                <a:gd name="T69" fmla="*/ 31 h 64"/>
                <a:gd name="T70" fmla="*/ 31 w 41"/>
                <a:gd name="T71" fmla="*/ 36 h 64"/>
                <a:gd name="T72" fmla="*/ 33 w 41"/>
                <a:gd name="T73" fmla="*/ 41 h 64"/>
                <a:gd name="T74" fmla="*/ 33 w 41"/>
                <a:gd name="T75" fmla="*/ 41 h 64"/>
                <a:gd name="T76" fmla="*/ 31 w 41"/>
                <a:gd name="T77" fmla="*/ 48 h 64"/>
                <a:gd name="T78" fmla="*/ 29 w 41"/>
                <a:gd name="T79" fmla="*/ 53 h 64"/>
                <a:gd name="T80" fmla="*/ 29 w 41"/>
                <a:gd name="T81" fmla="*/ 53 h 64"/>
                <a:gd name="T82" fmla="*/ 24 w 41"/>
                <a:gd name="T83" fmla="*/ 57 h 64"/>
                <a:gd name="T84" fmla="*/ 19 w 41"/>
                <a:gd name="T85" fmla="*/ 57 h 64"/>
                <a:gd name="T86" fmla="*/ 19 w 41"/>
                <a:gd name="T87" fmla="*/ 57 h 64"/>
                <a:gd name="T88" fmla="*/ 15 w 41"/>
                <a:gd name="T89" fmla="*/ 57 h 64"/>
                <a:gd name="T90" fmla="*/ 12 w 41"/>
                <a:gd name="T91" fmla="*/ 55 h 64"/>
                <a:gd name="T92" fmla="*/ 12 w 41"/>
                <a:gd name="T93" fmla="*/ 55 h 64"/>
                <a:gd name="T94" fmla="*/ 8 w 41"/>
                <a:gd name="T95" fmla="*/ 50 h 64"/>
                <a:gd name="T96" fmla="*/ 7 w 41"/>
                <a:gd name="T97" fmla="*/ 45 h 64"/>
                <a:gd name="T98" fmla="*/ 0 w 41"/>
                <a:gd name="T99" fmla="*/ 46 h 64"/>
                <a:gd name="T100" fmla="*/ 0 w 41"/>
                <a:gd name="T101" fmla="*/ 46 h 64"/>
                <a:gd name="T102" fmla="*/ 1 w 41"/>
                <a:gd name="T103" fmla="*/ 53 h 64"/>
                <a:gd name="T104" fmla="*/ 5 w 41"/>
                <a:gd name="T105" fmla="*/ 59 h 64"/>
                <a:gd name="T106" fmla="*/ 5 w 41"/>
                <a:gd name="T107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4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0" y="33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22"/>
                  </a:lnTo>
                  <a:lnTo>
                    <a:pt x="8" y="24"/>
                  </a:lnTo>
                  <a:lnTo>
                    <a:pt x="12" y="8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7" y="0"/>
                  </a:lnTo>
                  <a:lnTo>
                    <a:pt x="0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4" y="2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1" y="36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1" y="48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181">
              <a:extLst>
                <a:ext uri="{FF2B5EF4-FFF2-40B4-BE49-F238E27FC236}">
                  <a16:creationId xmlns:a16="http://schemas.microsoft.com/office/drawing/2014/main" id="{C2EAE169-6483-4316-9DA7-326D8B6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805" y="3625910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3 h 47"/>
                <a:gd name="T4" fmla="*/ 7 w 36"/>
                <a:gd name="T5" fmla="*/ 23 h 47"/>
                <a:gd name="T6" fmla="*/ 9 w 36"/>
                <a:gd name="T7" fmla="*/ 16 h 47"/>
                <a:gd name="T8" fmla="*/ 10 w 36"/>
                <a:gd name="T9" fmla="*/ 11 h 47"/>
                <a:gd name="T10" fmla="*/ 10 w 36"/>
                <a:gd name="T11" fmla="*/ 11 h 47"/>
                <a:gd name="T12" fmla="*/ 15 w 36"/>
                <a:gd name="T13" fmla="*/ 9 h 47"/>
                <a:gd name="T14" fmla="*/ 19 w 36"/>
                <a:gd name="T15" fmla="*/ 7 h 47"/>
                <a:gd name="T16" fmla="*/ 19 w 36"/>
                <a:gd name="T17" fmla="*/ 7 h 47"/>
                <a:gd name="T18" fmla="*/ 26 w 36"/>
                <a:gd name="T19" fmla="*/ 9 h 47"/>
                <a:gd name="T20" fmla="*/ 26 w 36"/>
                <a:gd name="T21" fmla="*/ 9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9 h 47"/>
                <a:gd name="T34" fmla="*/ 36 w 36"/>
                <a:gd name="T35" fmla="*/ 19 h 47"/>
                <a:gd name="T36" fmla="*/ 36 w 36"/>
                <a:gd name="T37" fmla="*/ 12 h 47"/>
                <a:gd name="T38" fmla="*/ 36 w 36"/>
                <a:gd name="T39" fmla="*/ 12 h 47"/>
                <a:gd name="T40" fmla="*/ 35 w 36"/>
                <a:gd name="T41" fmla="*/ 5 h 47"/>
                <a:gd name="T42" fmla="*/ 35 w 36"/>
                <a:gd name="T43" fmla="*/ 5 h 47"/>
                <a:gd name="T44" fmla="*/ 29 w 36"/>
                <a:gd name="T45" fmla="*/ 2 h 47"/>
                <a:gd name="T46" fmla="*/ 29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7 w 36"/>
                <a:gd name="T53" fmla="*/ 2 h 47"/>
                <a:gd name="T54" fmla="*/ 14 w 36"/>
                <a:gd name="T55" fmla="*/ 2 h 47"/>
                <a:gd name="T56" fmla="*/ 10 w 36"/>
                <a:gd name="T57" fmla="*/ 5 h 47"/>
                <a:gd name="T58" fmla="*/ 7 w 36"/>
                <a:gd name="T59" fmla="*/ 9 h 47"/>
                <a:gd name="T60" fmla="*/ 7 w 36"/>
                <a:gd name="T61" fmla="*/ 2 h 47"/>
                <a:gd name="T62" fmla="*/ 0 w 36"/>
                <a:gd name="T63" fmla="*/ 2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5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0" y="5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82">
              <a:extLst>
                <a:ext uri="{FF2B5EF4-FFF2-40B4-BE49-F238E27FC236}">
                  <a16:creationId xmlns:a16="http://schemas.microsoft.com/office/drawing/2014/main" id="{A663AE06-1B45-4102-B87E-0733A4C2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232" y="3625910"/>
              <a:ext cx="69606" cy="89755"/>
            </a:xfrm>
            <a:custGeom>
              <a:avLst/>
              <a:gdLst>
                <a:gd name="T0" fmla="*/ 7 w 38"/>
                <a:gd name="T1" fmla="*/ 45 h 49"/>
                <a:gd name="T2" fmla="*/ 21 w 38"/>
                <a:gd name="T3" fmla="*/ 49 h 49"/>
                <a:gd name="T4" fmla="*/ 29 w 38"/>
                <a:gd name="T5" fmla="*/ 47 h 49"/>
                <a:gd name="T6" fmla="*/ 33 w 38"/>
                <a:gd name="T7" fmla="*/ 45 h 49"/>
                <a:gd name="T8" fmla="*/ 36 w 38"/>
                <a:gd name="T9" fmla="*/ 42 h 49"/>
                <a:gd name="T10" fmla="*/ 38 w 38"/>
                <a:gd name="T11" fmla="*/ 35 h 49"/>
                <a:gd name="T12" fmla="*/ 38 w 38"/>
                <a:gd name="T13" fmla="*/ 30 h 49"/>
                <a:gd name="T14" fmla="*/ 36 w 38"/>
                <a:gd name="T15" fmla="*/ 28 h 49"/>
                <a:gd name="T16" fmla="*/ 31 w 38"/>
                <a:gd name="T17" fmla="*/ 23 h 49"/>
                <a:gd name="T18" fmla="*/ 21 w 38"/>
                <a:gd name="T19" fmla="*/ 19 h 49"/>
                <a:gd name="T20" fmla="*/ 14 w 38"/>
                <a:gd name="T21" fmla="*/ 18 h 49"/>
                <a:gd name="T22" fmla="*/ 10 w 38"/>
                <a:gd name="T23" fmla="*/ 16 h 49"/>
                <a:gd name="T24" fmla="*/ 9 w 38"/>
                <a:gd name="T25" fmla="*/ 12 h 49"/>
                <a:gd name="T26" fmla="*/ 12 w 38"/>
                <a:gd name="T27" fmla="*/ 9 h 49"/>
                <a:gd name="T28" fmla="*/ 14 w 38"/>
                <a:gd name="T29" fmla="*/ 7 h 49"/>
                <a:gd name="T30" fmla="*/ 19 w 38"/>
                <a:gd name="T31" fmla="*/ 7 h 49"/>
                <a:gd name="T32" fmla="*/ 26 w 38"/>
                <a:gd name="T33" fmla="*/ 9 h 49"/>
                <a:gd name="T34" fmla="*/ 28 w 38"/>
                <a:gd name="T35" fmla="*/ 12 h 49"/>
                <a:gd name="T36" fmla="*/ 36 w 38"/>
                <a:gd name="T37" fmla="*/ 14 h 49"/>
                <a:gd name="T38" fmla="*/ 35 w 38"/>
                <a:gd name="T39" fmla="*/ 7 h 49"/>
                <a:gd name="T40" fmla="*/ 31 w 38"/>
                <a:gd name="T41" fmla="*/ 4 h 49"/>
                <a:gd name="T42" fmla="*/ 28 w 38"/>
                <a:gd name="T43" fmla="*/ 2 h 49"/>
                <a:gd name="T44" fmla="*/ 19 w 38"/>
                <a:gd name="T45" fmla="*/ 0 h 49"/>
                <a:gd name="T46" fmla="*/ 12 w 38"/>
                <a:gd name="T47" fmla="*/ 2 h 49"/>
                <a:gd name="T48" fmla="*/ 7 w 38"/>
                <a:gd name="T49" fmla="*/ 4 h 49"/>
                <a:gd name="T50" fmla="*/ 3 w 38"/>
                <a:gd name="T51" fmla="*/ 9 h 49"/>
                <a:gd name="T52" fmla="*/ 2 w 38"/>
                <a:gd name="T53" fmla="*/ 14 h 49"/>
                <a:gd name="T54" fmla="*/ 3 w 38"/>
                <a:gd name="T55" fmla="*/ 21 h 49"/>
                <a:gd name="T56" fmla="*/ 9 w 38"/>
                <a:gd name="T57" fmla="*/ 25 h 49"/>
                <a:gd name="T58" fmla="*/ 21 w 38"/>
                <a:gd name="T59" fmla="*/ 28 h 49"/>
                <a:gd name="T60" fmla="*/ 28 w 38"/>
                <a:gd name="T61" fmla="*/ 31 h 49"/>
                <a:gd name="T62" fmla="*/ 31 w 38"/>
                <a:gd name="T63" fmla="*/ 35 h 49"/>
                <a:gd name="T64" fmla="*/ 29 w 38"/>
                <a:gd name="T65" fmla="*/ 38 h 49"/>
                <a:gd name="T66" fmla="*/ 28 w 38"/>
                <a:gd name="T67" fmla="*/ 40 h 49"/>
                <a:gd name="T68" fmla="*/ 21 w 38"/>
                <a:gd name="T69" fmla="*/ 42 h 49"/>
                <a:gd name="T70" fmla="*/ 15 w 38"/>
                <a:gd name="T71" fmla="*/ 42 h 49"/>
                <a:gd name="T72" fmla="*/ 12 w 38"/>
                <a:gd name="T73" fmla="*/ 40 h 49"/>
                <a:gd name="T74" fmla="*/ 9 w 38"/>
                <a:gd name="T75" fmla="*/ 33 h 49"/>
                <a:gd name="T76" fmla="*/ 0 w 38"/>
                <a:gd name="T77" fmla="*/ 33 h 49"/>
                <a:gd name="T78" fmla="*/ 7 w 38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9">
                  <a:moveTo>
                    <a:pt x="7" y="45"/>
                  </a:moveTo>
                  <a:lnTo>
                    <a:pt x="7" y="45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9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5"/>
                  </a:lnTo>
                  <a:lnTo>
                    <a:pt x="7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183">
              <a:extLst>
                <a:ext uri="{FF2B5EF4-FFF2-40B4-BE49-F238E27FC236}">
                  <a16:creationId xmlns:a16="http://schemas.microsoft.com/office/drawing/2014/main" id="{6E516EEB-24F1-497F-BBF9-8CEA3B882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2661" y="3625910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2 w 41"/>
                <a:gd name="T7" fmla="*/ 42 h 49"/>
                <a:gd name="T8" fmla="*/ 22 w 41"/>
                <a:gd name="T9" fmla="*/ 42 h 49"/>
                <a:gd name="T10" fmla="*/ 17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9 w 41"/>
                <a:gd name="T17" fmla="*/ 33 h 49"/>
                <a:gd name="T18" fmla="*/ 9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5 h 49"/>
                <a:gd name="T26" fmla="*/ 41 w 41"/>
                <a:gd name="T27" fmla="*/ 25 h 49"/>
                <a:gd name="T28" fmla="*/ 40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1 w 41"/>
                <a:gd name="T37" fmla="*/ 0 h 49"/>
                <a:gd name="T38" fmla="*/ 21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2 w 41"/>
                <a:gd name="T47" fmla="*/ 14 h 49"/>
                <a:gd name="T48" fmla="*/ 0 w 41"/>
                <a:gd name="T49" fmla="*/ 25 h 49"/>
                <a:gd name="T50" fmla="*/ 0 w 41"/>
                <a:gd name="T51" fmla="*/ 25 h 49"/>
                <a:gd name="T52" fmla="*/ 2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2 w 41"/>
                <a:gd name="T61" fmla="*/ 49 h 49"/>
                <a:gd name="T62" fmla="*/ 22 w 41"/>
                <a:gd name="T63" fmla="*/ 49 h 49"/>
                <a:gd name="T64" fmla="*/ 29 w 41"/>
                <a:gd name="T65" fmla="*/ 47 h 49"/>
                <a:gd name="T66" fmla="*/ 35 w 41"/>
                <a:gd name="T67" fmla="*/ 45 h 49"/>
                <a:gd name="T68" fmla="*/ 35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3 w 41"/>
                <a:gd name="T75" fmla="*/ 33 h 49"/>
                <a:gd name="T76" fmla="*/ 33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6 w 41"/>
                <a:gd name="T89" fmla="*/ 9 h 49"/>
                <a:gd name="T90" fmla="*/ 21 w 41"/>
                <a:gd name="T91" fmla="*/ 7 h 49"/>
                <a:gd name="T92" fmla="*/ 21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3 w 41"/>
                <a:gd name="T101" fmla="*/ 16 h 49"/>
                <a:gd name="T102" fmla="*/ 35 w 41"/>
                <a:gd name="T103" fmla="*/ 21 h 49"/>
                <a:gd name="T104" fmla="*/ 9 w 41"/>
                <a:gd name="T105" fmla="*/ 21 h 49"/>
                <a:gd name="T106" fmla="*/ 9 w 41"/>
                <a:gd name="T107" fmla="*/ 21 h 49"/>
                <a:gd name="T108" fmla="*/ 10 w 41"/>
                <a:gd name="T109" fmla="*/ 16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35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77A3180C-10D8-49DF-A721-D4B2C6DC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584" y="3625910"/>
              <a:ext cx="73269" cy="89755"/>
            </a:xfrm>
            <a:custGeom>
              <a:avLst/>
              <a:gdLst>
                <a:gd name="T0" fmla="*/ 30 w 40"/>
                <a:gd name="T1" fmla="*/ 40 h 49"/>
                <a:gd name="T2" fmla="*/ 30 w 40"/>
                <a:gd name="T3" fmla="*/ 40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2 h 49"/>
                <a:gd name="T12" fmla="*/ 13 w 40"/>
                <a:gd name="T13" fmla="*/ 38 h 49"/>
                <a:gd name="T14" fmla="*/ 13 w 40"/>
                <a:gd name="T15" fmla="*/ 38 h 49"/>
                <a:gd name="T16" fmla="*/ 9 w 40"/>
                <a:gd name="T17" fmla="*/ 33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8 h 49"/>
                <a:gd name="T24" fmla="*/ 13 w 40"/>
                <a:gd name="T25" fmla="*/ 11 h 49"/>
                <a:gd name="T26" fmla="*/ 13 w 40"/>
                <a:gd name="T27" fmla="*/ 11 h 49"/>
                <a:gd name="T28" fmla="*/ 16 w 40"/>
                <a:gd name="T29" fmla="*/ 9 h 49"/>
                <a:gd name="T30" fmla="*/ 21 w 40"/>
                <a:gd name="T31" fmla="*/ 7 h 49"/>
                <a:gd name="T32" fmla="*/ 21 w 40"/>
                <a:gd name="T33" fmla="*/ 7 h 49"/>
                <a:gd name="T34" fmla="*/ 25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2 w 40"/>
                <a:gd name="T41" fmla="*/ 12 h 49"/>
                <a:gd name="T42" fmla="*/ 32 w 40"/>
                <a:gd name="T43" fmla="*/ 16 h 49"/>
                <a:gd name="T44" fmla="*/ 40 w 40"/>
                <a:gd name="T45" fmla="*/ 16 h 49"/>
                <a:gd name="T46" fmla="*/ 40 w 40"/>
                <a:gd name="T47" fmla="*/ 16 h 49"/>
                <a:gd name="T48" fmla="*/ 37 w 40"/>
                <a:gd name="T49" fmla="*/ 9 h 49"/>
                <a:gd name="T50" fmla="*/ 33 w 40"/>
                <a:gd name="T51" fmla="*/ 5 h 49"/>
                <a:gd name="T52" fmla="*/ 33 w 40"/>
                <a:gd name="T53" fmla="*/ 5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2 h 49"/>
                <a:gd name="T62" fmla="*/ 11 w 40"/>
                <a:gd name="T63" fmla="*/ 4 h 49"/>
                <a:gd name="T64" fmla="*/ 11 w 40"/>
                <a:gd name="T65" fmla="*/ 4 h 49"/>
                <a:gd name="T66" fmla="*/ 6 w 40"/>
                <a:gd name="T67" fmla="*/ 7 h 49"/>
                <a:gd name="T68" fmla="*/ 4 w 40"/>
                <a:gd name="T69" fmla="*/ 12 h 49"/>
                <a:gd name="T70" fmla="*/ 4 w 40"/>
                <a:gd name="T71" fmla="*/ 12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3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1 h 49"/>
                <a:gd name="T102" fmla="*/ 33 w 40"/>
                <a:gd name="T103" fmla="*/ 31 h 49"/>
                <a:gd name="T104" fmla="*/ 32 w 40"/>
                <a:gd name="T105" fmla="*/ 37 h 49"/>
                <a:gd name="T106" fmla="*/ 30 w 40"/>
                <a:gd name="T107" fmla="*/ 40 h 49"/>
                <a:gd name="T108" fmla="*/ 30 w 40"/>
                <a:gd name="T10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9" y="3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7"/>
                  </a:lnTo>
                  <a:lnTo>
                    <a:pt x="30" y="40"/>
                  </a:lnTo>
                  <a:lnTo>
                    <a:pt x="3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185">
              <a:extLst>
                <a:ext uri="{FF2B5EF4-FFF2-40B4-BE49-F238E27FC236}">
                  <a16:creationId xmlns:a16="http://schemas.microsoft.com/office/drawing/2014/main" id="{F0F02AF9-7F38-4384-B739-96415BA80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863" y="3352982"/>
              <a:ext cx="76933" cy="117231"/>
            </a:xfrm>
            <a:custGeom>
              <a:avLst/>
              <a:gdLst>
                <a:gd name="T0" fmla="*/ 13 w 42"/>
                <a:gd name="T1" fmla="*/ 57 h 64"/>
                <a:gd name="T2" fmla="*/ 13 w 42"/>
                <a:gd name="T3" fmla="*/ 57 h 64"/>
                <a:gd name="T4" fmla="*/ 14 w 42"/>
                <a:gd name="T5" fmla="*/ 52 h 64"/>
                <a:gd name="T6" fmla="*/ 14 w 42"/>
                <a:gd name="T7" fmla="*/ 52 h 64"/>
                <a:gd name="T8" fmla="*/ 25 w 42"/>
                <a:gd name="T9" fmla="*/ 45 h 64"/>
                <a:gd name="T10" fmla="*/ 25 w 42"/>
                <a:gd name="T11" fmla="*/ 45 h 64"/>
                <a:gd name="T12" fmla="*/ 35 w 42"/>
                <a:gd name="T13" fmla="*/ 33 h 64"/>
                <a:gd name="T14" fmla="*/ 35 w 42"/>
                <a:gd name="T15" fmla="*/ 33 h 64"/>
                <a:gd name="T16" fmla="*/ 40 w 42"/>
                <a:gd name="T17" fmla="*/ 26 h 64"/>
                <a:gd name="T18" fmla="*/ 40 w 42"/>
                <a:gd name="T19" fmla="*/ 26 h 64"/>
                <a:gd name="T20" fmla="*/ 42 w 42"/>
                <a:gd name="T21" fmla="*/ 18 h 64"/>
                <a:gd name="T22" fmla="*/ 42 w 42"/>
                <a:gd name="T23" fmla="*/ 18 h 64"/>
                <a:gd name="T24" fmla="*/ 42 w 42"/>
                <a:gd name="T25" fmla="*/ 12 h 64"/>
                <a:gd name="T26" fmla="*/ 37 w 42"/>
                <a:gd name="T27" fmla="*/ 5 h 64"/>
                <a:gd name="T28" fmla="*/ 37 w 42"/>
                <a:gd name="T29" fmla="*/ 5 h 64"/>
                <a:gd name="T30" fmla="*/ 32 w 42"/>
                <a:gd name="T31" fmla="*/ 2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2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1 h 64"/>
                <a:gd name="T44" fmla="*/ 2 w 42"/>
                <a:gd name="T45" fmla="*/ 19 h 64"/>
                <a:gd name="T46" fmla="*/ 11 w 42"/>
                <a:gd name="T47" fmla="*/ 19 h 64"/>
                <a:gd name="T48" fmla="*/ 11 w 42"/>
                <a:gd name="T49" fmla="*/ 19 h 64"/>
                <a:gd name="T50" fmla="*/ 11 w 42"/>
                <a:gd name="T51" fmla="*/ 14 h 64"/>
                <a:gd name="T52" fmla="*/ 14 w 42"/>
                <a:gd name="T53" fmla="*/ 11 h 64"/>
                <a:gd name="T54" fmla="*/ 14 w 42"/>
                <a:gd name="T55" fmla="*/ 11 h 64"/>
                <a:gd name="T56" fmla="*/ 18 w 42"/>
                <a:gd name="T57" fmla="*/ 9 h 64"/>
                <a:gd name="T58" fmla="*/ 23 w 42"/>
                <a:gd name="T59" fmla="*/ 7 h 64"/>
                <a:gd name="T60" fmla="*/ 23 w 42"/>
                <a:gd name="T61" fmla="*/ 7 h 64"/>
                <a:gd name="T62" fmla="*/ 28 w 42"/>
                <a:gd name="T63" fmla="*/ 7 h 64"/>
                <a:gd name="T64" fmla="*/ 32 w 42"/>
                <a:gd name="T65" fmla="*/ 11 h 64"/>
                <a:gd name="T66" fmla="*/ 32 w 42"/>
                <a:gd name="T67" fmla="*/ 11 h 64"/>
                <a:gd name="T68" fmla="*/ 33 w 42"/>
                <a:gd name="T69" fmla="*/ 14 h 64"/>
                <a:gd name="T70" fmla="*/ 35 w 42"/>
                <a:gd name="T71" fmla="*/ 18 h 64"/>
                <a:gd name="T72" fmla="*/ 35 w 42"/>
                <a:gd name="T73" fmla="*/ 18 h 64"/>
                <a:gd name="T74" fmla="*/ 33 w 42"/>
                <a:gd name="T75" fmla="*/ 23 h 64"/>
                <a:gd name="T76" fmla="*/ 32 w 42"/>
                <a:gd name="T77" fmla="*/ 28 h 64"/>
                <a:gd name="T78" fmla="*/ 32 w 42"/>
                <a:gd name="T79" fmla="*/ 28 h 64"/>
                <a:gd name="T80" fmla="*/ 26 w 42"/>
                <a:gd name="T81" fmla="*/ 33 h 64"/>
                <a:gd name="T82" fmla="*/ 18 w 42"/>
                <a:gd name="T83" fmla="*/ 40 h 64"/>
                <a:gd name="T84" fmla="*/ 18 w 42"/>
                <a:gd name="T85" fmla="*/ 40 h 64"/>
                <a:gd name="T86" fmla="*/ 7 w 42"/>
                <a:gd name="T87" fmla="*/ 51 h 64"/>
                <a:gd name="T88" fmla="*/ 7 w 42"/>
                <a:gd name="T89" fmla="*/ 51 h 64"/>
                <a:gd name="T90" fmla="*/ 2 w 42"/>
                <a:gd name="T91" fmla="*/ 59 h 64"/>
                <a:gd name="T92" fmla="*/ 2 w 42"/>
                <a:gd name="T93" fmla="*/ 59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7 h 64"/>
                <a:gd name="T100" fmla="*/ 13 w 42"/>
                <a:gd name="T101" fmla="*/ 57 h 64"/>
                <a:gd name="T102" fmla="*/ 13 w 42"/>
                <a:gd name="T10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3" y="57"/>
                  </a:moveTo>
                  <a:lnTo>
                    <a:pt x="13" y="57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2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1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8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3" y="14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3" y="23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26" y="33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7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86">
              <a:extLst>
                <a:ext uri="{FF2B5EF4-FFF2-40B4-BE49-F238E27FC236}">
                  <a16:creationId xmlns:a16="http://schemas.microsoft.com/office/drawing/2014/main" id="{446B7A3B-9463-4923-A29D-B2A28FAED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8280" y="3352982"/>
              <a:ext cx="75102" cy="120894"/>
            </a:xfrm>
            <a:custGeom>
              <a:avLst/>
              <a:gdLst>
                <a:gd name="T0" fmla="*/ 7 w 41"/>
                <a:gd name="T1" fmla="*/ 59 h 66"/>
                <a:gd name="T2" fmla="*/ 20 w 41"/>
                <a:gd name="T3" fmla="*/ 66 h 66"/>
                <a:gd name="T4" fmla="*/ 27 w 41"/>
                <a:gd name="T5" fmla="*/ 64 h 66"/>
                <a:gd name="T6" fmla="*/ 33 w 41"/>
                <a:gd name="T7" fmla="*/ 61 h 66"/>
                <a:gd name="T8" fmla="*/ 38 w 41"/>
                <a:gd name="T9" fmla="*/ 51 h 66"/>
                <a:gd name="T10" fmla="*/ 40 w 41"/>
                <a:gd name="T11" fmla="*/ 44 h 66"/>
                <a:gd name="T12" fmla="*/ 41 w 41"/>
                <a:gd name="T13" fmla="*/ 33 h 66"/>
                <a:gd name="T14" fmla="*/ 40 w 41"/>
                <a:gd name="T15" fmla="*/ 18 h 66"/>
                <a:gd name="T16" fmla="*/ 36 w 41"/>
                <a:gd name="T17" fmla="*/ 9 h 66"/>
                <a:gd name="T18" fmla="*/ 29 w 41"/>
                <a:gd name="T19" fmla="*/ 4 h 66"/>
                <a:gd name="T20" fmla="*/ 26 w 41"/>
                <a:gd name="T21" fmla="*/ 2 h 66"/>
                <a:gd name="T22" fmla="*/ 20 w 41"/>
                <a:gd name="T23" fmla="*/ 0 h 66"/>
                <a:gd name="T24" fmla="*/ 8 w 41"/>
                <a:gd name="T25" fmla="*/ 4 h 66"/>
                <a:gd name="T26" fmla="*/ 5 w 41"/>
                <a:gd name="T27" fmla="*/ 9 h 66"/>
                <a:gd name="T28" fmla="*/ 1 w 41"/>
                <a:gd name="T29" fmla="*/ 16 h 66"/>
                <a:gd name="T30" fmla="*/ 0 w 41"/>
                <a:gd name="T31" fmla="*/ 33 h 66"/>
                <a:gd name="T32" fmla="*/ 1 w 41"/>
                <a:gd name="T33" fmla="*/ 49 h 66"/>
                <a:gd name="T34" fmla="*/ 7 w 41"/>
                <a:gd name="T35" fmla="*/ 59 h 66"/>
                <a:gd name="T36" fmla="*/ 7 w 41"/>
                <a:gd name="T37" fmla="*/ 59 h 66"/>
                <a:gd name="T38" fmla="*/ 12 w 41"/>
                <a:gd name="T39" fmla="*/ 12 h 66"/>
                <a:gd name="T40" fmla="*/ 20 w 41"/>
                <a:gd name="T41" fmla="*/ 7 h 66"/>
                <a:gd name="T42" fmla="*/ 26 w 41"/>
                <a:gd name="T43" fmla="*/ 9 h 66"/>
                <a:gd name="T44" fmla="*/ 29 w 41"/>
                <a:gd name="T45" fmla="*/ 12 h 66"/>
                <a:gd name="T46" fmla="*/ 33 w 41"/>
                <a:gd name="T47" fmla="*/ 33 h 66"/>
                <a:gd name="T48" fmla="*/ 33 w 41"/>
                <a:gd name="T49" fmla="*/ 45 h 66"/>
                <a:gd name="T50" fmla="*/ 29 w 41"/>
                <a:gd name="T51" fmla="*/ 54 h 66"/>
                <a:gd name="T52" fmla="*/ 20 w 41"/>
                <a:gd name="T53" fmla="*/ 59 h 66"/>
                <a:gd name="T54" fmla="*/ 15 w 41"/>
                <a:gd name="T55" fmla="*/ 57 h 66"/>
                <a:gd name="T56" fmla="*/ 12 w 41"/>
                <a:gd name="T57" fmla="*/ 54 h 66"/>
                <a:gd name="T58" fmla="*/ 8 w 41"/>
                <a:gd name="T59" fmla="*/ 33 h 66"/>
                <a:gd name="T60" fmla="*/ 8 w 41"/>
                <a:gd name="T61" fmla="*/ 19 h 66"/>
                <a:gd name="T62" fmla="*/ 12 w 41"/>
                <a:gd name="T6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6">
                  <a:moveTo>
                    <a:pt x="7" y="59"/>
                  </a:moveTo>
                  <a:lnTo>
                    <a:pt x="7" y="59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7" y="64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6" y="57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40" y="44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3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5" y="9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9"/>
                  </a:lnTo>
                  <a:lnTo>
                    <a:pt x="3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2"/>
                  </a:moveTo>
                  <a:lnTo>
                    <a:pt x="12" y="12"/>
                  </a:lnTo>
                  <a:lnTo>
                    <a:pt x="15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19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187">
              <a:extLst>
                <a:ext uri="{FF2B5EF4-FFF2-40B4-BE49-F238E27FC236}">
                  <a16:creationId xmlns:a16="http://schemas.microsoft.com/office/drawing/2014/main" id="{2EC6A350-5D77-4CEF-B42A-8E41C66EA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530" y="3385953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8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3 w 36"/>
                <a:gd name="T13" fmla="*/ 7 h 46"/>
                <a:gd name="T14" fmla="*/ 19 w 36"/>
                <a:gd name="T15" fmla="*/ 7 h 46"/>
                <a:gd name="T16" fmla="*/ 19 w 36"/>
                <a:gd name="T17" fmla="*/ 7 h 46"/>
                <a:gd name="T18" fmla="*/ 24 w 36"/>
                <a:gd name="T19" fmla="*/ 8 h 46"/>
                <a:gd name="T20" fmla="*/ 24 w 36"/>
                <a:gd name="T21" fmla="*/ 8 h 46"/>
                <a:gd name="T22" fmla="*/ 27 w 36"/>
                <a:gd name="T23" fmla="*/ 12 h 46"/>
                <a:gd name="T24" fmla="*/ 27 w 36"/>
                <a:gd name="T25" fmla="*/ 12 h 46"/>
                <a:gd name="T26" fmla="*/ 27 w 36"/>
                <a:gd name="T27" fmla="*/ 19 h 46"/>
                <a:gd name="T28" fmla="*/ 27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7 w 36"/>
                <a:gd name="T45" fmla="*/ 1 h 46"/>
                <a:gd name="T46" fmla="*/ 27 w 36"/>
                <a:gd name="T47" fmla="*/ 1 h 46"/>
                <a:gd name="T48" fmla="*/ 20 w 36"/>
                <a:gd name="T49" fmla="*/ 0 h 46"/>
                <a:gd name="T50" fmla="*/ 20 w 36"/>
                <a:gd name="T51" fmla="*/ 0 h 46"/>
                <a:gd name="T52" fmla="*/ 15 w 36"/>
                <a:gd name="T53" fmla="*/ 0 h 46"/>
                <a:gd name="T54" fmla="*/ 12 w 36"/>
                <a:gd name="T55" fmla="*/ 1 h 46"/>
                <a:gd name="T56" fmla="*/ 8 w 36"/>
                <a:gd name="T57" fmla="*/ 3 h 46"/>
                <a:gd name="T58" fmla="*/ 7 w 36"/>
                <a:gd name="T59" fmla="*/ 7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9"/>
                  </a:lnTo>
                  <a:lnTo>
                    <a:pt x="27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188">
              <a:extLst>
                <a:ext uri="{FF2B5EF4-FFF2-40B4-BE49-F238E27FC236}">
                  <a16:creationId xmlns:a16="http://schemas.microsoft.com/office/drawing/2014/main" id="{976CEED8-2AF3-4EE6-B2C9-23D7FBEA5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959" y="3385953"/>
              <a:ext cx="69606" cy="87923"/>
            </a:xfrm>
            <a:custGeom>
              <a:avLst/>
              <a:gdLst>
                <a:gd name="T0" fmla="*/ 5 w 38"/>
                <a:gd name="T1" fmla="*/ 43 h 48"/>
                <a:gd name="T2" fmla="*/ 19 w 38"/>
                <a:gd name="T3" fmla="*/ 48 h 48"/>
                <a:gd name="T4" fmla="*/ 29 w 38"/>
                <a:gd name="T5" fmla="*/ 45 h 48"/>
                <a:gd name="T6" fmla="*/ 33 w 38"/>
                <a:gd name="T7" fmla="*/ 43 h 48"/>
                <a:gd name="T8" fmla="*/ 34 w 38"/>
                <a:gd name="T9" fmla="*/ 39 h 48"/>
                <a:gd name="T10" fmla="*/ 38 w 38"/>
                <a:gd name="T11" fmla="*/ 33 h 48"/>
                <a:gd name="T12" fmla="*/ 36 w 38"/>
                <a:gd name="T13" fmla="*/ 29 h 48"/>
                <a:gd name="T14" fmla="*/ 36 w 38"/>
                <a:gd name="T15" fmla="*/ 26 h 48"/>
                <a:gd name="T16" fmla="*/ 31 w 38"/>
                <a:gd name="T17" fmla="*/ 22 h 48"/>
                <a:gd name="T18" fmla="*/ 19 w 38"/>
                <a:gd name="T19" fmla="*/ 19 h 48"/>
                <a:gd name="T20" fmla="*/ 12 w 38"/>
                <a:gd name="T21" fmla="*/ 17 h 48"/>
                <a:gd name="T22" fmla="*/ 10 w 38"/>
                <a:gd name="T23" fmla="*/ 15 h 48"/>
                <a:gd name="T24" fmla="*/ 8 w 38"/>
                <a:gd name="T25" fmla="*/ 12 h 48"/>
                <a:gd name="T26" fmla="*/ 10 w 38"/>
                <a:gd name="T27" fmla="*/ 8 h 48"/>
                <a:gd name="T28" fmla="*/ 13 w 38"/>
                <a:gd name="T29" fmla="*/ 7 h 48"/>
                <a:gd name="T30" fmla="*/ 19 w 38"/>
                <a:gd name="T31" fmla="*/ 7 h 48"/>
                <a:gd name="T32" fmla="*/ 26 w 38"/>
                <a:gd name="T33" fmla="*/ 8 h 48"/>
                <a:gd name="T34" fmla="*/ 27 w 38"/>
                <a:gd name="T35" fmla="*/ 10 h 48"/>
                <a:gd name="T36" fmla="*/ 36 w 38"/>
                <a:gd name="T37" fmla="*/ 12 h 48"/>
                <a:gd name="T38" fmla="*/ 33 w 38"/>
                <a:gd name="T39" fmla="*/ 5 h 48"/>
                <a:gd name="T40" fmla="*/ 31 w 38"/>
                <a:gd name="T41" fmla="*/ 3 h 48"/>
                <a:gd name="T42" fmla="*/ 27 w 38"/>
                <a:gd name="T43" fmla="*/ 1 h 48"/>
                <a:gd name="T44" fmla="*/ 17 w 38"/>
                <a:gd name="T45" fmla="*/ 0 h 48"/>
                <a:gd name="T46" fmla="*/ 12 w 38"/>
                <a:gd name="T47" fmla="*/ 0 h 48"/>
                <a:gd name="T48" fmla="*/ 7 w 38"/>
                <a:gd name="T49" fmla="*/ 3 h 48"/>
                <a:gd name="T50" fmla="*/ 1 w 38"/>
                <a:gd name="T51" fmla="*/ 7 h 48"/>
                <a:gd name="T52" fmla="*/ 1 w 38"/>
                <a:gd name="T53" fmla="*/ 13 h 48"/>
                <a:gd name="T54" fmla="*/ 3 w 38"/>
                <a:gd name="T55" fmla="*/ 19 h 48"/>
                <a:gd name="T56" fmla="*/ 8 w 38"/>
                <a:gd name="T57" fmla="*/ 24 h 48"/>
                <a:gd name="T58" fmla="*/ 19 w 38"/>
                <a:gd name="T59" fmla="*/ 27 h 48"/>
                <a:gd name="T60" fmla="*/ 27 w 38"/>
                <a:gd name="T61" fmla="*/ 29 h 48"/>
                <a:gd name="T62" fmla="*/ 29 w 38"/>
                <a:gd name="T63" fmla="*/ 34 h 48"/>
                <a:gd name="T64" fmla="*/ 29 w 38"/>
                <a:gd name="T65" fmla="*/ 36 h 48"/>
                <a:gd name="T66" fmla="*/ 27 w 38"/>
                <a:gd name="T67" fmla="*/ 39 h 48"/>
                <a:gd name="T68" fmla="*/ 19 w 38"/>
                <a:gd name="T69" fmla="*/ 41 h 48"/>
                <a:gd name="T70" fmla="*/ 13 w 38"/>
                <a:gd name="T71" fmla="*/ 41 h 48"/>
                <a:gd name="T72" fmla="*/ 10 w 38"/>
                <a:gd name="T73" fmla="*/ 38 h 48"/>
                <a:gd name="T74" fmla="*/ 7 w 38"/>
                <a:gd name="T75" fmla="*/ 31 h 48"/>
                <a:gd name="T76" fmla="*/ 0 w 38"/>
                <a:gd name="T77" fmla="*/ 33 h 48"/>
                <a:gd name="T78" fmla="*/ 5 w 38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8">
                  <a:moveTo>
                    <a:pt x="5" y="43"/>
                  </a:moveTo>
                  <a:lnTo>
                    <a:pt x="5" y="43"/>
                  </a:lnTo>
                  <a:lnTo>
                    <a:pt x="12" y="46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6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189">
              <a:extLst>
                <a:ext uri="{FF2B5EF4-FFF2-40B4-BE49-F238E27FC236}">
                  <a16:creationId xmlns:a16="http://schemas.microsoft.com/office/drawing/2014/main" id="{DD4002EE-1FB6-4795-998C-BBAC78176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386" y="3385953"/>
              <a:ext cx="75102" cy="87923"/>
            </a:xfrm>
            <a:custGeom>
              <a:avLst/>
              <a:gdLst>
                <a:gd name="T0" fmla="*/ 27 w 41"/>
                <a:gd name="T1" fmla="*/ 39 h 48"/>
                <a:gd name="T2" fmla="*/ 27 w 41"/>
                <a:gd name="T3" fmla="*/ 39 h 48"/>
                <a:gd name="T4" fmla="*/ 24 w 41"/>
                <a:gd name="T5" fmla="*/ 41 h 48"/>
                <a:gd name="T6" fmla="*/ 20 w 41"/>
                <a:gd name="T7" fmla="*/ 41 h 48"/>
                <a:gd name="T8" fmla="*/ 20 w 41"/>
                <a:gd name="T9" fmla="*/ 41 h 48"/>
                <a:gd name="T10" fmla="*/ 15 w 41"/>
                <a:gd name="T11" fmla="*/ 39 h 48"/>
                <a:gd name="T12" fmla="*/ 12 w 41"/>
                <a:gd name="T13" fmla="*/ 38 h 48"/>
                <a:gd name="T14" fmla="*/ 12 w 41"/>
                <a:gd name="T15" fmla="*/ 38 h 48"/>
                <a:gd name="T16" fmla="*/ 8 w 41"/>
                <a:gd name="T17" fmla="*/ 33 h 48"/>
                <a:gd name="T18" fmla="*/ 7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39 w 41"/>
                <a:gd name="T29" fmla="*/ 13 h 48"/>
                <a:gd name="T30" fmla="*/ 34 w 41"/>
                <a:gd name="T31" fmla="*/ 7 h 48"/>
                <a:gd name="T32" fmla="*/ 34 w 41"/>
                <a:gd name="T33" fmla="*/ 7 h 48"/>
                <a:gd name="T34" fmla="*/ 29 w 41"/>
                <a:gd name="T35" fmla="*/ 1 h 48"/>
                <a:gd name="T36" fmla="*/ 20 w 41"/>
                <a:gd name="T37" fmla="*/ 0 h 48"/>
                <a:gd name="T38" fmla="*/ 20 w 41"/>
                <a:gd name="T39" fmla="*/ 0 h 48"/>
                <a:gd name="T40" fmla="*/ 12 w 41"/>
                <a:gd name="T41" fmla="*/ 1 h 48"/>
                <a:gd name="T42" fmla="*/ 5 w 41"/>
                <a:gd name="T43" fmla="*/ 7 h 48"/>
                <a:gd name="T44" fmla="*/ 5 w 41"/>
                <a:gd name="T45" fmla="*/ 7 h 48"/>
                <a:gd name="T46" fmla="*/ 0 w 41"/>
                <a:gd name="T47" fmla="*/ 13 h 48"/>
                <a:gd name="T48" fmla="*/ 0 w 41"/>
                <a:gd name="T49" fmla="*/ 24 h 48"/>
                <a:gd name="T50" fmla="*/ 0 w 41"/>
                <a:gd name="T51" fmla="*/ 24 h 48"/>
                <a:gd name="T52" fmla="*/ 0 w 41"/>
                <a:gd name="T53" fmla="*/ 34 h 48"/>
                <a:gd name="T54" fmla="*/ 5 w 41"/>
                <a:gd name="T55" fmla="*/ 41 h 48"/>
                <a:gd name="T56" fmla="*/ 5 w 41"/>
                <a:gd name="T57" fmla="*/ 41 h 48"/>
                <a:gd name="T58" fmla="*/ 12 w 41"/>
                <a:gd name="T59" fmla="*/ 46 h 48"/>
                <a:gd name="T60" fmla="*/ 20 w 41"/>
                <a:gd name="T61" fmla="*/ 48 h 48"/>
                <a:gd name="T62" fmla="*/ 20 w 41"/>
                <a:gd name="T63" fmla="*/ 48 h 48"/>
                <a:gd name="T64" fmla="*/ 27 w 41"/>
                <a:gd name="T65" fmla="*/ 46 h 48"/>
                <a:gd name="T66" fmla="*/ 34 w 41"/>
                <a:gd name="T67" fmla="*/ 43 h 48"/>
                <a:gd name="T68" fmla="*/ 34 w 41"/>
                <a:gd name="T69" fmla="*/ 43 h 48"/>
                <a:gd name="T70" fmla="*/ 38 w 41"/>
                <a:gd name="T71" fmla="*/ 39 h 48"/>
                <a:gd name="T72" fmla="*/ 41 w 41"/>
                <a:gd name="T73" fmla="*/ 33 h 48"/>
                <a:gd name="T74" fmla="*/ 33 w 41"/>
                <a:gd name="T75" fmla="*/ 31 h 48"/>
                <a:gd name="T76" fmla="*/ 33 w 41"/>
                <a:gd name="T77" fmla="*/ 31 h 48"/>
                <a:gd name="T78" fmla="*/ 31 w 41"/>
                <a:gd name="T79" fmla="*/ 36 h 48"/>
                <a:gd name="T80" fmla="*/ 27 w 41"/>
                <a:gd name="T81" fmla="*/ 39 h 48"/>
                <a:gd name="T82" fmla="*/ 27 w 41"/>
                <a:gd name="T83" fmla="*/ 39 h 48"/>
                <a:gd name="T84" fmla="*/ 12 w 41"/>
                <a:gd name="T85" fmla="*/ 10 h 48"/>
                <a:gd name="T86" fmla="*/ 12 w 41"/>
                <a:gd name="T87" fmla="*/ 10 h 48"/>
                <a:gd name="T88" fmla="*/ 15 w 41"/>
                <a:gd name="T89" fmla="*/ 7 h 48"/>
                <a:gd name="T90" fmla="*/ 20 w 41"/>
                <a:gd name="T91" fmla="*/ 7 h 48"/>
                <a:gd name="T92" fmla="*/ 20 w 41"/>
                <a:gd name="T93" fmla="*/ 7 h 48"/>
                <a:gd name="T94" fmla="*/ 26 w 41"/>
                <a:gd name="T95" fmla="*/ 7 h 48"/>
                <a:gd name="T96" fmla="*/ 29 w 41"/>
                <a:gd name="T97" fmla="*/ 10 h 48"/>
                <a:gd name="T98" fmla="*/ 29 w 41"/>
                <a:gd name="T99" fmla="*/ 10 h 48"/>
                <a:gd name="T100" fmla="*/ 33 w 41"/>
                <a:gd name="T101" fmla="*/ 13 h 48"/>
                <a:gd name="T102" fmla="*/ 33 w 41"/>
                <a:gd name="T103" fmla="*/ 19 h 48"/>
                <a:gd name="T104" fmla="*/ 7 w 41"/>
                <a:gd name="T105" fmla="*/ 19 h 48"/>
                <a:gd name="T106" fmla="*/ 7 w 41"/>
                <a:gd name="T107" fmla="*/ 19 h 48"/>
                <a:gd name="T108" fmla="*/ 8 w 41"/>
                <a:gd name="T109" fmla="*/ 13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7" y="39"/>
                  </a:moveTo>
                  <a:lnTo>
                    <a:pt x="27" y="39"/>
                  </a:lnTo>
                  <a:lnTo>
                    <a:pt x="24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9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7" y="46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8" y="39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6"/>
                  </a:lnTo>
                  <a:lnTo>
                    <a:pt x="27" y="39"/>
                  </a:lnTo>
                  <a:lnTo>
                    <a:pt x="27" y="3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3"/>
                  </a:lnTo>
                  <a:lnTo>
                    <a:pt x="33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13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190">
              <a:extLst>
                <a:ext uri="{FF2B5EF4-FFF2-40B4-BE49-F238E27FC236}">
                  <a16:creationId xmlns:a16="http://schemas.microsoft.com/office/drawing/2014/main" id="{9AFE14B8-9E9A-487D-9453-FE1E393F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309" y="3385953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39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39 h 48"/>
                <a:gd name="T12" fmla="*/ 11 w 40"/>
                <a:gd name="T13" fmla="*/ 36 h 48"/>
                <a:gd name="T14" fmla="*/ 11 w 40"/>
                <a:gd name="T15" fmla="*/ 36 h 48"/>
                <a:gd name="T16" fmla="*/ 9 w 40"/>
                <a:gd name="T17" fmla="*/ 31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2 w 40"/>
                <a:gd name="T25" fmla="*/ 10 h 48"/>
                <a:gd name="T26" fmla="*/ 12 w 40"/>
                <a:gd name="T27" fmla="*/ 10 h 48"/>
                <a:gd name="T28" fmla="*/ 16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0 w 40"/>
                <a:gd name="T41" fmla="*/ 12 h 48"/>
                <a:gd name="T42" fmla="*/ 31 w 40"/>
                <a:gd name="T43" fmla="*/ 15 h 48"/>
                <a:gd name="T44" fmla="*/ 38 w 40"/>
                <a:gd name="T45" fmla="*/ 13 h 48"/>
                <a:gd name="T46" fmla="*/ 38 w 40"/>
                <a:gd name="T47" fmla="*/ 13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0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5 w 40"/>
                <a:gd name="T67" fmla="*/ 7 h 48"/>
                <a:gd name="T68" fmla="*/ 2 w 40"/>
                <a:gd name="T69" fmla="*/ 10 h 48"/>
                <a:gd name="T70" fmla="*/ 2 w 40"/>
                <a:gd name="T71" fmla="*/ 10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6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6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31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39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1" y="15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6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1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191">
              <a:extLst>
                <a:ext uri="{FF2B5EF4-FFF2-40B4-BE49-F238E27FC236}">
                  <a16:creationId xmlns:a16="http://schemas.microsoft.com/office/drawing/2014/main" id="{BFEF67FD-7C39-4944-9BB4-BB9023D7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036" y="3113025"/>
              <a:ext cx="76933" cy="117231"/>
            </a:xfrm>
            <a:custGeom>
              <a:avLst/>
              <a:gdLst>
                <a:gd name="T0" fmla="*/ 10 w 42"/>
                <a:gd name="T1" fmla="*/ 55 h 64"/>
                <a:gd name="T2" fmla="*/ 10 w 42"/>
                <a:gd name="T3" fmla="*/ 55 h 64"/>
                <a:gd name="T4" fmla="*/ 14 w 42"/>
                <a:gd name="T5" fmla="*/ 52 h 64"/>
                <a:gd name="T6" fmla="*/ 14 w 42"/>
                <a:gd name="T7" fmla="*/ 52 h 64"/>
                <a:gd name="T8" fmla="*/ 24 w 42"/>
                <a:gd name="T9" fmla="*/ 43 h 64"/>
                <a:gd name="T10" fmla="*/ 24 w 42"/>
                <a:gd name="T11" fmla="*/ 43 h 64"/>
                <a:gd name="T12" fmla="*/ 35 w 42"/>
                <a:gd name="T13" fmla="*/ 32 h 64"/>
                <a:gd name="T14" fmla="*/ 35 w 42"/>
                <a:gd name="T15" fmla="*/ 32 h 64"/>
                <a:gd name="T16" fmla="*/ 40 w 42"/>
                <a:gd name="T17" fmla="*/ 24 h 64"/>
                <a:gd name="T18" fmla="*/ 40 w 42"/>
                <a:gd name="T19" fmla="*/ 24 h 64"/>
                <a:gd name="T20" fmla="*/ 42 w 42"/>
                <a:gd name="T21" fmla="*/ 17 h 64"/>
                <a:gd name="T22" fmla="*/ 42 w 42"/>
                <a:gd name="T23" fmla="*/ 17 h 64"/>
                <a:gd name="T24" fmla="*/ 40 w 42"/>
                <a:gd name="T25" fmla="*/ 10 h 64"/>
                <a:gd name="T26" fmla="*/ 36 w 42"/>
                <a:gd name="T27" fmla="*/ 5 h 64"/>
                <a:gd name="T28" fmla="*/ 36 w 42"/>
                <a:gd name="T29" fmla="*/ 5 h 64"/>
                <a:gd name="T30" fmla="*/ 31 w 42"/>
                <a:gd name="T31" fmla="*/ 1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1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0 h 64"/>
                <a:gd name="T44" fmla="*/ 2 w 42"/>
                <a:gd name="T45" fmla="*/ 17 h 64"/>
                <a:gd name="T46" fmla="*/ 10 w 42"/>
                <a:gd name="T47" fmla="*/ 19 h 64"/>
                <a:gd name="T48" fmla="*/ 10 w 42"/>
                <a:gd name="T49" fmla="*/ 19 h 64"/>
                <a:gd name="T50" fmla="*/ 10 w 42"/>
                <a:gd name="T51" fmla="*/ 13 h 64"/>
                <a:gd name="T52" fmla="*/ 14 w 42"/>
                <a:gd name="T53" fmla="*/ 10 h 64"/>
                <a:gd name="T54" fmla="*/ 14 w 42"/>
                <a:gd name="T55" fmla="*/ 10 h 64"/>
                <a:gd name="T56" fmla="*/ 17 w 42"/>
                <a:gd name="T57" fmla="*/ 6 h 64"/>
                <a:gd name="T58" fmla="*/ 23 w 42"/>
                <a:gd name="T59" fmla="*/ 6 h 64"/>
                <a:gd name="T60" fmla="*/ 23 w 42"/>
                <a:gd name="T61" fmla="*/ 6 h 64"/>
                <a:gd name="T62" fmla="*/ 28 w 42"/>
                <a:gd name="T63" fmla="*/ 6 h 64"/>
                <a:gd name="T64" fmla="*/ 31 w 42"/>
                <a:gd name="T65" fmla="*/ 8 h 64"/>
                <a:gd name="T66" fmla="*/ 31 w 42"/>
                <a:gd name="T67" fmla="*/ 8 h 64"/>
                <a:gd name="T68" fmla="*/ 33 w 42"/>
                <a:gd name="T69" fmla="*/ 12 h 64"/>
                <a:gd name="T70" fmla="*/ 35 w 42"/>
                <a:gd name="T71" fmla="*/ 17 h 64"/>
                <a:gd name="T72" fmla="*/ 35 w 42"/>
                <a:gd name="T73" fmla="*/ 17 h 64"/>
                <a:gd name="T74" fmla="*/ 33 w 42"/>
                <a:gd name="T75" fmla="*/ 22 h 64"/>
                <a:gd name="T76" fmla="*/ 31 w 42"/>
                <a:gd name="T77" fmla="*/ 26 h 64"/>
                <a:gd name="T78" fmla="*/ 31 w 42"/>
                <a:gd name="T79" fmla="*/ 26 h 64"/>
                <a:gd name="T80" fmla="*/ 26 w 42"/>
                <a:gd name="T81" fmla="*/ 32 h 64"/>
                <a:gd name="T82" fmla="*/ 17 w 42"/>
                <a:gd name="T83" fmla="*/ 39 h 64"/>
                <a:gd name="T84" fmla="*/ 17 w 42"/>
                <a:gd name="T85" fmla="*/ 39 h 64"/>
                <a:gd name="T86" fmla="*/ 7 w 42"/>
                <a:gd name="T87" fmla="*/ 50 h 64"/>
                <a:gd name="T88" fmla="*/ 7 w 42"/>
                <a:gd name="T89" fmla="*/ 50 h 64"/>
                <a:gd name="T90" fmla="*/ 2 w 42"/>
                <a:gd name="T91" fmla="*/ 57 h 64"/>
                <a:gd name="T92" fmla="*/ 2 w 42"/>
                <a:gd name="T93" fmla="*/ 57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5 h 64"/>
                <a:gd name="T100" fmla="*/ 10 w 42"/>
                <a:gd name="T101" fmla="*/ 55 h 64"/>
                <a:gd name="T102" fmla="*/ 10 w 42"/>
                <a:gd name="T10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0" y="55"/>
                  </a:moveTo>
                  <a:lnTo>
                    <a:pt x="10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5" y="32"/>
                  </a:lnTo>
                  <a:lnTo>
                    <a:pt x="35" y="3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7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8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3" y="22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32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5"/>
                  </a:lnTo>
                  <a:lnTo>
                    <a:pt x="10" y="55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192">
              <a:extLst>
                <a:ext uri="{FF2B5EF4-FFF2-40B4-BE49-F238E27FC236}">
                  <a16:creationId xmlns:a16="http://schemas.microsoft.com/office/drawing/2014/main" id="{1E1F76A2-4C1A-49E0-8AE4-0FA8894490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622" y="3113025"/>
              <a:ext cx="76933" cy="117231"/>
            </a:xfrm>
            <a:custGeom>
              <a:avLst/>
              <a:gdLst>
                <a:gd name="T0" fmla="*/ 7 w 42"/>
                <a:gd name="T1" fmla="*/ 57 h 64"/>
                <a:gd name="T2" fmla="*/ 21 w 42"/>
                <a:gd name="T3" fmla="*/ 64 h 64"/>
                <a:gd name="T4" fmla="*/ 28 w 42"/>
                <a:gd name="T5" fmla="*/ 64 h 64"/>
                <a:gd name="T6" fmla="*/ 31 w 42"/>
                <a:gd name="T7" fmla="*/ 60 h 64"/>
                <a:gd name="T8" fmla="*/ 38 w 42"/>
                <a:gd name="T9" fmla="*/ 50 h 64"/>
                <a:gd name="T10" fmla="*/ 40 w 42"/>
                <a:gd name="T11" fmla="*/ 41 h 64"/>
                <a:gd name="T12" fmla="*/ 42 w 42"/>
                <a:gd name="T13" fmla="*/ 32 h 64"/>
                <a:gd name="T14" fmla="*/ 40 w 42"/>
                <a:gd name="T15" fmla="*/ 17 h 64"/>
                <a:gd name="T16" fmla="*/ 37 w 42"/>
                <a:gd name="T17" fmla="*/ 8 h 64"/>
                <a:gd name="T18" fmla="*/ 30 w 42"/>
                <a:gd name="T19" fmla="*/ 1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8 h 64"/>
                <a:gd name="T28" fmla="*/ 2 w 42"/>
                <a:gd name="T29" fmla="*/ 13 h 64"/>
                <a:gd name="T30" fmla="*/ 0 w 42"/>
                <a:gd name="T31" fmla="*/ 32 h 64"/>
                <a:gd name="T32" fmla="*/ 2 w 42"/>
                <a:gd name="T33" fmla="*/ 46 h 64"/>
                <a:gd name="T34" fmla="*/ 7 w 42"/>
                <a:gd name="T35" fmla="*/ 57 h 64"/>
                <a:gd name="T36" fmla="*/ 7 w 42"/>
                <a:gd name="T37" fmla="*/ 57 h 64"/>
                <a:gd name="T38" fmla="*/ 12 w 42"/>
                <a:gd name="T39" fmla="*/ 10 h 64"/>
                <a:gd name="T40" fmla="*/ 21 w 42"/>
                <a:gd name="T41" fmla="*/ 6 h 64"/>
                <a:gd name="T42" fmla="*/ 26 w 42"/>
                <a:gd name="T43" fmla="*/ 6 h 64"/>
                <a:gd name="T44" fmla="*/ 30 w 42"/>
                <a:gd name="T45" fmla="*/ 12 h 64"/>
                <a:gd name="T46" fmla="*/ 33 w 42"/>
                <a:gd name="T47" fmla="*/ 32 h 64"/>
                <a:gd name="T48" fmla="*/ 33 w 42"/>
                <a:gd name="T49" fmla="*/ 45 h 64"/>
                <a:gd name="T50" fmla="*/ 30 w 42"/>
                <a:gd name="T51" fmla="*/ 52 h 64"/>
                <a:gd name="T52" fmla="*/ 21 w 42"/>
                <a:gd name="T53" fmla="*/ 57 h 64"/>
                <a:gd name="T54" fmla="*/ 16 w 42"/>
                <a:gd name="T55" fmla="*/ 57 h 64"/>
                <a:gd name="T56" fmla="*/ 12 w 42"/>
                <a:gd name="T57" fmla="*/ 53 h 64"/>
                <a:gd name="T58" fmla="*/ 9 w 42"/>
                <a:gd name="T59" fmla="*/ 32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37" y="55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1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3" y="5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9" y="45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193">
              <a:extLst>
                <a:ext uri="{FF2B5EF4-FFF2-40B4-BE49-F238E27FC236}">
                  <a16:creationId xmlns:a16="http://schemas.microsoft.com/office/drawing/2014/main" id="{24C54576-0554-456C-8B33-8633F2244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2377" y="3113025"/>
              <a:ext cx="75102" cy="117231"/>
            </a:xfrm>
            <a:custGeom>
              <a:avLst/>
              <a:gdLst>
                <a:gd name="T0" fmla="*/ 7 w 41"/>
                <a:gd name="T1" fmla="*/ 57 h 64"/>
                <a:gd name="T2" fmla="*/ 21 w 41"/>
                <a:gd name="T3" fmla="*/ 64 h 64"/>
                <a:gd name="T4" fmla="*/ 27 w 41"/>
                <a:gd name="T5" fmla="*/ 64 h 64"/>
                <a:gd name="T6" fmla="*/ 33 w 41"/>
                <a:gd name="T7" fmla="*/ 60 h 64"/>
                <a:gd name="T8" fmla="*/ 40 w 41"/>
                <a:gd name="T9" fmla="*/ 50 h 64"/>
                <a:gd name="T10" fmla="*/ 41 w 41"/>
                <a:gd name="T11" fmla="*/ 41 h 64"/>
                <a:gd name="T12" fmla="*/ 41 w 41"/>
                <a:gd name="T13" fmla="*/ 32 h 64"/>
                <a:gd name="T14" fmla="*/ 40 w 41"/>
                <a:gd name="T15" fmla="*/ 17 h 64"/>
                <a:gd name="T16" fmla="*/ 36 w 41"/>
                <a:gd name="T17" fmla="*/ 8 h 64"/>
                <a:gd name="T18" fmla="*/ 29 w 41"/>
                <a:gd name="T19" fmla="*/ 1 h 64"/>
                <a:gd name="T20" fmla="*/ 26 w 41"/>
                <a:gd name="T21" fmla="*/ 0 h 64"/>
                <a:gd name="T22" fmla="*/ 21 w 41"/>
                <a:gd name="T23" fmla="*/ 0 h 64"/>
                <a:gd name="T24" fmla="*/ 8 w 41"/>
                <a:gd name="T25" fmla="*/ 3 h 64"/>
                <a:gd name="T26" fmla="*/ 5 w 41"/>
                <a:gd name="T27" fmla="*/ 8 h 64"/>
                <a:gd name="T28" fmla="*/ 3 w 41"/>
                <a:gd name="T29" fmla="*/ 13 h 64"/>
                <a:gd name="T30" fmla="*/ 0 w 41"/>
                <a:gd name="T31" fmla="*/ 32 h 64"/>
                <a:gd name="T32" fmla="*/ 2 w 41"/>
                <a:gd name="T33" fmla="*/ 46 h 64"/>
                <a:gd name="T34" fmla="*/ 7 w 41"/>
                <a:gd name="T35" fmla="*/ 57 h 64"/>
                <a:gd name="T36" fmla="*/ 7 w 41"/>
                <a:gd name="T37" fmla="*/ 57 h 64"/>
                <a:gd name="T38" fmla="*/ 12 w 41"/>
                <a:gd name="T39" fmla="*/ 10 h 64"/>
                <a:gd name="T40" fmla="*/ 21 w 41"/>
                <a:gd name="T41" fmla="*/ 6 h 64"/>
                <a:gd name="T42" fmla="*/ 26 w 41"/>
                <a:gd name="T43" fmla="*/ 6 h 64"/>
                <a:gd name="T44" fmla="*/ 29 w 41"/>
                <a:gd name="T45" fmla="*/ 12 h 64"/>
                <a:gd name="T46" fmla="*/ 33 w 41"/>
                <a:gd name="T47" fmla="*/ 32 h 64"/>
                <a:gd name="T48" fmla="*/ 33 w 41"/>
                <a:gd name="T49" fmla="*/ 45 h 64"/>
                <a:gd name="T50" fmla="*/ 29 w 41"/>
                <a:gd name="T51" fmla="*/ 52 h 64"/>
                <a:gd name="T52" fmla="*/ 21 w 41"/>
                <a:gd name="T53" fmla="*/ 57 h 64"/>
                <a:gd name="T54" fmla="*/ 15 w 41"/>
                <a:gd name="T55" fmla="*/ 57 h 64"/>
                <a:gd name="T56" fmla="*/ 12 w 41"/>
                <a:gd name="T57" fmla="*/ 53 h 64"/>
                <a:gd name="T58" fmla="*/ 8 w 41"/>
                <a:gd name="T59" fmla="*/ 32 h 64"/>
                <a:gd name="T60" fmla="*/ 8 w 41"/>
                <a:gd name="T61" fmla="*/ 19 h 64"/>
                <a:gd name="T62" fmla="*/ 12 w 41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7" y="64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6" y="55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5" y="8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8" y="4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194">
              <a:extLst>
                <a:ext uri="{FF2B5EF4-FFF2-40B4-BE49-F238E27FC236}">
                  <a16:creationId xmlns:a16="http://schemas.microsoft.com/office/drawing/2014/main" id="{7DA2FE1F-8282-442B-BBCC-88E9488C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7" y="314416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8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5 h 47"/>
                <a:gd name="T16" fmla="*/ 19 w 36"/>
                <a:gd name="T17" fmla="*/ 5 h 47"/>
                <a:gd name="T18" fmla="*/ 24 w 36"/>
                <a:gd name="T19" fmla="*/ 7 h 47"/>
                <a:gd name="T20" fmla="*/ 24 w 36"/>
                <a:gd name="T21" fmla="*/ 7 h 47"/>
                <a:gd name="T22" fmla="*/ 27 w 36"/>
                <a:gd name="T23" fmla="*/ 10 h 47"/>
                <a:gd name="T24" fmla="*/ 27 w 36"/>
                <a:gd name="T25" fmla="*/ 10 h 47"/>
                <a:gd name="T26" fmla="*/ 29 w 36"/>
                <a:gd name="T27" fmla="*/ 17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7 h 47"/>
                <a:gd name="T34" fmla="*/ 36 w 36"/>
                <a:gd name="T35" fmla="*/ 17 h 47"/>
                <a:gd name="T36" fmla="*/ 36 w 36"/>
                <a:gd name="T37" fmla="*/ 10 h 47"/>
                <a:gd name="T38" fmla="*/ 36 w 36"/>
                <a:gd name="T39" fmla="*/ 10 h 47"/>
                <a:gd name="T40" fmla="*/ 33 w 36"/>
                <a:gd name="T41" fmla="*/ 5 h 47"/>
                <a:gd name="T42" fmla="*/ 33 w 36"/>
                <a:gd name="T43" fmla="*/ 5 h 47"/>
                <a:gd name="T44" fmla="*/ 27 w 36"/>
                <a:gd name="T45" fmla="*/ 0 h 47"/>
                <a:gd name="T46" fmla="*/ 27 w 36"/>
                <a:gd name="T47" fmla="*/ 0 h 47"/>
                <a:gd name="T48" fmla="*/ 20 w 36"/>
                <a:gd name="T49" fmla="*/ 0 h 47"/>
                <a:gd name="T50" fmla="*/ 20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8 w 36"/>
                <a:gd name="T57" fmla="*/ 3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7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195">
              <a:extLst>
                <a:ext uri="{FF2B5EF4-FFF2-40B4-BE49-F238E27FC236}">
                  <a16:creationId xmlns:a16="http://schemas.microsoft.com/office/drawing/2014/main" id="{62179F72-636A-4DCD-9234-EB7C46E7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055" y="3144165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3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29 h 47"/>
                <a:gd name="T14" fmla="*/ 36 w 38"/>
                <a:gd name="T15" fmla="*/ 26 h 47"/>
                <a:gd name="T16" fmla="*/ 31 w 38"/>
                <a:gd name="T17" fmla="*/ 22 h 47"/>
                <a:gd name="T18" fmla="*/ 19 w 38"/>
                <a:gd name="T19" fmla="*/ 19 h 47"/>
                <a:gd name="T20" fmla="*/ 12 w 38"/>
                <a:gd name="T21" fmla="*/ 15 h 47"/>
                <a:gd name="T22" fmla="*/ 10 w 38"/>
                <a:gd name="T23" fmla="*/ 14 h 47"/>
                <a:gd name="T24" fmla="*/ 8 w 38"/>
                <a:gd name="T25" fmla="*/ 12 h 47"/>
                <a:gd name="T26" fmla="*/ 10 w 38"/>
                <a:gd name="T27" fmla="*/ 7 h 47"/>
                <a:gd name="T28" fmla="*/ 14 w 38"/>
                <a:gd name="T29" fmla="*/ 5 h 47"/>
                <a:gd name="T30" fmla="*/ 19 w 38"/>
                <a:gd name="T31" fmla="*/ 5 h 47"/>
                <a:gd name="T32" fmla="*/ 26 w 38"/>
                <a:gd name="T33" fmla="*/ 7 h 47"/>
                <a:gd name="T34" fmla="*/ 27 w 38"/>
                <a:gd name="T35" fmla="*/ 10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2 h 47"/>
                <a:gd name="T42" fmla="*/ 27 w 38"/>
                <a:gd name="T43" fmla="*/ 0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2 h 47"/>
                <a:gd name="T50" fmla="*/ 3 w 38"/>
                <a:gd name="T51" fmla="*/ 7 h 47"/>
                <a:gd name="T52" fmla="*/ 1 w 38"/>
                <a:gd name="T53" fmla="*/ 12 h 47"/>
                <a:gd name="T54" fmla="*/ 3 w 38"/>
                <a:gd name="T55" fmla="*/ 19 h 47"/>
                <a:gd name="T56" fmla="*/ 8 w 38"/>
                <a:gd name="T57" fmla="*/ 22 h 47"/>
                <a:gd name="T58" fmla="*/ 19 w 38"/>
                <a:gd name="T59" fmla="*/ 26 h 47"/>
                <a:gd name="T60" fmla="*/ 27 w 38"/>
                <a:gd name="T61" fmla="*/ 29 h 47"/>
                <a:gd name="T62" fmla="*/ 29 w 38"/>
                <a:gd name="T63" fmla="*/ 33 h 47"/>
                <a:gd name="T64" fmla="*/ 29 w 38"/>
                <a:gd name="T65" fmla="*/ 36 h 47"/>
                <a:gd name="T66" fmla="*/ 27 w 38"/>
                <a:gd name="T67" fmla="*/ 38 h 47"/>
                <a:gd name="T68" fmla="*/ 19 w 38"/>
                <a:gd name="T69" fmla="*/ 40 h 47"/>
                <a:gd name="T70" fmla="*/ 15 w 38"/>
                <a:gd name="T71" fmla="*/ 40 h 47"/>
                <a:gd name="T72" fmla="*/ 10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6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4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8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96">
              <a:extLst>
                <a:ext uri="{FF2B5EF4-FFF2-40B4-BE49-F238E27FC236}">
                  <a16:creationId xmlns:a16="http://schemas.microsoft.com/office/drawing/2014/main" id="{E491AB88-3C92-4173-8031-9AD71CC05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82" y="3144165"/>
              <a:ext cx="73269" cy="86092"/>
            </a:xfrm>
            <a:custGeom>
              <a:avLst/>
              <a:gdLst>
                <a:gd name="T0" fmla="*/ 27 w 40"/>
                <a:gd name="T1" fmla="*/ 38 h 47"/>
                <a:gd name="T2" fmla="*/ 27 w 40"/>
                <a:gd name="T3" fmla="*/ 38 h 47"/>
                <a:gd name="T4" fmla="*/ 24 w 40"/>
                <a:gd name="T5" fmla="*/ 40 h 47"/>
                <a:gd name="T6" fmla="*/ 20 w 40"/>
                <a:gd name="T7" fmla="*/ 40 h 47"/>
                <a:gd name="T8" fmla="*/ 20 w 40"/>
                <a:gd name="T9" fmla="*/ 40 h 47"/>
                <a:gd name="T10" fmla="*/ 15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8 w 40"/>
                <a:gd name="T17" fmla="*/ 31 h 47"/>
                <a:gd name="T18" fmla="*/ 7 w 40"/>
                <a:gd name="T19" fmla="*/ 22 h 47"/>
                <a:gd name="T20" fmla="*/ 7 w 40"/>
                <a:gd name="T21" fmla="*/ 22 h 47"/>
                <a:gd name="T22" fmla="*/ 8 w 40"/>
                <a:gd name="T23" fmla="*/ 15 h 47"/>
                <a:gd name="T24" fmla="*/ 10 w 40"/>
                <a:gd name="T25" fmla="*/ 10 h 47"/>
                <a:gd name="T26" fmla="*/ 10 w 40"/>
                <a:gd name="T27" fmla="*/ 10 h 47"/>
                <a:gd name="T28" fmla="*/ 15 w 40"/>
                <a:gd name="T29" fmla="*/ 7 h 47"/>
                <a:gd name="T30" fmla="*/ 20 w 40"/>
                <a:gd name="T31" fmla="*/ 5 h 47"/>
                <a:gd name="T32" fmla="*/ 20 w 40"/>
                <a:gd name="T33" fmla="*/ 5 h 47"/>
                <a:gd name="T34" fmla="*/ 24 w 40"/>
                <a:gd name="T35" fmla="*/ 7 h 47"/>
                <a:gd name="T36" fmla="*/ 27 w 40"/>
                <a:gd name="T37" fmla="*/ 9 h 47"/>
                <a:gd name="T38" fmla="*/ 27 w 40"/>
                <a:gd name="T39" fmla="*/ 9 h 47"/>
                <a:gd name="T40" fmla="*/ 29 w 40"/>
                <a:gd name="T41" fmla="*/ 10 h 47"/>
                <a:gd name="T42" fmla="*/ 31 w 40"/>
                <a:gd name="T43" fmla="*/ 15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7 w 40"/>
                <a:gd name="T55" fmla="*/ 0 h 47"/>
                <a:gd name="T56" fmla="*/ 20 w 40"/>
                <a:gd name="T57" fmla="*/ 0 h 47"/>
                <a:gd name="T58" fmla="*/ 20 w 40"/>
                <a:gd name="T59" fmla="*/ 0 h 47"/>
                <a:gd name="T60" fmla="*/ 14 w 40"/>
                <a:gd name="T61" fmla="*/ 0 h 47"/>
                <a:gd name="T62" fmla="*/ 8 w 40"/>
                <a:gd name="T63" fmla="*/ 2 h 47"/>
                <a:gd name="T64" fmla="*/ 8 w 40"/>
                <a:gd name="T65" fmla="*/ 2 h 47"/>
                <a:gd name="T66" fmla="*/ 5 w 40"/>
                <a:gd name="T67" fmla="*/ 5 h 47"/>
                <a:gd name="T68" fmla="*/ 1 w 40"/>
                <a:gd name="T69" fmla="*/ 10 h 47"/>
                <a:gd name="T70" fmla="*/ 1 w 40"/>
                <a:gd name="T71" fmla="*/ 10 h 47"/>
                <a:gd name="T72" fmla="*/ 0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1 w 40"/>
                <a:gd name="T79" fmla="*/ 33 h 47"/>
                <a:gd name="T80" fmla="*/ 5 w 40"/>
                <a:gd name="T81" fmla="*/ 41 h 47"/>
                <a:gd name="T82" fmla="*/ 5 w 40"/>
                <a:gd name="T83" fmla="*/ 41 h 47"/>
                <a:gd name="T84" fmla="*/ 12 w 40"/>
                <a:gd name="T85" fmla="*/ 45 h 47"/>
                <a:gd name="T86" fmla="*/ 20 w 40"/>
                <a:gd name="T87" fmla="*/ 47 h 47"/>
                <a:gd name="T88" fmla="*/ 20 w 40"/>
                <a:gd name="T89" fmla="*/ 47 h 47"/>
                <a:gd name="T90" fmla="*/ 27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6 h 47"/>
                <a:gd name="T98" fmla="*/ 40 w 40"/>
                <a:gd name="T99" fmla="*/ 29 h 47"/>
                <a:gd name="T100" fmla="*/ 31 w 40"/>
                <a:gd name="T101" fmla="*/ 29 h 47"/>
                <a:gd name="T102" fmla="*/ 31 w 40"/>
                <a:gd name="T103" fmla="*/ 29 h 47"/>
                <a:gd name="T104" fmla="*/ 29 w 40"/>
                <a:gd name="T105" fmla="*/ 35 h 47"/>
                <a:gd name="T106" fmla="*/ 27 w 40"/>
                <a:gd name="T107" fmla="*/ 38 h 47"/>
                <a:gd name="T108" fmla="*/ 27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7" y="38"/>
                  </a:moveTo>
                  <a:lnTo>
                    <a:pt x="27" y="38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6"/>
                  </a:lnTo>
                  <a:lnTo>
                    <a:pt x="40" y="29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97">
              <a:extLst>
                <a:ext uri="{FF2B5EF4-FFF2-40B4-BE49-F238E27FC236}">
                  <a16:creationId xmlns:a16="http://schemas.microsoft.com/office/drawing/2014/main" id="{6B4DC7B4-3BB1-4349-A19C-ADCF96E0F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1247" y="3144165"/>
              <a:ext cx="76933" cy="86092"/>
            </a:xfrm>
            <a:custGeom>
              <a:avLst/>
              <a:gdLst>
                <a:gd name="T0" fmla="*/ 29 w 42"/>
                <a:gd name="T1" fmla="*/ 38 h 47"/>
                <a:gd name="T2" fmla="*/ 29 w 42"/>
                <a:gd name="T3" fmla="*/ 38 h 47"/>
                <a:gd name="T4" fmla="*/ 26 w 42"/>
                <a:gd name="T5" fmla="*/ 40 h 47"/>
                <a:gd name="T6" fmla="*/ 23 w 42"/>
                <a:gd name="T7" fmla="*/ 40 h 47"/>
                <a:gd name="T8" fmla="*/ 23 w 42"/>
                <a:gd name="T9" fmla="*/ 40 h 47"/>
                <a:gd name="T10" fmla="*/ 16 w 42"/>
                <a:gd name="T11" fmla="*/ 40 h 47"/>
                <a:gd name="T12" fmla="*/ 12 w 42"/>
                <a:gd name="T13" fmla="*/ 36 h 47"/>
                <a:gd name="T14" fmla="*/ 12 w 42"/>
                <a:gd name="T15" fmla="*/ 36 h 47"/>
                <a:gd name="T16" fmla="*/ 9 w 42"/>
                <a:gd name="T17" fmla="*/ 31 h 47"/>
                <a:gd name="T18" fmla="*/ 9 w 42"/>
                <a:gd name="T19" fmla="*/ 24 h 47"/>
                <a:gd name="T20" fmla="*/ 42 w 42"/>
                <a:gd name="T21" fmla="*/ 24 h 47"/>
                <a:gd name="T22" fmla="*/ 42 w 42"/>
                <a:gd name="T23" fmla="*/ 24 h 47"/>
                <a:gd name="T24" fmla="*/ 42 w 42"/>
                <a:gd name="T25" fmla="*/ 22 h 47"/>
                <a:gd name="T26" fmla="*/ 42 w 42"/>
                <a:gd name="T27" fmla="*/ 22 h 47"/>
                <a:gd name="T28" fmla="*/ 40 w 42"/>
                <a:gd name="T29" fmla="*/ 12 h 47"/>
                <a:gd name="T30" fmla="*/ 36 w 42"/>
                <a:gd name="T31" fmla="*/ 5 h 47"/>
                <a:gd name="T32" fmla="*/ 36 w 42"/>
                <a:gd name="T33" fmla="*/ 5 h 47"/>
                <a:gd name="T34" fmla="*/ 29 w 42"/>
                <a:gd name="T35" fmla="*/ 0 h 47"/>
                <a:gd name="T36" fmla="*/ 21 w 42"/>
                <a:gd name="T37" fmla="*/ 0 h 47"/>
                <a:gd name="T38" fmla="*/ 21 w 42"/>
                <a:gd name="T39" fmla="*/ 0 h 47"/>
                <a:gd name="T40" fmla="*/ 12 w 42"/>
                <a:gd name="T41" fmla="*/ 0 h 47"/>
                <a:gd name="T42" fmla="*/ 5 w 42"/>
                <a:gd name="T43" fmla="*/ 5 h 47"/>
                <a:gd name="T44" fmla="*/ 5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3 h 47"/>
                <a:gd name="T54" fmla="*/ 5 w 42"/>
                <a:gd name="T55" fmla="*/ 41 h 47"/>
                <a:gd name="T56" fmla="*/ 5 w 42"/>
                <a:gd name="T57" fmla="*/ 41 h 47"/>
                <a:gd name="T58" fmla="*/ 12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9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8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1 w 42"/>
                <a:gd name="T79" fmla="*/ 35 h 47"/>
                <a:gd name="T80" fmla="*/ 29 w 42"/>
                <a:gd name="T81" fmla="*/ 38 h 47"/>
                <a:gd name="T82" fmla="*/ 29 w 42"/>
                <a:gd name="T83" fmla="*/ 38 h 47"/>
                <a:gd name="T84" fmla="*/ 12 w 42"/>
                <a:gd name="T85" fmla="*/ 9 h 47"/>
                <a:gd name="T86" fmla="*/ 12 w 42"/>
                <a:gd name="T87" fmla="*/ 9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1 w 42"/>
                <a:gd name="T97" fmla="*/ 10 h 47"/>
                <a:gd name="T98" fmla="*/ 31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2 w 42"/>
                <a:gd name="T111" fmla="*/ 9 h 47"/>
                <a:gd name="T112" fmla="*/ 12 w 42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2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98">
              <a:extLst>
                <a:ext uri="{FF2B5EF4-FFF2-40B4-BE49-F238E27FC236}">
                  <a16:creationId xmlns:a16="http://schemas.microsoft.com/office/drawing/2014/main" id="{64C57996-69BD-47BA-9ACD-F9E26778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170" y="3144165"/>
              <a:ext cx="73269" cy="86092"/>
            </a:xfrm>
            <a:custGeom>
              <a:avLst/>
              <a:gdLst>
                <a:gd name="T0" fmla="*/ 30 w 40"/>
                <a:gd name="T1" fmla="*/ 38 h 47"/>
                <a:gd name="T2" fmla="*/ 30 w 40"/>
                <a:gd name="T3" fmla="*/ 38 h 47"/>
                <a:gd name="T4" fmla="*/ 26 w 40"/>
                <a:gd name="T5" fmla="*/ 40 h 47"/>
                <a:gd name="T6" fmla="*/ 21 w 40"/>
                <a:gd name="T7" fmla="*/ 40 h 47"/>
                <a:gd name="T8" fmla="*/ 21 w 40"/>
                <a:gd name="T9" fmla="*/ 40 h 47"/>
                <a:gd name="T10" fmla="*/ 16 w 40"/>
                <a:gd name="T11" fmla="*/ 40 h 47"/>
                <a:gd name="T12" fmla="*/ 13 w 40"/>
                <a:gd name="T13" fmla="*/ 36 h 47"/>
                <a:gd name="T14" fmla="*/ 13 w 40"/>
                <a:gd name="T15" fmla="*/ 36 h 47"/>
                <a:gd name="T16" fmla="*/ 9 w 40"/>
                <a:gd name="T17" fmla="*/ 31 h 47"/>
                <a:gd name="T18" fmla="*/ 9 w 40"/>
                <a:gd name="T19" fmla="*/ 22 h 47"/>
                <a:gd name="T20" fmla="*/ 9 w 40"/>
                <a:gd name="T21" fmla="*/ 22 h 47"/>
                <a:gd name="T22" fmla="*/ 9 w 40"/>
                <a:gd name="T23" fmla="*/ 15 h 47"/>
                <a:gd name="T24" fmla="*/ 13 w 40"/>
                <a:gd name="T25" fmla="*/ 10 h 47"/>
                <a:gd name="T26" fmla="*/ 13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2 w 40"/>
                <a:gd name="T41" fmla="*/ 10 h 47"/>
                <a:gd name="T42" fmla="*/ 32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7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4 w 40"/>
                <a:gd name="T69" fmla="*/ 10 h 47"/>
                <a:gd name="T70" fmla="*/ 4 w 40"/>
                <a:gd name="T71" fmla="*/ 10 h 47"/>
                <a:gd name="T72" fmla="*/ 2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2 w 40"/>
                <a:gd name="T79" fmla="*/ 33 h 47"/>
                <a:gd name="T80" fmla="*/ 7 w 40"/>
                <a:gd name="T81" fmla="*/ 41 h 47"/>
                <a:gd name="T82" fmla="*/ 7 w 40"/>
                <a:gd name="T83" fmla="*/ 41 h 47"/>
                <a:gd name="T84" fmla="*/ 13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9 w 40"/>
                <a:gd name="T97" fmla="*/ 36 h 47"/>
                <a:gd name="T98" fmla="*/ 40 w 40"/>
                <a:gd name="T99" fmla="*/ 29 h 47"/>
                <a:gd name="T100" fmla="*/ 33 w 40"/>
                <a:gd name="T101" fmla="*/ 29 h 47"/>
                <a:gd name="T102" fmla="*/ 33 w 40"/>
                <a:gd name="T103" fmla="*/ 29 h 47"/>
                <a:gd name="T104" fmla="*/ 32 w 40"/>
                <a:gd name="T105" fmla="*/ 35 h 47"/>
                <a:gd name="T106" fmla="*/ 30 w 40"/>
                <a:gd name="T107" fmla="*/ 38 h 47"/>
                <a:gd name="T108" fmla="*/ 30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3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5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199">
              <a:extLst>
                <a:ext uri="{FF2B5EF4-FFF2-40B4-BE49-F238E27FC236}">
                  <a16:creationId xmlns:a16="http://schemas.microsoft.com/office/drawing/2014/main" id="{6D686FB4-C384-41B3-B7F2-D1B3026C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132" y="3587444"/>
              <a:ext cx="42130" cy="119063"/>
            </a:xfrm>
            <a:custGeom>
              <a:avLst/>
              <a:gdLst>
                <a:gd name="T0" fmla="*/ 23 w 23"/>
                <a:gd name="T1" fmla="*/ 0 h 65"/>
                <a:gd name="T2" fmla="*/ 17 w 23"/>
                <a:gd name="T3" fmla="*/ 0 h 65"/>
                <a:gd name="T4" fmla="*/ 17 w 23"/>
                <a:gd name="T5" fmla="*/ 0 h 65"/>
                <a:gd name="T6" fmla="*/ 11 w 23"/>
                <a:gd name="T7" fmla="*/ 9 h 65"/>
                <a:gd name="T8" fmla="*/ 11 w 23"/>
                <a:gd name="T9" fmla="*/ 9 h 65"/>
                <a:gd name="T10" fmla="*/ 0 w 23"/>
                <a:gd name="T11" fmla="*/ 18 h 65"/>
                <a:gd name="T12" fmla="*/ 0 w 23"/>
                <a:gd name="T13" fmla="*/ 25 h 65"/>
                <a:gd name="T14" fmla="*/ 0 w 23"/>
                <a:gd name="T15" fmla="*/ 25 h 65"/>
                <a:gd name="T16" fmla="*/ 9 w 23"/>
                <a:gd name="T17" fmla="*/ 21 h 65"/>
                <a:gd name="T18" fmla="*/ 9 w 23"/>
                <a:gd name="T19" fmla="*/ 21 h 65"/>
                <a:gd name="T20" fmla="*/ 16 w 23"/>
                <a:gd name="T21" fmla="*/ 14 h 65"/>
                <a:gd name="T22" fmla="*/ 16 w 23"/>
                <a:gd name="T23" fmla="*/ 65 h 65"/>
                <a:gd name="T24" fmla="*/ 23 w 23"/>
                <a:gd name="T25" fmla="*/ 65 h 65"/>
                <a:gd name="T26" fmla="*/ 23 w 23"/>
                <a:gd name="T27" fmla="*/ 0 h 65"/>
                <a:gd name="T28" fmla="*/ 23 w 23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65">
                  <a:moveTo>
                    <a:pt x="23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4"/>
                  </a:lnTo>
                  <a:lnTo>
                    <a:pt x="16" y="65"/>
                  </a:lnTo>
                  <a:lnTo>
                    <a:pt x="23" y="6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200">
              <a:extLst>
                <a:ext uri="{FF2B5EF4-FFF2-40B4-BE49-F238E27FC236}">
                  <a16:creationId xmlns:a16="http://schemas.microsoft.com/office/drawing/2014/main" id="{1F9C9091-FE36-4DCF-ABA9-18185A3A2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3896" y="3587444"/>
              <a:ext cx="73269" cy="120894"/>
            </a:xfrm>
            <a:custGeom>
              <a:avLst/>
              <a:gdLst>
                <a:gd name="T0" fmla="*/ 6 w 40"/>
                <a:gd name="T1" fmla="*/ 59 h 66"/>
                <a:gd name="T2" fmla="*/ 21 w 40"/>
                <a:gd name="T3" fmla="*/ 66 h 66"/>
                <a:gd name="T4" fmla="*/ 26 w 40"/>
                <a:gd name="T5" fmla="*/ 65 h 66"/>
                <a:gd name="T6" fmla="*/ 32 w 40"/>
                <a:gd name="T7" fmla="*/ 61 h 66"/>
                <a:gd name="T8" fmla="*/ 39 w 40"/>
                <a:gd name="T9" fmla="*/ 51 h 66"/>
                <a:gd name="T10" fmla="*/ 40 w 40"/>
                <a:gd name="T11" fmla="*/ 44 h 66"/>
                <a:gd name="T12" fmla="*/ 40 w 40"/>
                <a:gd name="T13" fmla="*/ 33 h 66"/>
                <a:gd name="T14" fmla="*/ 40 w 40"/>
                <a:gd name="T15" fmla="*/ 18 h 66"/>
                <a:gd name="T16" fmla="*/ 35 w 40"/>
                <a:gd name="T17" fmla="*/ 9 h 66"/>
                <a:gd name="T18" fmla="*/ 30 w 40"/>
                <a:gd name="T19" fmla="*/ 4 h 66"/>
                <a:gd name="T20" fmla="*/ 25 w 40"/>
                <a:gd name="T21" fmla="*/ 2 h 66"/>
                <a:gd name="T22" fmla="*/ 21 w 40"/>
                <a:gd name="T23" fmla="*/ 0 h 66"/>
                <a:gd name="T24" fmla="*/ 9 w 40"/>
                <a:gd name="T25" fmla="*/ 4 h 66"/>
                <a:gd name="T26" fmla="*/ 6 w 40"/>
                <a:gd name="T27" fmla="*/ 9 h 66"/>
                <a:gd name="T28" fmla="*/ 2 w 40"/>
                <a:gd name="T29" fmla="*/ 16 h 66"/>
                <a:gd name="T30" fmla="*/ 0 w 40"/>
                <a:gd name="T31" fmla="*/ 33 h 66"/>
                <a:gd name="T32" fmla="*/ 2 w 40"/>
                <a:gd name="T33" fmla="*/ 49 h 66"/>
                <a:gd name="T34" fmla="*/ 6 w 40"/>
                <a:gd name="T35" fmla="*/ 59 h 66"/>
                <a:gd name="T36" fmla="*/ 6 w 40"/>
                <a:gd name="T37" fmla="*/ 59 h 66"/>
                <a:gd name="T38" fmla="*/ 13 w 40"/>
                <a:gd name="T39" fmla="*/ 13 h 66"/>
                <a:gd name="T40" fmla="*/ 19 w 40"/>
                <a:gd name="T41" fmla="*/ 7 h 66"/>
                <a:gd name="T42" fmla="*/ 25 w 40"/>
                <a:gd name="T43" fmla="*/ 9 h 66"/>
                <a:gd name="T44" fmla="*/ 30 w 40"/>
                <a:gd name="T45" fmla="*/ 13 h 66"/>
                <a:gd name="T46" fmla="*/ 33 w 40"/>
                <a:gd name="T47" fmla="*/ 33 h 66"/>
                <a:gd name="T48" fmla="*/ 32 w 40"/>
                <a:gd name="T49" fmla="*/ 46 h 66"/>
                <a:gd name="T50" fmla="*/ 30 w 40"/>
                <a:gd name="T51" fmla="*/ 54 h 66"/>
                <a:gd name="T52" fmla="*/ 21 w 40"/>
                <a:gd name="T53" fmla="*/ 59 h 66"/>
                <a:gd name="T54" fmla="*/ 16 w 40"/>
                <a:gd name="T55" fmla="*/ 58 h 66"/>
                <a:gd name="T56" fmla="*/ 11 w 40"/>
                <a:gd name="T57" fmla="*/ 54 h 66"/>
                <a:gd name="T58" fmla="*/ 7 w 40"/>
                <a:gd name="T59" fmla="*/ 33 h 66"/>
                <a:gd name="T60" fmla="*/ 9 w 40"/>
                <a:gd name="T61" fmla="*/ 20 h 66"/>
                <a:gd name="T62" fmla="*/ 13 w 40"/>
                <a:gd name="T63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66">
                  <a:moveTo>
                    <a:pt x="6" y="59"/>
                  </a:moveTo>
                  <a:lnTo>
                    <a:pt x="6" y="59"/>
                  </a:lnTo>
                  <a:lnTo>
                    <a:pt x="13" y="65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5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5" y="58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0" y="44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9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close/>
                  <a:moveTo>
                    <a:pt x="13" y="13"/>
                  </a:moveTo>
                  <a:lnTo>
                    <a:pt x="13" y="13"/>
                  </a:lnTo>
                  <a:lnTo>
                    <a:pt x="16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5" y="9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32" y="20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5" y="58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8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9" y="46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2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201">
              <a:extLst>
                <a:ext uri="{FF2B5EF4-FFF2-40B4-BE49-F238E27FC236}">
                  <a16:creationId xmlns:a16="http://schemas.microsoft.com/office/drawing/2014/main" id="{12D8FB51-C191-49C9-BE35-472DA097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5" y="3620415"/>
              <a:ext cx="113567" cy="86092"/>
            </a:xfrm>
            <a:custGeom>
              <a:avLst/>
              <a:gdLst>
                <a:gd name="T0" fmla="*/ 8 w 62"/>
                <a:gd name="T1" fmla="*/ 47 h 47"/>
                <a:gd name="T2" fmla="*/ 8 w 62"/>
                <a:gd name="T3" fmla="*/ 22 h 47"/>
                <a:gd name="T4" fmla="*/ 8 w 62"/>
                <a:gd name="T5" fmla="*/ 22 h 47"/>
                <a:gd name="T6" fmla="*/ 8 w 62"/>
                <a:gd name="T7" fmla="*/ 14 h 47"/>
                <a:gd name="T8" fmla="*/ 8 w 62"/>
                <a:gd name="T9" fmla="*/ 14 h 47"/>
                <a:gd name="T10" fmla="*/ 10 w 62"/>
                <a:gd name="T11" fmla="*/ 10 h 47"/>
                <a:gd name="T12" fmla="*/ 14 w 62"/>
                <a:gd name="T13" fmla="*/ 8 h 47"/>
                <a:gd name="T14" fmla="*/ 14 w 62"/>
                <a:gd name="T15" fmla="*/ 8 h 47"/>
                <a:gd name="T16" fmla="*/ 19 w 62"/>
                <a:gd name="T17" fmla="*/ 7 h 47"/>
                <a:gd name="T18" fmla="*/ 19 w 62"/>
                <a:gd name="T19" fmla="*/ 7 h 47"/>
                <a:gd name="T20" fmla="*/ 22 w 62"/>
                <a:gd name="T21" fmla="*/ 7 h 47"/>
                <a:gd name="T22" fmla="*/ 26 w 62"/>
                <a:gd name="T23" fmla="*/ 8 h 47"/>
                <a:gd name="T24" fmla="*/ 26 w 62"/>
                <a:gd name="T25" fmla="*/ 8 h 47"/>
                <a:gd name="T26" fmla="*/ 26 w 62"/>
                <a:gd name="T27" fmla="*/ 12 h 47"/>
                <a:gd name="T28" fmla="*/ 27 w 62"/>
                <a:gd name="T29" fmla="*/ 17 h 47"/>
                <a:gd name="T30" fmla="*/ 27 w 62"/>
                <a:gd name="T31" fmla="*/ 47 h 47"/>
                <a:gd name="T32" fmla="*/ 34 w 62"/>
                <a:gd name="T33" fmla="*/ 47 h 47"/>
                <a:gd name="T34" fmla="*/ 34 w 62"/>
                <a:gd name="T35" fmla="*/ 21 h 47"/>
                <a:gd name="T36" fmla="*/ 34 w 62"/>
                <a:gd name="T37" fmla="*/ 21 h 47"/>
                <a:gd name="T38" fmla="*/ 36 w 62"/>
                <a:gd name="T39" fmla="*/ 14 h 47"/>
                <a:gd name="T40" fmla="*/ 38 w 62"/>
                <a:gd name="T41" fmla="*/ 10 h 47"/>
                <a:gd name="T42" fmla="*/ 38 w 62"/>
                <a:gd name="T43" fmla="*/ 10 h 47"/>
                <a:gd name="T44" fmla="*/ 41 w 62"/>
                <a:gd name="T45" fmla="*/ 7 h 47"/>
                <a:gd name="T46" fmla="*/ 46 w 62"/>
                <a:gd name="T47" fmla="*/ 7 h 47"/>
                <a:gd name="T48" fmla="*/ 46 w 62"/>
                <a:gd name="T49" fmla="*/ 7 h 47"/>
                <a:gd name="T50" fmla="*/ 50 w 62"/>
                <a:gd name="T51" fmla="*/ 8 h 47"/>
                <a:gd name="T52" fmla="*/ 50 w 62"/>
                <a:gd name="T53" fmla="*/ 8 h 47"/>
                <a:gd name="T54" fmla="*/ 53 w 62"/>
                <a:gd name="T55" fmla="*/ 10 h 47"/>
                <a:gd name="T56" fmla="*/ 53 w 62"/>
                <a:gd name="T57" fmla="*/ 10 h 47"/>
                <a:gd name="T58" fmla="*/ 53 w 62"/>
                <a:gd name="T59" fmla="*/ 17 h 47"/>
                <a:gd name="T60" fmla="*/ 53 w 62"/>
                <a:gd name="T61" fmla="*/ 47 h 47"/>
                <a:gd name="T62" fmla="*/ 62 w 62"/>
                <a:gd name="T63" fmla="*/ 47 h 47"/>
                <a:gd name="T64" fmla="*/ 62 w 62"/>
                <a:gd name="T65" fmla="*/ 15 h 47"/>
                <a:gd name="T66" fmla="*/ 62 w 62"/>
                <a:gd name="T67" fmla="*/ 15 h 47"/>
                <a:gd name="T68" fmla="*/ 60 w 62"/>
                <a:gd name="T69" fmla="*/ 8 h 47"/>
                <a:gd name="T70" fmla="*/ 59 w 62"/>
                <a:gd name="T71" fmla="*/ 3 h 47"/>
                <a:gd name="T72" fmla="*/ 59 w 62"/>
                <a:gd name="T73" fmla="*/ 3 h 47"/>
                <a:gd name="T74" fmla="*/ 53 w 62"/>
                <a:gd name="T75" fmla="*/ 2 h 47"/>
                <a:gd name="T76" fmla="*/ 48 w 62"/>
                <a:gd name="T77" fmla="*/ 0 h 47"/>
                <a:gd name="T78" fmla="*/ 48 w 62"/>
                <a:gd name="T79" fmla="*/ 0 h 47"/>
                <a:gd name="T80" fmla="*/ 43 w 62"/>
                <a:gd name="T81" fmla="*/ 0 h 47"/>
                <a:gd name="T82" fmla="*/ 39 w 62"/>
                <a:gd name="T83" fmla="*/ 2 h 47"/>
                <a:gd name="T84" fmla="*/ 33 w 62"/>
                <a:gd name="T85" fmla="*/ 8 h 47"/>
                <a:gd name="T86" fmla="*/ 33 w 62"/>
                <a:gd name="T87" fmla="*/ 8 h 47"/>
                <a:gd name="T88" fmla="*/ 31 w 62"/>
                <a:gd name="T89" fmla="*/ 5 h 47"/>
                <a:gd name="T90" fmla="*/ 29 w 62"/>
                <a:gd name="T91" fmla="*/ 2 h 47"/>
                <a:gd name="T92" fmla="*/ 29 w 62"/>
                <a:gd name="T93" fmla="*/ 2 h 47"/>
                <a:gd name="T94" fmla="*/ 26 w 62"/>
                <a:gd name="T95" fmla="*/ 0 h 47"/>
                <a:gd name="T96" fmla="*/ 20 w 62"/>
                <a:gd name="T97" fmla="*/ 0 h 47"/>
                <a:gd name="T98" fmla="*/ 20 w 62"/>
                <a:gd name="T99" fmla="*/ 0 h 47"/>
                <a:gd name="T100" fmla="*/ 17 w 62"/>
                <a:gd name="T101" fmla="*/ 0 h 47"/>
                <a:gd name="T102" fmla="*/ 12 w 62"/>
                <a:gd name="T103" fmla="*/ 2 h 47"/>
                <a:gd name="T104" fmla="*/ 12 w 62"/>
                <a:gd name="T105" fmla="*/ 2 h 47"/>
                <a:gd name="T106" fmla="*/ 7 w 62"/>
                <a:gd name="T107" fmla="*/ 7 h 47"/>
                <a:gd name="T108" fmla="*/ 7 w 62"/>
                <a:gd name="T109" fmla="*/ 2 h 47"/>
                <a:gd name="T110" fmla="*/ 0 w 62"/>
                <a:gd name="T111" fmla="*/ 2 h 47"/>
                <a:gd name="T112" fmla="*/ 0 w 62"/>
                <a:gd name="T113" fmla="*/ 47 h 47"/>
                <a:gd name="T114" fmla="*/ 8 w 62"/>
                <a:gd name="T115" fmla="*/ 47 h 47"/>
                <a:gd name="T116" fmla="*/ 8 w 62"/>
                <a:gd name="T1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47">
                  <a:moveTo>
                    <a:pt x="8" y="47"/>
                  </a:moveTo>
                  <a:lnTo>
                    <a:pt x="8" y="22"/>
                  </a:lnTo>
                  <a:lnTo>
                    <a:pt x="8" y="2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7" y="17"/>
                  </a:lnTo>
                  <a:lnTo>
                    <a:pt x="27" y="47"/>
                  </a:lnTo>
                  <a:lnTo>
                    <a:pt x="34" y="4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1" y="7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3" y="17"/>
                  </a:lnTo>
                  <a:lnTo>
                    <a:pt x="53" y="47"/>
                  </a:lnTo>
                  <a:lnTo>
                    <a:pt x="62" y="47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0" y="8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3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202">
              <a:extLst>
                <a:ext uri="{FF2B5EF4-FFF2-40B4-BE49-F238E27FC236}">
                  <a16:creationId xmlns:a16="http://schemas.microsoft.com/office/drawing/2014/main" id="{6F75B885-80AE-4190-9D08-85B9C800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3620415"/>
              <a:ext cx="65942" cy="87923"/>
            </a:xfrm>
            <a:custGeom>
              <a:avLst/>
              <a:gdLst>
                <a:gd name="T0" fmla="*/ 5 w 36"/>
                <a:gd name="T1" fmla="*/ 43 h 48"/>
                <a:gd name="T2" fmla="*/ 19 w 36"/>
                <a:gd name="T3" fmla="*/ 48 h 48"/>
                <a:gd name="T4" fmla="*/ 27 w 36"/>
                <a:gd name="T5" fmla="*/ 45 h 48"/>
                <a:gd name="T6" fmla="*/ 31 w 36"/>
                <a:gd name="T7" fmla="*/ 43 h 48"/>
                <a:gd name="T8" fmla="*/ 34 w 36"/>
                <a:gd name="T9" fmla="*/ 40 h 48"/>
                <a:gd name="T10" fmla="*/ 36 w 36"/>
                <a:gd name="T11" fmla="*/ 33 h 48"/>
                <a:gd name="T12" fmla="*/ 36 w 36"/>
                <a:gd name="T13" fmla="*/ 29 h 48"/>
                <a:gd name="T14" fmla="*/ 34 w 36"/>
                <a:gd name="T15" fmla="*/ 26 h 48"/>
                <a:gd name="T16" fmla="*/ 29 w 36"/>
                <a:gd name="T17" fmla="*/ 22 h 48"/>
                <a:gd name="T18" fmla="*/ 19 w 36"/>
                <a:gd name="T19" fmla="*/ 19 h 48"/>
                <a:gd name="T20" fmla="*/ 12 w 36"/>
                <a:gd name="T21" fmla="*/ 17 h 48"/>
                <a:gd name="T22" fmla="*/ 8 w 36"/>
                <a:gd name="T23" fmla="*/ 15 h 48"/>
                <a:gd name="T24" fmla="*/ 8 w 36"/>
                <a:gd name="T25" fmla="*/ 12 h 48"/>
                <a:gd name="T26" fmla="*/ 10 w 36"/>
                <a:gd name="T27" fmla="*/ 8 h 48"/>
                <a:gd name="T28" fmla="*/ 13 w 36"/>
                <a:gd name="T29" fmla="*/ 7 h 48"/>
                <a:gd name="T30" fmla="*/ 17 w 36"/>
                <a:gd name="T31" fmla="*/ 7 h 48"/>
                <a:gd name="T32" fmla="*/ 24 w 36"/>
                <a:gd name="T33" fmla="*/ 8 h 48"/>
                <a:gd name="T34" fmla="*/ 26 w 36"/>
                <a:gd name="T35" fmla="*/ 10 h 48"/>
                <a:gd name="T36" fmla="*/ 34 w 36"/>
                <a:gd name="T37" fmla="*/ 12 h 48"/>
                <a:gd name="T38" fmla="*/ 33 w 36"/>
                <a:gd name="T39" fmla="*/ 5 h 48"/>
                <a:gd name="T40" fmla="*/ 29 w 36"/>
                <a:gd name="T41" fmla="*/ 3 h 48"/>
                <a:gd name="T42" fmla="*/ 26 w 36"/>
                <a:gd name="T43" fmla="*/ 2 h 48"/>
                <a:gd name="T44" fmla="*/ 17 w 36"/>
                <a:gd name="T45" fmla="*/ 0 h 48"/>
                <a:gd name="T46" fmla="*/ 10 w 36"/>
                <a:gd name="T47" fmla="*/ 0 h 48"/>
                <a:gd name="T48" fmla="*/ 5 w 36"/>
                <a:gd name="T49" fmla="*/ 3 h 48"/>
                <a:gd name="T50" fmla="*/ 1 w 36"/>
                <a:gd name="T51" fmla="*/ 7 h 48"/>
                <a:gd name="T52" fmla="*/ 0 w 36"/>
                <a:gd name="T53" fmla="*/ 14 h 48"/>
                <a:gd name="T54" fmla="*/ 1 w 36"/>
                <a:gd name="T55" fmla="*/ 19 h 48"/>
                <a:gd name="T56" fmla="*/ 7 w 36"/>
                <a:gd name="T57" fmla="*/ 24 h 48"/>
                <a:gd name="T58" fmla="*/ 19 w 36"/>
                <a:gd name="T59" fmla="*/ 28 h 48"/>
                <a:gd name="T60" fmla="*/ 26 w 36"/>
                <a:gd name="T61" fmla="*/ 29 h 48"/>
                <a:gd name="T62" fmla="*/ 29 w 36"/>
                <a:gd name="T63" fmla="*/ 34 h 48"/>
                <a:gd name="T64" fmla="*/ 27 w 36"/>
                <a:gd name="T65" fmla="*/ 36 h 48"/>
                <a:gd name="T66" fmla="*/ 26 w 36"/>
                <a:gd name="T67" fmla="*/ 40 h 48"/>
                <a:gd name="T68" fmla="*/ 19 w 36"/>
                <a:gd name="T69" fmla="*/ 41 h 48"/>
                <a:gd name="T70" fmla="*/ 13 w 36"/>
                <a:gd name="T71" fmla="*/ 41 h 48"/>
                <a:gd name="T72" fmla="*/ 10 w 36"/>
                <a:gd name="T73" fmla="*/ 38 h 48"/>
                <a:gd name="T74" fmla="*/ 7 w 36"/>
                <a:gd name="T75" fmla="*/ 31 h 48"/>
                <a:gd name="T76" fmla="*/ 0 w 36"/>
                <a:gd name="T77" fmla="*/ 33 h 48"/>
                <a:gd name="T78" fmla="*/ 5 w 36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48">
                  <a:moveTo>
                    <a:pt x="5" y="43"/>
                  </a:moveTo>
                  <a:lnTo>
                    <a:pt x="5" y="43"/>
                  </a:lnTo>
                  <a:lnTo>
                    <a:pt x="10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36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9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6" y="10"/>
                  </a:lnTo>
                  <a:lnTo>
                    <a:pt x="27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7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7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203">
              <a:extLst>
                <a:ext uri="{FF2B5EF4-FFF2-40B4-BE49-F238E27FC236}">
                  <a16:creationId xmlns:a16="http://schemas.microsoft.com/office/drawing/2014/main" id="{83619361-941C-4B8D-9C8A-DF9BD5EA3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132" y="3620415"/>
              <a:ext cx="75102" cy="87923"/>
            </a:xfrm>
            <a:custGeom>
              <a:avLst/>
              <a:gdLst>
                <a:gd name="T0" fmla="*/ 29 w 41"/>
                <a:gd name="T1" fmla="*/ 40 h 48"/>
                <a:gd name="T2" fmla="*/ 29 w 41"/>
                <a:gd name="T3" fmla="*/ 40 h 48"/>
                <a:gd name="T4" fmla="*/ 26 w 41"/>
                <a:gd name="T5" fmla="*/ 41 h 48"/>
                <a:gd name="T6" fmla="*/ 22 w 41"/>
                <a:gd name="T7" fmla="*/ 41 h 48"/>
                <a:gd name="T8" fmla="*/ 22 w 41"/>
                <a:gd name="T9" fmla="*/ 41 h 48"/>
                <a:gd name="T10" fmla="*/ 17 w 41"/>
                <a:gd name="T11" fmla="*/ 40 h 48"/>
                <a:gd name="T12" fmla="*/ 12 w 41"/>
                <a:gd name="T13" fmla="*/ 38 h 48"/>
                <a:gd name="T14" fmla="*/ 12 w 41"/>
                <a:gd name="T15" fmla="*/ 38 h 48"/>
                <a:gd name="T16" fmla="*/ 9 w 41"/>
                <a:gd name="T17" fmla="*/ 33 h 48"/>
                <a:gd name="T18" fmla="*/ 9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41 w 41"/>
                <a:gd name="T29" fmla="*/ 14 h 48"/>
                <a:gd name="T30" fmla="*/ 36 w 41"/>
                <a:gd name="T31" fmla="*/ 7 h 48"/>
                <a:gd name="T32" fmla="*/ 36 w 41"/>
                <a:gd name="T33" fmla="*/ 7 h 48"/>
                <a:gd name="T34" fmla="*/ 29 w 41"/>
                <a:gd name="T35" fmla="*/ 2 h 48"/>
                <a:gd name="T36" fmla="*/ 21 w 41"/>
                <a:gd name="T37" fmla="*/ 0 h 48"/>
                <a:gd name="T38" fmla="*/ 21 w 41"/>
                <a:gd name="T39" fmla="*/ 0 h 48"/>
                <a:gd name="T40" fmla="*/ 12 w 41"/>
                <a:gd name="T41" fmla="*/ 2 h 48"/>
                <a:gd name="T42" fmla="*/ 7 w 41"/>
                <a:gd name="T43" fmla="*/ 7 h 48"/>
                <a:gd name="T44" fmla="*/ 7 w 41"/>
                <a:gd name="T45" fmla="*/ 7 h 48"/>
                <a:gd name="T46" fmla="*/ 2 w 41"/>
                <a:gd name="T47" fmla="*/ 14 h 48"/>
                <a:gd name="T48" fmla="*/ 0 w 41"/>
                <a:gd name="T49" fmla="*/ 24 h 48"/>
                <a:gd name="T50" fmla="*/ 0 w 41"/>
                <a:gd name="T51" fmla="*/ 24 h 48"/>
                <a:gd name="T52" fmla="*/ 2 w 41"/>
                <a:gd name="T53" fmla="*/ 34 h 48"/>
                <a:gd name="T54" fmla="*/ 7 w 41"/>
                <a:gd name="T55" fmla="*/ 41 h 48"/>
                <a:gd name="T56" fmla="*/ 7 w 41"/>
                <a:gd name="T57" fmla="*/ 41 h 48"/>
                <a:gd name="T58" fmla="*/ 12 w 41"/>
                <a:gd name="T59" fmla="*/ 47 h 48"/>
                <a:gd name="T60" fmla="*/ 22 w 41"/>
                <a:gd name="T61" fmla="*/ 48 h 48"/>
                <a:gd name="T62" fmla="*/ 22 w 41"/>
                <a:gd name="T63" fmla="*/ 48 h 48"/>
                <a:gd name="T64" fmla="*/ 29 w 41"/>
                <a:gd name="T65" fmla="*/ 47 h 48"/>
                <a:gd name="T66" fmla="*/ 35 w 41"/>
                <a:gd name="T67" fmla="*/ 43 h 48"/>
                <a:gd name="T68" fmla="*/ 35 w 41"/>
                <a:gd name="T69" fmla="*/ 43 h 48"/>
                <a:gd name="T70" fmla="*/ 40 w 41"/>
                <a:gd name="T71" fmla="*/ 40 h 48"/>
                <a:gd name="T72" fmla="*/ 41 w 41"/>
                <a:gd name="T73" fmla="*/ 33 h 48"/>
                <a:gd name="T74" fmla="*/ 35 w 41"/>
                <a:gd name="T75" fmla="*/ 31 h 48"/>
                <a:gd name="T76" fmla="*/ 35 w 41"/>
                <a:gd name="T77" fmla="*/ 31 h 48"/>
                <a:gd name="T78" fmla="*/ 31 w 41"/>
                <a:gd name="T79" fmla="*/ 36 h 48"/>
                <a:gd name="T80" fmla="*/ 29 w 41"/>
                <a:gd name="T81" fmla="*/ 40 h 48"/>
                <a:gd name="T82" fmla="*/ 29 w 41"/>
                <a:gd name="T83" fmla="*/ 40 h 48"/>
                <a:gd name="T84" fmla="*/ 12 w 41"/>
                <a:gd name="T85" fmla="*/ 10 h 48"/>
                <a:gd name="T86" fmla="*/ 12 w 41"/>
                <a:gd name="T87" fmla="*/ 10 h 48"/>
                <a:gd name="T88" fmla="*/ 17 w 41"/>
                <a:gd name="T89" fmla="*/ 7 h 48"/>
                <a:gd name="T90" fmla="*/ 21 w 41"/>
                <a:gd name="T91" fmla="*/ 7 h 48"/>
                <a:gd name="T92" fmla="*/ 21 w 41"/>
                <a:gd name="T93" fmla="*/ 7 h 48"/>
                <a:gd name="T94" fmla="*/ 28 w 41"/>
                <a:gd name="T95" fmla="*/ 7 h 48"/>
                <a:gd name="T96" fmla="*/ 31 w 41"/>
                <a:gd name="T97" fmla="*/ 10 h 48"/>
                <a:gd name="T98" fmla="*/ 31 w 41"/>
                <a:gd name="T99" fmla="*/ 10 h 48"/>
                <a:gd name="T100" fmla="*/ 33 w 41"/>
                <a:gd name="T101" fmla="*/ 14 h 48"/>
                <a:gd name="T102" fmla="*/ 35 w 41"/>
                <a:gd name="T103" fmla="*/ 19 h 48"/>
                <a:gd name="T104" fmla="*/ 9 w 41"/>
                <a:gd name="T105" fmla="*/ 19 h 48"/>
                <a:gd name="T106" fmla="*/ 9 w 41"/>
                <a:gd name="T107" fmla="*/ 19 h 48"/>
                <a:gd name="T108" fmla="*/ 10 w 41"/>
                <a:gd name="T109" fmla="*/ 14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9" y="40"/>
                  </a:moveTo>
                  <a:lnTo>
                    <a:pt x="29" y="40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204">
              <a:extLst>
                <a:ext uri="{FF2B5EF4-FFF2-40B4-BE49-F238E27FC236}">
                  <a16:creationId xmlns:a16="http://schemas.microsoft.com/office/drawing/2014/main" id="{C8282471-42C0-4C45-B080-CDF44AFF7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055" y="3620415"/>
              <a:ext cx="73269" cy="87923"/>
            </a:xfrm>
            <a:custGeom>
              <a:avLst/>
              <a:gdLst>
                <a:gd name="T0" fmla="*/ 30 w 40"/>
                <a:gd name="T1" fmla="*/ 38 h 48"/>
                <a:gd name="T2" fmla="*/ 30 w 40"/>
                <a:gd name="T3" fmla="*/ 38 h 48"/>
                <a:gd name="T4" fmla="*/ 26 w 40"/>
                <a:gd name="T5" fmla="*/ 40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40 h 48"/>
                <a:gd name="T12" fmla="*/ 13 w 40"/>
                <a:gd name="T13" fmla="*/ 36 h 48"/>
                <a:gd name="T14" fmla="*/ 13 w 40"/>
                <a:gd name="T15" fmla="*/ 36 h 48"/>
                <a:gd name="T16" fmla="*/ 11 w 40"/>
                <a:gd name="T17" fmla="*/ 31 h 48"/>
                <a:gd name="T18" fmla="*/ 9 w 40"/>
                <a:gd name="T19" fmla="*/ 24 h 48"/>
                <a:gd name="T20" fmla="*/ 9 w 40"/>
                <a:gd name="T21" fmla="*/ 24 h 48"/>
                <a:gd name="T22" fmla="*/ 11 w 40"/>
                <a:gd name="T23" fmla="*/ 15 h 48"/>
                <a:gd name="T24" fmla="*/ 13 w 40"/>
                <a:gd name="T25" fmla="*/ 10 h 48"/>
                <a:gd name="T26" fmla="*/ 13 w 40"/>
                <a:gd name="T27" fmla="*/ 10 h 48"/>
                <a:gd name="T28" fmla="*/ 18 w 40"/>
                <a:gd name="T29" fmla="*/ 7 h 48"/>
                <a:gd name="T30" fmla="*/ 23 w 40"/>
                <a:gd name="T31" fmla="*/ 7 h 48"/>
                <a:gd name="T32" fmla="*/ 23 w 40"/>
                <a:gd name="T33" fmla="*/ 7 h 48"/>
                <a:gd name="T34" fmla="*/ 26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2 w 40"/>
                <a:gd name="T41" fmla="*/ 12 h 48"/>
                <a:gd name="T42" fmla="*/ 33 w 40"/>
                <a:gd name="T43" fmla="*/ 15 h 48"/>
                <a:gd name="T44" fmla="*/ 40 w 40"/>
                <a:gd name="T45" fmla="*/ 14 h 48"/>
                <a:gd name="T46" fmla="*/ 40 w 40"/>
                <a:gd name="T47" fmla="*/ 14 h 48"/>
                <a:gd name="T48" fmla="*/ 38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2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7 w 40"/>
                <a:gd name="T67" fmla="*/ 7 h 48"/>
                <a:gd name="T68" fmla="*/ 4 w 40"/>
                <a:gd name="T69" fmla="*/ 10 h 48"/>
                <a:gd name="T70" fmla="*/ 4 w 40"/>
                <a:gd name="T71" fmla="*/ 10 h 48"/>
                <a:gd name="T72" fmla="*/ 2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7 w 40"/>
                <a:gd name="T81" fmla="*/ 41 h 48"/>
                <a:gd name="T82" fmla="*/ 7 w 40"/>
                <a:gd name="T83" fmla="*/ 41 h 48"/>
                <a:gd name="T84" fmla="*/ 14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5 w 40"/>
                <a:gd name="T93" fmla="*/ 43 h 48"/>
                <a:gd name="T94" fmla="*/ 35 w 40"/>
                <a:gd name="T95" fmla="*/ 43 h 48"/>
                <a:gd name="T96" fmla="*/ 38 w 40"/>
                <a:gd name="T97" fmla="*/ 38 h 48"/>
                <a:gd name="T98" fmla="*/ 40 w 40"/>
                <a:gd name="T99" fmla="*/ 31 h 48"/>
                <a:gd name="T100" fmla="*/ 33 w 40"/>
                <a:gd name="T101" fmla="*/ 29 h 48"/>
                <a:gd name="T102" fmla="*/ 33 w 40"/>
                <a:gd name="T103" fmla="*/ 29 h 48"/>
                <a:gd name="T104" fmla="*/ 32 w 40"/>
                <a:gd name="T105" fmla="*/ 34 h 48"/>
                <a:gd name="T106" fmla="*/ 30 w 40"/>
                <a:gd name="T107" fmla="*/ 38 h 48"/>
                <a:gd name="T108" fmla="*/ 30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1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3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7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4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3B904-5592-4734-A9EA-125C40B4FE19}"/>
                </a:ext>
              </a:extLst>
            </p:cNvPr>
            <p:cNvSpPr txBox="1"/>
            <p:nvPr/>
          </p:nvSpPr>
          <p:spPr>
            <a:xfrm>
              <a:off x="3656137" y="536029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On-chip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5D4EBEC-3C5D-4E08-A9E7-657A93C5EE68}"/>
                </a:ext>
              </a:extLst>
            </p:cNvPr>
            <p:cNvSpPr txBox="1"/>
            <p:nvPr/>
          </p:nvSpPr>
          <p:spPr>
            <a:xfrm>
              <a:off x="6003451" y="5358569"/>
              <a:ext cx="940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Off-chip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 descr="20%"/>
          <p:cNvSpPr>
            <a:spLocks noChangeArrowheads="1"/>
          </p:cNvSpPr>
          <p:nvPr/>
        </p:nvSpPr>
        <p:spPr bwMode="auto">
          <a:xfrm>
            <a:off x="6378575" y="1597025"/>
            <a:ext cx="3263900" cy="3111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5489575" y="1844675"/>
            <a:ext cx="304800" cy="2617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r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w</a:t>
            </a:r>
          </a:p>
          <a:p>
            <a:pPr>
              <a:lnSpc>
                <a:spcPct val="85000"/>
              </a:lnSpc>
            </a:pPr>
            <a:endParaRPr lang="en-US" b="1"/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c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r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5337175" y="1679575"/>
            <a:ext cx="584200" cy="309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6" name="Line 6"/>
          <p:cNvSpPr>
            <a:spLocks noChangeShapeType="1"/>
          </p:cNvSpPr>
          <p:nvPr/>
        </p:nvSpPr>
        <p:spPr bwMode="auto">
          <a:xfrm>
            <a:off x="5927725" y="1819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7" name="Line 7"/>
          <p:cNvSpPr>
            <a:spLocks noChangeShapeType="1"/>
          </p:cNvSpPr>
          <p:nvPr/>
        </p:nvSpPr>
        <p:spPr bwMode="auto">
          <a:xfrm>
            <a:off x="5927725" y="2200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8" name="Line 8"/>
          <p:cNvSpPr>
            <a:spLocks noChangeShapeType="1"/>
          </p:cNvSpPr>
          <p:nvPr/>
        </p:nvSpPr>
        <p:spPr bwMode="auto">
          <a:xfrm>
            <a:off x="5930265" y="2581275"/>
            <a:ext cx="3556000" cy="635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9" name="Line 9"/>
          <p:cNvSpPr>
            <a:spLocks noChangeShapeType="1"/>
          </p:cNvSpPr>
          <p:nvPr/>
        </p:nvSpPr>
        <p:spPr bwMode="auto">
          <a:xfrm>
            <a:off x="5927725" y="2962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0" name="Line 10"/>
          <p:cNvSpPr>
            <a:spLocks noChangeShapeType="1"/>
          </p:cNvSpPr>
          <p:nvPr/>
        </p:nvSpPr>
        <p:spPr bwMode="auto">
          <a:xfrm>
            <a:off x="5927725" y="3343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1" name="Line 11"/>
          <p:cNvSpPr>
            <a:spLocks noChangeShapeType="1"/>
          </p:cNvSpPr>
          <p:nvPr/>
        </p:nvSpPr>
        <p:spPr bwMode="auto">
          <a:xfrm>
            <a:off x="5927725" y="3724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2" name="Line 12"/>
          <p:cNvSpPr>
            <a:spLocks noChangeShapeType="1"/>
          </p:cNvSpPr>
          <p:nvPr/>
        </p:nvSpPr>
        <p:spPr bwMode="auto">
          <a:xfrm>
            <a:off x="5927725" y="4105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3" name="Line 13"/>
          <p:cNvSpPr>
            <a:spLocks noChangeShapeType="1"/>
          </p:cNvSpPr>
          <p:nvPr/>
        </p:nvSpPr>
        <p:spPr bwMode="auto">
          <a:xfrm>
            <a:off x="5927725" y="4486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4" name="Line 14"/>
          <p:cNvSpPr>
            <a:spLocks noChangeShapeType="1"/>
          </p:cNvSpPr>
          <p:nvPr/>
        </p:nvSpPr>
        <p:spPr bwMode="auto">
          <a:xfrm flipV="1">
            <a:off x="5629275" y="4772025"/>
            <a:ext cx="0" cy="495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5227528" y="5283200"/>
            <a:ext cx="866263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row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</p:txBody>
      </p:sp>
      <p:sp>
        <p:nvSpPr>
          <p:cNvPr id="1059856" name="Rectangle 16"/>
          <p:cNvSpPr>
            <a:spLocks noChangeArrowheads="1"/>
          </p:cNvSpPr>
          <p:nvPr/>
        </p:nvSpPr>
        <p:spPr bwMode="auto">
          <a:xfrm>
            <a:off x="6613525" y="4956175"/>
            <a:ext cx="2870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7" name="Line 17"/>
          <p:cNvSpPr>
            <a:spLocks noChangeShapeType="1"/>
          </p:cNvSpPr>
          <p:nvPr/>
        </p:nvSpPr>
        <p:spPr bwMode="auto">
          <a:xfrm>
            <a:off x="7896225" y="5557362"/>
            <a:ext cx="0" cy="5438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8" name="Rectangle 18"/>
          <p:cNvSpPr>
            <a:spLocks noChangeArrowheads="1"/>
          </p:cNvSpPr>
          <p:nvPr/>
        </p:nvSpPr>
        <p:spPr bwMode="auto">
          <a:xfrm>
            <a:off x="7094467" y="6156325"/>
            <a:ext cx="160351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4-bit data word</a:t>
            </a:r>
          </a:p>
        </p:txBody>
      </p:sp>
      <p:sp>
        <p:nvSpPr>
          <p:cNvPr id="1059859" name="Line 19"/>
          <p:cNvSpPr>
            <a:spLocks noChangeShapeType="1"/>
          </p:cNvSpPr>
          <p:nvPr/>
        </p:nvSpPr>
        <p:spPr bwMode="auto">
          <a:xfrm flipV="1">
            <a:off x="6677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0" name="Line 20"/>
          <p:cNvSpPr>
            <a:spLocks noChangeShapeType="1"/>
          </p:cNvSpPr>
          <p:nvPr/>
        </p:nvSpPr>
        <p:spPr bwMode="auto">
          <a:xfrm flipV="1">
            <a:off x="7058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1" name="Line 21"/>
          <p:cNvSpPr>
            <a:spLocks noChangeShapeType="1"/>
          </p:cNvSpPr>
          <p:nvPr/>
        </p:nvSpPr>
        <p:spPr bwMode="auto">
          <a:xfrm flipV="1">
            <a:off x="7439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2" name="Line 22"/>
          <p:cNvSpPr>
            <a:spLocks noChangeShapeType="1"/>
          </p:cNvSpPr>
          <p:nvPr/>
        </p:nvSpPr>
        <p:spPr bwMode="auto">
          <a:xfrm flipV="1">
            <a:off x="7820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3" name="Line 23"/>
          <p:cNvSpPr>
            <a:spLocks noChangeShapeType="1"/>
          </p:cNvSpPr>
          <p:nvPr/>
        </p:nvSpPr>
        <p:spPr bwMode="auto">
          <a:xfrm flipV="1">
            <a:off x="8201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4" name="Line 24"/>
          <p:cNvSpPr>
            <a:spLocks noChangeShapeType="1"/>
          </p:cNvSpPr>
          <p:nvPr/>
        </p:nvSpPr>
        <p:spPr bwMode="auto">
          <a:xfrm flipV="1">
            <a:off x="8582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5" name="Line 25"/>
          <p:cNvSpPr>
            <a:spLocks noChangeShapeType="1"/>
          </p:cNvSpPr>
          <p:nvPr/>
        </p:nvSpPr>
        <p:spPr bwMode="auto">
          <a:xfrm flipV="1">
            <a:off x="9344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59866" name="Rectangle 26"/>
          <p:cNvSpPr>
            <a:spLocks noChangeArrowheads="1"/>
          </p:cNvSpPr>
          <p:nvPr/>
        </p:nvSpPr>
        <p:spPr bwMode="auto">
          <a:xfrm>
            <a:off x="6905625" y="2809875"/>
            <a:ext cx="1110882" cy="524246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SRAM Cell</a:t>
            </a:r>
          </a:p>
          <a:p>
            <a:pPr>
              <a:lnSpc>
                <a:spcPct val="85000"/>
              </a:lnSpc>
            </a:pPr>
            <a:r>
              <a:rPr lang="en-US" b="1" dirty="0"/>
              <a:t>  Array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496425" y="2066925"/>
            <a:ext cx="1711325" cy="523875"/>
            <a:chOff x="3076" y="1996"/>
            <a:chExt cx="1078" cy="330"/>
          </a:xfrm>
        </p:grpSpPr>
        <p:sp>
          <p:nvSpPr>
            <p:cNvPr id="1059868" name="Line 28"/>
            <p:cNvSpPr>
              <a:spLocks noChangeShapeType="1"/>
            </p:cNvSpPr>
            <p:nvPr/>
          </p:nvSpPr>
          <p:spPr bwMode="auto">
            <a:xfrm flipV="1">
              <a:off x="3076" y="2156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69" name="Rectangle 29"/>
            <p:cNvSpPr>
              <a:spLocks noChangeArrowheads="1"/>
            </p:cNvSpPr>
            <p:nvPr/>
          </p:nvSpPr>
          <p:spPr bwMode="auto">
            <a:xfrm>
              <a:off x="3368" y="1996"/>
              <a:ext cx="78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word (row) </a:t>
              </a:r>
            </a:p>
            <a:p>
              <a:pPr>
                <a:lnSpc>
                  <a:spcPct val="85000"/>
                </a:lnSpc>
              </a:pPr>
              <a:r>
                <a:rPr lang="en-US" b="1" dirty="0"/>
                <a:t>select line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115293" y="1163622"/>
            <a:ext cx="2755900" cy="288469"/>
            <a:chOff x="3028" y="448"/>
            <a:chExt cx="1300" cy="335"/>
          </a:xfrm>
        </p:grpSpPr>
        <p:sp>
          <p:nvSpPr>
            <p:cNvPr id="1059871" name="Line 31"/>
            <p:cNvSpPr>
              <a:spLocks noChangeShapeType="1"/>
            </p:cNvSpPr>
            <p:nvPr/>
          </p:nvSpPr>
          <p:spPr bwMode="auto">
            <a:xfrm flipV="1">
              <a:off x="3028" y="572"/>
              <a:ext cx="23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2" name="Rectangle 32"/>
            <p:cNvSpPr>
              <a:spLocks noChangeArrowheads="1"/>
            </p:cNvSpPr>
            <p:nvPr/>
          </p:nvSpPr>
          <p:spPr bwMode="auto">
            <a:xfrm>
              <a:off x="3272" y="448"/>
              <a:ext cx="1056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bit (data) lines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963025" y="3190876"/>
            <a:ext cx="2955925" cy="920750"/>
            <a:chOff x="2788" y="768"/>
            <a:chExt cx="1862" cy="580"/>
          </a:xfrm>
        </p:grpSpPr>
        <p:sp>
          <p:nvSpPr>
            <p:cNvPr id="1059874" name="Line 34"/>
            <p:cNvSpPr>
              <a:spLocks noChangeShapeType="1"/>
            </p:cNvSpPr>
            <p:nvPr/>
          </p:nvSpPr>
          <p:spPr bwMode="auto">
            <a:xfrm flipV="1">
              <a:off x="2788" y="1066"/>
              <a:ext cx="61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5" name="Rectangle 35"/>
            <p:cNvSpPr>
              <a:spLocks noChangeArrowheads="1"/>
            </p:cNvSpPr>
            <p:nvPr/>
          </p:nvSpPr>
          <p:spPr bwMode="auto">
            <a:xfrm>
              <a:off x="3393" y="768"/>
              <a:ext cx="1257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b="1" dirty="0"/>
                <a:t>Each intersection represents a </a:t>
              </a:r>
            </a:p>
            <a:p>
              <a:r>
                <a:rPr lang="en-US" b="1" dirty="0"/>
                <a:t>6-T SRAM cell</a:t>
              </a:r>
            </a:p>
          </p:txBody>
        </p:sp>
      </p:grpSp>
      <p:sp>
        <p:nvSpPr>
          <p:cNvPr id="1059876" name="Line 36"/>
          <p:cNvSpPr>
            <a:spLocks noChangeShapeType="1"/>
          </p:cNvSpPr>
          <p:nvPr/>
        </p:nvSpPr>
        <p:spPr bwMode="auto">
          <a:xfrm flipV="1">
            <a:off x="8963025" y="1622423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77" name="Rectangle 37"/>
          <p:cNvSpPr>
            <a:spLocks noChangeArrowheads="1"/>
          </p:cNvSpPr>
          <p:nvPr/>
        </p:nvSpPr>
        <p:spPr bwMode="auto">
          <a:xfrm>
            <a:off x="7038009" y="4943475"/>
            <a:ext cx="1906932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/>
            <a:r>
              <a:rPr lang="en-US" b="1"/>
              <a:t>Column Selector &amp;</a:t>
            </a:r>
          </a:p>
          <a:p>
            <a:pPr algn="ctr"/>
            <a:r>
              <a:rPr lang="en-US" b="1"/>
              <a:t>  I/O Circuits</a:t>
            </a:r>
          </a:p>
        </p:txBody>
      </p:sp>
      <p:sp>
        <p:nvSpPr>
          <p:cNvPr id="1059878" name="Rectangle 38"/>
          <p:cNvSpPr>
            <a:spLocks noChangeArrowheads="1"/>
          </p:cNvSpPr>
          <p:nvPr/>
        </p:nvSpPr>
        <p:spPr bwMode="auto">
          <a:xfrm>
            <a:off x="10182226" y="5019675"/>
            <a:ext cx="866263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 dirty="0"/>
              <a:t>column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1059879" name="Line 39"/>
          <p:cNvSpPr>
            <a:spLocks noChangeShapeType="1"/>
          </p:cNvSpPr>
          <p:nvPr/>
        </p:nvSpPr>
        <p:spPr bwMode="auto">
          <a:xfrm flipH="1">
            <a:off x="9496425" y="5248275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1" name="Line 41"/>
          <p:cNvSpPr>
            <a:spLocks noChangeShapeType="1"/>
          </p:cNvSpPr>
          <p:nvPr/>
        </p:nvSpPr>
        <p:spPr bwMode="auto">
          <a:xfrm flipV="1">
            <a:off x="9344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2" name="Line 42"/>
          <p:cNvSpPr>
            <a:spLocks noChangeShapeType="1"/>
          </p:cNvSpPr>
          <p:nvPr/>
        </p:nvSpPr>
        <p:spPr bwMode="auto">
          <a:xfrm flipV="1">
            <a:off x="8582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3" name="Line 43"/>
          <p:cNvSpPr>
            <a:spLocks noChangeShapeType="1"/>
          </p:cNvSpPr>
          <p:nvPr/>
        </p:nvSpPr>
        <p:spPr bwMode="auto">
          <a:xfrm flipV="1">
            <a:off x="8201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4" name="AutoShape 44"/>
          <p:cNvSpPr>
            <a:spLocks/>
          </p:cNvSpPr>
          <p:nvPr/>
        </p:nvSpPr>
        <p:spPr bwMode="auto">
          <a:xfrm rot="-5400000">
            <a:off x="7941468" y="111902"/>
            <a:ext cx="152384" cy="2805130"/>
          </a:xfrm>
          <a:prstGeom prst="righ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495115" y="1940484"/>
            <a:ext cx="4832351" cy="2462684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Each row holds a data block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Column address selects the requested word from block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01DEF-9949-4DB3-AB4A-8EAF9D7B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SRAM Cache Design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F8760E83-6A76-4FAD-B2D1-98D07D34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Hit and Miss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6778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Hit:</a:t>
            </a:r>
            <a:r>
              <a:rPr lang="en-US" altLang="en-US" sz="2400" dirty="0"/>
              <a:t> Data appears in some block of the cache</a:t>
            </a:r>
          </a:p>
          <a:p>
            <a:pPr lvl="1"/>
            <a:r>
              <a:rPr lang="en-US" altLang="en-US" sz="2000" b="1" dirty="0"/>
              <a:t>Hit Rate: </a:t>
            </a:r>
            <a:r>
              <a:rPr lang="en-US" altLang="en-US" sz="2000" dirty="0"/>
              <a:t># hits / total accesses on the cache</a:t>
            </a:r>
          </a:p>
          <a:p>
            <a:pPr lvl="1"/>
            <a:r>
              <a:rPr lang="en-US" altLang="en-US" sz="2000" b="1" dirty="0"/>
              <a:t>Hit Time: </a:t>
            </a:r>
            <a:r>
              <a:rPr lang="en-US" altLang="en-US" sz="2000" dirty="0"/>
              <a:t>Time to access the cache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Miss: </a:t>
            </a:r>
            <a:r>
              <a:rPr lang="en-US" altLang="en-US" sz="2400" dirty="0"/>
              <a:t>Data needs to be retrieved from the lower level (and stored in cache)</a:t>
            </a:r>
          </a:p>
          <a:p>
            <a:pPr lvl="1"/>
            <a:r>
              <a:rPr lang="en-US" altLang="en-US" sz="2000" b="1" dirty="0"/>
              <a:t>Miss Rate:</a:t>
            </a:r>
            <a:r>
              <a:rPr lang="en-US" altLang="en-US" sz="2000" dirty="0"/>
              <a:t> 1 - (Hit Rate)</a:t>
            </a:r>
          </a:p>
          <a:p>
            <a:pPr lvl="1"/>
            <a:r>
              <a:rPr lang="en-US" altLang="en-US" sz="2000" b="1" dirty="0"/>
              <a:t>Miss Penalty:</a:t>
            </a:r>
            <a:r>
              <a:rPr lang="en-US" altLang="en-US" sz="2000" dirty="0"/>
              <a:t> Average delay in the processor caused by each miss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F6AC52F-5E70-4078-842A-DAE830E8788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910012" y="4381489"/>
            <a:ext cx="1270000" cy="1535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191870" y="4178711"/>
            <a:ext cx="2247726" cy="19045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7257702" y="4226317"/>
            <a:ext cx="216886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Level Memory </a:t>
            </a:r>
          </a:p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(cache/main memory)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4887498" y="4367917"/>
            <a:ext cx="7742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H="1">
            <a:off x="3055409" y="574039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3334809" y="5816591"/>
            <a:ext cx="13798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Processor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3098272" y="505459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3182409" y="5054591"/>
            <a:ext cx="16430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Processor</a:t>
            </a:r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6277470" y="5219691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5432920" y="5413264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910012" y="5053016"/>
            <a:ext cx="1325685" cy="33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15" dirty="0">
                <a:latin typeface="Arial" panose="020B0604020202020204" pitchFamily="34" charset="0"/>
                <a:cs typeface="Arial" panose="020B0604020202020204" pitchFamily="34" charset="0"/>
              </a:rPr>
              <a:t>data block X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7868144" y="5570528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7389969" y="5272058"/>
            <a:ext cx="14481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block Y</a:t>
            </a:r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3123106" y="4902190"/>
            <a:ext cx="2362200" cy="2286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123106" y="459739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5180506" y="4444990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find!</a:t>
            </a: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6247306" y="4902190"/>
            <a:ext cx="1861161" cy="1634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5429794" y="5414902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7870550" y="5572935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5428156" y="5049828"/>
            <a:ext cx="37052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120" y="4018838"/>
            <a:ext cx="6944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Miss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42666" y="5673446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123" y="5529131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5CE1F0E-F2EC-4212-9EA6-6EBBFC0BB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708" y="4625132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17E-254D-4477-B188-C1A048D7C0CA}"/>
              </a:ext>
            </a:extLst>
          </p:cNvPr>
          <p:cNvSpPr txBox="1"/>
          <p:nvPr/>
        </p:nvSpPr>
        <p:spPr>
          <a:xfrm>
            <a:off x="1855891" y="4596204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9660C9D-D8E6-4AE6-AD77-3157C22B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442" y="4625132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5E311-D613-4B76-A38E-DB616A5A4ABC}"/>
              </a:ext>
            </a:extLst>
          </p:cNvPr>
          <p:cNvSpPr txBox="1"/>
          <p:nvPr/>
        </p:nvSpPr>
        <p:spPr>
          <a:xfrm>
            <a:off x="1861080" y="4593155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5825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Memory Hierarchy Performance 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890953" y="3084364"/>
            <a:ext cx="9977071" cy="3041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77" b="1" dirty="0"/>
              <a:t>Average Memory Access Time (AMAT)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77" b="1" dirty="0"/>
              <a:t>     = Hit Time + Miss rate x Miss Penalty</a:t>
            </a:r>
          </a:p>
          <a:p>
            <a:pPr>
              <a:lnSpc>
                <a:spcPct val="90000"/>
              </a:lnSpc>
            </a:pPr>
            <a:endParaRPr lang="en-US" altLang="en-US" sz="2077" dirty="0"/>
          </a:p>
          <a:p>
            <a:pPr>
              <a:lnSpc>
                <a:spcPct val="90000"/>
              </a:lnSpc>
            </a:pPr>
            <a:r>
              <a:rPr lang="en-US" altLang="en-US" sz="2077" b="1" dirty="0"/>
              <a:t>Example:</a:t>
            </a:r>
            <a:r>
              <a:rPr lang="en-US" altLang="en-US" sz="2077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77" dirty="0"/>
              <a:t>Cache Hit = 1 cycle</a:t>
            </a:r>
          </a:p>
          <a:p>
            <a:pPr lvl="1">
              <a:lnSpc>
                <a:spcPct val="90000"/>
              </a:lnSpc>
            </a:pPr>
            <a:r>
              <a:rPr lang="en-US" altLang="en-US" sz="2077" dirty="0"/>
              <a:t>Miss rate = 10% = 0.1</a:t>
            </a:r>
          </a:p>
          <a:p>
            <a:pPr lvl="1">
              <a:lnSpc>
                <a:spcPct val="90000"/>
              </a:lnSpc>
            </a:pPr>
            <a:r>
              <a:rPr lang="en-US" altLang="en-US" sz="2077" dirty="0"/>
              <a:t>Miss penalty = 300 cycles</a:t>
            </a:r>
          </a:p>
          <a:p>
            <a:pPr lvl="1">
              <a:lnSpc>
                <a:spcPct val="90000"/>
              </a:lnSpc>
            </a:pPr>
            <a:r>
              <a:rPr lang="en-US" altLang="en-US" sz="2077" dirty="0"/>
              <a:t>AMAT = </a:t>
            </a:r>
            <a:r>
              <a:rPr lang="en-US" altLang="en-US" sz="2077" dirty="0" err="1"/>
              <a:t>T</a:t>
            </a:r>
            <a:r>
              <a:rPr lang="en-US" altLang="en-US" sz="2077" baseline="-20000" dirty="0" err="1"/>
              <a:t>hit</a:t>
            </a:r>
            <a:r>
              <a:rPr lang="en-US" altLang="en-US" sz="2077" dirty="0"/>
              <a:t>(L1) + </a:t>
            </a:r>
            <a:r>
              <a:rPr lang="en-US" altLang="en-US" sz="2077" dirty="0" err="1"/>
              <a:t>Miss_rate</a:t>
            </a:r>
            <a:r>
              <a:rPr lang="en-US" altLang="en-US" sz="2077" dirty="0"/>
              <a:t>(L1) x T(Memory) = 1 + 0.1 x 300 = 31 cycles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77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89C0-6213-48C7-B1A1-74F9FBE7ACFC}" type="slidenum">
              <a:rPr lang="en-US" altLang="zh-TW"/>
              <a:pPr/>
              <a:t>17</a:t>
            </a:fld>
            <a:endParaRPr lang="en-US" altLang="zh-TW"/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0103" name="Group 7"/>
          <p:cNvGrpSpPr>
            <a:grpSpLocks/>
          </p:cNvGrpSpPr>
          <p:nvPr/>
        </p:nvGrpSpPr>
        <p:grpSpPr bwMode="auto">
          <a:xfrm rot="16200000">
            <a:off x="3052746" y="1300901"/>
            <a:ext cx="632041" cy="1066800"/>
            <a:chOff x="688" y="1289"/>
            <a:chExt cx="272" cy="672"/>
          </a:xfrm>
        </p:grpSpPr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 rot="5400000">
              <a:off x="498" y="1514"/>
              <a:ext cx="67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1905000" y="1812925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 flipV="1">
            <a:off x="3929241" y="1828800"/>
            <a:ext cx="498615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1839915" y="1980950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5301321" y="1891482"/>
            <a:ext cx="1370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Miss penalty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973014" y="1303371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5956567" y="1434316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845935" y="3429000"/>
            <a:ext cx="4239453" cy="1850522"/>
          </a:xfrm>
          <a:prstGeom prst="wedgeEllipseCallout">
            <a:avLst>
              <a:gd name="adj1" fmla="val 32507"/>
              <a:gd name="adj2" fmla="val 6218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Due to long-latency memory, AMAT is 30 cycles longer than cache latency.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Can we reduce the overhead?</a:t>
            </a:r>
          </a:p>
        </p:txBody>
      </p:sp>
    </p:spTree>
    <p:extLst>
      <p:ext uri="{BB962C8B-B14F-4D97-AF65-F5344CB8AC3E}">
        <p14:creationId xmlns:p14="http://schemas.microsoft.com/office/powerpoint/2010/main" val="37585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6" grpId="0" animBg="1"/>
      <p:bldP spid="260107" grpId="0" animBg="1"/>
      <p:bldP spid="260108" grpId="0"/>
      <p:bldP spid="260109" grpId="0"/>
      <p:bldP spid="260110" grpId="0"/>
      <p:bldP spid="260111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18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16531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000" dirty="0"/>
              <a:t>=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(L1)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(L1) x </a:t>
            </a:r>
            <a:r>
              <a:rPr lang="en-US" altLang="en-US" sz="2000" dirty="0" err="1">
                <a:solidFill>
                  <a:schemeClr val="accent5"/>
                </a:solidFill>
              </a:rPr>
              <a:t>Miss_penalty</a:t>
            </a:r>
            <a:r>
              <a:rPr lang="en-US" altLang="en-US" sz="2000" dirty="0">
                <a:solidFill>
                  <a:schemeClr val="accent5"/>
                </a:solidFill>
              </a:rPr>
              <a:t>(L1)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19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17774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0E26A29-7C38-47D1-A58A-454540D2955F}"/>
              </a:ext>
            </a:extLst>
          </p:cNvPr>
          <p:cNvGrpSpPr/>
          <p:nvPr/>
        </p:nvGrpSpPr>
        <p:grpSpPr>
          <a:xfrm>
            <a:off x="4281646" y="1128583"/>
            <a:ext cx="3468690" cy="1679462"/>
            <a:chOff x="398463" y="1146175"/>
            <a:chExt cx="2703699" cy="60087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4E59681-AEDC-412A-97E0-AD27EA207E5B}"/>
                </a:ext>
              </a:extLst>
            </p:cNvPr>
            <p:cNvSpPr/>
            <p:nvPr/>
          </p:nvSpPr>
          <p:spPr>
            <a:xfrm>
              <a:off x="398463" y="1146175"/>
              <a:ext cx="2703699" cy="60087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5328B634-B1C4-42F0-8322-A7E3BEC6CB49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75192" y="1182947"/>
              <a:ext cx="2288172" cy="12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Software/Applications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28996" y="3219334"/>
            <a:ext cx="1448005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2F425-F7CB-4B66-AB76-64790D7D1EA9}"/>
              </a:ext>
            </a:extLst>
          </p:cNvPr>
          <p:cNvGrpSpPr/>
          <p:nvPr/>
        </p:nvGrpSpPr>
        <p:grpSpPr>
          <a:xfrm>
            <a:off x="4796580" y="1710462"/>
            <a:ext cx="2587275" cy="740054"/>
            <a:chOff x="6371010" y="1215541"/>
            <a:chExt cx="2214376" cy="12654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869F45-C8D0-4A0E-8951-1CE8009A0E40}"/>
                </a:ext>
              </a:extLst>
            </p:cNvPr>
            <p:cNvSpPr/>
            <p:nvPr/>
          </p:nvSpPr>
          <p:spPr>
            <a:xfrm>
              <a:off x="6371010" y="1215541"/>
              <a:ext cx="2214376" cy="12654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E9E045D-40CD-4BFF-A56E-491237F476F0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426628" y="1378460"/>
              <a:ext cx="2072089" cy="54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Operating System</a:t>
              </a:r>
            </a:p>
          </p:txBody>
        </p:sp>
      </p:grpSp>
      <p:sp>
        <p:nvSpPr>
          <p:cNvPr id="36" name="Rectangle 22" descr="50%">
            <a:extLst>
              <a:ext uri="{FF2B5EF4-FFF2-40B4-BE49-F238E27FC236}">
                <a16:creationId xmlns:a16="http://schemas.microsoft.com/office/drawing/2014/main" id="{6B06F9A3-0C0C-47F3-BA1C-3851BE137E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02516" y="2973997"/>
            <a:ext cx="6213301" cy="1357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 dirty="0">
              <a:solidFill>
                <a:srgbClr val="4F81BD"/>
              </a:solidFill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D109A0D5-9A9B-47C3-9853-43F63371C19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60527" y="2920762"/>
            <a:ext cx="2005850" cy="6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Instruction Set</a:t>
            </a:r>
          </a:p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 Architecture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2F76371-5958-4904-ACF2-4A8FAB054DD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87951" y="2309217"/>
            <a:ext cx="1330985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Firmware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24D41B5-08C6-4430-B9E5-9D8C06F899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08861" y="2309217"/>
            <a:ext cx="1300529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Compiler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79446" y="3660837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48520" y="4336585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24304" y="4798223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7726" y="5253046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BB6C3B-059D-46B0-80FB-94333BDC08C1}"/>
              </a:ext>
            </a:extLst>
          </p:cNvPr>
          <p:cNvSpPr/>
          <p:nvPr/>
        </p:nvSpPr>
        <p:spPr>
          <a:xfrm>
            <a:off x="1139564" y="4274122"/>
            <a:ext cx="9642736" cy="149522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8168574-1430-41E3-AE97-E00A1ADB970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14785" y="4664147"/>
            <a:ext cx="2467515" cy="330866"/>
          </a:xfrm>
          <a:prstGeom prst="rect">
            <a:avLst/>
          </a:prstGeom>
          <a:noFill/>
          <a:ln>
            <a:noFill/>
          </a:ln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00B050"/>
                </a:solidFill>
                <a:ea typeface="宋体" charset="-122"/>
              </a:rPr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8705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7" grpId="0"/>
      <p:bldP spid="38" grpId="0" animBg="1"/>
      <p:bldP spid="22" grpId="0" animBg="1"/>
      <p:bldP spid="59" grpId="0" animBg="1"/>
      <p:bldP spid="61" grpId="0" animBg="1"/>
      <p:bldP spid="63" grpId="0" animBg="1"/>
      <p:bldP spid="65" grpId="0" animBg="1"/>
      <p:bldP spid="25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000" dirty="0"/>
              <a:t>=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(L1)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(L1) x</a:t>
            </a:r>
          </a:p>
          <a:p>
            <a:pPr lvl="1">
              <a:buFontTx/>
              <a:buNone/>
            </a:pPr>
            <a:r>
              <a:rPr lang="en-US" altLang="en-US" sz="2000" dirty="0"/>
              <a:t>   [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(L2)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(L2) x </a:t>
            </a:r>
            <a:r>
              <a:rPr lang="en-US" altLang="en-US" sz="2000" dirty="0" err="1">
                <a:solidFill>
                  <a:schemeClr val="accent5"/>
                </a:solidFill>
              </a:rPr>
              <a:t>Miss_penalty</a:t>
            </a:r>
            <a:r>
              <a:rPr lang="en-US" altLang="en-US" sz="2000" dirty="0">
                <a:solidFill>
                  <a:schemeClr val="accent5"/>
                </a:solidFill>
              </a:rPr>
              <a:t>(L2) </a:t>
            </a:r>
            <a:r>
              <a:rPr lang="en-US" altLang="en-US" sz="2000" dirty="0"/>
              <a:t>]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20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14154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000" dirty="0"/>
              <a:t>=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(L1)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(L1) x</a:t>
            </a:r>
          </a:p>
          <a:p>
            <a:pPr lvl="1">
              <a:buFontTx/>
              <a:buNone/>
            </a:pPr>
            <a:r>
              <a:rPr lang="en-US" altLang="en-US" sz="2000" dirty="0"/>
              <a:t>   [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(L2)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(L2) x </a:t>
            </a:r>
          </a:p>
          <a:p>
            <a:pPr lvl="1">
              <a:buFontTx/>
              <a:buNone/>
            </a:pPr>
            <a:r>
              <a:rPr lang="en-US" altLang="en-US" sz="2000" dirty="0"/>
              <a:t>     {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(L3)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(L3) x </a:t>
            </a:r>
            <a:r>
              <a:rPr lang="en-US" altLang="en-US" sz="2000" dirty="0" err="1">
                <a:solidFill>
                  <a:schemeClr val="accent5"/>
                </a:solidFill>
              </a:rPr>
              <a:t>Miss_penalty</a:t>
            </a:r>
            <a:r>
              <a:rPr lang="en-US" altLang="en-US" sz="2000" dirty="0">
                <a:solidFill>
                  <a:schemeClr val="accent5"/>
                </a:solidFill>
              </a:rPr>
              <a:t>(L3) </a:t>
            </a:r>
            <a:r>
              <a:rPr lang="en-US" altLang="en-US" sz="2000" dirty="0"/>
              <a:t>} ]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21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31021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000" dirty="0"/>
              <a:t>=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(L1)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(L1) x</a:t>
            </a:r>
          </a:p>
          <a:p>
            <a:pPr lvl="1">
              <a:buFontTx/>
              <a:buNone/>
            </a:pPr>
            <a:r>
              <a:rPr lang="en-US" altLang="en-US" sz="2000" dirty="0"/>
              <a:t>   [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(L2)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(L2) x </a:t>
            </a:r>
          </a:p>
          <a:p>
            <a:pPr lvl="1">
              <a:buFontTx/>
              <a:buNone/>
            </a:pPr>
            <a:r>
              <a:rPr lang="en-US" altLang="en-US" sz="2000" dirty="0"/>
              <a:t>     {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(L3)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(L3) x T(memory) } ]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22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28725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23</a:t>
            </a:fld>
            <a:endParaRPr lang="en-US" altLang="zh-TW" dirty="0"/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1"/>
            <a:ext cx="9495692" cy="30045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0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000" dirty="0"/>
              <a:t>=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(L1)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(L1) x </a:t>
            </a:r>
          </a:p>
          <a:p>
            <a:pPr lvl="1">
              <a:buFontTx/>
              <a:buNone/>
            </a:pPr>
            <a:r>
              <a:rPr lang="en-US" altLang="en-US" sz="2000" dirty="0"/>
              <a:t>   [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(L2)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(L2) x </a:t>
            </a:r>
          </a:p>
          <a:p>
            <a:pPr lvl="1">
              <a:buFontTx/>
              <a:buNone/>
            </a:pPr>
            <a:r>
              <a:rPr lang="en-US" altLang="en-US" sz="2000" dirty="0"/>
              <a:t>     {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(L3)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(L3) x T(memory) } ] </a:t>
            </a:r>
          </a:p>
          <a:p>
            <a:endParaRPr lang="en-US" altLang="en-US" sz="2000" dirty="0"/>
          </a:p>
          <a:p>
            <a:r>
              <a:rPr lang="en-US" altLang="en-US" sz="2000" b="1" dirty="0"/>
              <a:t>Example: </a:t>
            </a:r>
          </a:p>
          <a:p>
            <a:pPr lvl="1"/>
            <a:r>
              <a:rPr lang="en-US" altLang="en-US" sz="2000" dirty="0"/>
              <a:t>Miss rate of L1, L2, L3 = 10%, 5%, 1%, respectively</a:t>
            </a:r>
          </a:p>
          <a:p>
            <a:pPr lvl="1"/>
            <a:r>
              <a:rPr lang="en-US" altLang="en-US" sz="2000" dirty="0"/>
              <a:t>AMAT = 1 + 0.1 x [ 10 + 0.05 x { 20 + 0.01 x 300 } ] = 2.115 cycles</a:t>
            </a:r>
          </a:p>
          <a:p>
            <a:pPr lvl="1">
              <a:buFontTx/>
              <a:buNone/>
            </a:pPr>
            <a:endParaRPr lang="en-US" altLang="en-US" sz="2000" dirty="0"/>
          </a:p>
        </p:txBody>
      </p: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493977" y="4504849"/>
            <a:ext cx="2842845" cy="1220579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Vs. 31 cycles</a:t>
            </a:r>
          </a:p>
          <a:p>
            <a:pPr algn="ctr"/>
            <a:r>
              <a:rPr lang="en-US" sz="2077" dirty="0">
                <a:solidFill>
                  <a:srgbClr val="FFFF00"/>
                </a:solidFill>
              </a:rPr>
              <a:t>14.7x speedup!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B6E3867-7319-4D96-BE2E-DD10869D011E}"/>
              </a:ext>
            </a:extLst>
          </p:cNvPr>
          <p:cNvSpPr/>
          <p:nvPr/>
        </p:nvSpPr>
        <p:spPr>
          <a:xfrm>
            <a:off x="5186044" y="3420125"/>
            <a:ext cx="3835126" cy="926407"/>
          </a:xfrm>
          <a:prstGeom prst="cloudCallout">
            <a:avLst>
              <a:gd name="adj1" fmla="val -35254"/>
              <a:gd name="adj2" fmla="val -72748"/>
            </a:avLst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3B30BC-EF85-4207-8FC3-C36949662A73}"/>
              </a:ext>
            </a:extLst>
          </p:cNvPr>
          <p:cNvSpPr txBox="1"/>
          <p:nvPr/>
        </p:nvSpPr>
        <p:spPr>
          <a:xfrm>
            <a:off x="4977819" y="3618618"/>
            <a:ext cx="4233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Are more levels always good?</a:t>
            </a:r>
          </a:p>
        </p:txBody>
      </p:sp>
    </p:spTree>
    <p:extLst>
      <p:ext uri="{BB962C8B-B14F-4D97-AF65-F5344CB8AC3E}">
        <p14:creationId xmlns:p14="http://schemas.microsoft.com/office/powerpoint/2010/main" val="5137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61553"/>
            <a:ext cx="11239500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It depends on the cache organization and replacing policy</a:t>
            </a:r>
          </a:p>
          <a:p>
            <a:r>
              <a:rPr lang="en-US" sz="2400" b="1" dirty="0"/>
              <a:t>Cache organization: </a:t>
            </a:r>
          </a:p>
          <a:p>
            <a:pPr lvl="1"/>
            <a:r>
              <a:rPr lang="en-US" sz="1939" b="1" dirty="0"/>
              <a:t>Cache line (block): </a:t>
            </a:r>
            <a:r>
              <a:rPr lang="en-US" sz="1939" dirty="0"/>
              <a:t>The basic unit of data replacement. A longer cache line fetches and replaces more data per miss.</a:t>
            </a:r>
          </a:p>
          <a:p>
            <a:pPr lvl="1"/>
            <a:endParaRPr lang="en-US" sz="1939" dirty="0"/>
          </a:p>
          <a:p>
            <a:pPr lvl="1"/>
            <a:r>
              <a:rPr lang="en-US" altLang="en-US" sz="2000" b="1" dirty="0"/>
              <a:t>Set:</a:t>
            </a:r>
            <a:r>
              <a:rPr lang="en-US" altLang="en-US" sz="2000" dirty="0"/>
              <a:t> An entry that one cache line is mapped to according to certain bits of its address.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b="1" dirty="0"/>
              <a:t>Way:</a:t>
            </a:r>
            <a:r>
              <a:rPr lang="en-US" altLang="en-US" sz="2000" dirty="0"/>
              <a:t> A slot within a cache set to hold one history cache line.</a:t>
            </a:r>
          </a:p>
          <a:p>
            <a:pPr lvl="1"/>
            <a:endParaRPr lang="en-US" altLang="en-US" sz="2000" dirty="0"/>
          </a:p>
          <a:p>
            <a:r>
              <a:rPr lang="en-US" sz="2400" b="1" dirty="0"/>
              <a:t>Cache line replacing policy: </a:t>
            </a:r>
            <a:r>
              <a:rPr lang="en-US" sz="2400" dirty="0"/>
              <a:t>which history line should be replaced?</a:t>
            </a:r>
          </a:p>
          <a:p>
            <a:pPr lvl="1"/>
            <a:r>
              <a:rPr lang="en-US" sz="2000" dirty="0"/>
              <a:t>In a set entry, each cache line can be identified with a </a:t>
            </a:r>
            <a:r>
              <a:rPr lang="en-US" sz="2000" b="1" dirty="0"/>
              <a:t>Tag</a:t>
            </a:r>
            <a:r>
              <a:rPr lang="en-US" sz="2000" dirty="0"/>
              <a:t> (a portion of its address).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Least recently used (LRU), First-in first-out (FIFO), Random, etc.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What to Keep in Caches?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7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Cache Indexing</a:t>
            </a:r>
          </a:p>
        </p:txBody>
      </p:sp>
      <p:sp>
        <p:nvSpPr>
          <p:cNvPr id="1696772" name="Rectangle 4"/>
          <p:cNvSpPr>
            <a:spLocks noChangeArrowheads="1"/>
          </p:cNvSpPr>
          <p:nvPr/>
        </p:nvSpPr>
        <p:spPr bwMode="auto">
          <a:xfrm>
            <a:off x="2284708" y="5103035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6773" name="Line 5"/>
          <p:cNvSpPr>
            <a:spLocks noChangeShapeType="1"/>
          </p:cNvSpPr>
          <p:nvPr/>
        </p:nvSpPr>
        <p:spPr bwMode="auto">
          <a:xfrm>
            <a:off x="7439320" y="51030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6774" name="Line 6"/>
          <p:cNvSpPr>
            <a:spLocks noChangeShapeType="1"/>
          </p:cNvSpPr>
          <p:nvPr/>
        </p:nvSpPr>
        <p:spPr bwMode="auto">
          <a:xfrm>
            <a:off x="5381920" y="51030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6775" name="Line 7"/>
          <p:cNvSpPr>
            <a:spLocks noChangeShapeType="1"/>
          </p:cNvSpPr>
          <p:nvPr/>
        </p:nvSpPr>
        <p:spPr bwMode="auto">
          <a:xfrm>
            <a:off x="8658520" y="51030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6776" name="Text Box 8"/>
          <p:cNvSpPr txBox="1">
            <a:spLocks noChangeArrowheads="1"/>
          </p:cNvSpPr>
          <p:nvPr/>
        </p:nvSpPr>
        <p:spPr bwMode="auto">
          <a:xfrm>
            <a:off x="7439320" y="5103035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696777" name="Text Box 9"/>
          <p:cNvSpPr txBox="1">
            <a:spLocks noChangeArrowheads="1"/>
          </p:cNvSpPr>
          <p:nvPr/>
        </p:nvSpPr>
        <p:spPr bwMode="auto">
          <a:xfrm>
            <a:off x="8615905" y="5097440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696778" name="Text Box 10"/>
          <p:cNvSpPr txBox="1">
            <a:spLocks noChangeArrowheads="1"/>
          </p:cNvSpPr>
          <p:nvPr/>
        </p:nvSpPr>
        <p:spPr bwMode="auto">
          <a:xfrm>
            <a:off x="6072483" y="5103035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696779" name="Text Box 11"/>
          <p:cNvSpPr txBox="1">
            <a:spLocks noChangeArrowheads="1"/>
          </p:cNvSpPr>
          <p:nvPr/>
        </p:nvSpPr>
        <p:spPr bwMode="auto">
          <a:xfrm>
            <a:off x="3705520" y="5103035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696805" name="Group 37"/>
          <p:cNvGrpSpPr>
            <a:grpSpLocks/>
          </p:cNvGrpSpPr>
          <p:nvPr/>
        </p:nvGrpSpPr>
        <p:grpSpPr bwMode="auto">
          <a:xfrm>
            <a:off x="5686722" y="4417235"/>
            <a:ext cx="1389063" cy="793750"/>
            <a:chOff x="2448" y="1968"/>
            <a:chExt cx="875" cy="500"/>
          </a:xfrm>
        </p:grpSpPr>
        <p:sp>
          <p:nvSpPr>
            <p:cNvPr id="1696797" name="Line 29"/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6798" name="Text Box 30"/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1696806" name="Group 38"/>
          <p:cNvGrpSpPr>
            <a:grpSpLocks/>
          </p:cNvGrpSpPr>
          <p:nvPr/>
        </p:nvGrpSpPr>
        <p:grpSpPr bwMode="auto">
          <a:xfrm>
            <a:off x="3019721" y="4417235"/>
            <a:ext cx="1979613" cy="793750"/>
            <a:chOff x="960" y="1968"/>
            <a:chExt cx="1247" cy="500"/>
          </a:xfrm>
        </p:grpSpPr>
        <p:sp>
          <p:nvSpPr>
            <p:cNvPr id="1696799" name="Text Box 31"/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1696800" name="Line 32"/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6804" name="Group 36"/>
          <p:cNvGrpSpPr>
            <a:grpSpLocks/>
          </p:cNvGrpSpPr>
          <p:nvPr/>
        </p:nvGrpSpPr>
        <p:grpSpPr bwMode="auto">
          <a:xfrm>
            <a:off x="7363121" y="4417235"/>
            <a:ext cx="2584450" cy="793750"/>
            <a:chOff x="3504" y="1968"/>
            <a:chExt cx="1628" cy="500"/>
          </a:xfrm>
        </p:grpSpPr>
        <p:sp>
          <p:nvSpPr>
            <p:cNvPr id="1696801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6802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0420A229-F38D-4142-A416-8AFB6C8673DE}"/>
              </a:ext>
            </a:extLst>
          </p:cNvPr>
          <p:cNvGrpSpPr>
            <a:grpSpLocks/>
          </p:cNvGrpSpPr>
          <p:nvPr/>
        </p:nvGrpSpPr>
        <p:grpSpPr bwMode="auto">
          <a:xfrm>
            <a:off x="4714213" y="2411692"/>
            <a:ext cx="1981200" cy="609600"/>
            <a:chOff x="672" y="1488"/>
            <a:chExt cx="1248" cy="384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E7102DB8-9A7A-48E1-AD6A-84DEACFD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26FDB3A2-41C8-43A1-9E50-9D3403E99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8630B6E0-AD2F-486F-A432-312D07E9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468D2865-B942-4268-9399-14EFE92BB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8">
            <a:extLst>
              <a:ext uri="{FF2B5EF4-FFF2-40B4-BE49-F238E27FC236}">
                <a16:creationId xmlns:a16="http://schemas.microsoft.com/office/drawing/2014/main" id="{819F2343-ADB5-42AA-B97C-8ED5EEE1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067" y="2063277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9CBC5BE-1E43-4D1F-BDCF-D2D0DA67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67" y="2063277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E615531B-3D0E-4F07-854B-C2F8FB6D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45" y="2372626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6CB2D28E-E4D1-4E5F-9D14-95998658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45" y="268694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286B0D-964F-49D4-91B0-98F1B5A69CCE}"/>
              </a:ext>
            </a:extLst>
          </p:cNvPr>
          <p:cNvSpPr txBox="1"/>
          <p:nvPr/>
        </p:nvSpPr>
        <p:spPr>
          <a:xfrm>
            <a:off x="714438" y="1248090"/>
            <a:ext cx="6141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Example: a simple 2-set x 2-way cache</a:t>
            </a:r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19D2E15-F811-4B9B-8F9C-D8E9ABA4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443" y="238236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28DCFEB-2B43-4AC4-9D98-1AEDEF6E0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49" y="2682011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8313B46-E4E2-479E-8E6F-89B1ECDF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278" y="237961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0BBB58C-B5B0-4EDB-A5AD-41F42C4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084" y="267926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34BEA-4E90-427D-B230-F14572A6DDDC}"/>
              </a:ext>
            </a:extLst>
          </p:cNvPr>
          <p:cNvSpPr txBox="1"/>
          <p:nvPr/>
        </p:nvSpPr>
        <p:spPr>
          <a:xfrm>
            <a:off x="714438" y="3601353"/>
            <a:ext cx="6141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Address decoding: </a:t>
            </a:r>
            <a:endParaRPr lang="en-US" dirty="0"/>
          </a:p>
        </p:txBody>
      </p:sp>
      <p:sp>
        <p:nvSpPr>
          <p:cNvPr id="67" name="Slide Number Placeholder 6">
            <a:extLst>
              <a:ext uri="{FF2B5EF4-FFF2-40B4-BE49-F238E27FC236}">
                <a16:creationId xmlns:a16="http://schemas.microsoft.com/office/drawing/2014/main" id="{6CB05F6B-984A-4BC9-B280-D9C2592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9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9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9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9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772" grpId="0" animBg="1"/>
      <p:bldP spid="1696773" grpId="0" animBg="1"/>
      <p:bldP spid="1696774" grpId="0" animBg="1"/>
      <p:bldP spid="1696775" grpId="0" animBg="1"/>
      <p:bldP spid="1696776" grpId="0"/>
      <p:bldP spid="1696777" grpId="0"/>
      <p:bldP spid="1696778" grpId="0"/>
      <p:bldP spid="1696779" grpId="0"/>
      <p:bldP spid="2" grpId="0"/>
      <p:bldP spid="3" grpId="0"/>
      <p:bldP spid="4" grpId="0"/>
      <p:bldP spid="5" grpId="0"/>
      <p:bldP spid="54" grpId="0"/>
      <p:bldP spid="7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22808"/>
            <a:ext cx="10972800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N-way Set-Associative: </a:t>
            </a:r>
            <a:r>
              <a:rPr lang="en-US" altLang="en-US" sz="2400" dirty="0"/>
              <a:t>Number of ways &gt; 1 &amp; Number of sets &gt; 1</a:t>
            </a:r>
            <a:endParaRPr lang="en-US" sz="2400" b="1" dirty="0"/>
          </a:p>
          <a:p>
            <a:pPr lvl="1"/>
            <a:r>
              <a:rPr lang="en-US" altLang="en-US" sz="2000" dirty="0"/>
              <a:t>Slightly complex searching mechanism</a:t>
            </a:r>
            <a:endParaRPr lang="en-US" sz="2400" b="1" dirty="0"/>
          </a:p>
          <a:p>
            <a:r>
              <a:rPr lang="en-US" sz="2400" b="1" dirty="0"/>
              <a:t>Direct Mapped: </a:t>
            </a:r>
            <a:r>
              <a:rPr lang="en-US" altLang="en-US" sz="2400" dirty="0"/>
              <a:t>Number of ways = 1</a:t>
            </a:r>
          </a:p>
          <a:p>
            <a:pPr lvl="1"/>
            <a:r>
              <a:rPr lang="en-US" altLang="en-US" sz="2000" dirty="0"/>
              <a:t>Fast indexing mechanism</a:t>
            </a:r>
            <a:endParaRPr lang="en-US" sz="2400" dirty="0"/>
          </a:p>
          <a:p>
            <a:r>
              <a:rPr lang="en-US" sz="2400" b="1" dirty="0"/>
              <a:t>Fully-Associative: </a:t>
            </a:r>
            <a:r>
              <a:rPr lang="en-US" altLang="en-US" sz="2400" dirty="0"/>
              <a:t>Number of sets = 1</a:t>
            </a:r>
          </a:p>
          <a:p>
            <a:pPr lvl="1"/>
            <a:r>
              <a:rPr lang="en-US" altLang="en-US" sz="2000" dirty="0"/>
              <a:t>Extensive hardware resources required to search</a:t>
            </a:r>
          </a:p>
          <a:p>
            <a:pPr lvl="1"/>
            <a:endParaRPr lang="en-US" altLang="en-US" sz="2400" dirty="0"/>
          </a:p>
          <a:p>
            <a:pPr lvl="1"/>
            <a:endParaRPr lang="en-US" sz="2400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Types</a:t>
            </a:r>
            <a:endParaRPr lang="en-US" altLang="en-US" sz="4400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59CC9-795D-4665-B242-F56FAAB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060" y="4487289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47C5C01-944D-4819-87C7-567A87D8A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46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BAA3ED9-90F4-439C-A5AC-6A3581E37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72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FCF1EE2-C800-4103-806B-4762A0354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38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243C1C8-0A5A-4AB6-8632-FB1E06AE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4672" y="4487289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CDBAEBF-CADE-40D1-98A1-F894E9B1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257" y="4481694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3CAB659-F35A-4CB0-B4CE-0C79DB3C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835" y="4487289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0347AD0-A41F-4AFE-8275-B3C5C49D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872" y="448728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B381F5-5B15-4F56-84E8-9252D919F763}"/>
              </a:ext>
            </a:extLst>
          </p:cNvPr>
          <p:cNvGrpSpPr>
            <a:grpSpLocks/>
          </p:cNvGrpSpPr>
          <p:nvPr/>
        </p:nvGrpSpPr>
        <p:grpSpPr bwMode="auto">
          <a:xfrm>
            <a:off x="3339272" y="5096889"/>
            <a:ext cx="3048000" cy="457200"/>
            <a:chOff x="624" y="2496"/>
            <a:chExt cx="1920" cy="288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378EF4C-08E7-48FF-A74F-0AD6A62BD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391D3A0-766E-4B2C-89AE-AB6ED1EBB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3BDD3DB-2ECD-461E-BA6C-A84D8A51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1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Decreasing associativity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5C4DA-1A75-423C-9807-6A1A04E0B1E0}"/>
              </a:ext>
            </a:extLst>
          </p:cNvPr>
          <p:cNvGrpSpPr>
            <a:grpSpLocks/>
          </p:cNvGrpSpPr>
          <p:nvPr/>
        </p:nvGrpSpPr>
        <p:grpSpPr bwMode="auto">
          <a:xfrm>
            <a:off x="6387272" y="5506464"/>
            <a:ext cx="5176839" cy="457200"/>
            <a:chOff x="2544" y="2832"/>
            <a:chExt cx="3261" cy="288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1BE9BD-DFFB-4BBA-88F1-824FCEB0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A7A6129-0739-4AEA-877D-4BB1E6AD1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8943801-1026-472C-A399-AFCE20DB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844"/>
              <a:ext cx="19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Fully associative (only one set)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1EE27-7AAE-43A6-A289-86899F4CFDDF}"/>
              </a:ext>
            </a:extLst>
          </p:cNvPr>
          <p:cNvGrpSpPr>
            <a:grpSpLocks/>
          </p:cNvGrpSpPr>
          <p:nvPr/>
        </p:nvGrpSpPr>
        <p:grpSpPr bwMode="auto">
          <a:xfrm>
            <a:off x="2629660" y="5704905"/>
            <a:ext cx="3757613" cy="457200"/>
            <a:chOff x="129" y="3168"/>
            <a:chExt cx="2367" cy="288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2D5A8B7-4202-4611-A1E6-D38250836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74E0F48-6F8C-4F4A-86D7-8F4D9D02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DF62DCE3-AD65-4CF9-96E3-E540A0BB3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187"/>
              <a:ext cx="19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Direct mapped (only one way)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9A617-8CF7-48D5-B2DA-8EBD87323F54}"/>
              </a:ext>
            </a:extLst>
          </p:cNvPr>
          <p:cNvGrpSpPr>
            <a:grpSpLocks/>
          </p:cNvGrpSpPr>
          <p:nvPr/>
        </p:nvGrpSpPr>
        <p:grpSpPr bwMode="auto">
          <a:xfrm>
            <a:off x="6387272" y="4868289"/>
            <a:ext cx="2711450" cy="457200"/>
            <a:chOff x="2544" y="2256"/>
            <a:chExt cx="1708" cy="288"/>
          </a:xfrm>
        </p:grpSpPr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E64A178-E9A3-4E50-9D3B-DBB29EA5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407C773-09B5-447E-B174-2996D4FF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Increasing associativity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9909475-E3F7-4875-A752-A0F56A858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>
            <a:extLst>
              <a:ext uri="{FF2B5EF4-FFF2-40B4-BE49-F238E27FC236}">
                <a16:creationId xmlns:a16="http://schemas.microsoft.com/office/drawing/2014/main" id="{DA6BD9C2-6305-44EF-9D98-CDA2FA89CA46}"/>
              </a:ext>
            </a:extLst>
          </p:cNvPr>
          <p:cNvGrpSpPr>
            <a:grpSpLocks/>
          </p:cNvGrpSpPr>
          <p:nvPr/>
        </p:nvGrpSpPr>
        <p:grpSpPr bwMode="auto">
          <a:xfrm>
            <a:off x="6692074" y="3801489"/>
            <a:ext cx="1389063" cy="793750"/>
            <a:chOff x="2448" y="1968"/>
            <a:chExt cx="875" cy="500"/>
          </a:xfrm>
        </p:grpSpPr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7AC37FC-1C47-4F26-B1D8-DBE24A846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1C9BDD9E-B2B9-47D5-89D2-3DB131A9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33" name="Group 38">
            <a:extLst>
              <a:ext uri="{FF2B5EF4-FFF2-40B4-BE49-F238E27FC236}">
                <a16:creationId xmlns:a16="http://schemas.microsoft.com/office/drawing/2014/main" id="{93CC02FE-4901-4522-94E8-3564D9EA02FD}"/>
              </a:ext>
            </a:extLst>
          </p:cNvPr>
          <p:cNvGrpSpPr>
            <a:grpSpLocks/>
          </p:cNvGrpSpPr>
          <p:nvPr/>
        </p:nvGrpSpPr>
        <p:grpSpPr bwMode="auto">
          <a:xfrm>
            <a:off x="4025073" y="3801489"/>
            <a:ext cx="1979613" cy="793750"/>
            <a:chOff x="960" y="1968"/>
            <a:chExt cx="1247" cy="500"/>
          </a:xfrm>
        </p:grpSpPr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1B0CAABA-738D-4578-8718-48817FF64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226ACB9D-EB77-4808-B436-C007A480A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12383F7-37C2-426E-8384-EC06345306E3}"/>
              </a:ext>
            </a:extLst>
          </p:cNvPr>
          <p:cNvGrpSpPr>
            <a:grpSpLocks/>
          </p:cNvGrpSpPr>
          <p:nvPr/>
        </p:nvGrpSpPr>
        <p:grpSpPr bwMode="auto">
          <a:xfrm>
            <a:off x="8368473" y="3801489"/>
            <a:ext cx="2584450" cy="793750"/>
            <a:chOff x="3504" y="1968"/>
            <a:chExt cx="1628" cy="500"/>
          </a:xfrm>
        </p:grpSpPr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1D071C0F-CDEE-49F5-8342-CC47B90F9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D41CE186-9C2F-4A19-856D-2EA7D1D3D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36EB01-D4AA-4284-AC9C-BBE376A119B6}"/>
              </a:ext>
            </a:extLst>
          </p:cNvPr>
          <p:cNvSpPr txBox="1"/>
          <p:nvPr/>
        </p:nvSpPr>
        <p:spPr>
          <a:xfrm>
            <a:off x="1060683" y="4823165"/>
            <a:ext cx="220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Assuming fixed sized cache: </a:t>
            </a:r>
            <a:endParaRPr lang="en-US" dirty="0"/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3F1BE744-93FD-4546-925B-322835449E49}"/>
              </a:ext>
            </a:extLst>
          </p:cNvPr>
          <p:cNvGrpSpPr>
            <a:grpSpLocks/>
          </p:cNvGrpSpPr>
          <p:nvPr/>
        </p:nvGrpSpPr>
        <p:grpSpPr bwMode="auto">
          <a:xfrm>
            <a:off x="8276397" y="2190755"/>
            <a:ext cx="1981200" cy="609600"/>
            <a:chOff x="672" y="1488"/>
            <a:chExt cx="1248" cy="384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7E2C590-6D51-4B78-B474-D3D47945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88506B50-711C-4C31-8BD4-DA15D8CE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C5C1BF61-F359-408C-949F-F7B3C92E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974C004-8E16-49FD-AEEA-AE4437AC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8">
            <a:extLst>
              <a:ext uri="{FF2B5EF4-FFF2-40B4-BE49-F238E27FC236}">
                <a16:creationId xmlns:a16="http://schemas.microsoft.com/office/drawing/2014/main" id="{F2B83693-B458-4633-A4E3-2F007F42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251" y="1842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FA4F8788-E9A7-4C5F-82CE-F1F3DA63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851" y="1842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DEB803BE-6784-438E-AC09-287C4528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9" y="215168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3EB1569E-32EC-4AFF-82C9-87139A2B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9" y="2466012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71DFF1A4-179D-4C54-8518-4A66350E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627" y="21614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58872139-1806-488D-AEAD-9B2D28EA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433" y="246107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B4F791E5-24F5-4927-BDD7-610EC7E3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462" y="2158680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841C0E5D-9D95-45D7-A3CC-FE2C9585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268" y="24583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78F63B6F-3EBF-4AA0-8456-BF498616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743" y="1791970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EF0D54-80FC-4F57-9148-B0C1164D7DA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13141" y="2769489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6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4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sz="4400" dirty="0"/>
              <a:t>MIPS Direct Mapped Cache Example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25902" y="1992331"/>
            <a:ext cx="2908300" cy="3408363"/>
            <a:chOff x="1056" y="1183"/>
            <a:chExt cx="1832" cy="2147"/>
          </a:xfrm>
        </p:grpSpPr>
        <p:sp>
          <p:nvSpPr>
            <p:cNvPr id="1604620" name="Freeform 12"/>
            <p:cNvSpPr>
              <a:spLocks/>
            </p:cNvSpPr>
            <p:nvPr/>
          </p:nvSpPr>
          <p:spPr bwMode="auto">
            <a:xfrm>
              <a:off x="2430" y="3165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21" name="Freeform 13"/>
            <p:cNvSpPr>
              <a:spLocks noEditPoints="1"/>
            </p:cNvSpPr>
            <p:nvPr/>
          </p:nvSpPr>
          <p:spPr bwMode="auto">
            <a:xfrm>
              <a:off x="2518" y="3237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56" y="1183"/>
              <a:ext cx="1832" cy="2070"/>
              <a:chOff x="1056" y="1183"/>
              <a:chExt cx="1832" cy="2070"/>
            </a:xfrm>
          </p:grpSpPr>
          <p:sp>
            <p:nvSpPr>
              <p:cNvPr id="1604623" name="Text Box 15"/>
              <p:cNvSpPr txBox="1">
                <a:spLocks noChangeArrowheads="1"/>
              </p:cNvSpPr>
              <p:nvPr/>
            </p:nvSpPr>
            <p:spPr bwMode="auto">
              <a:xfrm>
                <a:off x="2640" y="1200"/>
                <a:ext cx="24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20</a:t>
                </a:r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1056" y="1183"/>
                <a:ext cx="1681" cy="2070"/>
                <a:chOff x="1056" y="1183"/>
                <a:chExt cx="1681" cy="2070"/>
              </a:xfrm>
            </p:grpSpPr>
            <p:sp>
              <p:nvSpPr>
                <p:cNvPr id="1604625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129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4626" name="Freeform 18"/>
                <p:cNvSpPr>
                  <a:spLocks/>
                </p:cNvSpPr>
                <p:nvPr/>
              </p:nvSpPr>
              <p:spPr bwMode="auto">
                <a:xfrm>
                  <a:off x="1056" y="1200"/>
                  <a:ext cx="1620" cy="2053"/>
                </a:xfrm>
                <a:custGeom>
                  <a:avLst/>
                  <a:gdLst/>
                  <a:ahLst/>
                  <a:cxnLst>
                    <a:cxn ang="0">
                      <a:pos x="1540" y="0"/>
                    </a:cxn>
                    <a:cxn ang="0">
                      <a:pos x="1544" y="220"/>
                    </a:cxn>
                    <a:cxn ang="0">
                      <a:pos x="0" y="220"/>
                    </a:cxn>
                    <a:cxn ang="0">
                      <a:pos x="0" y="2040"/>
                    </a:cxn>
                    <a:cxn ang="0">
                      <a:pos x="1328" y="2040"/>
                    </a:cxn>
                  </a:cxnLst>
                  <a:rect l="0" t="0" r="r" b="b"/>
                  <a:pathLst>
                    <a:path w="1544" h="2040">
                      <a:moveTo>
                        <a:pt x="1540" y="0"/>
                      </a:moveTo>
                      <a:lnTo>
                        <a:pt x="1544" y="220"/>
                      </a:lnTo>
                      <a:lnTo>
                        <a:pt x="0" y="220"/>
                      </a:lnTo>
                      <a:lnTo>
                        <a:pt x="0" y="2040"/>
                      </a:lnTo>
                      <a:lnTo>
                        <a:pt x="1328" y="204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46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32" y="1183"/>
                  <a:ext cx="291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Tag</a:t>
                  </a:r>
                </a:p>
              </p:txBody>
            </p:sp>
          </p:grp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176741" y="2028844"/>
            <a:ext cx="3652837" cy="1811337"/>
            <a:chOff x="1277" y="1206"/>
            <a:chExt cx="2301" cy="1141"/>
          </a:xfrm>
        </p:grpSpPr>
        <p:sp>
          <p:nvSpPr>
            <p:cNvPr id="1604629" name="Line 21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0" name="Freeform 22"/>
            <p:cNvSpPr>
              <a:spLocks/>
            </p:cNvSpPr>
            <p:nvPr/>
          </p:nvSpPr>
          <p:spPr bwMode="auto">
            <a:xfrm>
              <a:off x="1277" y="1206"/>
              <a:ext cx="2053" cy="1141"/>
            </a:xfrm>
            <a:custGeom>
              <a:avLst/>
              <a:gdLst/>
              <a:ahLst/>
              <a:cxnLst>
                <a:cxn ang="0">
                  <a:pos x="1974" y="0"/>
                </a:cxn>
                <a:cxn ang="0">
                  <a:pos x="1974" y="358"/>
                </a:cxn>
                <a:cxn ang="0">
                  <a:pos x="0" y="358"/>
                </a:cxn>
                <a:cxn ang="0">
                  <a:pos x="0" y="1110"/>
                </a:cxn>
                <a:cxn ang="0">
                  <a:pos x="884" y="1110"/>
                </a:cxn>
              </a:cxnLst>
              <a:rect l="0" t="0" r="r" b="b"/>
              <a:pathLst>
                <a:path w="1974" h="1110">
                  <a:moveTo>
                    <a:pt x="1974" y="0"/>
                  </a:moveTo>
                  <a:lnTo>
                    <a:pt x="1974" y="358"/>
                  </a:lnTo>
                  <a:lnTo>
                    <a:pt x="0" y="358"/>
                  </a:lnTo>
                  <a:lnTo>
                    <a:pt x="0" y="1110"/>
                  </a:lnTo>
                  <a:lnTo>
                    <a:pt x="884" y="111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1" name="Text Box 23"/>
            <p:cNvSpPr txBox="1">
              <a:spLocks noChangeArrowheads="1"/>
            </p:cNvSpPr>
            <p:nvPr/>
          </p:nvSpPr>
          <p:spPr bwMode="auto">
            <a:xfrm>
              <a:off x="3330" y="1243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604632" name="Text Box 24"/>
            <p:cNvSpPr txBox="1">
              <a:spLocks noChangeArrowheads="1"/>
            </p:cNvSpPr>
            <p:nvPr/>
          </p:nvSpPr>
          <p:spPr bwMode="auto">
            <a:xfrm>
              <a:off x="2754" y="1370"/>
              <a:ext cx="402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Index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68877" y="2697181"/>
            <a:ext cx="4267200" cy="2138363"/>
            <a:chOff x="1650" y="1627"/>
            <a:chExt cx="2688" cy="1347"/>
          </a:xfrm>
        </p:grpSpPr>
        <p:sp>
          <p:nvSpPr>
            <p:cNvPr id="1604634" name="Freeform 26"/>
            <p:cNvSpPr>
              <a:spLocks/>
            </p:cNvSpPr>
            <p:nvPr/>
          </p:nvSpPr>
          <p:spPr bwMode="auto">
            <a:xfrm>
              <a:off x="2208" y="1824"/>
              <a:ext cx="2130" cy="1103"/>
            </a:xfrm>
            <a:custGeom>
              <a:avLst/>
              <a:gdLst/>
              <a:ahLst/>
              <a:cxnLst>
                <a:cxn ang="0">
                  <a:pos x="1608" y="1101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3"/>
                </a:cxn>
                <a:cxn ang="0">
                  <a:pos x="1608" y="1103"/>
                </a:cxn>
                <a:cxn ang="0">
                  <a:pos x="1608" y="1103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5" name="Freeform 27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4636" name="Freeform 28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7" name="Line 29"/>
            <p:cNvSpPr>
              <a:spLocks noChangeShapeType="1"/>
            </p:cNvSpPr>
            <p:nvPr/>
          </p:nvSpPr>
          <p:spPr bwMode="auto">
            <a:xfrm flipH="1">
              <a:off x="2208" y="1920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8" name="Line 30"/>
            <p:cNvSpPr>
              <a:spLocks noChangeShapeType="1"/>
            </p:cNvSpPr>
            <p:nvPr/>
          </p:nvSpPr>
          <p:spPr bwMode="auto">
            <a:xfrm flipH="1">
              <a:off x="2208" y="2044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9" name="Line 31"/>
            <p:cNvSpPr>
              <a:spLocks noChangeShapeType="1"/>
            </p:cNvSpPr>
            <p:nvPr/>
          </p:nvSpPr>
          <p:spPr bwMode="auto">
            <a:xfrm flipH="1">
              <a:off x="2208" y="2154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0" name="Line 32"/>
            <p:cNvSpPr>
              <a:spLocks noChangeShapeType="1"/>
            </p:cNvSpPr>
            <p:nvPr/>
          </p:nvSpPr>
          <p:spPr bwMode="auto">
            <a:xfrm flipH="1">
              <a:off x="2208" y="237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1" name="Line 33"/>
            <p:cNvSpPr>
              <a:spLocks noChangeShapeType="1"/>
            </p:cNvSpPr>
            <p:nvPr/>
          </p:nvSpPr>
          <p:spPr bwMode="auto">
            <a:xfrm flipH="1">
              <a:off x="2208" y="248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2" name="Line 34"/>
            <p:cNvSpPr>
              <a:spLocks noChangeShapeType="1"/>
            </p:cNvSpPr>
            <p:nvPr/>
          </p:nvSpPr>
          <p:spPr bwMode="auto">
            <a:xfrm flipH="1">
              <a:off x="2208" y="259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3" name="Line 35"/>
            <p:cNvSpPr>
              <a:spLocks noChangeShapeType="1"/>
            </p:cNvSpPr>
            <p:nvPr/>
          </p:nvSpPr>
          <p:spPr bwMode="auto">
            <a:xfrm flipH="1">
              <a:off x="2208" y="270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4" name="Line 36"/>
            <p:cNvSpPr>
              <a:spLocks noChangeShapeType="1"/>
            </p:cNvSpPr>
            <p:nvPr/>
          </p:nvSpPr>
          <p:spPr bwMode="auto">
            <a:xfrm flipH="1">
              <a:off x="2208" y="281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5" name="Line 37"/>
            <p:cNvSpPr>
              <a:spLocks noChangeShapeType="1"/>
            </p:cNvSpPr>
            <p:nvPr/>
          </p:nvSpPr>
          <p:spPr bwMode="auto">
            <a:xfrm>
              <a:off x="2299" y="1830"/>
              <a:ext cx="5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6" name="Line 38"/>
            <p:cNvSpPr>
              <a:spLocks noChangeShapeType="1"/>
            </p:cNvSpPr>
            <p:nvPr/>
          </p:nvSpPr>
          <p:spPr bwMode="auto">
            <a:xfrm>
              <a:off x="3186" y="1819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7" name="Text Box 39"/>
            <p:cNvSpPr txBox="1">
              <a:spLocks noChangeArrowheads="1"/>
            </p:cNvSpPr>
            <p:nvPr/>
          </p:nvSpPr>
          <p:spPr bwMode="auto">
            <a:xfrm>
              <a:off x="3522" y="1627"/>
              <a:ext cx="33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04648" name="Text Box 40"/>
            <p:cNvSpPr txBox="1">
              <a:spLocks noChangeArrowheads="1"/>
            </p:cNvSpPr>
            <p:nvPr/>
          </p:nvSpPr>
          <p:spPr bwMode="auto">
            <a:xfrm>
              <a:off x="1650" y="1627"/>
              <a:ext cx="41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  Index</a:t>
              </a:r>
            </a:p>
          </p:txBody>
        </p:sp>
        <p:sp>
          <p:nvSpPr>
            <p:cNvPr id="1604649" name="Text Box 41"/>
            <p:cNvSpPr txBox="1">
              <a:spLocks noChangeArrowheads="1"/>
            </p:cNvSpPr>
            <p:nvPr/>
          </p:nvSpPr>
          <p:spPr bwMode="auto">
            <a:xfrm>
              <a:off x="2466" y="1627"/>
              <a:ext cx="2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04650" name="Text Box 42"/>
            <p:cNvSpPr txBox="1">
              <a:spLocks noChangeArrowheads="1"/>
            </p:cNvSpPr>
            <p:nvPr/>
          </p:nvSpPr>
          <p:spPr bwMode="auto">
            <a:xfrm>
              <a:off x="2034" y="1627"/>
              <a:ext cx="34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Valid</a:t>
              </a:r>
            </a:p>
          </p:txBody>
        </p:sp>
        <p:sp>
          <p:nvSpPr>
            <p:cNvPr id="1604651" name="Text Box 43"/>
            <p:cNvSpPr txBox="1">
              <a:spLocks noChangeArrowheads="1"/>
            </p:cNvSpPr>
            <p:nvPr/>
          </p:nvSpPr>
          <p:spPr bwMode="auto">
            <a:xfrm>
              <a:off x="1760" y="1771"/>
              <a:ext cx="314" cy="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1021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1022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1023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438803" y="1325581"/>
            <a:ext cx="3597275" cy="709613"/>
            <a:chOff x="2072" y="763"/>
            <a:chExt cx="2266" cy="447"/>
          </a:xfrm>
        </p:grpSpPr>
        <p:sp>
          <p:nvSpPr>
            <p:cNvPr id="1604653" name="Line 45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54" name="Line 46"/>
            <p:cNvSpPr>
              <a:spLocks noChangeShapeType="1"/>
            </p:cNvSpPr>
            <p:nvPr/>
          </p:nvSpPr>
          <p:spPr bwMode="auto">
            <a:xfrm flipV="1">
              <a:off x="3570" y="106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55" name="Freeform 47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56" name="Text Box 48"/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dirty="0"/>
                <a:t>31 30       . . .                 13 12  11     . . .          2  1  0</a:t>
              </a:r>
            </a:p>
          </p:txBody>
        </p:sp>
        <p:sp>
          <p:nvSpPr>
            <p:cNvPr id="1604657" name="Text Box 49"/>
            <p:cNvSpPr txBox="1">
              <a:spLocks noChangeArrowheads="1"/>
            </p:cNvSpPr>
            <p:nvPr/>
          </p:nvSpPr>
          <p:spPr bwMode="auto">
            <a:xfrm>
              <a:off x="3810" y="763"/>
              <a:ext cx="528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Byte offset</a:t>
              </a:r>
            </a:p>
          </p:txBody>
        </p:sp>
        <p:sp>
          <p:nvSpPr>
            <p:cNvPr id="1604658" name="Line 50"/>
            <p:cNvSpPr>
              <a:spLocks noChangeShapeType="1"/>
            </p:cNvSpPr>
            <p:nvPr/>
          </p:nvSpPr>
          <p:spPr bwMode="auto">
            <a:xfrm flipH="1">
              <a:off x="3666" y="95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6035702" y="3771918"/>
            <a:ext cx="604838" cy="1371600"/>
            <a:chOff x="2477" y="2299"/>
            <a:chExt cx="381" cy="864"/>
          </a:xfrm>
        </p:grpSpPr>
        <p:sp>
          <p:nvSpPr>
            <p:cNvPr id="1604661" name="Line 53"/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2" name="Line 54"/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3" name="Text Box 55"/>
            <p:cNvSpPr txBox="1">
              <a:spLocks noChangeArrowheads="1"/>
            </p:cNvSpPr>
            <p:nvPr/>
          </p:nvSpPr>
          <p:spPr bwMode="auto">
            <a:xfrm>
              <a:off x="2610" y="2923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893077" y="2060594"/>
            <a:ext cx="2019300" cy="3043237"/>
            <a:chOff x="3618" y="1226"/>
            <a:chExt cx="1272" cy="1917"/>
          </a:xfrm>
        </p:grpSpPr>
        <p:sp>
          <p:nvSpPr>
            <p:cNvPr id="1604665" name="Freeform 57"/>
            <p:cNvSpPr>
              <a:spLocks/>
            </p:cNvSpPr>
            <p:nvPr/>
          </p:nvSpPr>
          <p:spPr bwMode="auto">
            <a:xfrm>
              <a:off x="3714" y="1404"/>
              <a:ext cx="996" cy="1739"/>
            </a:xfrm>
            <a:custGeom>
              <a:avLst/>
              <a:gdLst/>
              <a:ahLst/>
              <a:cxnLst>
                <a:cxn ang="0">
                  <a:pos x="0" y="919"/>
                </a:cxn>
                <a:cxn ang="0">
                  <a:pos x="3" y="1739"/>
                </a:cxn>
                <a:cxn ang="0">
                  <a:pos x="1432" y="1739"/>
                </a:cxn>
                <a:cxn ang="0">
                  <a:pos x="1432" y="0"/>
                </a:cxn>
              </a:cxnLst>
              <a:rect l="0" t="0" r="r" b="b"/>
              <a:pathLst>
                <a:path w="1432" h="1739">
                  <a:moveTo>
                    <a:pt x="0" y="919"/>
                  </a:moveTo>
                  <a:lnTo>
                    <a:pt x="3" y="1739"/>
                  </a:lnTo>
                  <a:lnTo>
                    <a:pt x="1432" y="1739"/>
                  </a:lnTo>
                  <a:lnTo>
                    <a:pt x="1432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prstDash val="solid"/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6" name="Line 58"/>
            <p:cNvSpPr>
              <a:spLocks noChangeShapeType="1"/>
            </p:cNvSpPr>
            <p:nvPr/>
          </p:nvSpPr>
          <p:spPr bwMode="auto">
            <a:xfrm>
              <a:off x="3618" y="3019"/>
              <a:ext cx="192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7" name="Text Box 59"/>
            <p:cNvSpPr txBox="1">
              <a:spLocks noChangeArrowheads="1"/>
            </p:cNvSpPr>
            <p:nvPr/>
          </p:nvSpPr>
          <p:spPr bwMode="auto">
            <a:xfrm>
              <a:off x="4530" y="1226"/>
              <a:ext cx="3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Data</a:t>
              </a:r>
            </a:p>
          </p:txBody>
        </p:sp>
        <p:sp>
          <p:nvSpPr>
            <p:cNvPr id="1604668" name="Text Box 60"/>
            <p:cNvSpPr txBox="1">
              <a:spLocks noChangeArrowheads="1"/>
            </p:cNvSpPr>
            <p:nvPr/>
          </p:nvSpPr>
          <p:spPr bwMode="auto">
            <a:xfrm>
              <a:off x="3762" y="2923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32</a:t>
              </a:r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292503" y="2095518"/>
            <a:ext cx="2913063" cy="3905250"/>
            <a:chOff x="720" y="1248"/>
            <a:chExt cx="1835" cy="2460"/>
          </a:xfrm>
        </p:grpSpPr>
        <p:sp>
          <p:nvSpPr>
            <p:cNvPr id="1604614" name="Freeform 6"/>
            <p:cNvSpPr>
              <a:spLocks/>
            </p:cNvSpPr>
            <p:nvPr/>
          </p:nvSpPr>
          <p:spPr bwMode="auto">
            <a:xfrm>
              <a:off x="2222" y="3468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5" name="Line 7"/>
            <p:cNvSpPr>
              <a:spLocks noChangeShapeType="1"/>
            </p:cNvSpPr>
            <p:nvPr/>
          </p:nvSpPr>
          <p:spPr bwMode="auto">
            <a:xfrm>
              <a:off x="2252" y="2316"/>
              <a:ext cx="7" cy="115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6" name="Freeform 8"/>
            <p:cNvSpPr>
              <a:spLocks/>
            </p:cNvSpPr>
            <p:nvPr/>
          </p:nvSpPr>
          <p:spPr bwMode="auto">
            <a:xfrm>
              <a:off x="2303" y="3330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7" name="Freeform 9"/>
            <p:cNvSpPr>
              <a:spLocks/>
            </p:cNvSpPr>
            <p:nvPr/>
          </p:nvSpPr>
          <p:spPr bwMode="auto">
            <a:xfrm>
              <a:off x="857" y="1410"/>
              <a:ext cx="1476" cy="2298"/>
            </a:xfrm>
            <a:custGeom>
              <a:avLst/>
              <a:gdLst/>
              <a:ahLst/>
              <a:cxnLst>
                <a:cxn ang="0">
                  <a:pos x="1476" y="2230"/>
                </a:cxn>
                <a:cxn ang="0">
                  <a:pos x="1476" y="2298"/>
                </a:cxn>
                <a:cxn ang="0">
                  <a:pos x="0" y="2298"/>
                </a:cxn>
                <a:cxn ang="0">
                  <a:pos x="0" y="0"/>
                </a:cxn>
              </a:cxnLst>
              <a:rect l="0" t="0" r="r" b="b"/>
              <a:pathLst>
                <a:path w="1476" h="2298">
                  <a:moveTo>
                    <a:pt x="1476" y="2230"/>
                  </a:moveTo>
                  <a:lnTo>
                    <a:pt x="1476" y="2298"/>
                  </a:lnTo>
                  <a:lnTo>
                    <a:pt x="0" y="229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8" name="Text Box 10"/>
            <p:cNvSpPr txBox="1">
              <a:spLocks noChangeArrowheads="1"/>
            </p:cNvSpPr>
            <p:nvPr/>
          </p:nvSpPr>
          <p:spPr bwMode="auto">
            <a:xfrm>
              <a:off x="720" y="1248"/>
              <a:ext cx="27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Hit</a:t>
              </a: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239979" y="1195491"/>
            <a:ext cx="3500462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796925" lvl="1" indent="-3429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75000"/>
              <a:defRPr/>
            </a:pPr>
            <a:r>
              <a:rPr lang="en-US" sz="2000" b="1" kern="0" dirty="0">
                <a:solidFill>
                  <a:srgbClr val="0070C0"/>
                </a:solidFill>
              </a:rPr>
              <a:t>32bit address from the PC (</a:t>
            </a:r>
            <a:r>
              <a:rPr lang="en-US" sz="2000" b="1" kern="0" dirty="0" err="1">
                <a:solidFill>
                  <a:srgbClr val="0070C0"/>
                </a:solidFill>
              </a:rPr>
              <a:t>Instr</a:t>
            </a:r>
            <a:r>
              <a:rPr lang="en-US" sz="2000" b="1" kern="0" dirty="0">
                <a:solidFill>
                  <a:srgbClr val="0070C0"/>
                </a:solidFill>
              </a:rPr>
              <a:t> Fetch) or ALU (load, store </a:t>
            </a:r>
            <a:r>
              <a:rPr lang="en-US" sz="2000" b="1" kern="0" dirty="0" err="1">
                <a:solidFill>
                  <a:srgbClr val="0070C0"/>
                </a:solidFill>
              </a:rPr>
              <a:t>addr</a:t>
            </a:r>
            <a:r>
              <a:rPr lang="en-US" sz="2000" b="1" kern="0" dirty="0">
                <a:solidFill>
                  <a:srgbClr val="0070C0"/>
                </a:solidFill>
              </a:rPr>
              <a:t>)</a:t>
            </a:r>
            <a:br>
              <a:rPr lang="en-US" sz="2000" kern="0" dirty="0"/>
            </a:br>
            <a:endParaRPr lang="en-US" sz="2000" i="1" kern="0" dirty="0">
              <a:solidFill>
                <a:schemeClr val="accent1"/>
              </a:solidFill>
            </a:endParaRP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8DE38252-D004-498A-9610-FB31DCCD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sz="4400" dirty="0"/>
              <a:t>Multiword Block Direct Mapped Cache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1828800"/>
            <a:ext cx="3727450" cy="1828800"/>
            <a:chOff x="576" y="1248"/>
            <a:chExt cx="2348" cy="1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248"/>
              <a:ext cx="2348" cy="1152"/>
              <a:chOff x="576" y="1248"/>
              <a:chExt cx="2348" cy="1152"/>
            </a:xfrm>
          </p:grpSpPr>
          <p:sp>
            <p:nvSpPr>
              <p:cNvPr id="1618950" name="Line 6"/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5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18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8</a:t>
                </a:r>
              </a:p>
            </p:txBody>
          </p:sp>
          <p:sp>
            <p:nvSpPr>
              <p:cNvPr id="1618952" name="Text Box 8"/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0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Index</a:t>
                </a:r>
              </a:p>
            </p:txBody>
          </p:sp>
          <p:sp>
            <p:nvSpPr>
              <p:cNvPr id="1618953" name="Line 9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54" name="Line 10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55" name="Line 11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18956" name="Line 12"/>
            <p:cNvSpPr>
              <a:spLocks noChangeShapeType="1"/>
            </p:cNvSpPr>
            <p:nvPr/>
          </p:nvSpPr>
          <p:spPr bwMode="auto">
            <a:xfrm>
              <a:off x="576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38400" y="2514600"/>
            <a:ext cx="7391400" cy="2211388"/>
            <a:chOff x="576" y="1680"/>
            <a:chExt cx="4656" cy="1393"/>
          </a:xfrm>
        </p:grpSpPr>
        <p:sp>
          <p:nvSpPr>
            <p:cNvPr id="1618958" name="Freeform 14"/>
            <p:cNvSpPr>
              <a:spLocks/>
            </p:cNvSpPr>
            <p:nvPr/>
          </p:nvSpPr>
          <p:spPr bwMode="auto">
            <a:xfrm>
              <a:off x="960" y="2352"/>
              <a:ext cx="4260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59" name="Freeform 15"/>
            <p:cNvSpPr>
              <a:spLocks/>
            </p:cNvSpPr>
            <p:nvPr/>
          </p:nvSpPr>
          <p:spPr bwMode="auto">
            <a:xfrm>
              <a:off x="960" y="2352"/>
              <a:ext cx="4272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0" name="Line 16"/>
            <p:cNvSpPr>
              <a:spLocks noChangeShapeType="1"/>
            </p:cNvSpPr>
            <p:nvPr/>
          </p:nvSpPr>
          <p:spPr bwMode="auto">
            <a:xfrm flipH="1">
              <a:off x="960" y="201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1" name="Line 17"/>
            <p:cNvSpPr>
              <a:spLocks noChangeShapeType="1"/>
            </p:cNvSpPr>
            <p:nvPr/>
          </p:nvSpPr>
          <p:spPr bwMode="auto">
            <a:xfrm flipH="1">
              <a:off x="960" y="212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2" name="Line 18"/>
            <p:cNvSpPr>
              <a:spLocks noChangeShapeType="1"/>
            </p:cNvSpPr>
            <p:nvPr/>
          </p:nvSpPr>
          <p:spPr bwMode="auto">
            <a:xfrm flipH="1">
              <a:off x="960" y="2230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3" name="Line 19"/>
            <p:cNvSpPr>
              <a:spLocks noChangeShapeType="1"/>
            </p:cNvSpPr>
            <p:nvPr/>
          </p:nvSpPr>
          <p:spPr bwMode="auto">
            <a:xfrm flipH="1">
              <a:off x="960" y="255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4" name="Line 20"/>
            <p:cNvSpPr>
              <a:spLocks noChangeShapeType="1"/>
            </p:cNvSpPr>
            <p:nvPr/>
          </p:nvSpPr>
          <p:spPr bwMode="auto">
            <a:xfrm flipH="1">
              <a:off x="960" y="266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5" name="Line 21"/>
            <p:cNvSpPr>
              <a:spLocks noChangeShapeType="1"/>
            </p:cNvSpPr>
            <p:nvPr/>
          </p:nvSpPr>
          <p:spPr bwMode="auto">
            <a:xfrm flipH="1">
              <a:off x="960" y="277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6" name="Line 22"/>
            <p:cNvSpPr>
              <a:spLocks noChangeShapeType="1"/>
            </p:cNvSpPr>
            <p:nvPr/>
          </p:nvSpPr>
          <p:spPr bwMode="auto">
            <a:xfrm flipH="1">
              <a:off x="960" y="288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7" name="Text Box 23"/>
            <p:cNvSpPr txBox="1">
              <a:spLocks noChangeArrowheads="1"/>
            </p:cNvSpPr>
            <p:nvPr/>
          </p:nvSpPr>
          <p:spPr bwMode="auto">
            <a:xfrm>
              <a:off x="3216" y="1680"/>
              <a:ext cx="33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18968" name="Text Box 24"/>
            <p:cNvSpPr txBox="1">
              <a:spLocks noChangeArrowheads="1"/>
            </p:cNvSpPr>
            <p:nvPr/>
          </p:nvSpPr>
          <p:spPr bwMode="auto">
            <a:xfrm>
              <a:off x="576" y="1728"/>
              <a:ext cx="36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Index</a:t>
              </a:r>
            </a:p>
          </p:txBody>
        </p:sp>
        <p:sp>
          <p:nvSpPr>
            <p:cNvPr id="1618969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2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18970" name="Text Box 26"/>
            <p:cNvSpPr txBox="1">
              <a:spLocks noChangeArrowheads="1"/>
            </p:cNvSpPr>
            <p:nvPr/>
          </p:nvSpPr>
          <p:spPr bwMode="auto">
            <a:xfrm>
              <a:off x="864" y="1728"/>
              <a:ext cx="34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Valid</a:t>
              </a:r>
            </a:p>
          </p:txBody>
        </p:sp>
        <p:sp>
          <p:nvSpPr>
            <p:cNvPr id="1618971" name="Text Box 27"/>
            <p:cNvSpPr txBox="1">
              <a:spLocks noChangeArrowheads="1"/>
            </p:cNvSpPr>
            <p:nvPr/>
          </p:nvSpPr>
          <p:spPr bwMode="auto">
            <a:xfrm>
              <a:off x="677" y="1872"/>
              <a:ext cx="275" cy="1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255</a:t>
              </a:r>
            </a:p>
          </p:txBody>
        </p:sp>
        <p:sp>
          <p:nvSpPr>
            <p:cNvPr id="1618972" name="Rectangle 28"/>
            <p:cNvSpPr>
              <a:spLocks noChangeArrowheads="1"/>
            </p:cNvSpPr>
            <p:nvPr/>
          </p:nvSpPr>
          <p:spPr bwMode="auto">
            <a:xfrm>
              <a:off x="960" y="1920"/>
              <a:ext cx="4272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973" name="Line 29"/>
            <p:cNvSpPr>
              <a:spLocks noChangeShapeType="1"/>
            </p:cNvSpPr>
            <p:nvPr/>
          </p:nvSpPr>
          <p:spPr bwMode="auto">
            <a:xfrm>
              <a:off x="3408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4" name="Line 30"/>
            <p:cNvSpPr>
              <a:spLocks noChangeShapeType="1"/>
            </p:cNvSpPr>
            <p:nvPr/>
          </p:nvSpPr>
          <p:spPr bwMode="auto">
            <a:xfrm>
              <a:off x="4320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5" name="Line 31"/>
            <p:cNvSpPr>
              <a:spLocks noChangeShapeType="1"/>
            </p:cNvSpPr>
            <p:nvPr/>
          </p:nvSpPr>
          <p:spPr bwMode="auto">
            <a:xfrm>
              <a:off x="249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6" name="Line 32"/>
            <p:cNvSpPr>
              <a:spLocks noChangeShapeType="1"/>
            </p:cNvSpPr>
            <p:nvPr/>
          </p:nvSpPr>
          <p:spPr bwMode="auto">
            <a:xfrm>
              <a:off x="1584" y="1920"/>
              <a:ext cx="0" cy="11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7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8" name="Line 34"/>
            <p:cNvSpPr>
              <a:spLocks noChangeShapeType="1"/>
            </p:cNvSpPr>
            <p:nvPr/>
          </p:nvSpPr>
          <p:spPr bwMode="auto">
            <a:xfrm>
              <a:off x="1584" y="1824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14800" y="1219201"/>
            <a:ext cx="3505200" cy="633413"/>
            <a:chOff x="1632" y="864"/>
            <a:chExt cx="2208" cy="399"/>
          </a:xfrm>
        </p:grpSpPr>
        <p:sp>
          <p:nvSpPr>
            <p:cNvPr id="1618980" name="Line 36"/>
            <p:cNvSpPr>
              <a:spLocks noChangeShapeType="1"/>
            </p:cNvSpPr>
            <p:nvPr/>
          </p:nvSpPr>
          <p:spPr bwMode="auto">
            <a:xfrm flipV="1">
              <a:off x="2528" y="1114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1" name="Line 37"/>
            <p:cNvSpPr>
              <a:spLocks noChangeShapeType="1"/>
            </p:cNvSpPr>
            <p:nvPr/>
          </p:nvSpPr>
          <p:spPr bwMode="auto">
            <a:xfrm flipV="1">
              <a:off x="3072" y="111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2" name="Freeform 38"/>
            <p:cNvSpPr>
              <a:spLocks/>
            </p:cNvSpPr>
            <p:nvPr/>
          </p:nvSpPr>
          <p:spPr bwMode="auto">
            <a:xfrm>
              <a:off x="1660" y="1112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3" name="Text Box 39"/>
            <p:cNvSpPr txBox="1">
              <a:spLocks noChangeArrowheads="1"/>
            </p:cNvSpPr>
            <p:nvPr/>
          </p:nvSpPr>
          <p:spPr bwMode="auto">
            <a:xfrm>
              <a:off x="1632" y="960"/>
              <a:ext cx="193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dirty="0"/>
                <a:t>31 30   . . .                 13 12  11    . . .    4  3 2  1 0</a:t>
              </a:r>
            </a:p>
          </p:txBody>
        </p:sp>
        <p:sp>
          <p:nvSpPr>
            <p:cNvPr id="1618984" name="Line 40"/>
            <p:cNvSpPr>
              <a:spLocks noChangeShapeType="1"/>
            </p:cNvSpPr>
            <p:nvPr/>
          </p:nvSpPr>
          <p:spPr bwMode="auto">
            <a:xfrm flipV="1">
              <a:off x="2928" y="111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5" name="Text Box 41"/>
            <p:cNvSpPr txBox="1">
              <a:spLocks noChangeArrowheads="1"/>
            </p:cNvSpPr>
            <p:nvPr/>
          </p:nvSpPr>
          <p:spPr bwMode="auto">
            <a:xfrm>
              <a:off x="3312" y="864"/>
              <a:ext cx="528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Byte offset</a:t>
              </a:r>
            </a:p>
          </p:txBody>
        </p:sp>
        <p:sp>
          <p:nvSpPr>
            <p:cNvPr id="1618986" name="Line 42"/>
            <p:cNvSpPr>
              <a:spLocks noChangeShapeType="1"/>
            </p:cNvSpPr>
            <p:nvPr/>
          </p:nvSpPr>
          <p:spPr bwMode="auto">
            <a:xfrm flipH="1">
              <a:off x="3168" y="105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505200" y="3657600"/>
            <a:ext cx="604838" cy="1371600"/>
            <a:chOff x="1229" y="2400"/>
            <a:chExt cx="381" cy="864"/>
          </a:xfrm>
        </p:grpSpPr>
        <p:sp>
          <p:nvSpPr>
            <p:cNvPr id="1618988" name="Line 44"/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9" name="Text Box 45"/>
            <p:cNvSpPr txBox="1">
              <a:spLocks noChangeArrowheads="1"/>
            </p:cNvSpPr>
            <p:nvPr/>
          </p:nvSpPr>
          <p:spPr bwMode="auto">
            <a:xfrm>
              <a:off x="1362" y="2998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  <p:sp>
          <p:nvSpPr>
            <p:cNvPr id="1618990" name="Line 46"/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286000" y="1828800"/>
            <a:ext cx="2984500" cy="3424238"/>
            <a:chOff x="480" y="1248"/>
            <a:chExt cx="1880" cy="2157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480" y="1248"/>
              <a:ext cx="1880" cy="2064"/>
              <a:chOff x="432" y="1248"/>
              <a:chExt cx="1880" cy="2064"/>
            </a:xfrm>
          </p:grpSpPr>
          <p:sp>
            <p:nvSpPr>
              <p:cNvPr id="1618993" name="Line 49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4" name="Text Box 50"/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20</a:t>
                </a:r>
              </a:p>
            </p:txBody>
          </p:sp>
          <p:sp>
            <p:nvSpPr>
              <p:cNvPr id="1618995" name="Text Box 51"/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291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Tag</a:t>
                </a:r>
              </a:p>
            </p:txBody>
          </p:sp>
          <p:sp>
            <p:nvSpPr>
              <p:cNvPr id="1618996" name="Line 5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7" name="Line 53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8" name="Line 54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9" name="Line 55"/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19000" name="Freeform 56"/>
            <p:cNvSpPr>
              <a:spLocks/>
            </p:cNvSpPr>
            <p:nvPr/>
          </p:nvSpPr>
          <p:spPr bwMode="auto">
            <a:xfrm>
              <a:off x="1182" y="3240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1" name="Freeform 57"/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828801" y="1371600"/>
            <a:ext cx="1770063" cy="4572000"/>
            <a:chOff x="192" y="960"/>
            <a:chExt cx="1115" cy="2880"/>
          </a:xfrm>
        </p:grpSpPr>
        <p:sp>
          <p:nvSpPr>
            <p:cNvPr id="1619003" name="Freeform 59"/>
            <p:cNvSpPr>
              <a:spLocks/>
            </p:cNvSpPr>
            <p:nvPr/>
          </p:nvSpPr>
          <p:spPr bwMode="auto">
            <a:xfrm>
              <a:off x="912" y="3552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4" name="Line 60"/>
            <p:cNvSpPr>
              <a:spLocks noChangeShapeType="1"/>
            </p:cNvSpPr>
            <p:nvPr/>
          </p:nvSpPr>
          <p:spPr bwMode="auto">
            <a:xfrm>
              <a:off x="1004" y="2391"/>
              <a:ext cx="4" cy="116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5" name="Freeform 61"/>
            <p:cNvSpPr>
              <a:spLocks/>
            </p:cNvSpPr>
            <p:nvPr/>
          </p:nvSpPr>
          <p:spPr bwMode="auto">
            <a:xfrm>
              <a:off x="1055" y="3405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6" name="Text Box 62"/>
            <p:cNvSpPr txBox="1">
              <a:spLocks noChangeArrowheads="1"/>
            </p:cNvSpPr>
            <p:nvPr/>
          </p:nvSpPr>
          <p:spPr bwMode="auto">
            <a:xfrm>
              <a:off x="192" y="960"/>
              <a:ext cx="27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Hit</a:t>
              </a:r>
            </a:p>
          </p:txBody>
        </p:sp>
        <p:sp>
          <p:nvSpPr>
            <p:cNvPr id="1619007" name="Line 63"/>
            <p:cNvSpPr>
              <a:spLocks noChangeShapeType="1"/>
            </p:cNvSpPr>
            <p:nvPr/>
          </p:nvSpPr>
          <p:spPr bwMode="auto">
            <a:xfrm>
              <a:off x="10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08" name="Line 64"/>
            <p:cNvSpPr>
              <a:spLocks noChangeShapeType="1"/>
            </p:cNvSpPr>
            <p:nvPr/>
          </p:nvSpPr>
          <p:spPr bwMode="auto">
            <a:xfrm flipH="1">
              <a:off x="288" y="38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09" name="Line 65"/>
            <p:cNvSpPr>
              <a:spLocks noChangeShapeType="1"/>
            </p:cNvSpPr>
            <p:nvPr/>
          </p:nvSpPr>
          <p:spPr bwMode="auto">
            <a:xfrm flipV="1">
              <a:off x="288" y="1200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648200" y="1371600"/>
            <a:ext cx="5753100" cy="4757738"/>
            <a:chOff x="1968" y="960"/>
            <a:chExt cx="3624" cy="2997"/>
          </a:xfrm>
        </p:grpSpPr>
        <p:sp>
          <p:nvSpPr>
            <p:cNvPr id="1619011" name="Line 67"/>
            <p:cNvSpPr>
              <a:spLocks noChangeShapeType="1"/>
            </p:cNvSpPr>
            <p:nvPr/>
          </p:nvSpPr>
          <p:spPr bwMode="auto">
            <a:xfrm>
              <a:off x="3888" y="3696"/>
              <a:ext cx="144" cy="9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12" name="Text Box 68"/>
            <p:cNvSpPr txBox="1">
              <a:spLocks noChangeArrowheads="1"/>
            </p:cNvSpPr>
            <p:nvPr/>
          </p:nvSpPr>
          <p:spPr bwMode="auto">
            <a:xfrm>
              <a:off x="5232" y="960"/>
              <a:ext cx="3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Data</a:t>
              </a:r>
            </a:p>
          </p:txBody>
        </p:sp>
        <p:sp>
          <p:nvSpPr>
            <p:cNvPr id="1619013" name="Text Box 69"/>
            <p:cNvSpPr txBox="1">
              <a:spLocks noChangeArrowheads="1"/>
            </p:cNvSpPr>
            <p:nvPr/>
          </p:nvSpPr>
          <p:spPr bwMode="auto">
            <a:xfrm>
              <a:off x="3984" y="3744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32</a:t>
              </a:r>
            </a:p>
          </p:txBody>
        </p:sp>
        <p:sp>
          <p:nvSpPr>
            <p:cNvPr id="1619014" name="Text Box 70"/>
            <p:cNvSpPr txBox="1">
              <a:spLocks noChangeArrowheads="1"/>
            </p:cNvSpPr>
            <p:nvPr/>
          </p:nvSpPr>
          <p:spPr bwMode="auto">
            <a:xfrm>
              <a:off x="3984" y="1248"/>
              <a:ext cx="10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Block offset</a:t>
              </a:r>
            </a:p>
          </p:txBody>
        </p:sp>
        <p:sp>
          <p:nvSpPr>
            <p:cNvPr id="1619015" name="Line 71"/>
            <p:cNvSpPr>
              <a:spLocks noChangeShapeType="1"/>
            </p:cNvSpPr>
            <p:nvPr/>
          </p:nvSpPr>
          <p:spPr bwMode="auto">
            <a:xfrm>
              <a:off x="5424" y="1200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16" name="AutoShape 72"/>
            <p:cNvSpPr>
              <a:spLocks noChangeArrowheads="1"/>
            </p:cNvSpPr>
            <p:nvPr/>
          </p:nvSpPr>
          <p:spPr bwMode="auto">
            <a:xfrm>
              <a:off x="2832" y="3456"/>
              <a:ext cx="1008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17" name="Line 73"/>
            <p:cNvSpPr>
              <a:spLocks noChangeShapeType="1"/>
            </p:cNvSpPr>
            <p:nvPr/>
          </p:nvSpPr>
          <p:spPr bwMode="auto">
            <a:xfrm>
              <a:off x="1968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18" name="Line 74"/>
            <p:cNvSpPr>
              <a:spLocks noChangeShapeType="1"/>
            </p:cNvSpPr>
            <p:nvPr/>
          </p:nvSpPr>
          <p:spPr bwMode="auto">
            <a:xfrm>
              <a:off x="292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19" name="Line 75"/>
            <p:cNvSpPr>
              <a:spLocks noChangeShapeType="1"/>
            </p:cNvSpPr>
            <p:nvPr/>
          </p:nvSpPr>
          <p:spPr bwMode="auto">
            <a:xfrm>
              <a:off x="384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0" name="Line 76"/>
            <p:cNvSpPr>
              <a:spLocks noChangeShapeType="1"/>
            </p:cNvSpPr>
            <p:nvPr/>
          </p:nvSpPr>
          <p:spPr bwMode="auto">
            <a:xfrm>
              <a:off x="4752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1" name="Line 77"/>
            <p:cNvSpPr>
              <a:spLocks noChangeShapeType="1"/>
            </p:cNvSpPr>
            <p:nvPr/>
          </p:nvSpPr>
          <p:spPr bwMode="auto">
            <a:xfrm>
              <a:off x="1968" y="32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2" name="Line 78"/>
            <p:cNvSpPr>
              <a:spLocks noChangeShapeType="1"/>
            </p:cNvSpPr>
            <p:nvPr/>
          </p:nvSpPr>
          <p:spPr bwMode="auto">
            <a:xfrm>
              <a:off x="3744" y="32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3" name="Line 79"/>
            <p:cNvSpPr>
              <a:spLocks noChangeShapeType="1"/>
            </p:cNvSpPr>
            <p:nvPr/>
          </p:nvSpPr>
          <p:spPr bwMode="auto">
            <a:xfrm>
              <a:off x="3504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4" name="Line 80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5" name="Line 81"/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6" name="Line 82"/>
            <p:cNvSpPr>
              <a:spLocks noChangeShapeType="1"/>
            </p:cNvSpPr>
            <p:nvPr/>
          </p:nvSpPr>
          <p:spPr bwMode="auto">
            <a:xfrm>
              <a:off x="35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7" name="Line 83"/>
            <p:cNvSpPr>
              <a:spLocks noChangeShapeType="1"/>
            </p:cNvSpPr>
            <p:nvPr/>
          </p:nvSpPr>
          <p:spPr bwMode="auto">
            <a:xfrm>
              <a:off x="374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8" name="Line 84"/>
            <p:cNvSpPr>
              <a:spLocks noChangeShapeType="1"/>
            </p:cNvSpPr>
            <p:nvPr/>
          </p:nvSpPr>
          <p:spPr bwMode="auto">
            <a:xfrm>
              <a:off x="302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9" name="Line 85"/>
            <p:cNvSpPr>
              <a:spLocks noChangeShapeType="1"/>
            </p:cNvSpPr>
            <p:nvPr/>
          </p:nvSpPr>
          <p:spPr bwMode="auto">
            <a:xfrm>
              <a:off x="3024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0" name="Line 86"/>
            <p:cNvSpPr>
              <a:spLocks noChangeShapeType="1"/>
            </p:cNvSpPr>
            <p:nvPr/>
          </p:nvSpPr>
          <p:spPr bwMode="auto">
            <a:xfrm>
              <a:off x="3024" y="144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1" name="Line 87"/>
            <p:cNvSpPr>
              <a:spLocks noChangeShapeType="1"/>
            </p:cNvSpPr>
            <p:nvPr/>
          </p:nvSpPr>
          <p:spPr bwMode="auto">
            <a:xfrm>
              <a:off x="5328" y="1440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2" name="Line 88"/>
            <p:cNvSpPr>
              <a:spLocks noChangeShapeType="1"/>
            </p:cNvSpPr>
            <p:nvPr/>
          </p:nvSpPr>
          <p:spPr bwMode="auto">
            <a:xfrm flipH="1">
              <a:off x="3696" y="355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3" name="Line 89"/>
            <p:cNvSpPr>
              <a:spLocks noChangeShapeType="1"/>
            </p:cNvSpPr>
            <p:nvPr/>
          </p:nvSpPr>
          <p:spPr bwMode="auto">
            <a:xfrm>
              <a:off x="3360" y="36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4" name="Line 90"/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Slide Number Placeholder 6">
            <a:extLst>
              <a:ext uri="{FF2B5EF4-FFF2-40B4-BE49-F238E27FC236}">
                <a16:creationId xmlns:a16="http://schemas.microsoft.com/office/drawing/2014/main" id="{01534402-6092-4A45-9902-C9819C0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Four-Way Set Associative Cache</a:t>
            </a:r>
          </a:p>
        </p:txBody>
      </p:sp>
      <p:grpSp>
        <p:nvGrpSpPr>
          <p:cNvPr id="1691897" name="Group 249"/>
          <p:cNvGrpSpPr>
            <a:grpSpLocks/>
          </p:cNvGrpSpPr>
          <p:nvPr/>
        </p:nvGrpSpPr>
        <p:grpSpPr bwMode="auto">
          <a:xfrm>
            <a:off x="4813301" y="1066801"/>
            <a:ext cx="2835275" cy="498475"/>
            <a:chOff x="2072" y="896"/>
            <a:chExt cx="1786" cy="314"/>
          </a:xfrm>
        </p:grpSpPr>
        <p:sp>
          <p:nvSpPr>
            <p:cNvPr id="1691692" name="Line 44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93" name="Line 45"/>
            <p:cNvSpPr>
              <a:spLocks noChangeShapeType="1"/>
            </p:cNvSpPr>
            <p:nvPr/>
          </p:nvSpPr>
          <p:spPr bwMode="auto">
            <a:xfrm flipV="1">
              <a:off x="3570" y="106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1694" name="Freeform 46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95" name="Text Box 47"/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 dirty="0"/>
                <a:t>31 30       . . .                11 10  9     . . .           2  1  0</a:t>
              </a:r>
            </a:p>
          </p:txBody>
        </p:sp>
      </p:grpSp>
      <p:sp>
        <p:nvSpPr>
          <p:cNvPr id="1691696" name="Text Box 48"/>
          <p:cNvSpPr txBox="1">
            <a:spLocks noChangeArrowheads="1"/>
          </p:cNvSpPr>
          <p:nvPr/>
        </p:nvSpPr>
        <p:spPr bwMode="auto">
          <a:xfrm>
            <a:off x="7620001" y="990600"/>
            <a:ext cx="1419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Byte offset</a:t>
            </a:r>
          </a:p>
        </p:txBody>
      </p:sp>
      <p:sp>
        <p:nvSpPr>
          <p:cNvPr id="1691697" name="Line 49"/>
          <p:cNvSpPr>
            <a:spLocks noChangeShapeType="1"/>
          </p:cNvSpPr>
          <p:nvPr/>
        </p:nvSpPr>
        <p:spPr bwMode="auto">
          <a:xfrm flipH="1">
            <a:off x="7343775" y="1143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91810" name="Group 162"/>
          <p:cNvGrpSpPr>
            <a:grpSpLocks/>
          </p:cNvGrpSpPr>
          <p:nvPr/>
        </p:nvGrpSpPr>
        <p:grpSpPr bwMode="auto">
          <a:xfrm>
            <a:off x="8024814" y="2208213"/>
            <a:ext cx="2033588" cy="2138362"/>
            <a:chOff x="4143" y="1632"/>
            <a:chExt cx="1281" cy="1347"/>
          </a:xfrm>
        </p:grpSpPr>
        <p:sp>
          <p:nvSpPr>
            <p:cNvPr id="1691710" name="Freeform 62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711" name="Group 63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712" name="Freeform 64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3" name="Freeform 6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4" name="Line 66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5" name="Line 67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6" name="Line 68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7" name="Line 69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8" name="Line 70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9" name="Line 71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20" name="Line 72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21" name="Line 73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722" name="Line 74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723" name="Line 75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724" name="Text Box 76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726" name="Text Box 78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727" name="Text Box 79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728" name="Text Box 80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811" name="Group 163"/>
          <p:cNvGrpSpPr>
            <a:grpSpLocks/>
          </p:cNvGrpSpPr>
          <p:nvPr/>
        </p:nvGrpSpPr>
        <p:grpSpPr bwMode="auto">
          <a:xfrm>
            <a:off x="6043614" y="2208213"/>
            <a:ext cx="2033588" cy="2138362"/>
            <a:chOff x="4143" y="1632"/>
            <a:chExt cx="1281" cy="1347"/>
          </a:xfrm>
        </p:grpSpPr>
        <p:sp>
          <p:nvSpPr>
            <p:cNvPr id="1691812" name="Freeform 164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813" name="Group 165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814" name="Freeform 16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815" name="Freeform 167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6" name="Line 168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7" name="Line 169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8" name="Line 170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9" name="Line 171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0" name="Line 172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1" name="Line 173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2" name="Line 174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3" name="Line 175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824" name="Line 176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25" name="Line 177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26" name="Text Box 178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827" name="Text Box 179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828" name="Text Box 180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829" name="Text Box 181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830" name="Group 182"/>
          <p:cNvGrpSpPr>
            <a:grpSpLocks/>
          </p:cNvGrpSpPr>
          <p:nvPr/>
        </p:nvGrpSpPr>
        <p:grpSpPr bwMode="auto">
          <a:xfrm>
            <a:off x="4062414" y="2208213"/>
            <a:ext cx="2033588" cy="2138362"/>
            <a:chOff x="4143" y="1632"/>
            <a:chExt cx="1281" cy="1347"/>
          </a:xfrm>
        </p:grpSpPr>
        <p:sp>
          <p:nvSpPr>
            <p:cNvPr id="1691831" name="Freeform 183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832" name="Group 184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833" name="Freeform 18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4" name="Freeform 18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5" name="Line 187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6" name="Line 188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7" name="Line 189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8" name="Line 190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839" name="Line 191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0" name="Line 192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1" name="Line 193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2" name="Line 194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843" name="Line 195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44" name="Line 196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45" name="Text Box 197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846" name="Text Box 198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847" name="Text Box 199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848" name="Text Box 200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906" name="Group 258"/>
          <p:cNvGrpSpPr>
            <a:grpSpLocks/>
          </p:cNvGrpSpPr>
          <p:nvPr/>
        </p:nvGrpSpPr>
        <p:grpSpPr bwMode="auto">
          <a:xfrm>
            <a:off x="1924050" y="2200275"/>
            <a:ext cx="2190750" cy="2146299"/>
            <a:chOff x="252" y="1627"/>
            <a:chExt cx="1380" cy="1352"/>
          </a:xfrm>
        </p:grpSpPr>
        <p:sp>
          <p:nvSpPr>
            <p:cNvPr id="1691725" name="Text Box 77"/>
            <p:cNvSpPr txBox="1">
              <a:spLocks noChangeArrowheads="1"/>
            </p:cNvSpPr>
            <p:nvPr/>
          </p:nvSpPr>
          <p:spPr bwMode="auto">
            <a:xfrm>
              <a:off x="252" y="1627"/>
              <a:ext cx="4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  Index</a:t>
              </a:r>
            </a:p>
          </p:txBody>
        </p:sp>
        <p:grpSp>
          <p:nvGrpSpPr>
            <p:cNvPr id="1691849" name="Group 201"/>
            <p:cNvGrpSpPr>
              <a:grpSpLocks/>
            </p:cNvGrpSpPr>
            <p:nvPr/>
          </p:nvGrpSpPr>
          <p:grpSpPr bwMode="auto">
            <a:xfrm>
              <a:off x="351" y="1632"/>
              <a:ext cx="1281" cy="1347"/>
              <a:chOff x="4143" y="1632"/>
              <a:chExt cx="1281" cy="1347"/>
            </a:xfrm>
          </p:grpSpPr>
          <p:sp>
            <p:nvSpPr>
              <p:cNvPr id="1691850" name="Freeform 202"/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1851" name="Group 203"/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691852" name="Freeform 204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3" name="Freeform 205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8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9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60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6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1862" name="Line 214"/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63" name="Line 215"/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64" name="Text Box 216"/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33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Data</a:t>
                </a:r>
              </a:p>
            </p:txBody>
          </p:sp>
          <p:sp>
            <p:nvSpPr>
              <p:cNvPr id="1691865" name="Text Box 217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Tag</a:t>
                </a:r>
              </a:p>
            </p:txBody>
          </p:sp>
          <p:sp>
            <p:nvSpPr>
              <p:cNvPr id="1691866" name="Text Box 218"/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8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1691867" name="Text Box 219"/>
              <p:cNvSpPr txBox="1">
                <a:spLocks noChangeArrowheads="1"/>
              </p:cNvSpPr>
              <p:nvPr/>
            </p:nvSpPr>
            <p:spPr bwMode="auto">
              <a:xfrm>
                <a:off x="4143" y="1776"/>
                <a:ext cx="287" cy="1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sz="1200"/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253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254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255</a:t>
                </a:r>
              </a:p>
            </p:txBody>
          </p:sp>
        </p:grpSp>
      </p:grpSp>
      <p:grpSp>
        <p:nvGrpSpPr>
          <p:cNvPr id="1691898" name="Group 250"/>
          <p:cNvGrpSpPr>
            <a:grpSpLocks/>
          </p:cNvGrpSpPr>
          <p:nvPr/>
        </p:nvGrpSpPr>
        <p:grpSpPr bwMode="auto">
          <a:xfrm>
            <a:off x="2057401" y="1549400"/>
            <a:ext cx="5006975" cy="1752600"/>
            <a:chOff x="384" y="1200"/>
            <a:chExt cx="3154" cy="1104"/>
          </a:xfrm>
        </p:grpSpPr>
        <p:sp>
          <p:nvSpPr>
            <p:cNvPr id="1691668" name="Line 20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70" name="Text Box 22"/>
            <p:cNvSpPr txBox="1">
              <a:spLocks noChangeArrowheads="1"/>
            </p:cNvSpPr>
            <p:nvPr/>
          </p:nvSpPr>
          <p:spPr bwMode="auto">
            <a:xfrm>
              <a:off x="3360" y="124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  <p:sp>
          <p:nvSpPr>
            <p:cNvPr id="1691671" name="Text Box 23"/>
            <p:cNvSpPr txBox="1">
              <a:spLocks noChangeArrowheads="1"/>
            </p:cNvSpPr>
            <p:nvPr/>
          </p:nvSpPr>
          <p:spPr bwMode="auto">
            <a:xfrm>
              <a:off x="2754" y="1370"/>
              <a:ext cx="4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Index</a:t>
              </a:r>
            </a:p>
          </p:txBody>
        </p:sp>
        <p:sp>
          <p:nvSpPr>
            <p:cNvPr id="1691892" name="Line 244"/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3" name="Line 245"/>
            <p:cNvSpPr>
              <a:spLocks noChangeShapeType="1"/>
            </p:cNvSpPr>
            <p:nvPr/>
          </p:nvSpPr>
          <p:spPr bwMode="auto">
            <a:xfrm>
              <a:off x="384" y="1584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4" name="Line 246"/>
            <p:cNvSpPr>
              <a:spLocks noChangeShapeType="1"/>
            </p:cNvSpPr>
            <p:nvPr/>
          </p:nvSpPr>
          <p:spPr bwMode="auto">
            <a:xfrm>
              <a:off x="384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5" name="Line 247"/>
            <p:cNvSpPr>
              <a:spLocks noChangeShapeType="1"/>
            </p:cNvSpPr>
            <p:nvPr/>
          </p:nvSpPr>
          <p:spPr bwMode="auto">
            <a:xfrm>
              <a:off x="384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1932" name="Group 284"/>
          <p:cNvGrpSpPr>
            <a:grpSpLocks/>
          </p:cNvGrpSpPr>
          <p:nvPr/>
        </p:nvGrpSpPr>
        <p:grpSpPr bwMode="auto">
          <a:xfrm>
            <a:off x="1905000" y="1549400"/>
            <a:ext cx="7194550" cy="3657600"/>
            <a:chOff x="240" y="1056"/>
            <a:chExt cx="4532" cy="2304"/>
          </a:xfrm>
        </p:grpSpPr>
        <p:sp>
          <p:nvSpPr>
            <p:cNvPr id="1691662" name="Text Box 14"/>
            <p:cNvSpPr txBox="1">
              <a:spLocks noChangeArrowheads="1"/>
            </p:cNvSpPr>
            <p:nvPr/>
          </p:nvSpPr>
          <p:spPr bwMode="auto">
            <a:xfrm>
              <a:off x="2592" y="105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22</a:t>
              </a:r>
            </a:p>
          </p:txBody>
        </p:sp>
        <p:sp>
          <p:nvSpPr>
            <p:cNvPr id="1691664" name="Line 16"/>
            <p:cNvSpPr>
              <a:spLocks noChangeShapeType="1"/>
            </p:cNvSpPr>
            <p:nvPr/>
          </p:nvSpPr>
          <p:spPr bwMode="auto">
            <a:xfrm>
              <a:off x="2544" y="1152"/>
              <a:ext cx="145" cy="5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66" name="Text Box 18"/>
            <p:cNvSpPr txBox="1">
              <a:spLocks noChangeArrowheads="1"/>
            </p:cNvSpPr>
            <p:nvPr/>
          </p:nvSpPr>
          <p:spPr bwMode="auto">
            <a:xfrm>
              <a:off x="1296" y="1056"/>
              <a:ext cx="29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Tag</a:t>
              </a:r>
            </a:p>
          </p:txBody>
        </p:sp>
        <p:grpSp>
          <p:nvGrpSpPr>
            <p:cNvPr id="1691907" name="Group 259"/>
            <p:cNvGrpSpPr>
              <a:grpSpLocks/>
            </p:cNvGrpSpPr>
            <p:nvPr/>
          </p:nvGrpSpPr>
          <p:grpSpPr bwMode="auto">
            <a:xfrm>
              <a:off x="240" y="1056"/>
              <a:ext cx="4532" cy="2304"/>
              <a:chOff x="240" y="1200"/>
              <a:chExt cx="4532" cy="2304"/>
            </a:xfrm>
          </p:grpSpPr>
          <p:grpSp>
            <p:nvGrpSpPr>
              <p:cNvPr id="1691870" name="Group 222"/>
              <p:cNvGrpSpPr>
                <a:grpSpLocks/>
              </p:cNvGrpSpPr>
              <p:nvPr/>
            </p:nvGrpSpPr>
            <p:grpSpPr bwMode="auto">
              <a:xfrm>
                <a:off x="624" y="2304"/>
                <a:ext cx="404" cy="1200"/>
                <a:chOff x="624" y="2304"/>
                <a:chExt cx="404" cy="1200"/>
              </a:xfrm>
            </p:grpSpPr>
            <p:sp>
              <p:nvSpPr>
                <p:cNvPr id="1691653" name="Freeform 5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4" name="Line 6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5" name="Freeform 7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9" name="Freeform 1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60" name="Freeform 1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700" name="Line 52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71" name="Group 223"/>
              <p:cNvGrpSpPr>
                <a:grpSpLocks/>
              </p:cNvGrpSpPr>
              <p:nvPr/>
            </p:nvGrpSpPr>
            <p:grpSpPr bwMode="auto">
              <a:xfrm>
                <a:off x="1872" y="2304"/>
                <a:ext cx="404" cy="1200"/>
                <a:chOff x="624" y="2304"/>
                <a:chExt cx="404" cy="1200"/>
              </a:xfrm>
            </p:grpSpPr>
            <p:sp>
              <p:nvSpPr>
                <p:cNvPr id="1691872" name="Freeform 224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3" name="Line 225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4" name="Freeform 226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5" name="Freeform 227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6" name="Freeform 228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7" name="Line 229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78" name="Group 230"/>
              <p:cNvGrpSpPr>
                <a:grpSpLocks/>
              </p:cNvGrpSpPr>
              <p:nvPr/>
            </p:nvGrpSpPr>
            <p:grpSpPr bwMode="auto">
              <a:xfrm>
                <a:off x="3120" y="2304"/>
                <a:ext cx="404" cy="1200"/>
                <a:chOff x="624" y="2304"/>
                <a:chExt cx="404" cy="1200"/>
              </a:xfrm>
            </p:grpSpPr>
            <p:sp>
              <p:nvSpPr>
                <p:cNvPr id="1691879" name="Freeform 231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0" name="Line 232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1" name="Freeform 233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2" name="Freeform 234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3" name="Freeform 235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4" name="Line 236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85" name="Group 237"/>
              <p:cNvGrpSpPr>
                <a:grpSpLocks/>
              </p:cNvGrpSpPr>
              <p:nvPr/>
            </p:nvGrpSpPr>
            <p:grpSpPr bwMode="auto">
              <a:xfrm>
                <a:off x="4368" y="2304"/>
                <a:ext cx="404" cy="1200"/>
                <a:chOff x="624" y="2304"/>
                <a:chExt cx="404" cy="1200"/>
              </a:xfrm>
            </p:grpSpPr>
            <p:sp>
              <p:nvSpPr>
                <p:cNvPr id="1691886" name="Freeform 238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7" name="Line 239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8" name="Freeform 240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9" name="Freeform 24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90" name="Freeform 24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91" name="Line 243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1899" name="Line 251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0" name="Line 252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1" name="Line 253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2" name="Line 254"/>
              <p:cNvSpPr>
                <a:spLocks noChangeShapeType="1"/>
              </p:cNvSpPr>
              <p:nvPr/>
            </p:nvSpPr>
            <p:spPr bwMode="auto">
              <a:xfrm>
                <a:off x="240" y="312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3" name="Line 255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4" name="Line 256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5" name="Line 257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1948" name="Group 300"/>
          <p:cNvGrpSpPr>
            <a:grpSpLocks/>
          </p:cNvGrpSpPr>
          <p:nvPr/>
        </p:nvGrpSpPr>
        <p:grpSpPr bwMode="auto">
          <a:xfrm>
            <a:off x="2667001" y="3276601"/>
            <a:ext cx="7453313" cy="3394041"/>
            <a:chOff x="720" y="2017"/>
            <a:chExt cx="4695" cy="2185"/>
          </a:xfrm>
        </p:grpSpPr>
        <p:sp>
          <p:nvSpPr>
            <p:cNvPr id="1691911" name="Line 263"/>
            <p:cNvSpPr>
              <a:spLocks noChangeShapeType="1"/>
            </p:cNvSpPr>
            <p:nvPr/>
          </p:nvSpPr>
          <p:spPr bwMode="auto">
            <a:xfrm>
              <a:off x="5132" y="2029"/>
              <a:ext cx="0" cy="15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3" name="Line 265"/>
            <p:cNvSpPr>
              <a:spLocks noChangeShapeType="1"/>
            </p:cNvSpPr>
            <p:nvPr/>
          </p:nvSpPr>
          <p:spPr bwMode="auto">
            <a:xfrm>
              <a:off x="3840" y="2017"/>
              <a:ext cx="0" cy="1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4" name="Line 266"/>
            <p:cNvSpPr>
              <a:spLocks noChangeShapeType="1"/>
            </p:cNvSpPr>
            <p:nvPr/>
          </p:nvSpPr>
          <p:spPr bwMode="auto">
            <a:xfrm>
              <a:off x="2592" y="2017"/>
              <a:ext cx="0" cy="1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5" name="Line 267"/>
            <p:cNvSpPr>
              <a:spLocks noChangeShapeType="1"/>
            </p:cNvSpPr>
            <p:nvPr/>
          </p:nvSpPr>
          <p:spPr bwMode="auto">
            <a:xfrm>
              <a:off x="1344" y="2017"/>
              <a:ext cx="0" cy="13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947" name="Group 299"/>
            <p:cNvGrpSpPr>
              <a:grpSpLocks/>
            </p:cNvGrpSpPr>
            <p:nvPr/>
          </p:nvGrpSpPr>
          <p:grpSpPr bwMode="auto">
            <a:xfrm>
              <a:off x="720" y="3229"/>
              <a:ext cx="4695" cy="973"/>
              <a:chOff x="720" y="3229"/>
              <a:chExt cx="4695" cy="973"/>
            </a:xfrm>
          </p:grpSpPr>
          <p:sp>
            <p:nvSpPr>
              <p:cNvPr id="1691657" name="Text Box 9"/>
              <p:cNvSpPr txBox="1">
                <a:spLocks noChangeArrowheads="1"/>
              </p:cNvSpPr>
              <p:nvPr/>
            </p:nvSpPr>
            <p:spPr bwMode="auto">
              <a:xfrm>
                <a:off x="2064" y="3984"/>
                <a:ext cx="27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Hit</a:t>
                </a:r>
              </a:p>
            </p:txBody>
          </p:sp>
          <p:sp>
            <p:nvSpPr>
              <p:cNvPr id="1691704" name="Line 56"/>
              <p:cNvSpPr>
                <a:spLocks noChangeShapeType="1"/>
              </p:cNvSpPr>
              <p:nvPr/>
            </p:nvSpPr>
            <p:spPr bwMode="auto">
              <a:xfrm>
                <a:off x="5040" y="3325"/>
                <a:ext cx="192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05" name="Text Box 57"/>
              <p:cNvSpPr txBox="1">
                <a:spLocks noChangeArrowheads="1"/>
              </p:cNvSpPr>
              <p:nvPr/>
            </p:nvSpPr>
            <p:spPr bwMode="auto">
              <a:xfrm>
                <a:off x="3456" y="3984"/>
                <a:ext cx="360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Data</a:t>
                </a:r>
              </a:p>
            </p:txBody>
          </p:sp>
          <p:sp>
            <p:nvSpPr>
              <p:cNvPr id="1691706" name="Text Box 58"/>
              <p:cNvSpPr txBox="1">
                <a:spLocks noChangeArrowheads="1"/>
              </p:cNvSpPr>
              <p:nvPr/>
            </p:nvSpPr>
            <p:spPr bwMode="auto">
              <a:xfrm>
                <a:off x="5184" y="3229"/>
                <a:ext cx="2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</a:t>
                </a:r>
              </a:p>
            </p:txBody>
          </p:sp>
          <p:sp>
            <p:nvSpPr>
              <p:cNvPr id="1691908" name="AutoShape 260"/>
              <p:cNvSpPr>
                <a:spLocks noChangeArrowheads="1"/>
              </p:cNvSpPr>
              <p:nvPr/>
            </p:nvSpPr>
            <p:spPr bwMode="auto">
              <a:xfrm rot="16200000">
                <a:off x="1872" y="3640"/>
                <a:ext cx="288" cy="384"/>
              </a:xfrm>
              <a:prstGeom prst="moon">
                <a:avLst>
                  <a:gd name="adj" fmla="val 8194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909" name="AutoShape 261"/>
              <p:cNvSpPr>
                <a:spLocks noChangeArrowheads="1"/>
              </p:cNvSpPr>
              <p:nvPr/>
            </p:nvSpPr>
            <p:spPr bwMode="auto">
              <a:xfrm>
                <a:off x="3120" y="3709"/>
                <a:ext cx="110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910" name="Text Box 262"/>
              <p:cNvSpPr txBox="1">
                <a:spLocks noChangeArrowheads="1"/>
              </p:cNvSpPr>
              <p:nvPr/>
            </p:nvSpPr>
            <p:spPr bwMode="auto">
              <a:xfrm>
                <a:off x="3312" y="3709"/>
                <a:ext cx="63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4x1 select</a:t>
                </a:r>
              </a:p>
            </p:txBody>
          </p:sp>
          <p:sp>
            <p:nvSpPr>
              <p:cNvPr id="1691912" name="Line 264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6" name="Line 268"/>
              <p:cNvSpPr>
                <a:spLocks noChangeShapeType="1"/>
              </p:cNvSpPr>
              <p:nvPr/>
            </p:nvSpPr>
            <p:spPr bwMode="auto">
              <a:xfrm>
                <a:off x="720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7" name="Line 269"/>
              <p:cNvSpPr>
                <a:spLocks noChangeShapeType="1"/>
              </p:cNvSpPr>
              <p:nvPr/>
            </p:nvSpPr>
            <p:spPr bwMode="auto">
              <a:xfrm>
                <a:off x="1968" y="3277"/>
                <a:ext cx="0" cy="4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8" name="Line 270"/>
              <p:cNvSpPr>
                <a:spLocks noChangeShapeType="1"/>
              </p:cNvSpPr>
              <p:nvPr/>
            </p:nvSpPr>
            <p:spPr bwMode="auto">
              <a:xfrm>
                <a:off x="3216" y="3277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9" name="Line 271"/>
              <p:cNvSpPr>
                <a:spLocks noChangeShapeType="1"/>
              </p:cNvSpPr>
              <p:nvPr/>
            </p:nvSpPr>
            <p:spPr bwMode="auto">
              <a:xfrm>
                <a:off x="4464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0" name="Line 272"/>
              <p:cNvSpPr>
                <a:spLocks noChangeShapeType="1"/>
              </p:cNvSpPr>
              <p:nvPr/>
            </p:nvSpPr>
            <p:spPr bwMode="auto">
              <a:xfrm>
                <a:off x="720" y="3469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1" name="Line 273"/>
              <p:cNvSpPr>
                <a:spLocks noChangeShapeType="1"/>
              </p:cNvSpPr>
              <p:nvPr/>
            </p:nvSpPr>
            <p:spPr bwMode="auto">
              <a:xfrm>
                <a:off x="1872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2" name="Line 274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3" name="Line 275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4" name="Line 276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5" name="Line 277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6" name="Line 278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7" name="Line 279"/>
              <p:cNvSpPr>
                <a:spLocks noChangeShapeType="1"/>
              </p:cNvSpPr>
              <p:nvPr/>
            </p:nvSpPr>
            <p:spPr bwMode="auto">
              <a:xfrm>
                <a:off x="3600" y="33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8" name="Line 280"/>
              <p:cNvSpPr>
                <a:spLocks noChangeShapeType="1"/>
              </p:cNvSpPr>
              <p:nvPr/>
            </p:nvSpPr>
            <p:spPr bwMode="auto">
              <a:xfrm>
                <a:off x="3312" y="342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9" name="Line 281"/>
              <p:cNvSpPr>
                <a:spLocks noChangeShapeType="1"/>
              </p:cNvSpPr>
              <p:nvPr/>
            </p:nvSpPr>
            <p:spPr bwMode="auto">
              <a:xfrm>
                <a:off x="2592" y="3325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0" name="Line 282"/>
              <p:cNvSpPr>
                <a:spLocks noChangeShapeType="1"/>
              </p:cNvSpPr>
              <p:nvPr/>
            </p:nvSpPr>
            <p:spPr bwMode="auto">
              <a:xfrm>
                <a:off x="1344" y="3421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1" name="Line 283"/>
              <p:cNvSpPr>
                <a:spLocks noChangeShapeType="1"/>
              </p:cNvSpPr>
              <p:nvPr/>
            </p:nvSpPr>
            <p:spPr bwMode="auto">
              <a:xfrm>
                <a:off x="3648" y="390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3" name="Line 285"/>
              <p:cNvSpPr>
                <a:spLocks noChangeShapeType="1"/>
              </p:cNvSpPr>
              <p:nvPr/>
            </p:nvSpPr>
            <p:spPr bwMode="auto">
              <a:xfrm>
                <a:off x="2016" y="3976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5" name="Line 287"/>
              <p:cNvSpPr>
                <a:spLocks noChangeShapeType="1"/>
              </p:cNvSpPr>
              <p:nvPr/>
            </p:nvSpPr>
            <p:spPr bwMode="auto">
              <a:xfrm>
                <a:off x="3024" y="374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8" name="Line 290"/>
              <p:cNvSpPr>
                <a:spLocks noChangeShapeType="1"/>
              </p:cNvSpPr>
              <p:nvPr/>
            </p:nvSpPr>
            <p:spPr bwMode="auto">
              <a:xfrm>
                <a:off x="3024" y="3466"/>
                <a:ext cx="0" cy="2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9" name="Line 291"/>
              <p:cNvSpPr>
                <a:spLocks noChangeShapeType="1"/>
              </p:cNvSpPr>
              <p:nvPr/>
            </p:nvSpPr>
            <p:spPr bwMode="auto">
              <a:xfrm>
                <a:off x="2928" y="3789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0" name="Line 292"/>
              <p:cNvSpPr>
                <a:spLocks noChangeShapeType="1"/>
              </p:cNvSpPr>
              <p:nvPr/>
            </p:nvSpPr>
            <p:spPr bwMode="auto">
              <a:xfrm>
                <a:off x="2928" y="3370"/>
                <a:ext cx="0" cy="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1" name="Line 293"/>
              <p:cNvSpPr>
                <a:spLocks noChangeShapeType="1"/>
              </p:cNvSpPr>
              <p:nvPr/>
            </p:nvSpPr>
            <p:spPr bwMode="auto">
              <a:xfrm flipV="1">
                <a:off x="2448" y="3837"/>
                <a:ext cx="864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2" name="Line 294"/>
              <p:cNvSpPr>
                <a:spLocks noChangeShapeType="1"/>
              </p:cNvSpPr>
              <p:nvPr/>
            </p:nvSpPr>
            <p:spPr bwMode="auto">
              <a:xfrm flipV="1">
                <a:off x="2352" y="3885"/>
                <a:ext cx="100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3" name="Line 295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4" name="Line 296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5" name="Line 29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6" name="Line 298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8" name="Slide Number Placeholder 6">
            <a:extLst>
              <a:ext uri="{FF2B5EF4-FFF2-40B4-BE49-F238E27FC236}">
                <a16:creationId xmlns:a16="http://schemas.microsoft.com/office/drawing/2014/main" id="{B14EB03E-2FFB-4BC2-B37F-C397266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Memory Hierarchy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DCB5B-5067-409C-B123-B711F8622CCE}"/>
              </a:ext>
            </a:extLst>
          </p:cNvPr>
          <p:cNvSpPr/>
          <p:nvPr/>
        </p:nvSpPr>
        <p:spPr>
          <a:xfrm>
            <a:off x="1286608" y="2073569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DA4C7-E5C8-4E4D-B9AE-D3BC66D63AAB}"/>
              </a:ext>
            </a:extLst>
          </p:cNvPr>
          <p:cNvSpPr txBox="1"/>
          <p:nvPr/>
        </p:nvSpPr>
        <p:spPr>
          <a:xfrm>
            <a:off x="1251821" y="1016002"/>
            <a:ext cx="4146135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Example: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 C program that reads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two integer values from “file.txt” file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and prints the sum of them.</a:t>
            </a:r>
          </a:p>
        </p:txBody>
      </p:sp>
      <p:pic>
        <p:nvPicPr>
          <p:cNvPr id="13" name="Picture 9" descr="hard-disk-drive">
            <a:extLst>
              <a:ext uri="{FF2B5EF4-FFF2-40B4-BE49-F238E27FC236}">
                <a16:creationId xmlns:a16="http://schemas.microsoft.com/office/drawing/2014/main" id="{8F06912E-527E-467F-B3B5-783C6725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E7EB3-4C1A-40B0-988E-5E776C0EF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7" y="5074128"/>
            <a:ext cx="1295565" cy="971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A24DE7-9B22-41B7-8D19-227560755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EDA22835-3C4A-480E-9382-647B5217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908095C2-CC88-4993-9CA3-D0CD6607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2" name="Rectangle: Rounded Corners 28671">
            <a:extLst>
              <a:ext uri="{FF2B5EF4-FFF2-40B4-BE49-F238E27FC236}">
                <a16:creationId xmlns:a16="http://schemas.microsoft.com/office/drawing/2014/main" id="{A6129ADA-426C-4A9E-A725-64FE5A1DAA96}"/>
              </a:ext>
            </a:extLst>
          </p:cNvPr>
          <p:cNvSpPr/>
          <p:nvPr/>
        </p:nvSpPr>
        <p:spPr>
          <a:xfrm>
            <a:off x="5463610" y="1311896"/>
            <a:ext cx="1863154" cy="3509523"/>
          </a:xfrm>
          <a:prstGeom prst="roundRect">
            <a:avLst/>
          </a:prstGeom>
          <a:noFill/>
          <a:ln w="22225">
            <a:solidFill>
              <a:srgbClr val="036DB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Processor</a:t>
            </a:r>
          </a:p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(CPU)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Understands and executes each line of the code. 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Uses fast on-chip memories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093D7B-34CF-44EF-B2A3-0799D4AA10CC}"/>
              </a:ext>
            </a:extLst>
          </p:cNvPr>
          <p:cNvSpPr/>
          <p:nvPr/>
        </p:nvSpPr>
        <p:spPr>
          <a:xfrm>
            <a:off x="7490971" y="1284701"/>
            <a:ext cx="1863154" cy="3509523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Memory</a:t>
            </a:r>
          </a:p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(DRAM)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9BBB59"/>
                </a:solidFill>
                <a:latin typeface="Calibri"/>
              </a:rPr>
              <a:t>Provides operands to CPU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9BBB59"/>
                </a:solidFill>
                <a:latin typeface="Calibri"/>
              </a:rPr>
              <a:t>(*</a:t>
            </a:r>
            <a:r>
              <a:rPr lang="en-US" b="1" dirty="0" err="1">
                <a:solidFill>
                  <a:srgbClr val="9BBB59"/>
                </a:solidFill>
                <a:latin typeface="Calibri"/>
              </a:rPr>
              <a:t>fp</a:t>
            </a:r>
            <a:r>
              <a:rPr lang="en-US" b="1" dirty="0">
                <a:solidFill>
                  <a:srgbClr val="9BBB59"/>
                </a:solidFill>
                <a:latin typeface="Calibri"/>
              </a:rPr>
              <a:t>, size, sum, numbers[2])</a:t>
            </a:r>
          </a:p>
          <a:p>
            <a:pPr algn="ctr" defTabSz="527517"/>
            <a:endParaRPr lang="en-US" sz="1846" dirty="0">
              <a:solidFill>
                <a:srgbClr val="9BBB59"/>
              </a:solidFill>
              <a:latin typeface="Calibri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B86DB82-D8A2-4B78-BA09-210E5F459C00}"/>
              </a:ext>
            </a:extLst>
          </p:cNvPr>
          <p:cNvSpPr/>
          <p:nvPr/>
        </p:nvSpPr>
        <p:spPr>
          <a:xfrm>
            <a:off x="9518332" y="1281482"/>
            <a:ext cx="1863154" cy="3509523"/>
          </a:xfrm>
          <a:prstGeom prst="round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Storage</a:t>
            </a:r>
          </a:p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(HDD)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F79646"/>
                </a:solidFill>
                <a:latin typeface="Calibri"/>
              </a:rPr>
              <a:t>Provides file inputs and program code</a:t>
            </a: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F79646"/>
                </a:solidFill>
                <a:latin typeface="Calibri"/>
              </a:rPr>
              <a:t>(file.txt)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0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672" grpId="0" animBg="1"/>
      <p:bldP spid="44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Costs of Set Associative Caches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48" y="990235"/>
            <a:ext cx="10265135" cy="5653088"/>
          </a:xfrm>
        </p:spPr>
        <p:txBody>
          <a:bodyPr>
            <a:noAutofit/>
          </a:bodyPr>
          <a:lstStyle/>
          <a:p>
            <a:r>
              <a:rPr lang="en-US" sz="2400" b="1" dirty="0"/>
              <a:t>Must have hardware to keep track of when each way’s block was   used relative to the other blocks in the set (for replacement policy)</a:t>
            </a:r>
          </a:p>
          <a:p>
            <a:pPr lvl="1"/>
            <a:r>
              <a:rPr lang="en-US" sz="2000" dirty="0"/>
              <a:t>E.g., for 2-way set associative, takes </a:t>
            </a:r>
            <a:r>
              <a:rPr lang="en-US" sz="2000" dirty="0">
                <a:solidFill>
                  <a:schemeClr val="accent1"/>
                </a:solidFill>
              </a:rPr>
              <a:t>one bit per set</a:t>
            </a:r>
            <a:r>
              <a:rPr lang="en-US" sz="2000" dirty="0"/>
              <a:t> </a:t>
            </a:r>
            <a:r>
              <a:rPr lang="en-US" sz="2000" dirty="0">
                <a:cs typeface="Arial" charset="0"/>
              </a:rPr>
              <a:t>→</a:t>
            </a:r>
            <a:r>
              <a:rPr lang="en-US" sz="2000" dirty="0"/>
              <a:t> set the bit when a block is referenced (and reset the other way’s bit)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N-way set associative cache costs</a:t>
            </a:r>
          </a:p>
          <a:p>
            <a:pPr lvl="1"/>
            <a:r>
              <a:rPr lang="en-US" sz="2000" dirty="0"/>
              <a:t>N comparators (delay and area)</a:t>
            </a:r>
          </a:p>
          <a:p>
            <a:pPr lvl="1"/>
            <a:r>
              <a:rPr lang="en-US" sz="2000" dirty="0"/>
              <a:t>MUX delay (set selection) before data is available</a:t>
            </a:r>
          </a:p>
          <a:p>
            <a:pPr lvl="1"/>
            <a:r>
              <a:rPr lang="en-US" sz="2000" dirty="0"/>
              <a:t>Data is available </a:t>
            </a:r>
            <a:r>
              <a:rPr lang="en-US" sz="2000" dirty="0">
                <a:solidFill>
                  <a:schemeClr val="accent1"/>
                </a:solidFill>
              </a:rPr>
              <a:t>after</a:t>
            </a:r>
            <a:r>
              <a:rPr lang="en-US" sz="2000" dirty="0"/>
              <a:t> set selection (and Hit/Miss decision). In a direct mapped cache, the cache block is available </a:t>
            </a:r>
            <a:r>
              <a:rPr lang="en-US" sz="2000" dirty="0">
                <a:solidFill>
                  <a:schemeClr val="accent1"/>
                </a:solidFill>
              </a:rPr>
              <a:t>before</a:t>
            </a:r>
            <a:r>
              <a:rPr lang="en-US" sz="2000" dirty="0"/>
              <a:t> the Hit/Miss decision</a:t>
            </a:r>
          </a:p>
          <a:p>
            <a:pPr lvl="2"/>
            <a:r>
              <a:rPr lang="en-US" sz="1800" dirty="0"/>
              <a:t>So its not possible to just assume a hit and continue and recover later if it was a miss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/>
              <a:t>Total cache line size = valid field size + tag size + block data size + data for cache policy (e.g., time stamp, modified bit, etc.)</a:t>
            </a:r>
          </a:p>
          <a:p>
            <a:pPr marL="1055034" lvl="2" indent="0">
              <a:buNone/>
            </a:pPr>
            <a:endParaRPr lang="en-US" sz="1800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28D1BDD-F760-4CBA-A9D4-2249F11B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Miss Classification: The 3 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Compulsory (cold)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On the 1</a:t>
            </a:r>
            <a:r>
              <a:rPr lang="en-US" sz="2000" baseline="30000" dirty="0"/>
              <a:t>st</a:t>
            </a:r>
            <a:r>
              <a:rPr lang="en-US" sz="2000" dirty="0"/>
              <a:t> reference to a block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Related to # blocks accessed by a code, not related to the configuration of a cache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Capacity Misses</a:t>
            </a:r>
          </a:p>
          <a:p>
            <a:pPr lvl="1"/>
            <a:r>
              <a:rPr lang="en-US" sz="2000" dirty="0"/>
              <a:t>The program’s working set size exceeds the cache capacity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Conflict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Multiple memory blocks map to the same set in set-associative caches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622E-9E8B-3345-A0BB-CC7097F8D5A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step: Find data block no. that the word belongs to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Direct mapped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188129"/>
            <a:ext cx="3072134" cy="592311"/>
            <a:chOff x="5727521" y="3253194"/>
            <a:chExt cx="2662516" cy="51333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53194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FF0000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030616" y="2264079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</p:spTree>
    <p:extLst>
      <p:ext uri="{BB962C8B-B14F-4D97-AF65-F5344CB8AC3E}">
        <p14:creationId xmlns:p14="http://schemas.microsoft.com/office/powerpoint/2010/main" val="14856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step: Map the block no. to cache block no.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Direct mapped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219159"/>
            <a:ext cx="3072134" cy="561278"/>
            <a:chOff x="5727521" y="3280089"/>
            <a:chExt cx="2662516" cy="4864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80089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56725" y="5743350"/>
            <a:ext cx="230325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FF0000"/>
                </a:solidFill>
              </a:rPr>
              <a:t>% 8 blocks</a:t>
            </a:r>
          </a:p>
          <a:p>
            <a:r>
              <a:rPr lang="en-US" sz="2077" dirty="0">
                <a:solidFill>
                  <a:srgbClr val="FF0000"/>
                </a:solidFill>
              </a:rPr>
              <a:t> = cache block no. 3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826098" y="5318135"/>
            <a:ext cx="385383" cy="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6436438" y="5707796"/>
            <a:ext cx="969830" cy="190509"/>
          </a:xfrm>
          <a:prstGeom prst="bentConnector3">
            <a:avLst>
              <a:gd name="adj1" fmla="val 938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030616" y="2264079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744349" y="2264076"/>
          <a:ext cx="240323" cy="76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step: Calculate how many sets exist</a:t>
            </a:r>
          </a:p>
          <a:p>
            <a:pPr marL="0" indent="0">
              <a:buNone/>
            </a:pPr>
            <a:r>
              <a:rPr lang="en-US" sz="2400" dirty="0"/>
              <a:t>		8 blocks / 4 entries per set = 2 sets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4-way Set-Associative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030616" y="2264079"/>
          <a:ext cx="1922584" cy="126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9"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8448146" y="278670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5" name="Right Brace 24"/>
          <p:cNvSpPr/>
          <p:nvPr/>
        </p:nvSpPr>
        <p:spPr>
          <a:xfrm rot="5400000">
            <a:off x="9429744" y="280067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0" name="TextBox 29"/>
          <p:cNvSpPr txBox="1"/>
          <p:nvPr/>
        </p:nvSpPr>
        <p:spPr>
          <a:xfrm>
            <a:off x="7213836" y="3143750"/>
            <a:ext cx="91903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030616" y="2266771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04266" y="1820769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</p:spTree>
    <p:extLst>
      <p:ext uri="{BB962C8B-B14F-4D97-AF65-F5344CB8AC3E}">
        <p14:creationId xmlns:p14="http://schemas.microsoft.com/office/powerpoint/2010/main" val="26487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 animBg="1"/>
      <p:bldP spid="25" grpId="0" animBg="1"/>
      <p:bldP spid="30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step: Find data block no. that the word belongs to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4-way Set-Associative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188129"/>
            <a:ext cx="3072134" cy="592311"/>
            <a:chOff x="5727521" y="3253194"/>
            <a:chExt cx="2662516" cy="51333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53194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FF0000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030616" y="2264079"/>
          <a:ext cx="1922584" cy="126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9"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8448146" y="278670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5" name="Right Brace 24"/>
          <p:cNvSpPr/>
          <p:nvPr/>
        </p:nvSpPr>
        <p:spPr>
          <a:xfrm rot="5400000">
            <a:off x="9429744" y="280067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0" name="TextBox 29"/>
          <p:cNvSpPr txBox="1"/>
          <p:nvPr/>
        </p:nvSpPr>
        <p:spPr>
          <a:xfrm>
            <a:off x="7213836" y="3143750"/>
            <a:ext cx="91903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</p:txBody>
      </p:sp>
    </p:spTree>
    <p:extLst>
      <p:ext uri="{BB962C8B-B14F-4D97-AF65-F5344CB8AC3E}">
        <p14:creationId xmlns:p14="http://schemas.microsoft.com/office/powerpoint/2010/main" val="22987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step: Map the block no. to cache block no.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4-way Set-Associative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219159"/>
            <a:ext cx="3072134" cy="561278"/>
            <a:chOff x="5727521" y="3280089"/>
            <a:chExt cx="2662516" cy="4864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80089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56725" y="5743350"/>
            <a:ext cx="230325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FF0000"/>
                </a:solidFill>
              </a:rPr>
              <a:t>% 2 sets</a:t>
            </a:r>
          </a:p>
          <a:p>
            <a:r>
              <a:rPr lang="en-US" sz="2077" dirty="0">
                <a:solidFill>
                  <a:srgbClr val="FF0000"/>
                </a:solidFill>
              </a:rPr>
              <a:t> = cache block no. 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109702" y="5316543"/>
            <a:ext cx="101780" cy="3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6504016" y="5631576"/>
            <a:ext cx="968128" cy="344653"/>
          </a:xfrm>
          <a:prstGeom prst="bentConnector3">
            <a:avLst>
              <a:gd name="adj1" fmla="val -217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30616" y="2264079"/>
          <a:ext cx="1922584" cy="126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9"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sp>
        <p:nvSpPr>
          <p:cNvPr id="34" name="Right Brace 33"/>
          <p:cNvSpPr/>
          <p:nvPr/>
        </p:nvSpPr>
        <p:spPr>
          <a:xfrm rot="5400000">
            <a:off x="8448146" y="278670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5" name="Right Brace 34"/>
          <p:cNvSpPr/>
          <p:nvPr/>
        </p:nvSpPr>
        <p:spPr>
          <a:xfrm rot="5400000">
            <a:off x="9429744" y="280067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6" name="TextBox 35"/>
          <p:cNvSpPr txBox="1"/>
          <p:nvPr/>
        </p:nvSpPr>
        <p:spPr>
          <a:xfrm>
            <a:off x="7213836" y="3143750"/>
            <a:ext cx="91903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234169" y="2271453"/>
          <a:ext cx="240323" cy="76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val Callout 12"/>
          <p:cNvSpPr/>
          <p:nvPr/>
        </p:nvSpPr>
        <p:spPr>
          <a:xfrm>
            <a:off x="8204266" y="912910"/>
            <a:ext cx="2639580" cy="905168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pick any available block within set 1</a:t>
            </a:r>
          </a:p>
        </p:txBody>
      </p:sp>
    </p:spTree>
    <p:extLst>
      <p:ext uri="{BB962C8B-B14F-4D97-AF65-F5344CB8AC3E}">
        <p14:creationId xmlns:p14="http://schemas.microsoft.com/office/powerpoint/2010/main" val="6071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and all step: Find any available cache block and map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030616" y="2264079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9229915" y="2264079"/>
          <a:ext cx="240323" cy="76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val Callout 34"/>
          <p:cNvSpPr/>
          <p:nvPr/>
        </p:nvSpPr>
        <p:spPr>
          <a:xfrm>
            <a:off x="8204266" y="912910"/>
            <a:ext cx="2639580" cy="905168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pick any available block</a:t>
            </a:r>
          </a:p>
        </p:txBody>
      </p:sp>
    </p:spTree>
    <p:extLst>
      <p:ext uri="{BB962C8B-B14F-4D97-AF65-F5344CB8AC3E}">
        <p14:creationId xmlns:p14="http://schemas.microsoft.com/office/powerpoint/2010/main" val="41241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Replacement Policy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/>
              <a:t>When loading a new block (on miss), if the cache is already full, which block should be replaced (in the set)?</a:t>
            </a:r>
            <a:endParaRPr lang="en-US" altLang="en-US" sz="2308" dirty="0"/>
          </a:p>
          <a:p>
            <a:pPr lvl="1"/>
            <a:r>
              <a:rPr lang="en-US" altLang="en-US" sz="1939" dirty="0"/>
              <a:t>Random: </a:t>
            </a:r>
            <a:r>
              <a:rPr lang="en-US" altLang="en-US" sz="2000" dirty="0"/>
              <a:t>Replace a randomly chosen line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1939" dirty="0"/>
              <a:t>FIFO: </a:t>
            </a:r>
            <a:r>
              <a:rPr lang="en-US" altLang="en-US" sz="2000" dirty="0"/>
              <a:t>Replace the oldest line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1939" dirty="0"/>
              <a:t>LRU (Least Recently Used): </a:t>
            </a:r>
            <a:r>
              <a:rPr lang="en-US" altLang="en-US" sz="2000" dirty="0"/>
              <a:t>Replace the least recently used line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Many others: Round Robin, LIFO, MRU, etc..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86DA3AD-DB07-43DC-A679-2DF18C5136D2}" type="slidenum">
              <a:rPr lang="en-US" altLang="zh-TW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4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74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7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97F6-0E20-42A5-AF4E-77FDA38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FF91-D87E-437D-97F4-2D8DDDFD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292" y="1342528"/>
            <a:ext cx="4317483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On-chip Memories (Memories inside of CPU)</a:t>
            </a:r>
          </a:p>
          <a:p>
            <a:pPr lvl="1"/>
            <a:r>
              <a:rPr lang="en-US" sz="2000" dirty="0"/>
              <a:t>Register file, Caches</a:t>
            </a:r>
          </a:p>
          <a:p>
            <a:pPr lvl="1"/>
            <a:r>
              <a:rPr lang="en-US" sz="2000" dirty="0"/>
              <a:t>Small but Fast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D2A0-A19E-4997-A627-746D254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E11BCF-D5CA-4A85-9CF6-EDBEF2F5922B}"/>
              </a:ext>
            </a:extLst>
          </p:cNvPr>
          <p:cNvGrpSpPr/>
          <p:nvPr/>
        </p:nvGrpSpPr>
        <p:grpSpPr>
          <a:xfrm>
            <a:off x="1157734" y="1393770"/>
            <a:ext cx="5708825" cy="4689520"/>
            <a:chOff x="3823582" y="1484053"/>
            <a:chExt cx="4947648" cy="40642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EFB780-0C24-43C4-A0AA-B7EA69B583AD}"/>
                </a:ext>
              </a:extLst>
            </p:cNvPr>
            <p:cNvSpPr/>
            <p:nvPr/>
          </p:nvSpPr>
          <p:spPr>
            <a:xfrm>
              <a:off x="3823582" y="1856636"/>
              <a:ext cx="4719537" cy="3691668"/>
            </a:xfrm>
            <a:prstGeom prst="rect">
              <a:avLst/>
            </a:prstGeom>
            <a:noFill/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077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AABD7E8-0E89-4741-B8CB-9018C9EFF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407" y="1484053"/>
              <a:ext cx="1122823" cy="84211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A7D11D8-5D45-4481-897B-A0715E14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689" y="2698753"/>
              <a:ext cx="4153184" cy="26661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0D56-DE1E-4F0C-A09D-196ACD80242D}"/>
              </a:ext>
            </a:extLst>
          </p:cNvPr>
          <p:cNvSpPr/>
          <p:nvPr/>
        </p:nvSpPr>
        <p:spPr>
          <a:xfrm>
            <a:off x="3533751" y="3639974"/>
            <a:ext cx="620633" cy="1090542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720DF-5EBA-47E7-91C0-BAE52D9F06B8}"/>
              </a:ext>
            </a:extLst>
          </p:cNvPr>
          <p:cNvSpPr txBox="1"/>
          <p:nvPr/>
        </p:nvSpPr>
        <p:spPr>
          <a:xfrm>
            <a:off x="3115662" y="2407688"/>
            <a:ext cx="142859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9F0A93-16D2-4CAE-9341-DF15E91FF440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3829960" y="2748551"/>
            <a:ext cx="14108" cy="891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D1BD7-EC54-4904-A1D8-DF1D75D246F7}"/>
              </a:ext>
            </a:extLst>
          </p:cNvPr>
          <p:cNvSpPr/>
          <p:nvPr/>
        </p:nvSpPr>
        <p:spPr>
          <a:xfrm>
            <a:off x="2170570" y="3724874"/>
            <a:ext cx="724814" cy="784268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19949-E80B-4186-9459-C595A13ACB54}"/>
              </a:ext>
            </a:extLst>
          </p:cNvPr>
          <p:cNvSpPr/>
          <p:nvPr/>
        </p:nvSpPr>
        <p:spPr>
          <a:xfrm>
            <a:off x="5130401" y="4249695"/>
            <a:ext cx="495772" cy="879800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41E4E-183C-41AF-A37F-A8013ABE7A8E}"/>
              </a:ext>
            </a:extLst>
          </p:cNvPr>
          <p:cNvSpPr txBox="1"/>
          <p:nvPr/>
        </p:nvSpPr>
        <p:spPr>
          <a:xfrm>
            <a:off x="1907582" y="2196591"/>
            <a:ext cx="1255472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2CB13-7791-4619-BC0F-06665B82914B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532977" y="2785983"/>
            <a:ext cx="2341" cy="938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294AD6-639D-4160-B49B-455B30C9E0F8}"/>
              </a:ext>
            </a:extLst>
          </p:cNvPr>
          <p:cNvSpPr txBox="1"/>
          <p:nvPr/>
        </p:nvSpPr>
        <p:spPr>
          <a:xfrm>
            <a:off x="4983444" y="2155191"/>
            <a:ext cx="806631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65EAB-2389-40B6-A04B-7F8FAA64632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5378287" y="2744583"/>
            <a:ext cx="8473" cy="1505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9" descr="hard-disk-drive">
            <a:extLst>
              <a:ext uri="{FF2B5EF4-FFF2-40B4-BE49-F238E27FC236}">
                <a16:creationId xmlns:a16="http://schemas.microsoft.com/office/drawing/2014/main" id="{4095E71F-9E19-4E1D-963C-83EBFE53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6EF23-50FA-4164-B507-77331A7680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25" name="AutoShape 38">
            <a:extLst>
              <a:ext uri="{FF2B5EF4-FFF2-40B4-BE49-F238E27FC236}">
                <a16:creationId xmlns:a16="http://schemas.microsoft.com/office/drawing/2014/main" id="{39AED85C-0DE6-4F5F-AF7E-BC998B3B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6751B6AB-16D3-448E-B4D9-14333807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 animBg="1"/>
      <p:bldP spid="19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C6D44E-0681-4EFA-AE34-7C293E02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86104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59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B1A5CE-9864-46EE-B30A-879B2974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23913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0859B2-BB7D-4B75-96C5-9CC9A289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38826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76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6799385" y="4272028"/>
            <a:ext cx="248253" cy="31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68D15-C2D9-4B5F-877B-4B3457AA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20124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3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409676" y="5373564"/>
            <a:ext cx="486163" cy="393068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7" name="TextBox 6"/>
          <p:cNvSpPr txBox="1"/>
          <p:nvPr/>
        </p:nvSpPr>
        <p:spPr>
          <a:xfrm>
            <a:off x="7895839" y="5234554"/>
            <a:ext cx="283917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b="1" dirty="0">
                <a:solidFill>
                  <a:schemeClr val="accent5"/>
                </a:solidFill>
              </a:rPr>
              <a:t>LRU to be replaced for 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85549" y="4251339"/>
            <a:ext cx="248253" cy="351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18D733-E506-4CB6-9D0D-18B35B5A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34756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451054" y="3951367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63995" y="4964714"/>
            <a:ext cx="155160" cy="187735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932100" y="4411616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4E9C23-C23B-425B-B299-649F1D0F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9491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8247530" y="4354778"/>
            <a:ext cx="248253" cy="703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99622" y="5363835"/>
            <a:ext cx="486163" cy="393068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TextBox 12"/>
          <p:cNvSpPr txBox="1"/>
          <p:nvPr/>
        </p:nvSpPr>
        <p:spPr>
          <a:xfrm>
            <a:off x="8885785" y="5224825"/>
            <a:ext cx="175015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b="1" dirty="0">
                <a:solidFill>
                  <a:schemeClr val="accent5"/>
                </a:solidFill>
              </a:rPr>
              <a:t>LRU to be </a:t>
            </a:r>
          </a:p>
          <a:p>
            <a:r>
              <a:rPr lang="en-US" sz="2077" b="1" dirty="0">
                <a:solidFill>
                  <a:schemeClr val="accent5"/>
                </a:solidFill>
              </a:rPr>
              <a:t>replaced for 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057F13-E31F-4B30-8C70-8F01AD3E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41109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23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94513" y="4034117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46199" y="4737502"/>
            <a:ext cx="155160" cy="187735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922052" y="4447872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D94945-39D0-4551-822E-02DF7716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4260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Policies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804901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Read policies:</a:t>
            </a:r>
          </a:p>
          <a:p>
            <a:pPr lvl="1"/>
            <a:r>
              <a:rPr lang="en-US" altLang="en-US" sz="2000" dirty="0"/>
              <a:t>Read Hit: </a:t>
            </a:r>
            <a:r>
              <a:rPr lang="en-US" sz="2000" dirty="0"/>
              <a:t>this is what we want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Read Miss: replacement policy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Write policies (L1D only): consistency issues &amp; performance tradeoffs</a:t>
            </a:r>
          </a:p>
          <a:p>
            <a:pPr lvl="1"/>
            <a:r>
              <a:rPr lang="en-US" altLang="en-US" sz="2000" dirty="0"/>
              <a:t>Write-through vs. write-back vs. write-evict (no-write)</a:t>
            </a:r>
          </a:p>
          <a:p>
            <a:pPr lvl="2"/>
            <a:r>
              <a:rPr lang="en-US" altLang="en-US" sz="1800" dirty="0"/>
              <a:t>also slightly different between write hit and write miss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Write Hit: write policy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Write Miss: write allocation policies (2 policies to categorize 3 write policies) + replacement policy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55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Write Policy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Write-through: consistent with lower level</a:t>
            </a:r>
          </a:p>
          <a:p>
            <a:pPr lvl="1"/>
            <a:r>
              <a:rPr lang="en-US" altLang="en-US" sz="2000" dirty="0"/>
              <a:t>The value is written to both the cache line and the lower-level memory.</a:t>
            </a:r>
          </a:p>
          <a:p>
            <a:pPr lvl="2"/>
            <a:r>
              <a:rPr lang="en-US" sz="1800" dirty="0"/>
              <a:t>No need to write a full block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Write buffer can be used so cache does not need to wait for the write to lower level</a:t>
            </a:r>
          </a:p>
          <a:p>
            <a:pPr lvl="2"/>
            <a:r>
              <a:rPr lang="en-US" sz="1800" dirty="0"/>
              <a:t>stall only if the write buffer is full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  <a:p>
            <a:endParaRPr lang="en-US" altLang="en-US" sz="23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49</a:t>
            </a:fld>
            <a:endParaRPr lang="en-US" altLang="zh-TW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456" y="4592896"/>
            <a:ext cx="5321932" cy="117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555595" y="4808995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20" name="Rectangle 19"/>
          <p:cNvSpPr/>
          <p:nvPr/>
        </p:nvSpPr>
        <p:spPr>
          <a:xfrm>
            <a:off x="6829407" y="4739873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</a:p>
        </p:txBody>
      </p:sp>
      <p:cxnSp>
        <p:nvCxnSpPr>
          <p:cNvPr id="21" name="Straight Arrow Connector 20"/>
          <p:cNvCxnSpPr>
            <a:stCxn id="22" idx="2"/>
          </p:cNvCxnSpPr>
          <p:nvPr/>
        </p:nvCxnSpPr>
        <p:spPr>
          <a:xfrm>
            <a:off x="4629142" y="4736864"/>
            <a:ext cx="911441" cy="136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3577" y="4396001"/>
            <a:ext cx="85113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solidFill>
                  <a:srgbClr val="FF0000"/>
                </a:solidFill>
              </a:rPr>
              <a:t>SW to 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59884" y="4812028"/>
            <a:ext cx="205869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4944910" y="4859847"/>
            <a:ext cx="658378" cy="532967"/>
          </a:xfrm>
          <a:prstGeom prst="bentConnector3">
            <a:avLst>
              <a:gd name="adj1" fmla="val 995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55595" y="5362380"/>
            <a:ext cx="205869" cy="1335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</p:spTree>
    <p:extLst>
      <p:ext uri="{BB962C8B-B14F-4D97-AF65-F5344CB8AC3E}">
        <p14:creationId xmlns:p14="http://schemas.microsoft.com/office/powerpoint/2010/main" val="25664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97F6-0E20-42A5-AF4E-77FDA38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FF91-D87E-437D-97F4-2D8DDDFD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19" y="1346145"/>
            <a:ext cx="436778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Off-chip Memories (Memories outside CPU)</a:t>
            </a:r>
          </a:p>
          <a:p>
            <a:pPr lvl="1"/>
            <a:r>
              <a:rPr lang="en-US" sz="2000" dirty="0"/>
              <a:t>System Memory, Storage</a:t>
            </a:r>
          </a:p>
          <a:p>
            <a:pPr lvl="1"/>
            <a:r>
              <a:rPr lang="en-US" sz="2000" dirty="0"/>
              <a:t>Large but Slow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D2A0-A19E-4997-A627-746D254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409D92-9411-4790-9171-263A1B0CA771}"/>
              </a:ext>
            </a:extLst>
          </p:cNvPr>
          <p:cNvSpPr txBox="1"/>
          <p:nvPr/>
        </p:nvSpPr>
        <p:spPr>
          <a:xfrm>
            <a:off x="7050791" y="3411114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AF3A1F-C401-42EB-9602-DF007B62FAA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019510" y="3780446"/>
            <a:ext cx="8472" cy="11309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1E9727-18AF-40AA-9D41-7ACEE03BF8A7}"/>
              </a:ext>
            </a:extLst>
          </p:cNvPr>
          <p:cNvSpPr txBox="1"/>
          <p:nvPr/>
        </p:nvSpPr>
        <p:spPr>
          <a:xfrm>
            <a:off x="9894524" y="3443148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C923A7-7B68-4D91-AF86-0E5BE63B312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407996" y="3812480"/>
            <a:ext cx="8467" cy="1108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hard-disk-drive">
            <a:extLst>
              <a:ext uri="{FF2B5EF4-FFF2-40B4-BE49-F238E27FC236}">
                <a16:creationId xmlns:a16="http://schemas.microsoft.com/office/drawing/2014/main" id="{02E0890C-C2FB-48DB-BFFD-35AEC4DD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41617-863B-4870-A6A1-CAF1CA36FD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8" name="AutoShape 38">
            <a:extLst>
              <a:ext uri="{FF2B5EF4-FFF2-40B4-BE49-F238E27FC236}">
                <a16:creationId xmlns:a16="http://schemas.microsoft.com/office/drawing/2014/main" id="{A15F0639-9E26-474E-A435-51FB413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AutoShape 38">
            <a:extLst>
              <a:ext uri="{FF2B5EF4-FFF2-40B4-BE49-F238E27FC236}">
                <a16:creationId xmlns:a16="http://schemas.microsoft.com/office/drawing/2014/main" id="{AE544A54-11B7-4F91-B2B4-1A5B801A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2C5886-8D91-4753-A488-F13F450D6C27}"/>
              </a:ext>
            </a:extLst>
          </p:cNvPr>
          <p:cNvGrpSpPr/>
          <p:nvPr/>
        </p:nvGrpSpPr>
        <p:grpSpPr>
          <a:xfrm>
            <a:off x="1157734" y="1393770"/>
            <a:ext cx="5708825" cy="4689520"/>
            <a:chOff x="3823582" y="1484053"/>
            <a:chExt cx="4947648" cy="40642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090862-52F9-467C-A3B6-F5EE78BDFFFD}"/>
                </a:ext>
              </a:extLst>
            </p:cNvPr>
            <p:cNvSpPr/>
            <p:nvPr/>
          </p:nvSpPr>
          <p:spPr>
            <a:xfrm>
              <a:off x="3823582" y="1856636"/>
              <a:ext cx="4719537" cy="3691668"/>
            </a:xfrm>
            <a:prstGeom prst="rect">
              <a:avLst/>
            </a:prstGeom>
            <a:noFill/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077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66693E2-EBA0-42F9-B493-4DCFAC3D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407" y="1484053"/>
              <a:ext cx="1122823" cy="84211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DEE1273-A8D5-4C38-9EC9-B1D1F570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8689" y="2698753"/>
              <a:ext cx="4153184" cy="2666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4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Write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50</a:t>
            </a:fld>
            <a:endParaRPr lang="en-US" altLang="zh-TW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456" y="4592896"/>
            <a:ext cx="5321932" cy="117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29407" y="4739873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57294" y="4812028"/>
            <a:ext cx="210312" cy="1335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30" name="Rectangle 29"/>
          <p:cNvSpPr/>
          <p:nvPr/>
        </p:nvSpPr>
        <p:spPr>
          <a:xfrm>
            <a:off x="5555595" y="5362380"/>
            <a:ext cx="205869" cy="1335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5404BA-E6E3-4840-99AF-6C3D8CCD7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Write-through: consistent with lower level</a:t>
            </a:r>
          </a:p>
          <a:p>
            <a:pPr lvl="1"/>
            <a:r>
              <a:rPr lang="en-US" altLang="en-US" sz="2000" dirty="0"/>
              <a:t>The value is written to both the cache line and the lower-level memory.</a:t>
            </a:r>
          </a:p>
          <a:p>
            <a:pPr lvl="2"/>
            <a:r>
              <a:rPr lang="en-US" sz="1800" dirty="0"/>
              <a:t>No need to write a full block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Write buffer can be used so cache does not need to wait for the write to lower level</a:t>
            </a:r>
          </a:p>
          <a:p>
            <a:pPr lvl="2"/>
            <a:r>
              <a:rPr lang="en-US" sz="1800" dirty="0"/>
              <a:t>stall only if the write buffer is full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  <a:p>
            <a:endParaRPr lang="en-US" altLang="en-US" sz="2308" dirty="0"/>
          </a:p>
        </p:txBody>
      </p:sp>
    </p:spTree>
    <p:extLst>
      <p:ext uri="{BB962C8B-B14F-4D97-AF65-F5344CB8AC3E}">
        <p14:creationId xmlns:p14="http://schemas.microsoft.com/office/powerpoint/2010/main" val="30940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2735E-7 L 0.12031 -0.08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44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Write Policy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Write-back: inconsistent with lower level</a:t>
            </a:r>
          </a:p>
          <a:p>
            <a:pPr lvl="1"/>
            <a:r>
              <a:rPr lang="en-US" altLang="en-US" sz="2000" dirty="0"/>
              <a:t>The value is written only to the cache line. The modified (dirty) cache line is written to main memory only when it is evicted.</a:t>
            </a:r>
          </a:p>
          <a:p>
            <a:pPr lvl="2"/>
            <a:r>
              <a:rPr lang="en-US" altLang="en-US" sz="1800" dirty="0"/>
              <a:t>1 dirty bit is needed for each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write-back buffer to update lower level with evicted dirty blocks</a:t>
            </a:r>
          </a:p>
          <a:p>
            <a:pPr lvl="2"/>
            <a:r>
              <a:rPr lang="en-US" altLang="en-US" sz="1800" dirty="0"/>
              <a:t>Must write a full block at this point since we do not know which word is modified</a:t>
            </a:r>
          </a:p>
          <a:p>
            <a:pPr lvl="2"/>
            <a:endParaRPr lang="en-US" altLang="en-US" sz="18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51</a:t>
            </a:fld>
            <a:endParaRPr lang="en-US" altLang="zh-TW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4511" y="4592876"/>
            <a:ext cx="6162976" cy="12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478394" y="4824478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10" name="Rectangle 9"/>
          <p:cNvSpPr/>
          <p:nvPr/>
        </p:nvSpPr>
        <p:spPr>
          <a:xfrm>
            <a:off x="6958074" y="4755357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17673" y="4822119"/>
            <a:ext cx="960720" cy="6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8915" y="4504382"/>
            <a:ext cx="85113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SW to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2681" y="4822120"/>
            <a:ext cx="210312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8074" y="4950860"/>
            <a:ext cx="205869" cy="13352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4579" y="4436427"/>
            <a:ext cx="1172116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9" dirty="0">
                <a:solidFill>
                  <a:srgbClr val="FF0000"/>
                </a:solidFill>
              </a:rPr>
              <a:t>dirty bit (A)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4578" y="4433959"/>
            <a:ext cx="1172116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9" dirty="0">
                <a:solidFill>
                  <a:schemeClr val="accent5"/>
                </a:solidFill>
              </a:rPr>
              <a:t>dirty bit (A) = 0</a:t>
            </a:r>
          </a:p>
        </p:txBody>
      </p:sp>
    </p:spTree>
    <p:extLst>
      <p:ext uri="{BB962C8B-B14F-4D97-AF65-F5344CB8AC3E}">
        <p14:creationId xmlns:p14="http://schemas.microsoft.com/office/powerpoint/2010/main" val="33875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 animBg="1"/>
      <p:bldP spid="12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Write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52</a:t>
            </a:fld>
            <a:endParaRPr lang="en-US" altLang="zh-TW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4511" y="4592876"/>
            <a:ext cx="6162976" cy="12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958074" y="4755357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17673" y="4822119"/>
            <a:ext cx="960720" cy="6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8915" y="4504382"/>
            <a:ext cx="60234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LW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2047" y="4822120"/>
            <a:ext cx="210312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8074" y="4950860"/>
            <a:ext cx="205869" cy="13352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6003" y="4718451"/>
            <a:ext cx="1774717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 few cycles later...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6099" y="5702125"/>
            <a:ext cx="398211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 is full and A is selected to be replaced by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579" y="443642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dirty bit (A) = 1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19FE3F-EEA7-4EAF-85E7-BF109EB08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Write-back: inconsistent with lower level</a:t>
            </a:r>
          </a:p>
          <a:p>
            <a:pPr lvl="1"/>
            <a:r>
              <a:rPr lang="en-US" altLang="en-US" sz="2000" dirty="0"/>
              <a:t>The value is written only to the cache line. The modified (dirty) cache line is written to main memory only when it is evicted.</a:t>
            </a:r>
          </a:p>
          <a:p>
            <a:pPr lvl="2"/>
            <a:r>
              <a:rPr lang="en-US" altLang="en-US" sz="1800" dirty="0"/>
              <a:t>1 dirty bit is needed for each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write-back buffer to update lower level with evicted dirty blocks</a:t>
            </a:r>
          </a:p>
          <a:p>
            <a:pPr lvl="2"/>
            <a:r>
              <a:rPr lang="en-US" altLang="en-US" sz="1800" dirty="0"/>
              <a:t>Must write a full block at this point since we do not know which word is modified</a:t>
            </a:r>
          </a:p>
          <a:p>
            <a:pPr lvl="2"/>
            <a:endParaRPr lang="en-US" altLang="en-US" sz="18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991546" y="4482794"/>
            <a:ext cx="3396601" cy="1389762"/>
          </a:xfrm>
          <a:prstGeom prst="wedgeEllipseCallout">
            <a:avLst>
              <a:gd name="adj1" fmla="val -58841"/>
              <a:gd name="adj2" fmla="val -2052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was not modified (dirty bit = 0) when replaced, A is not updated to lower mem.</a:t>
            </a:r>
          </a:p>
        </p:txBody>
      </p:sp>
    </p:spTree>
    <p:extLst>
      <p:ext uri="{BB962C8B-B14F-4D97-AF65-F5344CB8AC3E}">
        <p14:creationId xmlns:p14="http://schemas.microsoft.com/office/powerpoint/2010/main" val="37253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8868 0.043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21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2071 -0.018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68 0.04329 L 0.13894 -0.009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4" grpId="0" animBg="1"/>
      <p:bldP spid="14" grpId="1" animBg="1"/>
      <p:bldP spid="15" grpId="0" animBg="1"/>
      <p:bldP spid="5" grpId="0"/>
      <p:bldP spid="1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Write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53</a:t>
            </a:fld>
            <a:endParaRPr lang="en-US" altLang="zh-TW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19FE3F-EEA7-4EAF-85E7-BF109EB08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Write-evict (no-write/bypassing): no consistency issue</a:t>
            </a:r>
          </a:p>
          <a:p>
            <a:pPr lvl="1"/>
            <a:r>
              <a:rPr lang="en-US" altLang="en-US" sz="2000" dirty="0"/>
              <a:t>The value is written only to the lower level.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If the block containing the write address exists in the cache, evict it.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write only need to send the data specified by the store instruction.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 buffer can also be used to reduce the delay.</a:t>
            </a:r>
          </a:p>
        </p:txBody>
      </p:sp>
    </p:spTree>
    <p:extLst>
      <p:ext uri="{BB962C8B-B14F-4D97-AF65-F5344CB8AC3E}">
        <p14:creationId xmlns:p14="http://schemas.microsoft.com/office/powerpoint/2010/main" val="41175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Policies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799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Read policies:</a:t>
            </a:r>
          </a:p>
          <a:p>
            <a:pPr lvl="1"/>
            <a:r>
              <a:rPr lang="en-US" altLang="en-US" sz="2000" dirty="0"/>
              <a:t>Read Hit: </a:t>
            </a:r>
            <a:r>
              <a:rPr lang="en-US" sz="2000" dirty="0"/>
              <a:t>this is what we want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Read Miss: replacement policy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Write policies: consistency issues &amp; performance tradeoffs</a:t>
            </a:r>
          </a:p>
          <a:p>
            <a:pPr lvl="1"/>
            <a:r>
              <a:rPr lang="en-US" altLang="en-US" sz="2000" dirty="0"/>
              <a:t>Write-through vs. write-back vs. write-evict (no-write)</a:t>
            </a:r>
          </a:p>
          <a:p>
            <a:pPr lvl="2"/>
            <a:r>
              <a:rPr lang="en-US" altLang="en-US" sz="1800" dirty="0"/>
              <a:t>also slightly different between write hit and write miss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Write Hit: write policy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Write Miss: write allocation policy (+ replacement policy)</a:t>
            </a:r>
          </a:p>
          <a:p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54</a:t>
            </a:fld>
            <a:endParaRPr lang="en-US" altLang="zh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594A2-2C35-4A7F-A03C-70FDECCC3EEB}"/>
              </a:ext>
            </a:extLst>
          </p:cNvPr>
          <p:cNvSpPr txBox="1"/>
          <p:nvPr/>
        </p:nvSpPr>
        <p:spPr>
          <a:xfrm>
            <a:off x="5223805" y="2334728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write policy of evicted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E1703-6BEB-4313-A6F2-3CE93C36DDDE}"/>
              </a:ext>
            </a:extLst>
          </p:cNvPr>
          <p:cNvSpPr txBox="1"/>
          <p:nvPr/>
        </p:nvSpPr>
        <p:spPr>
          <a:xfrm>
            <a:off x="7894680" y="5366078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write policy of evicted data</a:t>
            </a:r>
          </a:p>
        </p:txBody>
      </p:sp>
    </p:spTree>
    <p:extLst>
      <p:ext uri="{BB962C8B-B14F-4D97-AF65-F5344CB8AC3E}">
        <p14:creationId xmlns:p14="http://schemas.microsoft.com/office/powerpoint/2010/main" val="40431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Write Policy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1285349" cy="496461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b="1" dirty="0"/>
              <a:t>Read miss: </a:t>
            </a:r>
          </a:p>
          <a:p>
            <a:pPr lvl="1"/>
            <a:r>
              <a:rPr lang="en-US" altLang="en-US" sz="2400" dirty="0"/>
              <a:t>Write-through: find victim block + fetch block from lower level</a:t>
            </a:r>
          </a:p>
          <a:p>
            <a:pPr lvl="1"/>
            <a:r>
              <a:rPr lang="en-US" altLang="en-US" sz="2400" dirty="0"/>
              <a:t>write-back: find victim block + write back evicted block if dirty + fetch block from lower level</a:t>
            </a:r>
          </a:p>
          <a:p>
            <a:pPr lvl="1"/>
            <a:r>
              <a:rPr lang="en-US" altLang="en-US" sz="2400" dirty="0"/>
              <a:t>No-write: find victim block + fetch block from lower level</a:t>
            </a:r>
          </a:p>
          <a:p>
            <a:pPr lvl="1"/>
            <a:endParaRPr lang="en-US" altLang="en-US" sz="2400" dirty="0"/>
          </a:p>
          <a:p>
            <a:r>
              <a:rPr lang="en-US" altLang="en-US" sz="2800" b="1" dirty="0"/>
              <a:t>Write miss: write allocation policies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2400" dirty="0"/>
              <a:t>-allocate:</a:t>
            </a:r>
          </a:p>
          <a:p>
            <a:pPr lvl="2"/>
            <a:r>
              <a:rPr lang="en-US" altLang="en-US" sz="2100" dirty="0"/>
              <a:t>Write-through: find victim block + fetch block from lower level + store value to block and lower level</a:t>
            </a:r>
          </a:p>
          <a:p>
            <a:pPr lvl="2"/>
            <a:r>
              <a:rPr lang="en-US" altLang="en-US" sz="2100" dirty="0"/>
              <a:t>write-back: find victim block + write back evicted block if dirty + fetch block from lower level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2100" dirty="0"/>
              <a:t>store value to block </a:t>
            </a:r>
          </a:p>
          <a:p>
            <a:pPr lvl="1"/>
            <a:endParaRPr lang="en-US" sz="1939" dirty="0"/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No-write</a:t>
            </a:r>
            <a:r>
              <a:rPr lang="en-US" sz="2400" dirty="0"/>
              <a:t>-allocate: bypass the cache, store value to lower level directly</a:t>
            </a:r>
          </a:p>
          <a:p>
            <a:pPr lvl="1"/>
            <a:endParaRPr lang="en-US" sz="1939" dirty="0"/>
          </a:p>
          <a:p>
            <a:r>
              <a:rPr lang="en-US" sz="2800" b="1" dirty="0"/>
              <a:t>Write hit and write miss can use different policies</a:t>
            </a:r>
          </a:p>
          <a:p>
            <a:pPr lvl="1"/>
            <a:r>
              <a:rPr lang="en-US" sz="2400" dirty="0"/>
              <a:t>e.g., write-hit write-evict + write-miss write-allocate-write-back</a:t>
            </a:r>
          </a:p>
          <a:p>
            <a:pPr lvl="1"/>
            <a:endParaRPr lang="en-US" altLang="en-US" sz="1800" dirty="0"/>
          </a:p>
          <a:p>
            <a:pPr lvl="1"/>
            <a:endParaRPr lang="en-US" sz="1939" dirty="0"/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400" dirty="0"/>
          </a:p>
          <a:p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3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71367"/>
            <a:ext cx="11200107" cy="693322"/>
          </a:xfrm>
        </p:spPr>
        <p:txBody>
          <a:bodyPr/>
          <a:lstStyle/>
          <a:p>
            <a:r>
              <a:rPr lang="en-US" altLang="en-US" sz="4400" dirty="0"/>
              <a:t>Reduce Miss Rate (1): Code Optimization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1553"/>
            <a:ext cx="10301207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Misses occur if sequentially accessed array elements come from different cache blocks 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Code optimizations </a:t>
            </a:r>
            <a:r>
              <a:rPr lang="en-US" altLang="en-US" sz="2400" b="1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/>
              <a:t>No hardware change</a:t>
            </a:r>
          </a:p>
          <a:p>
            <a:pPr lvl="1"/>
            <a:r>
              <a:rPr lang="en-US" altLang="en-US" sz="2000" dirty="0"/>
              <a:t>Rely on programmers or compilers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dirty="0"/>
              <a:t>Loop interchange: In nested loops, outer loop becomes inner loop and vice versa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Loop blocking: partition large array into smaller blocks, thus fitting the accessed array elements into cache size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Loop Interchange</a:t>
            </a:r>
            <a:endParaRPr lang="en-US" sz="4400" dirty="0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idx="1"/>
          </p:nvPr>
        </p:nvGraphicFramePr>
        <p:xfrm>
          <a:off x="5941640" y="2043463"/>
          <a:ext cx="1938135" cy="168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216" y="2211177"/>
            <a:ext cx="3460750" cy="107721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for (j=0; j&lt;5;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&lt;5;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= 2*x[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6216" y="4615982"/>
            <a:ext cx="3381375" cy="107721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*/</a:t>
            </a:r>
          </a:p>
          <a:p>
            <a:pPr algn="l" eaLnBrk="0" hangingPunct="0"/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&lt;5;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for (j=0; j&lt;5;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= 2*x[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</a:t>
            </a:r>
          </a:p>
        </p:txBody>
      </p:sp>
      <p:sp>
        <p:nvSpPr>
          <p:cNvPr id="7" name="Text Box 90"/>
          <p:cNvSpPr txBox="1">
            <a:spLocks noChangeArrowheads="1"/>
          </p:cNvSpPr>
          <p:nvPr/>
        </p:nvSpPr>
        <p:spPr bwMode="auto">
          <a:xfrm>
            <a:off x="2359988" y="3352235"/>
            <a:ext cx="247413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/>
              <a:t>Column-major ordering 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3395194" y="3754536"/>
            <a:ext cx="341348" cy="455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8" name="Text Box 90"/>
          <p:cNvSpPr txBox="1">
            <a:spLocks noChangeArrowheads="1"/>
          </p:cNvSpPr>
          <p:nvPr/>
        </p:nvSpPr>
        <p:spPr bwMode="auto">
          <a:xfrm>
            <a:off x="2586524" y="4198729"/>
            <a:ext cx="210576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ym typeface="Wingdings" panose="05000000000000000000" pitchFamily="2" charset="2"/>
              </a:rPr>
              <a:t>Row-major ordering</a:t>
            </a:r>
            <a:endParaRPr lang="en-US" altLang="en-US" b="1" dirty="0"/>
          </a:p>
        </p:txBody>
      </p:sp>
      <p:graphicFrame>
        <p:nvGraphicFramePr>
          <p:cNvPr id="40" name="Content Placeholder 38"/>
          <p:cNvGraphicFramePr>
            <a:graphicFrameLocks/>
          </p:cNvGraphicFramePr>
          <p:nvPr/>
        </p:nvGraphicFramePr>
        <p:xfrm>
          <a:off x="5941637" y="2044794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5827857" y="2034450"/>
            <a:ext cx="10344" cy="844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0636" y="1946112"/>
            <a:ext cx="24558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i</a:t>
            </a:r>
            <a:endParaRPr lang="en-US" sz="2077" dirty="0"/>
          </a:p>
        </p:txBody>
      </p:sp>
      <p:sp>
        <p:nvSpPr>
          <p:cNvPr id="44" name="TextBox 43"/>
          <p:cNvSpPr txBox="1"/>
          <p:nvPr/>
        </p:nvSpPr>
        <p:spPr>
          <a:xfrm>
            <a:off x="5923539" y="1552071"/>
            <a:ext cx="24878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j</a:t>
            </a:r>
            <a:endParaRPr lang="en-US" sz="2077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956883" y="1946112"/>
            <a:ext cx="765447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8"/>
          <p:cNvGraphicFramePr>
            <a:graphicFrameLocks/>
          </p:cNvGraphicFramePr>
          <p:nvPr/>
        </p:nvGraphicFramePr>
        <p:xfrm>
          <a:off x="5941634" y="2375804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Content Placeholder 38"/>
          <p:cNvGraphicFramePr>
            <a:graphicFrameLocks/>
          </p:cNvGraphicFramePr>
          <p:nvPr/>
        </p:nvGraphicFramePr>
        <p:xfrm>
          <a:off x="5941628" y="2713743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Content Placeholder 38"/>
          <p:cNvGraphicFramePr>
            <a:graphicFrameLocks/>
          </p:cNvGraphicFramePr>
          <p:nvPr/>
        </p:nvGraphicFramePr>
        <p:xfrm>
          <a:off x="5938910" y="3051688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Content Placeholder 38"/>
          <p:cNvGraphicFramePr>
            <a:graphicFrameLocks/>
          </p:cNvGraphicFramePr>
          <p:nvPr/>
        </p:nvGraphicFramePr>
        <p:xfrm>
          <a:off x="5936189" y="3394792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Content Placeholder 38"/>
          <p:cNvGraphicFramePr>
            <a:graphicFrameLocks/>
          </p:cNvGraphicFramePr>
          <p:nvPr/>
        </p:nvGraphicFramePr>
        <p:xfrm>
          <a:off x="5884751" y="4399438"/>
          <a:ext cx="1938135" cy="168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Content Placeholder 38"/>
          <p:cNvGraphicFramePr>
            <a:graphicFrameLocks/>
          </p:cNvGraphicFramePr>
          <p:nvPr/>
        </p:nvGraphicFramePr>
        <p:xfrm>
          <a:off x="5884746" y="4399438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5770968" y="4390425"/>
            <a:ext cx="10344" cy="844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53746" y="4302087"/>
            <a:ext cx="24558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i</a:t>
            </a:r>
            <a:endParaRPr lang="en-US" sz="2077" dirty="0"/>
          </a:p>
        </p:txBody>
      </p:sp>
      <p:sp>
        <p:nvSpPr>
          <p:cNvPr id="55" name="TextBox 54"/>
          <p:cNvSpPr txBox="1"/>
          <p:nvPr/>
        </p:nvSpPr>
        <p:spPr>
          <a:xfrm>
            <a:off x="5866650" y="3908046"/>
            <a:ext cx="24878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j</a:t>
            </a:r>
            <a:endParaRPr lang="en-US" sz="2077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99994" y="4302087"/>
            <a:ext cx="765447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ontent Placeholder 38"/>
          <p:cNvGraphicFramePr>
            <a:graphicFrameLocks/>
          </p:cNvGraphicFramePr>
          <p:nvPr/>
        </p:nvGraphicFramePr>
        <p:xfrm>
          <a:off x="6277811" y="4400776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Content Placeholder 38"/>
          <p:cNvGraphicFramePr>
            <a:graphicFrameLocks/>
          </p:cNvGraphicFramePr>
          <p:nvPr/>
        </p:nvGraphicFramePr>
        <p:xfrm>
          <a:off x="6660532" y="4397365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Content Placeholder 38"/>
          <p:cNvGraphicFramePr>
            <a:graphicFrameLocks/>
          </p:cNvGraphicFramePr>
          <p:nvPr/>
        </p:nvGraphicFramePr>
        <p:xfrm>
          <a:off x="7050878" y="4404301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Content Placeholder 38"/>
          <p:cNvGraphicFramePr>
            <a:graphicFrameLocks/>
          </p:cNvGraphicFramePr>
          <p:nvPr/>
        </p:nvGraphicFramePr>
        <p:xfrm>
          <a:off x="7441225" y="4406057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val Callout 60"/>
          <p:cNvSpPr/>
          <p:nvPr/>
        </p:nvSpPr>
        <p:spPr>
          <a:xfrm>
            <a:off x="7983212" y="1946111"/>
            <a:ext cx="3099343" cy="1307169"/>
          </a:xfrm>
          <a:prstGeom prst="wedgeEllipseCallout">
            <a:avLst>
              <a:gd name="adj1" fmla="val -52111"/>
              <a:gd name="adj2" fmla="val 5514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loop iteration accesses different cache line</a:t>
            </a:r>
          </a:p>
        </p:txBody>
      </p:sp>
      <p:sp>
        <p:nvSpPr>
          <p:cNvPr id="62" name="Oval Callout 61"/>
          <p:cNvSpPr/>
          <p:nvPr/>
        </p:nvSpPr>
        <p:spPr>
          <a:xfrm>
            <a:off x="7983212" y="4362722"/>
            <a:ext cx="3253059" cy="1307170"/>
          </a:xfrm>
          <a:prstGeom prst="wedgeEllipseCallout">
            <a:avLst>
              <a:gd name="adj1" fmla="val -52150"/>
              <a:gd name="adj2" fmla="val 52768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same cache line is accessed for a couple of iterations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3738" y="1051013"/>
            <a:ext cx="4416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Assume: cache line size = 5 words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addresses are accessed in each iteration of inner loop?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99995" y="1978223"/>
            <a:ext cx="2083217" cy="4895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8" name="TextBox 7"/>
          <p:cNvSpPr txBox="1"/>
          <p:nvPr/>
        </p:nvSpPr>
        <p:spPr>
          <a:xfrm>
            <a:off x="6339606" y="1232457"/>
            <a:ext cx="347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five consecutive words belong to a cache line</a:t>
            </a:r>
          </a:p>
        </p:txBody>
      </p:sp>
      <p:cxnSp>
        <p:nvCxnSpPr>
          <p:cNvPr id="10" name="Curved Connector 9"/>
          <p:cNvCxnSpPr>
            <a:stCxn id="8" idx="2"/>
            <a:endCxn id="3" idx="0"/>
          </p:cNvCxnSpPr>
          <p:nvPr/>
        </p:nvCxnSpPr>
        <p:spPr>
          <a:xfrm rot="5400000">
            <a:off x="7289461" y="1192377"/>
            <a:ext cx="437989" cy="1133702"/>
          </a:xfrm>
          <a:prstGeom prst="curvedConnector3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 animBg="1"/>
      <p:bldP spid="38" grpId="0"/>
      <p:bldP spid="54" grpId="0"/>
      <p:bldP spid="55" grpId="0"/>
      <p:bldP spid="61" grpId="0" animBg="1"/>
      <p:bldP spid="62" grpId="0" animBg="1"/>
      <p:bldP spid="3" grpId="0" animBg="1"/>
      <p:bldP spid="3" grpId="1" animBg="1"/>
      <p:bldP spid="8" grpId="0"/>
      <p:bldP spid="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BC589-EE4B-4574-A87F-61B1AC848A33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3388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348155" y="71367"/>
            <a:ext cx="9495691" cy="693322"/>
          </a:xfrm>
          <a:prstGeom prst="rect">
            <a:avLst/>
          </a:prstGeom>
        </p:spPr>
        <p:txBody>
          <a:bodyPr vert="horz" lIns="105508" tIns="52754" rIns="105508" bIns="52754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CD53-F6A1-4FC1-9D31-3B355319D18E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9656B-6F9D-47DD-BA75-A0E41FBD91BE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15719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2996" y="2216778"/>
            <a:ext cx="1448005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10521" y="2845221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7568" y="3536370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3351" y="4240788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71499" y="4988095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21574-F0BB-4E81-9D5C-3E95BEBB3A5E}"/>
              </a:ext>
            </a:extLst>
          </p:cNvPr>
          <p:cNvCxnSpPr>
            <a:cxnSpLocks/>
          </p:cNvCxnSpPr>
          <p:nvPr/>
        </p:nvCxnSpPr>
        <p:spPr>
          <a:xfrm flipV="1">
            <a:off x="1568627" y="2581115"/>
            <a:ext cx="0" cy="3485757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0DEED1-B7AC-4B33-BB67-20B8232160E5}"/>
              </a:ext>
            </a:extLst>
          </p:cNvPr>
          <p:cNvSpPr txBox="1"/>
          <p:nvPr/>
        </p:nvSpPr>
        <p:spPr>
          <a:xfrm>
            <a:off x="753341" y="2396748"/>
            <a:ext cx="61106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211B1-E6BB-4578-89E3-05D85D550EA3}"/>
              </a:ext>
            </a:extLst>
          </p:cNvPr>
          <p:cNvSpPr txBox="1"/>
          <p:nvPr/>
        </p:nvSpPr>
        <p:spPr>
          <a:xfrm>
            <a:off x="695275" y="5640719"/>
            <a:ext cx="6671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7EBD9-8FBE-4FB0-B3EC-982B0F83AD6E}"/>
              </a:ext>
            </a:extLst>
          </p:cNvPr>
          <p:cNvSpPr txBox="1"/>
          <p:nvPr/>
        </p:nvSpPr>
        <p:spPr>
          <a:xfrm>
            <a:off x="1736068" y="5640719"/>
            <a:ext cx="81785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40913-AD8C-42A8-A879-00B232EE0FC6}"/>
              </a:ext>
            </a:extLst>
          </p:cNvPr>
          <p:cNvSpPr txBox="1"/>
          <p:nvPr/>
        </p:nvSpPr>
        <p:spPr>
          <a:xfrm>
            <a:off x="1728577" y="2396748"/>
            <a:ext cx="1210588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2EEDF-E192-4D8A-8D7D-6CA2A4519EEE}"/>
              </a:ext>
            </a:extLst>
          </p:cNvPr>
          <p:cNvSpPr txBox="1"/>
          <p:nvPr/>
        </p:nvSpPr>
        <p:spPr>
          <a:xfrm>
            <a:off x="655702" y="1698787"/>
            <a:ext cx="968535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</a:p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AFBF2-B95F-42F6-B02E-D38540D33E7D}"/>
              </a:ext>
            </a:extLst>
          </p:cNvPr>
          <p:cNvSpPr txBox="1"/>
          <p:nvPr/>
        </p:nvSpPr>
        <p:spPr>
          <a:xfrm>
            <a:off x="1728577" y="1746585"/>
            <a:ext cx="112883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Price/unit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DE3182-9D40-4356-85AA-3BA800EED477}"/>
              </a:ext>
            </a:extLst>
          </p:cNvPr>
          <p:cNvCxnSpPr/>
          <p:nvPr/>
        </p:nvCxnSpPr>
        <p:spPr>
          <a:xfrm>
            <a:off x="614340" y="2302503"/>
            <a:ext cx="23768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86E343-ED71-4767-AFCA-F214BBEA7FAE}"/>
              </a:ext>
            </a:extLst>
          </p:cNvPr>
          <p:cNvSpPr txBox="1"/>
          <p:nvPr/>
        </p:nvSpPr>
        <p:spPr>
          <a:xfrm>
            <a:off x="1890106" y="3418561"/>
            <a:ext cx="1853392" cy="482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0.5ns ~ 2.5ns</a:t>
            </a:r>
          </a:p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$2000 ~ $5000 per GB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0FC89-5D1C-4ED7-A3AC-53129EC0D103}"/>
              </a:ext>
            </a:extLst>
          </p:cNvPr>
          <p:cNvSpPr txBox="1"/>
          <p:nvPr/>
        </p:nvSpPr>
        <p:spPr>
          <a:xfrm>
            <a:off x="1794912" y="4151133"/>
            <a:ext cx="1494320" cy="482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50ns ~ 200ns</a:t>
            </a:r>
          </a:p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$20 ~ $75 per GB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6F279-8942-4AAA-8608-3784D0F94A23}"/>
              </a:ext>
            </a:extLst>
          </p:cNvPr>
          <p:cNvSpPr txBox="1"/>
          <p:nvPr/>
        </p:nvSpPr>
        <p:spPr>
          <a:xfrm>
            <a:off x="1715409" y="4894376"/>
            <a:ext cx="1449436" cy="482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5ms ~ 20ms</a:t>
            </a:r>
          </a:p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$0.2 ~ $2 per GB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EF52A5-ADE4-47F4-B788-D96B1DB55D0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43498" y="3660038"/>
            <a:ext cx="588260" cy="2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5A8A13-82E1-4D6C-8DC2-E62C7F9C946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289232" y="4392610"/>
            <a:ext cx="515617" cy="5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6A72B3-6E70-447C-95C7-C7E7108ECC1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164845" y="5135853"/>
            <a:ext cx="4184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A62558-592D-4416-A702-F23DDE63DCAE}"/>
              </a:ext>
            </a:extLst>
          </p:cNvPr>
          <p:cNvSpPr txBox="1"/>
          <p:nvPr/>
        </p:nvSpPr>
        <p:spPr>
          <a:xfrm>
            <a:off x="7343225" y="2974534"/>
            <a:ext cx="1130513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On-chip:</a:t>
            </a:r>
          </a:p>
          <a:p>
            <a:r>
              <a:rPr lang="en-US" sz="161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memory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959E5CC-DA77-4C72-A74E-2CAB7668B6F6}"/>
              </a:ext>
            </a:extLst>
          </p:cNvPr>
          <p:cNvSpPr/>
          <p:nvPr/>
        </p:nvSpPr>
        <p:spPr>
          <a:xfrm>
            <a:off x="7056949" y="2885807"/>
            <a:ext cx="279886" cy="1039749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88294-C65A-4AC2-950D-6F716F697922}"/>
              </a:ext>
            </a:extLst>
          </p:cNvPr>
          <p:cNvSpPr txBox="1"/>
          <p:nvPr/>
        </p:nvSpPr>
        <p:spPr>
          <a:xfrm>
            <a:off x="9287382" y="3536370"/>
            <a:ext cx="17594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 Memory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98636084-55B5-4BB2-A709-9A93FDBBA6BF}"/>
              </a:ext>
            </a:extLst>
          </p:cNvPr>
          <p:cNvSpPr/>
          <p:nvPr/>
        </p:nvSpPr>
        <p:spPr>
          <a:xfrm>
            <a:off x="8940642" y="2837536"/>
            <a:ext cx="279886" cy="1764929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C1477F-F3DE-47D4-BEB7-8089B4678FC2}"/>
              </a:ext>
            </a:extLst>
          </p:cNvPr>
          <p:cNvSpPr txBox="1"/>
          <p:nvPr/>
        </p:nvSpPr>
        <p:spPr>
          <a:xfrm>
            <a:off x="9250758" y="4988095"/>
            <a:ext cx="2223686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Non-volatile Memory</a:t>
            </a:r>
          </a:p>
          <a:p>
            <a:pPr algn="ctr"/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(NVM)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22CC652-2F32-46E1-9363-495BDA71031E}"/>
              </a:ext>
            </a:extLst>
          </p:cNvPr>
          <p:cNvSpPr/>
          <p:nvPr/>
        </p:nvSpPr>
        <p:spPr>
          <a:xfrm>
            <a:off x="8940642" y="4988095"/>
            <a:ext cx="279886" cy="393530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F8B2B2-FC0E-4B5F-8DBE-27739BE8CCB8}"/>
              </a:ext>
            </a:extLst>
          </p:cNvPr>
          <p:cNvSpPr txBox="1"/>
          <p:nvPr/>
        </p:nvSpPr>
        <p:spPr>
          <a:xfrm>
            <a:off x="7609284" y="4128260"/>
            <a:ext cx="135966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Off-chip:</a:t>
            </a:r>
          </a:p>
          <a:p>
            <a:r>
              <a:rPr lang="en-US" sz="161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memory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F886518F-F435-482E-988B-D4E919E91F41}"/>
              </a:ext>
            </a:extLst>
          </p:cNvPr>
          <p:cNvSpPr/>
          <p:nvPr/>
        </p:nvSpPr>
        <p:spPr>
          <a:xfrm>
            <a:off x="7329398" y="4245519"/>
            <a:ext cx="279886" cy="364337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52601-D39F-4772-9B61-E8CDBD6D9A41}"/>
              </a:ext>
            </a:extLst>
          </p:cNvPr>
          <p:cNvSpPr txBox="1"/>
          <p:nvPr/>
        </p:nvSpPr>
        <p:spPr>
          <a:xfrm>
            <a:off x="6643477" y="1354886"/>
            <a:ext cx="272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managed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register = 1 word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6A74B6-9DE8-447C-AD0D-A191602A1CBF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6654864" y="2001217"/>
            <a:ext cx="1352260" cy="855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22EB9D-F4C5-4CD3-A5EB-12F58F146828}"/>
              </a:ext>
            </a:extLst>
          </p:cNvPr>
          <p:cNvSpPr txBox="1"/>
          <p:nvPr/>
        </p:nvSpPr>
        <p:spPr>
          <a:xfrm>
            <a:off x="2982664" y="1322052"/>
            <a:ext cx="288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managed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block = multiple words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47B221-6838-48BD-A5A0-D0F4259A517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425032" y="1968383"/>
            <a:ext cx="288085" cy="1567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9" grpId="0" animBg="1"/>
      <p:bldP spid="61" grpId="0" animBg="1"/>
      <p:bldP spid="63" grpId="0" animBg="1"/>
      <p:bldP spid="65" grpId="0" animBg="1"/>
      <p:bldP spid="27" grpId="0"/>
      <p:bldP spid="28" grpId="0"/>
      <p:bldP spid="30" grpId="0"/>
      <p:bldP spid="31" grpId="0"/>
      <p:bldP spid="32" grpId="0"/>
      <p:bldP spid="33" grpId="0"/>
      <p:bldP spid="35" grpId="0" animBg="1"/>
      <p:bldP spid="39" grpId="0" animBg="1"/>
      <p:bldP spid="40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47018-0726-457A-8A5D-931F3D5830DD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CE04C-4AE2-4F1B-B453-9A447AC681CE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5640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B51E9-6A59-4349-BFE2-3B658033F502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DDEAE-1001-4C0F-A6FC-AE0FB0A2907D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6628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E6AC3-18AB-4C3E-9033-2CE0881DB638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B9E06-6435-4C56-959B-CD40920D40F2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930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139EB9E-0108-49F7-8B20-34B3979D27BA}"/>
              </a:ext>
            </a:extLst>
          </p:cNvPr>
          <p:cNvSpPr/>
          <p:nvPr/>
        </p:nvSpPr>
        <p:spPr>
          <a:xfrm>
            <a:off x="7207272" y="1159427"/>
            <a:ext cx="4309819" cy="1688546"/>
          </a:xfrm>
          <a:prstGeom prst="wedgeEllipseCallout">
            <a:avLst>
              <a:gd name="adj1" fmla="val -42860"/>
              <a:gd name="adj2" fmla="val 48026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second matrix may always encounter misses because individual data are from different cache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3FFAF-16B1-48AF-BE9D-2955CEC20B0D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C7017-813F-4797-891A-7F8E8784EB49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0556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8069180" y="3235542"/>
            <a:ext cx="1888972" cy="1937898"/>
          </a:xfrm>
          <a:custGeom>
            <a:avLst/>
            <a:gdLst>
              <a:gd name="connsiteX0" fmla="*/ 0 w 1888972"/>
              <a:gd name="connsiteY0" fmla="*/ 37047 h 1937898"/>
              <a:gd name="connsiteX1" fmla="*/ 1888958 w 1888972"/>
              <a:gd name="connsiteY1" fmla="*/ 37047 h 1937898"/>
              <a:gd name="connsiteX2" fmla="*/ 36095 w 1888972"/>
              <a:gd name="connsiteY2" fmla="*/ 422058 h 1937898"/>
              <a:gd name="connsiteX3" fmla="*/ 1852863 w 1888972"/>
              <a:gd name="connsiteY3" fmla="*/ 434090 h 1937898"/>
              <a:gd name="connsiteX4" fmla="*/ 72189 w 1888972"/>
              <a:gd name="connsiteY4" fmla="*/ 819100 h 1937898"/>
              <a:gd name="connsiteX5" fmla="*/ 1828800 w 1888972"/>
              <a:gd name="connsiteY5" fmla="*/ 819100 h 1937898"/>
              <a:gd name="connsiteX6" fmla="*/ 72189 w 1888972"/>
              <a:gd name="connsiteY6" fmla="*/ 1192079 h 1937898"/>
              <a:gd name="connsiteX7" fmla="*/ 1840832 w 1888972"/>
              <a:gd name="connsiteY7" fmla="*/ 1204111 h 1937898"/>
              <a:gd name="connsiteX8" fmla="*/ 84221 w 1888972"/>
              <a:gd name="connsiteY8" fmla="*/ 1516932 h 1937898"/>
              <a:gd name="connsiteX9" fmla="*/ 1864895 w 1888972"/>
              <a:gd name="connsiteY9" fmla="*/ 1540995 h 1937898"/>
              <a:gd name="connsiteX10" fmla="*/ 120316 w 1888972"/>
              <a:gd name="connsiteY10" fmla="*/ 1889911 h 1937898"/>
              <a:gd name="connsiteX11" fmla="*/ 1864895 w 1888972"/>
              <a:gd name="connsiteY11" fmla="*/ 1926005 h 193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8972" h="1937898">
                <a:moveTo>
                  <a:pt x="0" y="37047"/>
                </a:moveTo>
                <a:cubicBezTo>
                  <a:pt x="941471" y="4963"/>
                  <a:pt x="1882942" y="-27121"/>
                  <a:pt x="1888958" y="37047"/>
                </a:cubicBezTo>
                <a:cubicBezTo>
                  <a:pt x="1894974" y="101215"/>
                  <a:pt x="42111" y="355884"/>
                  <a:pt x="36095" y="422058"/>
                </a:cubicBezTo>
                <a:cubicBezTo>
                  <a:pt x="30079" y="488232"/>
                  <a:pt x="1846847" y="367916"/>
                  <a:pt x="1852863" y="434090"/>
                </a:cubicBezTo>
                <a:cubicBezTo>
                  <a:pt x="1858879" y="500264"/>
                  <a:pt x="76199" y="754932"/>
                  <a:pt x="72189" y="819100"/>
                </a:cubicBezTo>
                <a:cubicBezTo>
                  <a:pt x="68179" y="883268"/>
                  <a:pt x="1828800" y="756937"/>
                  <a:pt x="1828800" y="819100"/>
                </a:cubicBezTo>
                <a:cubicBezTo>
                  <a:pt x="1828800" y="881263"/>
                  <a:pt x="70184" y="1127911"/>
                  <a:pt x="72189" y="1192079"/>
                </a:cubicBezTo>
                <a:cubicBezTo>
                  <a:pt x="74194" y="1256247"/>
                  <a:pt x="1838827" y="1149969"/>
                  <a:pt x="1840832" y="1204111"/>
                </a:cubicBezTo>
                <a:cubicBezTo>
                  <a:pt x="1842837" y="1258253"/>
                  <a:pt x="80211" y="1460785"/>
                  <a:pt x="84221" y="1516932"/>
                </a:cubicBezTo>
                <a:cubicBezTo>
                  <a:pt x="88231" y="1573079"/>
                  <a:pt x="1858879" y="1478832"/>
                  <a:pt x="1864895" y="1540995"/>
                </a:cubicBezTo>
                <a:cubicBezTo>
                  <a:pt x="1870911" y="1603158"/>
                  <a:pt x="120316" y="1825743"/>
                  <a:pt x="120316" y="1889911"/>
                </a:cubicBezTo>
                <a:cubicBezTo>
                  <a:pt x="120316" y="1954079"/>
                  <a:pt x="992605" y="1940042"/>
                  <a:pt x="1864895" y="1926005"/>
                </a:cubicBezTo>
              </a:path>
            </a:pathLst>
          </a:cu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708072" y="1221511"/>
            <a:ext cx="4113104" cy="1715165"/>
          </a:xfrm>
          <a:prstGeom prst="wedgeEllipseCallout">
            <a:avLst>
              <a:gd name="adj1" fmla="val -39657"/>
              <a:gd name="adj2" fmla="val 50737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N is large, the cache line that has been accessed is likely to be replaced before next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C5CBE-C5D8-44E6-A408-1F9E283AB9B9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0832B-72E3-4F2E-A8AF-0053D7A2B93E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6003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341" y="393071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637" y="46165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941" y="4616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67" y="393071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715" y="394595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645" y="391044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77" y="390665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308" y="391846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7595865" y="1810329"/>
            <a:ext cx="3485423" cy="1237689"/>
          </a:xfrm>
          <a:prstGeom prst="wedgeEllipseCallout">
            <a:avLst>
              <a:gd name="adj1" fmla="val -42860"/>
              <a:gd name="adj2" fmla="val 48026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Matrix is computed in a smaller block unit</a:t>
            </a: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 higher locality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B6D06-8197-4708-B851-3672FC4A1195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2097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464" y="393102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760" y="4616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2064" y="4616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790" y="393102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838" y="394626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768" y="391075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201" y="3906963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432" y="3918773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A9866-79CA-4125-8923-9527DDB25123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6426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1841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76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1841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7081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578" y="3911571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390777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1958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CFF9D-F39A-4457-AAAE-B242CB3B0410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7347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1028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6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6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1028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6268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578" y="3910758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391730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18774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3F77A-452D-4DFD-98A6-D9B38828F289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28825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265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8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8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265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789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038474" y="391238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466489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2040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E4721-E1F6-478E-B61A-83F1537270BE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7028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5FB7-0B9C-48EC-8D2C-C9F1503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Memories in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8B08-AC8D-493B-9A30-9933C67C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478"/>
            <a:ext cx="10972800" cy="5016988"/>
          </a:xfrm>
        </p:spPr>
        <p:txBody>
          <a:bodyPr>
            <a:normAutofit/>
          </a:bodyPr>
          <a:lstStyle/>
          <a:p>
            <a:r>
              <a:rPr lang="en-US" sz="2400" b="1" dirty="0"/>
              <a:t>Windows</a:t>
            </a:r>
          </a:p>
          <a:p>
            <a:pPr lvl="1"/>
            <a:r>
              <a:rPr lang="en-US" sz="2000" dirty="0"/>
              <a:t>This PC </a:t>
            </a:r>
            <a:r>
              <a:rPr lang="en-US" sz="2000" dirty="0">
                <a:sym typeface="Wingdings" panose="05000000000000000000" pitchFamily="2" charset="2"/>
              </a:rPr>
              <a:t> Properties</a:t>
            </a:r>
          </a:p>
          <a:p>
            <a:pPr lvl="1"/>
            <a:r>
              <a:rPr lang="en-US" sz="2000" dirty="0" err="1"/>
              <a:t>cmd</a:t>
            </a:r>
            <a:r>
              <a:rPr lang="en-US" sz="2000" dirty="0"/>
              <a:t> window </a:t>
            </a:r>
            <a:r>
              <a:rPr lang="en-US" sz="2000" dirty="0">
                <a:sym typeface="Wingdings" panose="05000000000000000000" pitchFamily="2" charset="2"/>
              </a:rPr>
              <a:t> wmic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3</a:t>
            </a:r>
            <a:r>
              <a:rPr lang="en-US" sz="2000" baseline="30000" dirty="0">
                <a:sym typeface="Wingdings" panose="05000000000000000000" pitchFamily="2" charset="2"/>
              </a:rPr>
              <a:t>rd</a:t>
            </a:r>
            <a:r>
              <a:rPr lang="en-US" sz="2000" dirty="0">
                <a:sym typeface="Wingdings" panose="05000000000000000000" pitchFamily="2" charset="2"/>
              </a:rPr>
              <a:t> party tool like CPU-Z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endParaRPr lang="en-US" sz="2461" b="1" dirty="0"/>
          </a:p>
          <a:p>
            <a:endParaRPr lang="en-US" sz="2461" b="1" dirty="0"/>
          </a:p>
          <a:p>
            <a:endParaRPr lang="en-US" sz="2461" b="1" dirty="0"/>
          </a:p>
          <a:p>
            <a:r>
              <a:rPr lang="en-US" sz="2400" b="1" dirty="0"/>
              <a:t>Linux</a:t>
            </a:r>
          </a:p>
          <a:p>
            <a:pPr lvl="1"/>
            <a:r>
              <a:rPr lang="en-US" sz="2000" dirty="0" err="1"/>
              <a:t>lscpu</a:t>
            </a:r>
            <a:endParaRPr lang="en-US" sz="2000" dirty="0"/>
          </a:p>
          <a:p>
            <a:pPr lvl="1"/>
            <a:r>
              <a:rPr lang="en-US" sz="2000" dirty="0"/>
              <a:t>cat /proc/</a:t>
            </a:r>
            <a:r>
              <a:rPr lang="en-US" sz="2000" dirty="0" err="1"/>
              <a:t>cpuinfo</a:t>
            </a:r>
            <a:endParaRPr lang="en-US" sz="2000" dirty="0"/>
          </a:p>
          <a:p>
            <a:pPr lvl="1"/>
            <a:r>
              <a:rPr lang="en-US" sz="2000" dirty="0"/>
              <a:t>etc.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6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0665-3E6F-4791-9226-219F3DAA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48F8C-E385-4CA5-8735-C8AD1CA78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72" y="1575088"/>
            <a:ext cx="3514547" cy="3514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04377-8E15-4F28-9B16-43E169234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4" y="2991499"/>
            <a:ext cx="3924875" cy="1198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08649-38A8-4801-8675-FCB75476C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226" y="1669748"/>
            <a:ext cx="2057548" cy="1857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39D16-F914-470E-8327-DA922E6CB26B}"/>
              </a:ext>
            </a:extLst>
          </p:cNvPr>
          <p:cNvSpPr/>
          <p:nvPr/>
        </p:nvSpPr>
        <p:spPr>
          <a:xfrm>
            <a:off x="1099642" y="3889142"/>
            <a:ext cx="1257976" cy="162320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27B80-BE4D-4876-B8FC-6D706CB9C615}"/>
              </a:ext>
            </a:extLst>
          </p:cNvPr>
          <p:cNvSpPr txBox="1"/>
          <p:nvPr/>
        </p:nvSpPr>
        <p:spPr>
          <a:xfrm>
            <a:off x="922492" y="4081328"/>
            <a:ext cx="177484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9A2C4-BEF3-4083-804A-2714FFDEE58B}"/>
              </a:ext>
            </a:extLst>
          </p:cNvPr>
          <p:cNvSpPr/>
          <p:nvPr/>
        </p:nvSpPr>
        <p:spPr>
          <a:xfrm>
            <a:off x="5176500" y="2864860"/>
            <a:ext cx="1728156" cy="162320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1A71C-AB35-4D85-9C66-6664518302AB}"/>
              </a:ext>
            </a:extLst>
          </p:cNvPr>
          <p:cNvSpPr txBox="1"/>
          <p:nvPr/>
        </p:nvSpPr>
        <p:spPr>
          <a:xfrm>
            <a:off x="6236543" y="2991499"/>
            <a:ext cx="95571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84A13-CCC4-4077-AFFA-CFF020DEA5E7}"/>
              </a:ext>
            </a:extLst>
          </p:cNvPr>
          <p:cNvSpPr/>
          <p:nvPr/>
        </p:nvSpPr>
        <p:spPr>
          <a:xfrm>
            <a:off x="9332700" y="3620178"/>
            <a:ext cx="1837428" cy="838968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392F5-D65D-4E4C-AE64-7EDC00590F7B}"/>
              </a:ext>
            </a:extLst>
          </p:cNvPr>
          <p:cNvSpPr txBox="1"/>
          <p:nvPr/>
        </p:nvSpPr>
        <p:spPr>
          <a:xfrm>
            <a:off x="10025141" y="3329633"/>
            <a:ext cx="922047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</a:p>
        </p:txBody>
      </p:sp>
    </p:spTree>
    <p:extLst>
      <p:ext uri="{BB962C8B-B14F-4D97-AF65-F5344CB8AC3E}">
        <p14:creationId xmlns:p14="http://schemas.microsoft.com/office/powerpoint/2010/main" val="25867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4155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9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9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4155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9395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038474" y="391388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466639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21901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21D8E-405C-4CA3-93D8-72812CF5FB45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33325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347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92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9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347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871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800474" y="391320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5422654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21223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1FE61-D00A-4AE2-907A-2B544ABFC72D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40475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Reduce Miss Rate (2): Reduce t</a:t>
            </a:r>
            <a:r>
              <a:rPr lang="en-US" sz="4400" dirty="0"/>
              <a:t>he 3 C’s</a:t>
            </a:r>
            <a:endParaRPr lang="en-AU" alt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661B-389E-4F83-8DD9-CABD381A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17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Increase Cache Size</a:t>
            </a:r>
          </a:p>
          <a:p>
            <a:pPr lvl="1"/>
            <a:r>
              <a:rPr lang="en-US" sz="2000" dirty="0"/>
              <a:t>Reduce miss for: capacity miss, conflict miss</a:t>
            </a:r>
          </a:p>
          <a:p>
            <a:pPr lvl="1"/>
            <a:r>
              <a:rPr lang="en-US" sz="2000" dirty="0"/>
              <a:t>But has many limitations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Increase Associativity</a:t>
            </a:r>
          </a:p>
          <a:p>
            <a:pPr lvl="1"/>
            <a:r>
              <a:rPr lang="en-US" sz="2000" dirty="0"/>
              <a:t>Reduce miss for: conflict miss</a:t>
            </a:r>
          </a:p>
          <a:p>
            <a:pPr lvl="1"/>
            <a:r>
              <a:rPr lang="en-US" sz="2000" dirty="0"/>
              <a:t>But may increase access latency 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Increase Cache Block Size</a:t>
            </a:r>
          </a:p>
          <a:p>
            <a:pPr lvl="1"/>
            <a:r>
              <a:rPr lang="en-US" sz="2000" dirty="0"/>
              <a:t>Reduce miss for: compulsory</a:t>
            </a:r>
          </a:p>
          <a:p>
            <a:pPr lvl="1"/>
            <a:r>
              <a:rPr lang="en-US" sz="2000" dirty="0"/>
              <a:t>But may increase miss penalty (more data will be evicted and fetched)</a:t>
            </a:r>
          </a:p>
          <a:p>
            <a:pPr lvl="1"/>
            <a:r>
              <a:rPr lang="en-US" sz="2000" dirty="0"/>
              <a:t>Very large blocks could increase miss rate</a:t>
            </a:r>
          </a:p>
          <a:p>
            <a:pPr lvl="1"/>
            <a:endParaRPr lang="en-US" sz="2308" dirty="0"/>
          </a:p>
          <a:p>
            <a:pPr lvl="1"/>
            <a:endParaRPr lang="en-US" dirty="0"/>
          </a:p>
          <a:p>
            <a:pPr marL="52751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>
            <a:extLst>
              <a:ext uri="{FF2B5EF4-FFF2-40B4-BE49-F238E27FC236}">
                <a16:creationId xmlns:a16="http://schemas.microsoft.com/office/drawing/2014/main" id="{7C43BBFE-9F70-42EE-BA83-C429A14C14A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Miss Rate vs Block Size vs Cache Size</a:t>
            </a:r>
            <a:endParaRPr lang="en-AU" altLang="en-US" sz="4000" dirty="0"/>
          </a:p>
        </p:txBody>
      </p:sp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968A07D5-1F0C-42B1-9E4F-46E3979B0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6462" y="1168096"/>
          <a:ext cx="6930225" cy="3489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Rectangle 5">
            <a:extLst>
              <a:ext uri="{FF2B5EF4-FFF2-40B4-BE49-F238E27FC236}">
                <a16:creationId xmlns:a16="http://schemas.microsoft.com/office/drawing/2014/main" id="{233CC8EF-C954-45CE-B6B1-C45020C2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469" y="4908121"/>
            <a:ext cx="8463032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size – the larger the better</a:t>
            </a:r>
          </a:p>
          <a:p>
            <a:pPr marL="342900" indent="-34290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 – tradeoffs</a:t>
            </a:r>
          </a:p>
        </p:txBody>
      </p:sp>
    </p:spTree>
    <p:extLst>
      <p:ext uri="{BB962C8B-B14F-4D97-AF65-F5344CB8AC3E}">
        <p14:creationId xmlns:p14="http://schemas.microsoft.com/office/powerpoint/2010/main" val="28246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 uiExpand="1">
        <p:bldSub>
          <a:bldChart bld="series" animBg="0"/>
        </p:bldSub>
      </p:bldGraphic>
      <p:bldP spid="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41929" y="2128434"/>
            <a:ext cx="2287588" cy="2165350"/>
            <a:chOff x="288" y="2688"/>
            <a:chExt cx="1441" cy="1364"/>
          </a:xfrm>
        </p:grpSpPr>
        <p:sp>
          <p:nvSpPr>
            <p:cNvPr id="1132549" name="Line 5"/>
            <p:cNvSpPr>
              <a:spLocks noChangeShapeType="1"/>
            </p:cNvSpPr>
            <p:nvPr/>
          </p:nvSpPr>
          <p:spPr bwMode="auto">
            <a:xfrm>
              <a:off x="489" y="2936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0" name="Line 6"/>
            <p:cNvSpPr>
              <a:spLocks noChangeShapeType="1"/>
            </p:cNvSpPr>
            <p:nvPr/>
          </p:nvSpPr>
          <p:spPr bwMode="auto">
            <a:xfrm>
              <a:off x="497" y="3840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1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483" cy="2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/>
                <a:t>Miss</a:t>
              </a:r>
            </a:p>
            <a:p>
              <a:pPr>
                <a:lnSpc>
                  <a:spcPct val="85000"/>
                </a:lnSpc>
              </a:pPr>
              <a:r>
                <a:rPr lang="en-US" sz="1600" b="1"/>
                <a:t>Penalty</a:t>
              </a:r>
            </a:p>
          </p:txBody>
        </p:sp>
        <p:sp>
          <p:nvSpPr>
            <p:cNvPr id="1132552" name="Line 8"/>
            <p:cNvSpPr>
              <a:spLocks noChangeShapeType="1"/>
            </p:cNvSpPr>
            <p:nvPr/>
          </p:nvSpPr>
          <p:spPr bwMode="auto">
            <a:xfrm flipV="1">
              <a:off x="497" y="3064"/>
              <a:ext cx="944" cy="4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3" name="Rectangle 9"/>
            <p:cNvSpPr>
              <a:spLocks noChangeArrowheads="1"/>
            </p:cNvSpPr>
            <p:nvPr/>
          </p:nvSpPr>
          <p:spPr bwMode="auto">
            <a:xfrm>
              <a:off x="1056" y="3840"/>
              <a:ext cx="64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Block Size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41532" y="2052234"/>
            <a:ext cx="3067053" cy="2216150"/>
            <a:chOff x="1889" y="2656"/>
            <a:chExt cx="1932" cy="1396"/>
          </a:xfrm>
        </p:grpSpPr>
        <p:sp>
          <p:nvSpPr>
            <p:cNvPr id="1132555" name="Line 11"/>
            <p:cNvSpPr>
              <a:spLocks noChangeShapeType="1"/>
            </p:cNvSpPr>
            <p:nvPr/>
          </p:nvSpPr>
          <p:spPr bwMode="auto">
            <a:xfrm>
              <a:off x="2121" y="2936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6" name="Line 12"/>
            <p:cNvSpPr>
              <a:spLocks noChangeShapeType="1"/>
            </p:cNvSpPr>
            <p:nvPr/>
          </p:nvSpPr>
          <p:spPr bwMode="auto">
            <a:xfrm>
              <a:off x="2129" y="3840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7" name="Rectangle 13"/>
            <p:cNvSpPr>
              <a:spLocks noChangeArrowheads="1"/>
            </p:cNvSpPr>
            <p:nvPr/>
          </p:nvSpPr>
          <p:spPr bwMode="auto">
            <a:xfrm>
              <a:off x="1889" y="2656"/>
              <a:ext cx="358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Miss</a:t>
              </a:r>
            </a:p>
            <a:p>
              <a:pPr>
                <a:lnSpc>
                  <a:spcPct val="85000"/>
                </a:lnSpc>
              </a:pPr>
              <a:r>
                <a:rPr lang="en-US" b="1"/>
                <a:t>Rate</a:t>
              </a:r>
            </a:p>
          </p:txBody>
        </p:sp>
        <p:sp>
          <p:nvSpPr>
            <p:cNvPr id="1132558" name="Line 14"/>
            <p:cNvSpPr>
              <a:spLocks noChangeShapeType="1"/>
            </p:cNvSpPr>
            <p:nvPr/>
          </p:nvSpPr>
          <p:spPr bwMode="auto">
            <a:xfrm>
              <a:off x="2225" y="3080"/>
              <a:ext cx="80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9" name="Line 15"/>
            <p:cNvSpPr>
              <a:spLocks noChangeShapeType="1"/>
            </p:cNvSpPr>
            <p:nvPr/>
          </p:nvSpPr>
          <p:spPr bwMode="auto">
            <a:xfrm>
              <a:off x="2321" y="3416"/>
              <a:ext cx="176" cy="27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0" name="Line 16"/>
            <p:cNvSpPr>
              <a:spLocks noChangeShapeType="1"/>
            </p:cNvSpPr>
            <p:nvPr/>
          </p:nvSpPr>
          <p:spPr bwMode="auto">
            <a:xfrm>
              <a:off x="2513" y="3704"/>
              <a:ext cx="224" cy="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1" name="Line 17"/>
            <p:cNvSpPr>
              <a:spLocks noChangeShapeType="1"/>
            </p:cNvSpPr>
            <p:nvPr/>
          </p:nvSpPr>
          <p:spPr bwMode="auto">
            <a:xfrm>
              <a:off x="2753" y="3732"/>
              <a:ext cx="22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2" name="Line 18"/>
            <p:cNvSpPr>
              <a:spLocks noChangeShapeType="1"/>
            </p:cNvSpPr>
            <p:nvPr/>
          </p:nvSpPr>
          <p:spPr bwMode="auto">
            <a:xfrm flipV="1">
              <a:off x="2993" y="3622"/>
              <a:ext cx="224" cy="1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3" name="Line 19"/>
            <p:cNvSpPr>
              <a:spLocks noChangeShapeType="1"/>
            </p:cNvSpPr>
            <p:nvPr/>
          </p:nvSpPr>
          <p:spPr bwMode="auto">
            <a:xfrm flipV="1">
              <a:off x="2413" y="2966"/>
              <a:ext cx="184" cy="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4" name="Rectangle 20"/>
            <p:cNvSpPr>
              <a:spLocks noChangeArrowheads="1"/>
            </p:cNvSpPr>
            <p:nvPr/>
          </p:nvSpPr>
          <p:spPr bwMode="auto">
            <a:xfrm>
              <a:off x="2321" y="2790"/>
              <a:ext cx="1297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Exploits Spatial Locality</a:t>
              </a:r>
            </a:p>
          </p:txBody>
        </p:sp>
        <p:sp>
          <p:nvSpPr>
            <p:cNvPr id="1132565" name="Line 21"/>
            <p:cNvSpPr>
              <a:spLocks noChangeShapeType="1"/>
            </p:cNvSpPr>
            <p:nvPr/>
          </p:nvSpPr>
          <p:spPr bwMode="auto">
            <a:xfrm flipV="1">
              <a:off x="3133" y="3494"/>
              <a:ext cx="4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6" name="Rectangle 22"/>
            <p:cNvSpPr>
              <a:spLocks noChangeArrowheads="1"/>
            </p:cNvSpPr>
            <p:nvPr/>
          </p:nvSpPr>
          <p:spPr bwMode="auto">
            <a:xfrm>
              <a:off x="2753" y="3100"/>
              <a:ext cx="1068" cy="4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Fewer blocks -- increases capacity misses</a:t>
              </a:r>
            </a:p>
          </p:txBody>
        </p:sp>
        <p:sp>
          <p:nvSpPr>
            <p:cNvPr id="1132567" name="Rectangle 23"/>
            <p:cNvSpPr>
              <a:spLocks noChangeArrowheads="1"/>
            </p:cNvSpPr>
            <p:nvPr/>
          </p:nvSpPr>
          <p:spPr bwMode="auto">
            <a:xfrm>
              <a:off x="2640" y="3840"/>
              <a:ext cx="64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Block Size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321606" y="1899834"/>
            <a:ext cx="2722563" cy="2425700"/>
            <a:chOff x="3835" y="2524"/>
            <a:chExt cx="1715" cy="1528"/>
          </a:xfrm>
        </p:grpSpPr>
        <p:sp>
          <p:nvSpPr>
            <p:cNvPr id="1132569" name="Line 25"/>
            <p:cNvSpPr>
              <a:spLocks noChangeShapeType="1"/>
            </p:cNvSpPr>
            <p:nvPr/>
          </p:nvSpPr>
          <p:spPr bwMode="auto">
            <a:xfrm>
              <a:off x="4080" y="2936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0" name="Line 26"/>
            <p:cNvSpPr>
              <a:spLocks noChangeShapeType="1"/>
            </p:cNvSpPr>
            <p:nvPr/>
          </p:nvSpPr>
          <p:spPr bwMode="auto">
            <a:xfrm>
              <a:off x="4088" y="3840"/>
              <a:ext cx="10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1" name="Rectangle 27"/>
            <p:cNvSpPr>
              <a:spLocks noChangeArrowheads="1"/>
            </p:cNvSpPr>
            <p:nvPr/>
          </p:nvSpPr>
          <p:spPr bwMode="auto">
            <a:xfrm>
              <a:off x="3835" y="2524"/>
              <a:ext cx="513" cy="4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Average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b="1"/>
                <a:t>Access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b="1"/>
                <a:t>Time</a:t>
              </a:r>
            </a:p>
          </p:txBody>
        </p:sp>
        <p:sp>
          <p:nvSpPr>
            <p:cNvPr id="1132572" name="Line 28"/>
            <p:cNvSpPr>
              <a:spLocks noChangeShapeType="1"/>
            </p:cNvSpPr>
            <p:nvPr/>
          </p:nvSpPr>
          <p:spPr bwMode="auto">
            <a:xfrm>
              <a:off x="4184" y="3080"/>
              <a:ext cx="80" cy="3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3" name="Line 29"/>
            <p:cNvSpPr>
              <a:spLocks noChangeShapeType="1"/>
            </p:cNvSpPr>
            <p:nvPr/>
          </p:nvSpPr>
          <p:spPr bwMode="auto">
            <a:xfrm>
              <a:off x="4280" y="3416"/>
              <a:ext cx="176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4" name="Line 30"/>
            <p:cNvSpPr>
              <a:spLocks noChangeShapeType="1"/>
            </p:cNvSpPr>
            <p:nvPr/>
          </p:nvSpPr>
          <p:spPr bwMode="auto">
            <a:xfrm>
              <a:off x="4472" y="3704"/>
              <a:ext cx="224" cy="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5" name="Line 31"/>
            <p:cNvSpPr>
              <a:spLocks noChangeShapeType="1"/>
            </p:cNvSpPr>
            <p:nvPr/>
          </p:nvSpPr>
          <p:spPr bwMode="auto">
            <a:xfrm flipV="1">
              <a:off x="4712" y="3616"/>
              <a:ext cx="176" cy="1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6" name="Line 32"/>
            <p:cNvSpPr>
              <a:spLocks noChangeShapeType="1"/>
            </p:cNvSpPr>
            <p:nvPr/>
          </p:nvSpPr>
          <p:spPr bwMode="auto">
            <a:xfrm flipV="1">
              <a:off x="4904" y="3394"/>
              <a:ext cx="128" cy="2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7" name="Line 33"/>
            <p:cNvSpPr>
              <a:spLocks noChangeShapeType="1"/>
            </p:cNvSpPr>
            <p:nvPr/>
          </p:nvSpPr>
          <p:spPr bwMode="auto">
            <a:xfrm flipH="1" flipV="1">
              <a:off x="4944" y="3276"/>
              <a:ext cx="4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8" name="Rectangle 34"/>
            <p:cNvSpPr>
              <a:spLocks noChangeArrowheads="1"/>
            </p:cNvSpPr>
            <p:nvPr/>
          </p:nvSpPr>
          <p:spPr bwMode="auto">
            <a:xfrm>
              <a:off x="4350" y="2862"/>
              <a:ext cx="1200" cy="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Increased Miss Penalty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&amp; Miss Rate</a:t>
              </a:r>
            </a:p>
          </p:txBody>
        </p:sp>
        <p:sp>
          <p:nvSpPr>
            <p:cNvPr id="1132579" name="Rectangle 35"/>
            <p:cNvSpPr>
              <a:spLocks noChangeArrowheads="1"/>
            </p:cNvSpPr>
            <p:nvPr/>
          </p:nvSpPr>
          <p:spPr bwMode="auto">
            <a:xfrm>
              <a:off x="4464" y="3840"/>
              <a:ext cx="64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Block Size</a:t>
              </a:r>
            </a:p>
          </p:txBody>
        </p:sp>
      </p:grpSp>
      <p:sp>
        <p:nvSpPr>
          <p:cNvPr id="1132580" name="Rectangle 36"/>
          <p:cNvSpPr>
            <a:spLocks noChangeArrowheads="1"/>
          </p:cNvSpPr>
          <p:nvPr/>
        </p:nvSpPr>
        <p:spPr bwMode="auto">
          <a:xfrm>
            <a:off x="1641532" y="5059198"/>
            <a:ext cx="9155619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solidFill>
                  <a:srgbClr val="0070C0"/>
                </a:solidFill>
              </a:rPr>
              <a:t>Average Memory Access Time = Hit Time  +   Miss Penalty x Miss Rate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7C43BBFE-9F70-42EE-BA83-C429A14C14A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Block Size Tradeoff</a:t>
            </a:r>
            <a:endParaRPr lang="en-AU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314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8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>
            <a:extLst>
              <a:ext uri="{FF2B5EF4-FFF2-40B4-BE49-F238E27FC236}">
                <a16:creationId xmlns:a16="http://schemas.microsoft.com/office/drawing/2014/main" id="{7C43BBFE-9F70-42EE-BA83-C429A14C14A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Benefits of Set Associative Caches</a:t>
            </a:r>
            <a:endParaRPr lang="en-AU" altLang="en-US" sz="3600" dirty="0"/>
          </a:p>
        </p:txBody>
      </p:sp>
      <p:graphicFrame>
        <p:nvGraphicFramePr>
          <p:cNvPr id="6" name="Object 29">
            <a:extLst>
              <a:ext uri="{FF2B5EF4-FFF2-40B4-BE49-F238E27FC236}">
                <a16:creationId xmlns:a16="http://schemas.microsoft.com/office/drawing/2014/main" id="{B551E92D-71B0-4B22-8FE3-1725913A6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5712" y="1121045"/>
          <a:ext cx="5562901" cy="40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715171" imgH="4933846" progId="MSGraph.Chart.8">
                  <p:embed followColorScheme="full"/>
                </p:oleObj>
              </mc:Choice>
              <mc:Fallback>
                <p:oleObj name="Chart" r:id="rId3" imgW="6715171" imgH="4933846" progId="MSGraph.Chart.8">
                  <p:embed followColorScheme="full"/>
                  <p:pic>
                    <p:nvPicPr>
                      <p:cNvPr id="6" name="Object 29">
                        <a:extLst>
                          <a:ext uri="{FF2B5EF4-FFF2-40B4-BE49-F238E27FC236}">
                            <a16:creationId xmlns:a16="http://schemas.microsoft.com/office/drawing/2014/main" id="{B551E92D-71B0-4B22-8FE3-1725913A6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712" y="1121045"/>
                        <a:ext cx="5562901" cy="408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1">
            <a:extLst>
              <a:ext uri="{FF2B5EF4-FFF2-40B4-BE49-F238E27FC236}">
                <a16:creationId xmlns:a16="http://schemas.microsoft.com/office/drawing/2014/main" id="{5D0BAA4D-DBB1-483A-B0A1-8881DA76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1001"/>
            <a:ext cx="54399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 from Hennessy &amp; Patterson, </a:t>
            </a:r>
            <a:r>
              <a:rPr lang="en-US" sz="1200" i="1" dirty="0">
                <a:solidFill>
                  <a:schemeClr val="accent2"/>
                </a:solidFill>
              </a:rPr>
              <a:t>Computer Architecture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B00F5D5F-AA89-4BD5-9FDB-A71B946B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22" y="5355606"/>
            <a:ext cx="10385156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gains when going from direct mapped to 2-way (20%+ reduction in miss rate)</a:t>
            </a:r>
          </a:p>
        </p:txBody>
      </p:sp>
    </p:spTree>
    <p:extLst>
      <p:ext uri="{BB962C8B-B14F-4D97-AF65-F5344CB8AC3E}">
        <p14:creationId xmlns:p14="http://schemas.microsoft.com/office/powerpoint/2010/main" val="27609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2" y="71367"/>
            <a:ext cx="11582398" cy="693322"/>
          </a:xfrm>
        </p:spPr>
        <p:txBody>
          <a:bodyPr/>
          <a:lstStyle/>
          <a:p>
            <a:r>
              <a:rPr lang="en-US" altLang="en-US" sz="4400" dirty="0"/>
              <a:t>Reduce Miss Rate (3): </a:t>
            </a:r>
            <a:r>
              <a:rPr lang="en-US" sz="4400" dirty="0"/>
              <a:t>Policies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910" y="1312892"/>
            <a:ext cx="9047339" cy="459119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Use appropriate policies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LRU + write-back works for most applications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Many GPUs use write-hit write-evict + write-miss no-write-allocate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Can even dynamically change policy according to profiling</a:t>
            </a:r>
          </a:p>
          <a:p>
            <a:pPr>
              <a:spcBef>
                <a:spcPts val="6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Use more advanced policies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E.g., ML based</a:t>
            </a:r>
          </a:p>
          <a:p>
            <a:pPr>
              <a:spcBef>
                <a:spcPts val="6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67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38" y="128032"/>
            <a:ext cx="11959524" cy="693322"/>
          </a:xfrm>
        </p:spPr>
        <p:txBody>
          <a:bodyPr/>
          <a:lstStyle/>
          <a:p>
            <a:r>
              <a:rPr lang="en-US" altLang="en-US" sz="4400" dirty="0"/>
              <a:t>Reduce Miss Rate (4): M</a:t>
            </a:r>
            <a:r>
              <a:rPr lang="en-US" sz="4400" dirty="0"/>
              <a:t>ulti-level Caches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4" y="1306689"/>
            <a:ext cx="10363201" cy="384443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2400" b="1" dirty="0"/>
              <a:t>Having a unified L2 cache (i.e., it holds both instructions and data) and in some cases even a unified L3 cache</a:t>
            </a:r>
          </a:p>
          <a:p>
            <a:pPr marL="457200" indent="-457200">
              <a:spcBef>
                <a:spcPts val="600"/>
              </a:spcBef>
            </a:pPr>
            <a:endParaRPr lang="en-US" sz="2400" dirty="0"/>
          </a:p>
          <a:p>
            <a:r>
              <a:rPr lang="en-US" sz="2400" b="1" dirty="0"/>
              <a:t>L1 cache should focus on </a:t>
            </a:r>
            <a:r>
              <a:rPr lang="en-US" sz="2400" b="1" dirty="0">
                <a:solidFill>
                  <a:schemeClr val="accent1"/>
                </a:solidFill>
              </a:rPr>
              <a:t>minimizing hit time</a:t>
            </a:r>
            <a:r>
              <a:rPr lang="en-US" sz="2400" b="1" dirty="0"/>
              <a:t> in support of a shorter clock cycle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Secondary cache(s) should focus on </a:t>
            </a:r>
            <a:r>
              <a:rPr lang="en-US" sz="2400" b="1" dirty="0">
                <a:solidFill>
                  <a:schemeClr val="accent1"/>
                </a:solidFill>
              </a:rPr>
              <a:t>reducing miss rate</a:t>
            </a:r>
            <a:r>
              <a:rPr lang="en-US" sz="2400" b="1" dirty="0"/>
              <a:t> to reduce the penalty of long main memory access times</a:t>
            </a:r>
          </a:p>
          <a:p>
            <a:pPr marL="457200" indent="-457200"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3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6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 vs. Unified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12520"/>
            <a:ext cx="10972798" cy="5086350"/>
          </a:xfrm>
        </p:spPr>
        <p:txBody>
          <a:bodyPr>
            <a:noAutofit/>
          </a:bodyPr>
          <a:lstStyle/>
          <a:p>
            <a:r>
              <a:rPr lang="en-US" sz="2400" b="1" dirty="0"/>
              <a:t>Split L1I$ and L1D$: to optimize </a:t>
            </a:r>
            <a:r>
              <a:rPr lang="en-US" sz="2400" b="1" dirty="0" err="1"/>
              <a:t>t</a:t>
            </a:r>
            <a:r>
              <a:rPr lang="en-US" sz="2400" b="1" baseline="-25000" dirty="0" err="1"/>
              <a:t>hit</a:t>
            </a:r>
            <a:endParaRPr lang="en-US" sz="2400" b="1" baseline="-25000" dirty="0"/>
          </a:p>
          <a:p>
            <a:pPr lvl="1"/>
            <a:r>
              <a:rPr lang="en-US" sz="2000" dirty="0"/>
              <a:t>Low capacity/associativity/block size (reduce </a:t>
            </a:r>
            <a:r>
              <a:rPr lang="en-US" sz="2000" dirty="0" err="1"/>
              <a:t>t</a:t>
            </a:r>
            <a:r>
              <a:rPr lang="en-US" sz="2000" baseline="-25000" dirty="0" err="1"/>
              <a:t>hit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Minimize structural hazards</a:t>
            </a:r>
          </a:p>
          <a:p>
            <a:pPr lvl="1"/>
            <a:r>
              <a:rPr lang="en-US" sz="2000" dirty="0"/>
              <a:t>Can optimize L1I$ for wide output and no writes</a:t>
            </a:r>
          </a:p>
          <a:p>
            <a:endParaRPr lang="en-US" sz="2400" dirty="0"/>
          </a:p>
          <a:p>
            <a:r>
              <a:rPr lang="en-US" sz="2400" b="1" dirty="0"/>
              <a:t>Unified L2: to optimize hit rate</a:t>
            </a:r>
          </a:p>
          <a:p>
            <a:pPr lvl="1"/>
            <a:r>
              <a:rPr lang="en-US" sz="2000" dirty="0" err="1"/>
              <a:t>t</a:t>
            </a:r>
            <a:r>
              <a:rPr lang="en-US" sz="2000" baseline="-25000" dirty="0" err="1"/>
              <a:t>hit</a:t>
            </a:r>
            <a:r>
              <a:rPr lang="en-US" sz="2000" dirty="0"/>
              <a:t> is less important due to less frequent accesses &amp; long delay already</a:t>
            </a:r>
          </a:p>
          <a:p>
            <a:pPr lvl="1"/>
            <a:r>
              <a:rPr lang="en-US" sz="2000" dirty="0"/>
              <a:t>High capacity/associativity/block size (reduce %</a:t>
            </a:r>
            <a:r>
              <a:rPr lang="en-US" sz="2000" baseline="-25000" dirty="0"/>
              <a:t>miss</a:t>
            </a:r>
            <a:r>
              <a:rPr lang="en-US" sz="2000" dirty="0"/>
              <a:t>)</a:t>
            </a:r>
          </a:p>
          <a:p>
            <a:pPr lvl="2"/>
            <a:r>
              <a:rPr lang="en-US" sz="1538" dirty="0"/>
              <a:t>Unused </a:t>
            </a:r>
            <a:r>
              <a:rPr lang="en-US" sz="1538" dirty="0" err="1"/>
              <a:t>instr</a:t>
            </a:r>
            <a:r>
              <a:rPr lang="en-US" sz="1538" dirty="0"/>
              <a:t> capacity can be used for data (fewer capacity misses) </a:t>
            </a:r>
          </a:p>
          <a:p>
            <a:pPr lvl="2"/>
            <a:endParaRPr lang="en-US" sz="1538" dirty="0"/>
          </a:p>
          <a:p>
            <a:pPr lvl="2"/>
            <a:r>
              <a:rPr lang="en-US" sz="1538" dirty="0" err="1"/>
              <a:t>Instr</a:t>
            </a:r>
            <a:r>
              <a:rPr lang="en-US" sz="1538" dirty="0"/>
              <a:t> / data conflicts (small to no increase for conflict misses in a large cache)</a:t>
            </a:r>
          </a:p>
          <a:p>
            <a:pPr lvl="2"/>
            <a:endParaRPr lang="en-US" sz="1538" dirty="0"/>
          </a:p>
          <a:p>
            <a:pPr lvl="1"/>
            <a:r>
              <a:rPr lang="en-US" sz="2000" dirty="0" err="1"/>
              <a:t>Instr</a:t>
            </a:r>
            <a:r>
              <a:rPr lang="en-US" sz="2000" dirty="0"/>
              <a:t> / data structural hazards are rare (would take a simultaneous L1I$ and L1D$ miss)</a:t>
            </a:r>
          </a:p>
        </p:txBody>
      </p:sp>
    </p:spTree>
    <p:extLst>
      <p:ext uri="{BB962C8B-B14F-4D97-AF65-F5344CB8AC3E}">
        <p14:creationId xmlns:p14="http://schemas.microsoft.com/office/powerpoint/2010/main" val="7922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8140"/>
            <a:ext cx="10972799" cy="693322"/>
          </a:xfrm>
        </p:spPr>
        <p:txBody>
          <a:bodyPr/>
          <a:lstStyle/>
          <a:p>
            <a:r>
              <a:rPr lang="en-US" altLang="en-US" sz="4400" dirty="0"/>
              <a:t>Reduce Miss Rate (5):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4" y="1116190"/>
            <a:ext cx="10677527" cy="5212709"/>
          </a:xfrm>
        </p:spPr>
        <p:txBody>
          <a:bodyPr>
            <a:noAutofit/>
          </a:bodyPr>
          <a:lstStyle/>
          <a:p>
            <a:r>
              <a:rPr lang="en-US" sz="2400" b="1" dirty="0"/>
              <a:t>Hardware prefetching</a:t>
            </a:r>
          </a:p>
          <a:p>
            <a:pPr lvl="1"/>
            <a:r>
              <a:rPr lang="en-US" sz="2000" dirty="0"/>
              <a:t>Fetch blocks into the cache proactively (speculatively)</a:t>
            </a:r>
          </a:p>
          <a:p>
            <a:pPr lvl="1"/>
            <a:r>
              <a:rPr lang="en-US" sz="2000" dirty="0"/>
              <a:t>Key is to anticipate the upcoming miss addresses accurately</a:t>
            </a:r>
          </a:p>
          <a:p>
            <a:pPr lvl="1"/>
            <a:r>
              <a:rPr lang="en-US" sz="2000" dirty="0"/>
              <a:t>Relies on having unused memory bandwidth available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A simple case is to use </a:t>
            </a:r>
            <a:r>
              <a:rPr lang="en-US" sz="2400" b="1" dirty="0">
                <a:solidFill>
                  <a:srgbClr val="FF0000"/>
                </a:solidFill>
              </a:rPr>
              <a:t>next block </a:t>
            </a:r>
            <a:r>
              <a:rPr lang="en-US" sz="2400" b="1" dirty="0"/>
              <a:t>prefetching</a:t>
            </a:r>
          </a:p>
          <a:p>
            <a:pPr lvl="1"/>
            <a:r>
              <a:rPr lang="en-US" sz="2000" dirty="0"/>
              <a:t>Miss on address X → anticipate next reference miss on X + block-size</a:t>
            </a:r>
          </a:p>
          <a:p>
            <a:pPr lvl="1"/>
            <a:r>
              <a:rPr lang="en-US" sz="2000" dirty="0"/>
              <a:t>Works well for </a:t>
            </a:r>
            <a:r>
              <a:rPr lang="en-US" sz="2000" dirty="0" err="1"/>
              <a:t>instr’s</a:t>
            </a:r>
            <a:r>
              <a:rPr lang="en-US" sz="2000" dirty="0"/>
              <a:t> (sequential execution) and for arrays of data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Need to initiate prefetches sufficiently in advance</a:t>
            </a:r>
          </a:p>
          <a:p>
            <a:endParaRPr lang="en-US" sz="2400" b="1" dirty="0"/>
          </a:p>
          <a:p>
            <a:r>
              <a:rPr lang="en-US" sz="2400" b="1" dirty="0"/>
              <a:t>If prefetched </a:t>
            </a:r>
            <a:r>
              <a:rPr lang="en-US" sz="2400" b="1" dirty="0" err="1"/>
              <a:t>instr</a:t>
            </a:r>
            <a:r>
              <a:rPr lang="en-US" sz="2400" b="1" dirty="0"/>
              <a:t>/data is not used, the cache is polluted with unnecessary data (possibly evicting useful data)</a:t>
            </a:r>
          </a:p>
        </p:txBody>
      </p:sp>
    </p:spTree>
    <p:extLst>
      <p:ext uri="{BB962C8B-B14F-4D97-AF65-F5344CB8AC3E}">
        <p14:creationId xmlns:p14="http://schemas.microsoft.com/office/powerpoint/2010/main" val="10319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Why?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3913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Two Types of Locality:</a:t>
            </a:r>
          </a:p>
          <a:p>
            <a:pPr lvl="1"/>
            <a:r>
              <a:rPr lang="en-US" altLang="en-US" sz="2000" b="1" dirty="0"/>
              <a:t>Temporal Locality </a:t>
            </a:r>
            <a:r>
              <a:rPr lang="en-US" altLang="en-US" sz="2000" dirty="0"/>
              <a:t>(Locality in Time): If an address is referenced, it tends to be referenced again (</a:t>
            </a:r>
            <a:r>
              <a:rPr lang="en-US" altLang="en-US" sz="2077" dirty="0"/>
              <a:t>e.g., loops, variable reuse)</a:t>
            </a:r>
          </a:p>
          <a:p>
            <a:pPr lvl="2"/>
            <a:endParaRPr lang="en-US" altLang="en-US" sz="2077" dirty="0"/>
          </a:p>
          <a:p>
            <a:pPr lvl="1"/>
            <a:r>
              <a:rPr lang="en-US" altLang="en-US" sz="2000" b="1" dirty="0"/>
              <a:t>Spatial Locality </a:t>
            </a:r>
            <a:r>
              <a:rPr lang="en-US" altLang="en-US" sz="2000" dirty="0"/>
              <a:t>(Locality in Space): If an address is referenced, neighboring addresses tend to be referenced (</a:t>
            </a:r>
            <a:r>
              <a:rPr lang="en-US" altLang="en-US" sz="2077" dirty="0"/>
              <a:t>e.g., array, stack, etc.)</a:t>
            </a:r>
          </a:p>
          <a:p>
            <a:endParaRPr lang="en-US" altLang="en-US" sz="2308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48F45A9-E1E2-4F61-82D6-BBFE0EC6AE95}" type="slidenum">
              <a:rPr lang="en-US" altLang="zh-TW"/>
              <a:pPr/>
              <a:t>8</a:t>
            </a:fld>
            <a:endParaRPr lang="en-US" altLang="zh-TW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A1057-6BC3-4B42-AB08-155716D01ABC}"/>
              </a:ext>
            </a:extLst>
          </p:cNvPr>
          <p:cNvGrpSpPr/>
          <p:nvPr/>
        </p:nvGrpSpPr>
        <p:grpSpPr>
          <a:xfrm>
            <a:off x="1770633" y="3459996"/>
            <a:ext cx="7431331" cy="3022357"/>
            <a:chOff x="2201742" y="3058073"/>
            <a:chExt cx="7431331" cy="302235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8D2D2B5-483F-4664-9040-0AE32BC4FB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68429" y="3070896"/>
              <a:ext cx="7264644" cy="300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2077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BF3E8DB3-0577-4DA9-AADA-69428B52B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607" y="3058073"/>
              <a:ext cx="12823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E59829F-9C0A-4FDA-ADE9-4669108BE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987" y="3902502"/>
              <a:ext cx="721702" cy="1108198"/>
            </a:xfrm>
            <a:custGeom>
              <a:avLst/>
              <a:gdLst>
                <a:gd name="T0" fmla="*/ 0 w 394"/>
                <a:gd name="T1" fmla="*/ 0 h 605"/>
                <a:gd name="T2" fmla="*/ 394 w 394"/>
                <a:gd name="T3" fmla="*/ 0 h 605"/>
                <a:gd name="T4" fmla="*/ 394 w 394"/>
                <a:gd name="T5" fmla="*/ 605 h 605"/>
                <a:gd name="T6" fmla="*/ 0 w 394"/>
                <a:gd name="T7" fmla="*/ 605 h 605"/>
                <a:gd name="T8" fmla="*/ 0 w 394"/>
                <a:gd name="T9" fmla="*/ 0 h 605"/>
                <a:gd name="T10" fmla="*/ 0 w 394"/>
                <a:gd name="T11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605">
                  <a:moveTo>
                    <a:pt x="0" y="0"/>
                  </a:moveTo>
                  <a:lnTo>
                    <a:pt x="394" y="0"/>
                  </a:lnTo>
                  <a:lnTo>
                    <a:pt x="394" y="605"/>
                  </a:lnTo>
                  <a:lnTo>
                    <a:pt x="0" y="60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3408B3E-32F5-429D-A0BC-21192FC8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206569"/>
              <a:ext cx="564173" cy="357188"/>
            </a:xfrm>
            <a:custGeom>
              <a:avLst/>
              <a:gdLst>
                <a:gd name="T0" fmla="*/ 0 w 308"/>
                <a:gd name="T1" fmla="*/ 0 h 195"/>
                <a:gd name="T2" fmla="*/ 308 w 308"/>
                <a:gd name="T3" fmla="*/ 0 h 195"/>
                <a:gd name="T4" fmla="*/ 308 w 308"/>
                <a:gd name="T5" fmla="*/ 195 h 195"/>
                <a:gd name="T6" fmla="*/ 0 w 308"/>
                <a:gd name="T7" fmla="*/ 195 h 195"/>
                <a:gd name="T8" fmla="*/ 0 w 308"/>
                <a:gd name="T9" fmla="*/ 0 h 195"/>
                <a:gd name="T10" fmla="*/ 0 w 308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95">
                  <a:moveTo>
                    <a:pt x="0" y="0"/>
                  </a:moveTo>
                  <a:lnTo>
                    <a:pt x="308" y="0"/>
                  </a:lnTo>
                  <a:lnTo>
                    <a:pt x="308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7FD222-0C26-4CFD-974D-FEAF0B2F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313" y="4248698"/>
              <a:ext cx="43962" cy="86092"/>
            </a:xfrm>
            <a:custGeom>
              <a:avLst/>
              <a:gdLst>
                <a:gd name="T0" fmla="*/ 6 w 24"/>
                <a:gd name="T1" fmla="*/ 47 h 47"/>
                <a:gd name="T2" fmla="*/ 6 w 24"/>
                <a:gd name="T3" fmla="*/ 23 h 47"/>
                <a:gd name="T4" fmla="*/ 6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6 w 24"/>
                <a:gd name="T35" fmla="*/ 9 h 47"/>
                <a:gd name="T36" fmla="*/ 6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6 w 24"/>
                <a:gd name="T43" fmla="*/ 47 h 47"/>
                <a:gd name="T44" fmla="*/ 6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6" y="47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9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704210C-6612-42C3-A6EB-D9736DD74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55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5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3 w 43"/>
                <a:gd name="T41" fmla="*/ 2 h 49"/>
                <a:gd name="T42" fmla="*/ 6 w 43"/>
                <a:gd name="T43" fmla="*/ 7 h 49"/>
                <a:gd name="T44" fmla="*/ 6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6 w 43"/>
                <a:gd name="T55" fmla="*/ 42 h 49"/>
                <a:gd name="T56" fmla="*/ 6 w 43"/>
                <a:gd name="T57" fmla="*/ 42 h 49"/>
                <a:gd name="T58" fmla="*/ 13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39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2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3 w 43"/>
                <a:gd name="T85" fmla="*/ 10 h 49"/>
                <a:gd name="T86" fmla="*/ 13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2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3 w 43"/>
                <a:gd name="T111" fmla="*/ 10 h 49"/>
                <a:gd name="T112" fmla="*/ 13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3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9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2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3" y="10"/>
                  </a:moveTo>
                  <a:lnTo>
                    <a:pt x="13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2488B51-850D-48D4-B798-34B2E0F67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1480" y="4248698"/>
              <a:ext cx="73269" cy="120894"/>
            </a:xfrm>
            <a:custGeom>
              <a:avLst/>
              <a:gdLst>
                <a:gd name="T0" fmla="*/ 7 w 40"/>
                <a:gd name="T1" fmla="*/ 62 h 66"/>
                <a:gd name="T2" fmla="*/ 21 w 40"/>
                <a:gd name="T3" fmla="*/ 66 h 66"/>
                <a:gd name="T4" fmla="*/ 26 w 40"/>
                <a:gd name="T5" fmla="*/ 66 h 66"/>
                <a:gd name="T6" fmla="*/ 31 w 40"/>
                <a:gd name="T7" fmla="*/ 62 h 66"/>
                <a:gd name="T8" fmla="*/ 38 w 40"/>
                <a:gd name="T9" fmla="*/ 55 h 66"/>
                <a:gd name="T10" fmla="*/ 40 w 40"/>
                <a:gd name="T11" fmla="*/ 50 h 66"/>
                <a:gd name="T12" fmla="*/ 40 w 40"/>
                <a:gd name="T13" fmla="*/ 2 h 66"/>
                <a:gd name="T14" fmla="*/ 33 w 40"/>
                <a:gd name="T15" fmla="*/ 7 h 66"/>
                <a:gd name="T16" fmla="*/ 28 w 40"/>
                <a:gd name="T17" fmla="*/ 2 h 66"/>
                <a:gd name="T18" fmla="*/ 21 w 40"/>
                <a:gd name="T19" fmla="*/ 0 h 66"/>
                <a:gd name="T20" fmla="*/ 10 w 40"/>
                <a:gd name="T21" fmla="*/ 3 h 66"/>
                <a:gd name="T22" fmla="*/ 5 w 40"/>
                <a:gd name="T23" fmla="*/ 7 h 66"/>
                <a:gd name="T24" fmla="*/ 3 w 40"/>
                <a:gd name="T25" fmla="*/ 12 h 66"/>
                <a:gd name="T26" fmla="*/ 0 w 40"/>
                <a:gd name="T27" fmla="*/ 24 h 66"/>
                <a:gd name="T28" fmla="*/ 2 w 40"/>
                <a:gd name="T29" fmla="*/ 33 h 66"/>
                <a:gd name="T30" fmla="*/ 5 w 40"/>
                <a:gd name="T31" fmla="*/ 40 h 66"/>
                <a:gd name="T32" fmla="*/ 21 w 40"/>
                <a:gd name="T33" fmla="*/ 47 h 66"/>
                <a:gd name="T34" fmla="*/ 28 w 40"/>
                <a:gd name="T35" fmla="*/ 45 h 66"/>
                <a:gd name="T36" fmla="*/ 33 w 40"/>
                <a:gd name="T37" fmla="*/ 42 h 66"/>
                <a:gd name="T38" fmla="*/ 33 w 40"/>
                <a:gd name="T39" fmla="*/ 50 h 66"/>
                <a:gd name="T40" fmla="*/ 28 w 40"/>
                <a:gd name="T41" fmla="*/ 57 h 66"/>
                <a:gd name="T42" fmla="*/ 24 w 40"/>
                <a:gd name="T43" fmla="*/ 59 h 66"/>
                <a:gd name="T44" fmla="*/ 21 w 40"/>
                <a:gd name="T45" fmla="*/ 59 h 66"/>
                <a:gd name="T46" fmla="*/ 12 w 40"/>
                <a:gd name="T47" fmla="*/ 57 h 66"/>
                <a:gd name="T48" fmla="*/ 10 w 40"/>
                <a:gd name="T49" fmla="*/ 55 h 66"/>
                <a:gd name="T50" fmla="*/ 2 w 40"/>
                <a:gd name="T51" fmla="*/ 50 h 66"/>
                <a:gd name="T52" fmla="*/ 3 w 40"/>
                <a:gd name="T53" fmla="*/ 57 h 66"/>
                <a:gd name="T54" fmla="*/ 7 w 40"/>
                <a:gd name="T55" fmla="*/ 62 h 66"/>
                <a:gd name="T56" fmla="*/ 12 w 40"/>
                <a:gd name="T57" fmla="*/ 10 h 66"/>
                <a:gd name="T58" fmla="*/ 21 w 40"/>
                <a:gd name="T59" fmla="*/ 7 h 66"/>
                <a:gd name="T60" fmla="*/ 26 w 40"/>
                <a:gd name="T61" fmla="*/ 7 h 66"/>
                <a:gd name="T62" fmla="*/ 29 w 40"/>
                <a:gd name="T63" fmla="*/ 10 h 66"/>
                <a:gd name="T64" fmla="*/ 33 w 40"/>
                <a:gd name="T65" fmla="*/ 24 h 66"/>
                <a:gd name="T66" fmla="*/ 33 w 40"/>
                <a:gd name="T67" fmla="*/ 31 h 66"/>
                <a:gd name="T68" fmla="*/ 29 w 40"/>
                <a:gd name="T69" fmla="*/ 36 h 66"/>
                <a:gd name="T70" fmla="*/ 21 w 40"/>
                <a:gd name="T71" fmla="*/ 40 h 66"/>
                <a:gd name="T72" fmla="*/ 16 w 40"/>
                <a:gd name="T73" fmla="*/ 40 h 66"/>
                <a:gd name="T74" fmla="*/ 12 w 40"/>
                <a:gd name="T75" fmla="*/ 36 h 66"/>
                <a:gd name="T76" fmla="*/ 9 w 40"/>
                <a:gd name="T77" fmla="*/ 23 h 66"/>
                <a:gd name="T78" fmla="*/ 9 w 40"/>
                <a:gd name="T79" fmla="*/ 16 h 66"/>
                <a:gd name="T80" fmla="*/ 12 w 40"/>
                <a:gd name="T81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66">
                  <a:moveTo>
                    <a:pt x="7" y="62"/>
                  </a:moveTo>
                  <a:lnTo>
                    <a:pt x="7" y="62"/>
                  </a:lnTo>
                  <a:lnTo>
                    <a:pt x="12" y="64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6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6" y="61"/>
                  </a:lnTo>
                  <a:lnTo>
                    <a:pt x="38" y="55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0" y="42"/>
                  </a:lnTo>
                  <a:lnTo>
                    <a:pt x="40" y="2"/>
                  </a:lnTo>
                  <a:lnTo>
                    <a:pt x="33" y="2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5" y="7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1" y="54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0" y="55"/>
                  </a:lnTo>
                  <a:lnTo>
                    <a:pt x="10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7"/>
                  </a:lnTo>
                  <a:lnTo>
                    <a:pt x="7" y="62"/>
                  </a:lnTo>
                  <a:lnTo>
                    <a:pt x="7" y="62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D9743BF-54AF-44B0-9A59-B2E9AF4D0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6730" y="4219390"/>
              <a:ext cx="16486" cy="115400"/>
            </a:xfrm>
            <a:custGeom>
              <a:avLst/>
              <a:gdLst>
                <a:gd name="T0" fmla="*/ 9 w 9"/>
                <a:gd name="T1" fmla="*/ 9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9 h 63"/>
                <a:gd name="T8" fmla="*/ 9 w 9"/>
                <a:gd name="T9" fmla="*/ 9 h 63"/>
                <a:gd name="T10" fmla="*/ 9 w 9"/>
                <a:gd name="T11" fmla="*/ 9 h 63"/>
                <a:gd name="T12" fmla="*/ 9 w 9"/>
                <a:gd name="T13" fmla="*/ 63 h 63"/>
                <a:gd name="T14" fmla="*/ 9 w 9"/>
                <a:gd name="T15" fmla="*/ 18 h 63"/>
                <a:gd name="T16" fmla="*/ 0 w 9"/>
                <a:gd name="T17" fmla="*/ 18 h 63"/>
                <a:gd name="T18" fmla="*/ 0 w 9"/>
                <a:gd name="T19" fmla="*/ 63 h 63"/>
                <a:gd name="T20" fmla="*/ 9 w 9"/>
                <a:gd name="T21" fmla="*/ 63 h 63"/>
                <a:gd name="T22" fmla="*/ 9 w 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63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63"/>
                  </a:moveTo>
                  <a:lnTo>
                    <a:pt x="9" y="18"/>
                  </a:lnTo>
                  <a:lnTo>
                    <a:pt x="0" y="18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067BB2-6EEA-4E4B-93A5-3BFDA900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869" y="4248698"/>
              <a:ext cx="67775" cy="89755"/>
            </a:xfrm>
            <a:custGeom>
              <a:avLst/>
              <a:gdLst>
                <a:gd name="T0" fmla="*/ 5 w 37"/>
                <a:gd name="T1" fmla="*/ 45 h 49"/>
                <a:gd name="T2" fmla="*/ 19 w 37"/>
                <a:gd name="T3" fmla="*/ 49 h 49"/>
                <a:gd name="T4" fmla="*/ 28 w 37"/>
                <a:gd name="T5" fmla="*/ 47 h 49"/>
                <a:gd name="T6" fmla="*/ 33 w 37"/>
                <a:gd name="T7" fmla="*/ 43 h 49"/>
                <a:gd name="T8" fmla="*/ 35 w 37"/>
                <a:gd name="T9" fmla="*/ 42 h 49"/>
                <a:gd name="T10" fmla="*/ 37 w 37"/>
                <a:gd name="T11" fmla="*/ 33 h 49"/>
                <a:gd name="T12" fmla="*/ 37 w 37"/>
                <a:gd name="T13" fmla="*/ 29 h 49"/>
                <a:gd name="T14" fmla="*/ 35 w 37"/>
                <a:gd name="T15" fmla="*/ 28 h 49"/>
                <a:gd name="T16" fmla="*/ 30 w 37"/>
                <a:gd name="T17" fmla="*/ 23 h 49"/>
                <a:gd name="T18" fmla="*/ 19 w 37"/>
                <a:gd name="T19" fmla="*/ 19 h 49"/>
                <a:gd name="T20" fmla="*/ 12 w 37"/>
                <a:gd name="T21" fmla="*/ 17 h 49"/>
                <a:gd name="T22" fmla="*/ 9 w 37"/>
                <a:gd name="T23" fmla="*/ 16 h 49"/>
                <a:gd name="T24" fmla="*/ 9 w 37"/>
                <a:gd name="T25" fmla="*/ 12 h 49"/>
                <a:gd name="T26" fmla="*/ 11 w 37"/>
                <a:gd name="T27" fmla="*/ 9 h 49"/>
                <a:gd name="T28" fmla="*/ 14 w 37"/>
                <a:gd name="T29" fmla="*/ 7 h 49"/>
                <a:gd name="T30" fmla="*/ 18 w 37"/>
                <a:gd name="T31" fmla="*/ 7 h 49"/>
                <a:gd name="T32" fmla="*/ 24 w 37"/>
                <a:gd name="T33" fmla="*/ 9 h 49"/>
                <a:gd name="T34" fmla="*/ 28 w 37"/>
                <a:gd name="T35" fmla="*/ 10 h 49"/>
                <a:gd name="T36" fmla="*/ 35 w 37"/>
                <a:gd name="T37" fmla="*/ 14 h 49"/>
                <a:gd name="T38" fmla="*/ 33 w 37"/>
                <a:gd name="T39" fmla="*/ 5 h 49"/>
                <a:gd name="T40" fmla="*/ 31 w 37"/>
                <a:gd name="T41" fmla="*/ 3 h 49"/>
                <a:gd name="T42" fmla="*/ 28 w 37"/>
                <a:gd name="T43" fmla="*/ 2 h 49"/>
                <a:gd name="T44" fmla="*/ 18 w 37"/>
                <a:gd name="T45" fmla="*/ 0 h 49"/>
                <a:gd name="T46" fmla="*/ 11 w 37"/>
                <a:gd name="T47" fmla="*/ 2 h 49"/>
                <a:gd name="T48" fmla="*/ 5 w 37"/>
                <a:gd name="T49" fmla="*/ 3 h 49"/>
                <a:gd name="T50" fmla="*/ 2 w 37"/>
                <a:gd name="T51" fmla="*/ 7 h 49"/>
                <a:gd name="T52" fmla="*/ 0 w 37"/>
                <a:gd name="T53" fmla="*/ 14 h 49"/>
                <a:gd name="T54" fmla="*/ 2 w 37"/>
                <a:gd name="T55" fmla="*/ 19 h 49"/>
                <a:gd name="T56" fmla="*/ 7 w 37"/>
                <a:gd name="T57" fmla="*/ 24 h 49"/>
                <a:gd name="T58" fmla="*/ 19 w 37"/>
                <a:gd name="T59" fmla="*/ 28 h 49"/>
                <a:gd name="T60" fmla="*/ 28 w 37"/>
                <a:gd name="T61" fmla="*/ 29 h 49"/>
                <a:gd name="T62" fmla="*/ 30 w 37"/>
                <a:gd name="T63" fmla="*/ 35 h 49"/>
                <a:gd name="T64" fmla="*/ 30 w 37"/>
                <a:gd name="T65" fmla="*/ 36 h 49"/>
                <a:gd name="T66" fmla="*/ 26 w 37"/>
                <a:gd name="T67" fmla="*/ 40 h 49"/>
                <a:gd name="T68" fmla="*/ 19 w 37"/>
                <a:gd name="T69" fmla="*/ 42 h 49"/>
                <a:gd name="T70" fmla="*/ 14 w 37"/>
                <a:gd name="T71" fmla="*/ 42 h 49"/>
                <a:gd name="T72" fmla="*/ 11 w 37"/>
                <a:gd name="T73" fmla="*/ 40 h 49"/>
                <a:gd name="T74" fmla="*/ 7 w 37"/>
                <a:gd name="T75" fmla="*/ 33 h 49"/>
                <a:gd name="T76" fmla="*/ 0 w 37"/>
                <a:gd name="T77" fmla="*/ 33 h 49"/>
                <a:gd name="T78" fmla="*/ 5 w 37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" h="49">
                  <a:moveTo>
                    <a:pt x="5" y="45"/>
                  </a:moveTo>
                  <a:lnTo>
                    <a:pt x="5" y="45"/>
                  </a:lnTo>
                  <a:lnTo>
                    <a:pt x="11" y="47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8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7" y="29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0" y="33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5"/>
                  </a:lnTo>
                  <a:lnTo>
                    <a:pt x="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F25E73C-7562-4245-88EC-30BEDED0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802" y="4223054"/>
              <a:ext cx="40298" cy="115400"/>
            </a:xfrm>
            <a:custGeom>
              <a:avLst/>
              <a:gdLst>
                <a:gd name="T0" fmla="*/ 19 w 22"/>
                <a:gd name="T1" fmla="*/ 54 h 63"/>
                <a:gd name="T2" fmla="*/ 19 w 22"/>
                <a:gd name="T3" fmla="*/ 54 h 63"/>
                <a:gd name="T4" fmla="*/ 15 w 22"/>
                <a:gd name="T5" fmla="*/ 54 h 63"/>
                <a:gd name="T6" fmla="*/ 15 w 22"/>
                <a:gd name="T7" fmla="*/ 54 h 63"/>
                <a:gd name="T8" fmla="*/ 14 w 22"/>
                <a:gd name="T9" fmla="*/ 52 h 63"/>
                <a:gd name="T10" fmla="*/ 14 w 22"/>
                <a:gd name="T11" fmla="*/ 52 h 63"/>
                <a:gd name="T12" fmla="*/ 14 w 22"/>
                <a:gd name="T13" fmla="*/ 49 h 63"/>
                <a:gd name="T14" fmla="*/ 14 w 22"/>
                <a:gd name="T15" fmla="*/ 21 h 63"/>
                <a:gd name="T16" fmla="*/ 21 w 22"/>
                <a:gd name="T17" fmla="*/ 21 h 63"/>
                <a:gd name="T18" fmla="*/ 21 w 22"/>
                <a:gd name="T19" fmla="*/ 16 h 63"/>
                <a:gd name="T20" fmla="*/ 14 w 22"/>
                <a:gd name="T21" fmla="*/ 16 h 63"/>
                <a:gd name="T22" fmla="*/ 14 w 22"/>
                <a:gd name="T23" fmla="*/ 0 h 63"/>
                <a:gd name="T24" fmla="*/ 7 w 22"/>
                <a:gd name="T25" fmla="*/ 4 h 63"/>
                <a:gd name="T26" fmla="*/ 7 w 22"/>
                <a:gd name="T27" fmla="*/ 16 h 63"/>
                <a:gd name="T28" fmla="*/ 0 w 22"/>
                <a:gd name="T29" fmla="*/ 16 h 63"/>
                <a:gd name="T30" fmla="*/ 0 w 22"/>
                <a:gd name="T31" fmla="*/ 21 h 63"/>
                <a:gd name="T32" fmla="*/ 7 w 22"/>
                <a:gd name="T33" fmla="*/ 21 h 63"/>
                <a:gd name="T34" fmla="*/ 7 w 22"/>
                <a:gd name="T35" fmla="*/ 47 h 63"/>
                <a:gd name="T36" fmla="*/ 7 w 22"/>
                <a:gd name="T37" fmla="*/ 47 h 63"/>
                <a:gd name="T38" fmla="*/ 7 w 22"/>
                <a:gd name="T39" fmla="*/ 57 h 63"/>
                <a:gd name="T40" fmla="*/ 7 w 22"/>
                <a:gd name="T41" fmla="*/ 57 h 63"/>
                <a:gd name="T42" fmla="*/ 10 w 22"/>
                <a:gd name="T43" fmla="*/ 61 h 63"/>
                <a:gd name="T44" fmla="*/ 10 w 22"/>
                <a:gd name="T45" fmla="*/ 61 h 63"/>
                <a:gd name="T46" fmla="*/ 17 w 22"/>
                <a:gd name="T47" fmla="*/ 63 h 63"/>
                <a:gd name="T48" fmla="*/ 17 w 22"/>
                <a:gd name="T49" fmla="*/ 63 h 63"/>
                <a:gd name="T50" fmla="*/ 22 w 22"/>
                <a:gd name="T51" fmla="*/ 61 h 63"/>
                <a:gd name="T52" fmla="*/ 21 w 22"/>
                <a:gd name="T53" fmla="*/ 54 h 63"/>
                <a:gd name="T54" fmla="*/ 21 w 22"/>
                <a:gd name="T55" fmla="*/ 54 h 63"/>
                <a:gd name="T56" fmla="*/ 19 w 22"/>
                <a:gd name="T57" fmla="*/ 54 h 63"/>
                <a:gd name="T58" fmla="*/ 19 w 22"/>
                <a:gd name="T59" fmla="*/ 54 h 63"/>
                <a:gd name="T60" fmla="*/ 19 w 22"/>
                <a:gd name="T61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63">
                  <a:moveTo>
                    <a:pt x="19" y="54"/>
                  </a:moveTo>
                  <a:lnTo>
                    <a:pt x="19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4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4" y="16"/>
                  </a:lnTo>
                  <a:lnTo>
                    <a:pt x="14" y="0"/>
                  </a:lnTo>
                  <a:lnTo>
                    <a:pt x="7" y="4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22" y="61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89A8B2-5CEF-4A7F-B033-29DC20A03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42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3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0 h 49"/>
                <a:gd name="T86" fmla="*/ 14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3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0 h 49"/>
                <a:gd name="T112" fmla="*/ 14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3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43142AC-F417-4815-8724-62BC8FD9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296" y="4248698"/>
              <a:ext cx="43962" cy="86092"/>
            </a:xfrm>
            <a:custGeom>
              <a:avLst/>
              <a:gdLst>
                <a:gd name="T0" fmla="*/ 7 w 24"/>
                <a:gd name="T1" fmla="*/ 47 h 47"/>
                <a:gd name="T2" fmla="*/ 7 w 24"/>
                <a:gd name="T3" fmla="*/ 23 h 47"/>
                <a:gd name="T4" fmla="*/ 7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7 w 24"/>
                <a:gd name="T35" fmla="*/ 9 h 47"/>
                <a:gd name="T36" fmla="*/ 7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7 w 24"/>
                <a:gd name="T43" fmla="*/ 47 h 47"/>
                <a:gd name="T44" fmla="*/ 7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12B5DD9C-3929-4BBB-AA6C-8FDEBC91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382415"/>
              <a:ext cx="47625" cy="117231"/>
            </a:xfrm>
            <a:custGeom>
              <a:avLst/>
              <a:gdLst>
                <a:gd name="T0" fmla="*/ 14 w 26"/>
                <a:gd name="T1" fmla="*/ 64 h 64"/>
                <a:gd name="T2" fmla="*/ 14 w 26"/>
                <a:gd name="T3" fmla="*/ 24 h 64"/>
                <a:gd name="T4" fmla="*/ 22 w 26"/>
                <a:gd name="T5" fmla="*/ 24 h 64"/>
                <a:gd name="T6" fmla="*/ 22 w 26"/>
                <a:gd name="T7" fmla="*/ 19 h 64"/>
                <a:gd name="T8" fmla="*/ 14 w 26"/>
                <a:gd name="T9" fmla="*/ 19 h 64"/>
                <a:gd name="T10" fmla="*/ 14 w 26"/>
                <a:gd name="T11" fmla="*/ 14 h 64"/>
                <a:gd name="T12" fmla="*/ 14 w 26"/>
                <a:gd name="T13" fmla="*/ 14 h 64"/>
                <a:gd name="T14" fmla="*/ 15 w 26"/>
                <a:gd name="T15" fmla="*/ 8 h 64"/>
                <a:gd name="T16" fmla="*/ 15 w 26"/>
                <a:gd name="T17" fmla="*/ 8 h 64"/>
                <a:gd name="T18" fmla="*/ 21 w 26"/>
                <a:gd name="T19" fmla="*/ 7 h 64"/>
                <a:gd name="T20" fmla="*/ 21 w 26"/>
                <a:gd name="T21" fmla="*/ 7 h 64"/>
                <a:gd name="T22" fmla="*/ 26 w 26"/>
                <a:gd name="T23" fmla="*/ 8 h 64"/>
                <a:gd name="T24" fmla="*/ 26 w 26"/>
                <a:gd name="T25" fmla="*/ 2 h 64"/>
                <a:gd name="T26" fmla="*/ 26 w 26"/>
                <a:gd name="T27" fmla="*/ 2 h 64"/>
                <a:gd name="T28" fmla="*/ 19 w 26"/>
                <a:gd name="T29" fmla="*/ 0 h 64"/>
                <a:gd name="T30" fmla="*/ 19 w 26"/>
                <a:gd name="T31" fmla="*/ 0 h 64"/>
                <a:gd name="T32" fmla="*/ 14 w 26"/>
                <a:gd name="T33" fmla="*/ 0 h 64"/>
                <a:gd name="T34" fmla="*/ 12 w 26"/>
                <a:gd name="T35" fmla="*/ 2 h 64"/>
                <a:gd name="T36" fmla="*/ 12 w 26"/>
                <a:gd name="T37" fmla="*/ 2 h 64"/>
                <a:gd name="T38" fmla="*/ 7 w 26"/>
                <a:gd name="T39" fmla="*/ 7 h 64"/>
                <a:gd name="T40" fmla="*/ 7 w 26"/>
                <a:gd name="T41" fmla="*/ 7 h 64"/>
                <a:gd name="T42" fmla="*/ 7 w 26"/>
                <a:gd name="T43" fmla="*/ 14 h 64"/>
                <a:gd name="T44" fmla="*/ 7 w 26"/>
                <a:gd name="T45" fmla="*/ 19 h 64"/>
                <a:gd name="T46" fmla="*/ 0 w 26"/>
                <a:gd name="T47" fmla="*/ 19 h 64"/>
                <a:gd name="T48" fmla="*/ 0 w 26"/>
                <a:gd name="T49" fmla="*/ 24 h 64"/>
                <a:gd name="T50" fmla="*/ 7 w 26"/>
                <a:gd name="T51" fmla="*/ 24 h 64"/>
                <a:gd name="T52" fmla="*/ 7 w 26"/>
                <a:gd name="T53" fmla="*/ 64 h 64"/>
                <a:gd name="T54" fmla="*/ 14 w 26"/>
                <a:gd name="T55" fmla="*/ 64 h 64"/>
                <a:gd name="T56" fmla="*/ 14 w 26"/>
                <a:gd name="T5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64">
                  <a:moveTo>
                    <a:pt x="14" y="64"/>
                  </a:moveTo>
                  <a:lnTo>
                    <a:pt x="14" y="24"/>
                  </a:lnTo>
                  <a:lnTo>
                    <a:pt x="22" y="24"/>
                  </a:lnTo>
                  <a:lnTo>
                    <a:pt x="22" y="19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7" y="24"/>
                  </a:lnTo>
                  <a:lnTo>
                    <a:pt x="7" y="64"/>
                  </a:lnTo>
                  <a:lnTo>
                    <a:pt x="14" y="64"/>
                  </a:lnTo>
                  <a:lnTo>
                    <a:pt x="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DBC046D-67CC-40E8-BD01-4E8B0F2F7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728" y="4386078"/>
              <a:ext cx="12823" cy="113567"/>
            </a:xfrm>
            <a:custGeom>
              <a:avLst/>
              <a:gdLst>
                <a:gd name="T0" fmla="*/ 7 w 7"/>
                <a:gd name="T1" fmla="*/ 8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8 h 62"/>
                <a:gd name="T8" fmla="*/ 7 w 7"/>
                <a:gd name="T9" fmla="*/ 8 h 62"/>
                <a:gd name="T10" fmla="*/ 7 w 7"/>
                <a:gd name="T11" fmla="*/ 8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lnTo>
                    <a:pt x="7" y="8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E959885-7DBA-4C06-88D6-0166439A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530" y="4386078"/>
              <a:ext cx="12823" cy="113567"/>
            </a:xfrm>
            <a:custGeom>
              <a:avLst/>
              <a:gdLst>
                <a:gd name="T0" fmla="*/ 7 w 7"/>
                <a:gd name="T1" fmla="*/ 62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62 h 62"/>
                <a:gd name="T8" fmla="*/ 7 w 7"/>
                <a:gd name="T9" fmla="*/ 62 h 62"/>
                <a:gd name="T10" fmla="*/ 7 w 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2">
                  <a:moveTo>
                    <a:pt x="7" y="62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8832194-3E91-4FE5-89FD-F9520EEFDA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501" y="4413554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0 w 41"/>
                <a:gd name="T7" fmla="*/ 42 h 49"/>
                <a:gd name="T8" fmla="*/ 20 w 41"/>
                <a:gd name="T9" fmla="*/ 42 h 49"/>
                <a:gd name="T10" fmla="*/ 15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8 w 41"/>
                <a:gd name="T17" fmla="*/ 33 h 49"/>
                <a:gd name="T18" fmla="*/ 7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4 h 49"/>
                <a:gd name="T26" fmla="*/ 41 w 41"/>
                <a:gd name="T27" fmla="*/ 24 h 49"/>
                <a:gd name="T28" fmla="*/ 39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0 w 41"/>
                <a:gd name="T37" fmla="*/ 0 h 49"/>
                <a:gd name="T38" fmla="*/ 20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1 w 41"/>
                <a:gd name="T47" fmla="*/ 14 h 49"/>
                <a:gd name="T48" fmla="*/ 0 w 41"/>
                <a:gd name="T49" fmla="*/ 24 h 49"/>
                <a:gd name="T50" fmla="*/ 0 w 41"/>
                <a:gd name="T51" fmla="*/ 24 h 49"/>
                <a:gd name="T52" fmla="*/ 1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0 w 41"/>
                <a:gd name="T61" fmla="*/ 49 h 49"/>
                <a:gd name="T62" fmla="*/ 20 w 41"/>
                <a:gd name="T63" fmla="*/ 49 h 49"/>
                <a:gd name="T64" fmla="*/ 27 w 41"/>
                <a:gd name="T65" fmla="*/ 47 h 49"/>
                <a:gd name="T66" fmla="*/ 34 w 41"/>
                <a:gd name="T67" fmla="*/ 45 h 49"/>
                <a:gd name="T68" fmla="*/ 34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2 w 41"/>
                <a:gd name="T75" fmla="*/ 33 h 49"/>
                <a:gd name="T76" fmla="*/ 32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5 w 41"/>
                <a:gd name="T89" fmla="*/ 7 h 49"/>
                <a:gd name="T90" fmla="*/ 20 w 41"/>
                <a:gd name="T91" fmla="*/ 7 h 49"/>
                <a:gd name="T92" fmla="*/ 20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2 w 41"/>
                <a:gd name="T101" fmla="*/ 16 h 49"/>
                <a:gd name="T102" fmla="*/ 32 w 41"/>
                <a:gd name="T103" fmla="*/ 21 h 49"/>
                <a:gd name="T104" fmla="*/ 8 w 41"/>
                <a:gd name="T105" fmla="*/ 21 h 49"/>
                <a:gd name="T106" fmla="*/ 8 w 41"/>
                <a:gd name="T107" fmla="*/ 21 h 49"/>
                <a:gd name="T108" fmla="*/ 8 w 41"/>
                <a:gd name="T109" fmla="*/ 14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7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2" y="16"/>
                  </a:lnTo>
                  <a:lnTo>
                    <a:pt x="3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67E5B-3C4B-4024-942D-4B937B4A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247" y="3972107"/>
              <a:ext cx="564173" cy="172183"/>
            </a:xfrm>
            <a:custGeom>
              <a:avLst/>
              <a:gdLst>
                <a:gd name="T0" fmla="*/ 0 w 308"/>
                <a:gd name="T1" fmla="*/ 0 h 94"/>
                <a:gd name="T2" fmla="*/ 308 w 308"/>
                <a:gd name="T3" fmla="*/ 0 h 94"/>
                <a:gd name="T4" fmla="*/ 308 w 308"/>
                <a:gd name="T5" fmla="*/ 94 h 94"/>
                <a:gd name="T6" fmla="*/ 0 w 308"/>
                <a:gd name="T7" fmla="*/ 94 h 94"/>
                <a:gd name="T8" fmla="*/ 0 w 308"/>
                <a:gd name="T9" fmla="*/ 0 h 94"/>
                <a:gd name="T10" fmla="*/ 0 w 308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4">
                  <a:moveTo>
                    <a:pt x="0" y="0"/>
                  </a:moveTo>
                  <a:lnTo>
                    <a:pt x="308" y="0"/>
                  </a:lnTo>
                  <a:lnTo>
                    <a:pt x="308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92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4A0E8F9-DFD5-416F-AFED-6D2678102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049" y="3984929"/>
              <a:ext cx="16486" cy="115400"/>
            </a:xfrm>
            <a:custGeom>
              <a:avLst/>
              <a:gdLst>
                <a:gd name="T0" fmla="*/ 9 w 9"/>
                <a:gd name="T1" fmla="*/ 63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63 h 63"/>
                <a:gd name="T8" fmla="*/ 9 w 9"/>
                <a:gd name="T9" fmla="*/ 63 h 63"/>
                <a:gd name="T10" fmla="*/ 9 w 9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3">
                  <a:moveTo>
                    <a:pt x="9" y="63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CE2E0D80-C005-4839-B475-B1159796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853" y="4052703"/>
              <a:ext cx="45794" cy="10990"/>
            </a:xfrm>
            <a:custGeom>
              <a:avLst/>
              <a:gdLst>
                <a:gd name="T0" fmla="*/ 25 w 25"/>
                <a:gd name="T1" fmla="*/ 6 h 6"/>
                <a:gd name="T2" fmla="*/ 25 w 25"/>
                <a:gd name="T3" fmla="*/ 0 h 6"/>
                <a:gd name="T4" fmla="*/ 0 w 25"/>
                <a:gd name="T5" fmla="*/ 0 h 6"/>
                <a:gd name="T6" fmla="*/ 0 w 25"/>
                <a:gd name="T7" fmla="*/ 6 h 6"/>
                <a:gd name="T8" fmla="*/ 25 w 25"/>
                <a:gd name="T9" fmla="*/ 6 h 6"/>
                <a:gd name="T10" fmla="*/ 25 w 2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5" y="6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B5BA9A6-D8A2-467A-93DA-5327A9B0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963" y="3984929"/>
              <a:ext cx="76933" cy="115400"/>
            </a:xfrm>
            <a:custGeom>
              <a:avLst/>
              <a:gdLst>
                <a:gd name="T0" fmla="*/ 9 w 42"/>
                <a:gd name="T1" fmla="*/ 63 h 63"/>
                <a:gd name="T2" fmla="*/ 9 w 42"/>
                <a:gd name="T3" fmla="*/ 35 h 63"/>
                <a:gd name="T4" fmla="*/ 38 w 42"/>
                <a:gd name="T5" fmla="*/ 35 h 63"/>
                <a:gd name="T6" fmla="*/ 38 w 42"/>
                <a:gd name="T7" fmla="*/ 26 h 63"/>
                <a:gd name="T8" fmla="*/ 9 w 42"/>
                <a:gd name="T9" fmla="*/ 26 h 63"/>
                <a:gd name="T10" fmla="*/ 9 w 42"/>
                <a:gd name="T11" fmla="*/ 7 h 63"/>
                <a:gd name="T12" fmla="*/ 42 w 42"/>
                <a:gd name="T13" fmla="*/ 7 h 63"/>
                <a:gd name="T14" fmla="*/ 42 w 42"/>
                <a:gd name="T15" fmla="*/ 0 h 63"/>
                <a:gd name="T16" fmla="*/ 0 w 42"/>
                <a:gd name="T17" fmla="*/ 0 h 63"/>
                <a:gd name="T18" fmla="*/ 0 w 42"/>
                <a:gd name="T19" fmla="*/ 63 h 63"/>
                <a:gd name="T20" fmla="*/ 9 w 42"/>
                <a:gd name="T21" fmla="*/ 63 h 63"/>
                <a:gd name="T22" fmla="*/ 9 w 42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63">
                  <a:moveTo>
                    <a:pt x="9" y="63"/>
                  </a:moveTo>
                  <a:lnTo>
                    <a:pt x="9" y="35"/>
                  </a:lnTo>
                  <a:lnTo>
                    <a:pt x="38" y="35"/>
                  </a:lnTo>
                  <a:lnTo>
                    <a:pt x="38" y="26"/>
                  </a:lnTo>
                  <a:lnTo>
                    <a:pt x="9" y="26"/>
                  </a:lnTo>
                  <a:lnTo>
                    <a:pt x="9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80F6607-2834-46E7-8F4F-865B7033C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8886" y="4014237"/>
              <a:ext cx="80596" cy="87923"/>
            </a:xfrm>
            <a:custGeom>
              <a:avLst/>
              <a:gdLst>
                <a:gd name="T0" fmla="*/ 30 w 44"/>
                <a:gd name="T1" fmla="*/ 40 h 48"/>
                <a:gd name="T2" fmla="*/ 30 w 44"/>
                <a:gd name="T3" fmla="*/ 40 h 48"/>
                <a:gd name="T4" fmla="*/ 26 w 44"/>
                <a:gd name="T5" fmla="*/ 41 h 48"/>
                <a:gd name="T6" fmla="*/ 23 w 44"/>
                <a:gd name="T7" fmla="*/ 41 h 48"/>
                <a:gd name="T8" fmla="*/ 23 w 44"/>
                <a:gd name="T9" fmla="*/ 41 h 48"/>
                <a:gd name="T10" fmla="*/ 18 w 44"/>
                <a:gd name="T11" fmla="*/ 40 h 48"/>
                <a:gd name="T12" fmla="*/ 13 w 44"/>
                <a:gd name="T13" fmla="*/ 38 h 48"/>
                <a:gd name="T14" fmla="*/ 13 w 44"/>
                <a:gd name="T15" fmla="*/ 38 h 48"/>
                <a:gd name="T16" fmla="*/ 11 w 44"/>
                <a:gd name="T17" fmla="*/ 33 h 48"/>
                <a:gd name="T18" fmla="*/ 9 w 44"/>
                <a:gd name="T19" fmla="*/ 26 h 48"/>
                <a:gd name="T20" fmla="*/ 44 w 44"/>
                <a:gd name="T21" fmla="*/ 26 h 48"/>
                <a:gd name="T22" fmla="*/ 44 w 44"/>
                <a:gd name="T23" fmla="*/ 26 h 48"/>
                <a:gd name="T24" fmla="*/ 44 w 44"/>
                <a:gd name="T25" fmla="*/ 24 h 48"/>
                <a:gd name="T26" fmla="*/ 44 w 44"/>
                <a:gd name="T27" fmla="*/ 24 h 48"/>
                <a:gd name="T28" fmla="*/ 42 w 44"/>
                <a:gd name="T29" fmla="*/ 14 h 48"/>
                <a:gd name="T30" fmla="*/ 37 w 44"/>
                <a:gd name="T31" fmla="*/ 7 h 48"/>
                <a:gd name="T32" fmla="*/ 37 w 44"/>
                <a:gd name="T33" fmla="*/ 7 h 48"/>
                <a:gd name="T34" fmla="*/ 30 w 44"/>
                <a:gd name="T35" fmla="*/ 1 h 48"/>
                <a:gd name="T36" fmla="*/ 23 w 44"/>
                <a:gd name="T37" fmla="*/ 0 h 48"/>
                <a:gd name="T38" fmla="*/ 23 w 44"/>
                <a:gd name="T39" fmla="*/ 0 h 48"/>
                <a:gd name="T40" fmla="*/ 14 w 44"/>
                <a:gd name="T41" fmla="*/ 1 h 48"/>
                <a:gd name="T42" fmla="*/ 7 w 44"/>
                <a:gd name="T43" fmla="*/ 7 h 48"/>
                <a:gd name="T44" fmla="*/ 7 w 44"/>
                <a:gd name="T45" fmla="*/ 7 h 48"/>
                <a:gd name="T46" fmla="*/ 2 w 44"/>
                <a:gd name="T47" fmla="*/ 14 h 48"/>
                <a:gd name="T48" fmla="*/ 0 w 44"/>
                <a:gd name="T49" fmla="*/ 24 h 48"/>
                <a:gd name="T50" fmla="*/ 0 w 44"/>
                <a:gd name="T51" fmla="*/ 24 h 48"/>
                <a:gd name="T52" fmla="*/ 2 w 44"/>
                <a:gd name="T53" fmla="*/ 34 h 48"/>
                <a:gd name="T54" fmla="*/ 7 w 44"/>
                <a:gd name="T55" fmla="*/ 41 h 48"/>
                <a:gd name="T56" fmla="*/ 7 w 44"/>
                <a:gd name="T57" fmla="*/ 41 h 48"/>
                <a:gd name="T58" fmla="*/ 14 w 44"/>
                <a:gd name="T59" fmla="*/ 47 h 48"/>
                <a:gd name="T60" fmla="*/ 23 w 44"/>
                <a:gd name="T61" fmla="*/ 48 h 48"/>
                <a:gd name="T62" fmla="*/ 23 w 44"/>
                <a:gd name="T63" fmla="*/ 48 h 48"/>
                <a:gd name="T64" fmla="*/ 30 w 44"/>
                <a:gd name="T65" fmla="*/ 47 h 48"/>
                <a:gd name="T66" fmla="*/ 35 w 44"/>
                <a:gd name="T67" fmla="*/ 43 h 48"/>
                <a:gd name="T68" fmla="*/ 35 w 44"/>
                <a:gd name="T69" fmla="*/ 43 h 48"/>
                <a:gd name="T70" fmla="*/ 40 w 44"/>
                <a:gd name="T71" fmla="*/ 40 h 48"/>
                <a:gd name="T72" fmla="*/ 42 w 44"/>
                <a:gd name="T73" fmla="*/ 33 h 48"/>
                <a:gd name="T74" fmla="*/ 35 w 44"/>
                <a:gd name="T75" fmla="*/ 33 h 48"/>
                <a:gd name="T76" fmla="*/ 35 w 44"/>
                <a:gd name="T77" fmla="*/ 33 h 48"/>
                <a:gd name="T78" fmla="*/ 33 w 44"/>
                <a:gd name="T79" fmla="*/ 36 h 48"/>
                <a:gd name="T80" fmla="*/ 30 w 44"/>
                <a:gd name="T81" fmla="*/ 40 h 48"/>
                <a:gd name="T82" fmla="*/ 30 w 44"/>
                <a:gd name="T83" fmla="*/ 40 h 48"/>
                <a:gd name="T84" fmla="*/ 14 w 44"/>
                <a:gd name="T85" fmla="*/ 10 h 48"/>
                <a:gd name="T86" fmla="*/ 14 w 44"/>
                <a:gd name="T87" fmla="*/ 10 h 48"/>
                <a:gd name="T88" fmla="*/ 18 w 44"/>
                <a:gd name="T89" fmla="*/ 7 h 48"/>
                <a:gd name="T90" fmla="*/ 23 w 44"/>
                <a:gd name="T91" fmla="*/ 7 h 48"/>
                <a:gd name="T92" fmla="*/ 23 w 44"/>
                <a:gd name="T93" fmla="*/ 7 h 48"/>
                <a:gd name="T94" fmla="*/ 28 w 44"/>
                <a:gd name="T95" fmla="*/ 7 h 48"/>
                <a:gd name="T96" fmla="*/ 32 w 44"/>
                <a:gd name="T97" fmla="*/ 10 h 48"/>
                <a:gd name="T98" fmla="*/ 32 w 44"/>
                <a:gd name="T99" fmla="*/ 10 h 48"/>
                <a:gd name="T100" fmla="*/ 33 w 44"/>
                <a:gd name="T101" fmla="*/ 14 h 48"/>
                <a:gd name="T102" fmla="*/ 35 w 44"/>
                <a:gd name="T103" fmla="*/ 19 h 48"/>
                <a:gd name="T104" fmla="*/ 9 w 44"/>
                <a:gd name="T105" fmla="*/ 19 h 48"/>
                <a:gd name="T106" fmla="*/ 9 w 44"/>
                <a:gd name="T107" fmla="*/ 19 h 48"/>
                <a:gd name="T108" fmla="*/ 11 w 44"/>
                <a:gd name="T109" fmla="*/ 14 h 48"/>
                <a:gd name="T110" fmla="*/ 14 w 44"/>
                <a:gd name="T111" fmla="*/ 10 h 48"/>
                <a:gd name="T112" fmla="*/ 14 w 44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48">
                  <a:moveTo>
                    <a:pt x="30" y="40"/>
                  </a:moveTo>
                  <a:lnTo>
                    <a:pt x="30" y="40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1" y="33"/>
                  </a:lnTo>
                  <a:lnTo>
                    <a:pt x="9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30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2" y="33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33" y="36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A5A6D59-56B1-4523-8BC5-F2BFC01B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41" y="3984929"/>
              <a:ext cx="38467" cy="115400"/>
            </a:xfrm>
            <a:custGeom>
              <a:avLst/>
              <a:gdLst>
                <a:gd name="T0" fmla="*/ 17 w 21"/>
                <a:gd name="T1" fmla="*/ 56 h 63"/>
                <a:gd name="T2" fmla="*/ 17 w 21"/>
                <a:gd name="T3" fmla="*/ 56 h 63"/>
                <a:gd name="T4" fmla="*/ 14 w 21"/>
                <a:gd name="T5" fmla="*/ 56 h 63"/>
                <a:gd name="T6" fmla="*/ 14 w 21"/>
                <a:gd name="T7" fmla="*/ 56 h 63"/>
                <a:gd name="T8" fmla="*/ 14 w 21"/>
                <a:gd name="T9" fmla="*/ 54 h 63"/>
                <a:gd name="T10" fmla="*/ 14 w 21"/>
                <a:gd name="T11" fmla="*/ 54 h 63"/>
                <a:gd name="T12" fmla="*/ 12 w 21"/>
                <a:gd name="T13" fmla="*/ 50 h 63"/>
                <a:gd name="T14" fmla="*/ 12 w 21"/>
                <a:gd name="T15" fmla="*/ 23 h 63"/>
                <a:gd name="T16" fmla="*/ 21 w 21"/>
                <a:gd name="T17" fmla="*/ 23 h 63"/>
                <a:gd name="T18" fmla="*/ 21 w 21"/>
                <a:gd name="T19" fmla="*/ 17 h 63"/>
                <a:gd name="T20" fmla="*/ 12 w 21"/>
                <a:gd name="T21" fmla="*/ 17 h 63"/>
                <a:gd name="T22" fmla="*/ 12 w 21"/>
                <a:gd name="T23" fmla="*/ 0 h 63"/>
                <a:gd name="T24" fmla="*/ 5 w 21"/>
                <a:gd name="T25" fmla="*/ 5 h 63"/>
                <a:gd name="T26" fmla="*/ 5 w 21"/>
                <a:gd name="T27" fmla="*/ 17 h 63"/>
                <a:gd name="T28" fmla="*/ 0 w 21"/>
                <a:gd name="T29" fmla="*/ 17 h 63"/>
                <a:gd name="T30" fmla="*/ 0 w 21"/>
                <a:gd name="T31" fmla="*/ 23 h 63"/>
                <a:gd name="T32" fmla="*/ 5 w 21"/>
                <a:gd name="T33" fmla="*/ 23 h 63"/>
                <a:gd name="T34" fmla="*/ 5 w 21"/>
                <a:gd name="T35" fmla="*/ 49 h 63"/>
                <a:gd name="T36" fmla="*/ 5 w 21"/>
                <a:gd name="T37" fmla="*/ 49 h 63"/>
                <a:gd name="T38" fmla="*/ 5 w 21"/>
                <a:gd name="T39" fmla="*/ 59 h 63"/>
                <a:gd name="T40" fmla="*/ 5 w 21"/>
                <a:gd name="T41" fmla="*/ 59 h 63"/>
                <a:gd name="T42" fmla="*/ 9 w 21"/>
                <a:gd name="T43" fmla="*/ 63 h 63"/>
                <a:gd name="T44" fmla="*/ 9 w 21"/>
                <a:gd name="T45" fmla="*/ 63 h 63"/>
                <a:gd name="T46" fmla="*/ 15 w 21"/>
                <a:gd name="T47" fmla="*/ 63 h 63"/>
                <a:gd name="T48" fmla="*/ 15 w 21"/>
                <a:gd name="T49" fmla="*/ 63 h 63"/>
                <a:gd name="T50" fmla="*/ 21 w 21"/>
                <a:gd name="T51" fmla="*/ 63 h 63"/>
                <a:gd name="T52" fmla="*/ 21 w 21"/>
                <a:gd name="T53" fmla="*/ 56 h 63"/>
                <a:gd name="T54" fmla="*/ 21 w 21"/>
                <a:gd name="T55" fmla="*/ 56 h 63"/>
                <a:gd name="T56" fmla="*/ 17 w 21"/>
                <a:gd name="T57" fmla="*/ 56 h 63"/>
                <a:gd name="T58" fmla="*/ 17 w 21"/>
                <a:gd name="T59" fmla="*/ 56 h 63"/>
                <a:gd name="T60" fmla="*/ 17 w 21"/>
                <a:gd name="T61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63">
                  <a:moveTo>
                    <a:pt x="17" y="56"/>
                  </a:moveTo>
                  <a:lnTo>
                    <a:pt x="17" y="56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0"/>
                  </a:lnTo>
                  <a:lnTo>
                    <a:pt x="12" y="23"/>
                  </a:lnTo>
                  <a:lnTo>
                    <a:pt x="21" y="23"/>
                  </a:lnTo>
                  <a:lnTo>
                    <a:pt x="21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5" y="23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7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47DCFE08-982E-4D75-B09C-C76A9555F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266" y="4014237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41 h 48"/>
                <a:gd name="T6" fmla="*/ 21 w 40"/>
                <a:gd name="T7" fmla="*/ 41 h 48"/>
                <a:gd name="T8" fmla="*/ 21 w 40"/>
                <a:gd name="T9" fmla="*/ 41 h 48"/>
                <a:gd name="T10" fmla="*/ 15 w 40"/>
                <a:gd name="T11" fmla="*/ 40 h 48"/>
                <a:gd name="T12" fmla="*/ 10 w 40"/>
                <a:gd name="T13" fmla="*/ 38 h 48"/>
                <a:gd name="T14" fmla="*/ 10 w 40"/>
                <a:gd name="T15" fmla="*/ 38 h 48"/>
                <a:gd name="T16" fmla="*/ 9 w 40"/>
                <a:gd name="T17" fmla="*/ 33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0 w 40"/>
                <a:gd name="T25" fmla="*/ 10 h 48"/>
                <a:gd name="T26" fmla="*/ 10 w 40"/>
                <a:gd name="T27" fmla="*/ 10 h 48"/>
                <a:gd name="T28" fmla="*/ 15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29 w 40"/>
                <a:gd name="T41" fmla="*/ 12 h 48"/>
                <a:gd name="T42" fmla="*/ 31 w 40"/>
                <a:gd name="T43" fmla="*/ 15 h 48"/>
                <a:gd name="T44" fmla="*/ 38 w 40"/>
                <a:gd name="T45" fmla="*/ 14 h 48"/>
                <a:gd name="T46" fmla="*/ 38 w 40"/>
                <a:gd name="T47" fmla="*/ 14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1 h 48"/>
                <a:gd name="T56" fmla="*/ 21 w 40"/>
                <a:gd name="T57" fmla="*/ 0 h 48"/>
                <a:gd name="T58" fmla="*/ 21 w 40"/>
                <a:gd name="T59" fmla="*/ 0 h 48"/>
                <a:gd name="T60" fmla="*/ 14 w 40"/>
                <a:gd name="T61" fmla="*/ 1 h 48"/>
                <a:gd name="T62" fmla="*/ 9 w 40"/>
                <a:gd name="T63" fmla="*/ 3 h 48"/>
                <a:gd name="T64" fmla="*/ 9 w 40"/>
                <a:gd name="T65" fmla="*/ 3 h 48"/>
                <a:gd name="T66" fmla="*/ 5 w 40"/>
                <a:gd name="T67" fmla="*/ 7 h 48"/>
                <a:gd name="T68" fmla="*/ 2 w 40"/>
                <a:gd name="T69" fmla="*/ 12 h 48"/>
                <a:gd name="T70" fmla="*/ 2 w 40"/>
                <a:gd name="T71" fmla="*/ 12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29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9" y="3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9" y="12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49B5487-09E6-4174-A583-B54B50DA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694" y="3984929"/>
              <a:ext cx="69606" cy="115400"/>
            </a:xfrm>
            <a:custGeom>
              <a:avLst/>
              <a:gdLst>
                <a:gd name="T0" fmla="*/ 9 w 38"/>
                <a:gd name="T1" fmla="*/ 63 h 63"/>
                <a:gd name="T2" fmla="*/ 9 w 38"/>
                <a:gd name="T3" fmla="*/ 38 h 63"/>
                <a:gd name="T4" fmla="*/ 9 w 38"/>
                <a:gd name="T5" fmla="*/ 38 h 63"/>
                <a:gd name="T6" fmla="*/ 10 w 38"/>
                <a:gd name="T7" fmla="*/ 30 h 63"/>
                <a:gd name="T8" fmla="*/ 10 w 38"/>
                <a:gd name="T9" fmla="*/ 30 h 63"/>
                <a:gd name="T10" fmla="*/ 12 w 38"/>
                <a:gd name="T11" fmla="*/ 26 h 63"/>
                <a:gd name="T12" fmla="*/ 14 w 38"/>
                <a:gd name="T13" fmla="*/ 24 h 63"/>
                <a:gd name="T14" fmla="*/ 14 w 38"/>
                <a:gd name="T15" fmla="*/ 24 h 63"/>
                <a:gd name="T16" fmla="*/ 21 w 38"/>
                <a:gd name="T17" fmla="*/ 23 h 63"/>
                <a:gd name="T18" fmla="*/ 21 w 38"/>
                <a:gd name="T19" fmla="*/ 23 h 63"/>
                <a:gd name="T20" fmla="*/ 24 w 38"/>
                <a:gd name="T21" fmla="*/ 23 h 63"/>
                <a:gd name="T22" fmla="*/ 28 w 38"/>
                <a:gd name="T23" fmla="*/ 26 h 63"/>
                <a:gd name="T24" fmla="*/ 28 w 38"/>
                <a:gd name="T25" fmla="*/ 26 h 63"/>
                <a:gd name="T26" fmla="*/ 29 w 38"/>
                <a:gd name="T27" fmla="*/ 28 h 63"/>
                <a:gd name="T28" fmla="*/ 29 w 38"/>
                <a:gd name="T29" fmla="*/ 33 h 63"/>
                <a:gd name="T30" fmla="*/ 29 w 38"/>
                <a:gd name="T31" fmla="*/ 63 h 63"/>
                <a:gd name="T32" fmla="*/ 38 w 38"/>
                <a:gd name="T33" fmla="*/ 63 h 63"/>
                <a:gd name="T34" fmla="*/ 38 w 38"/>
                <a:gd name="T35" fmla="*/ 33 h 63"/>
                <a:gd name="T36" fmla="*/ 38 w 38"/>
                <a:gd name="T37" fmla="*/ 33 h 63"/>
                <a:gd name="T38" fmla="*/ 38 w 38"/>
                <a:gd name="T39" fmla="*/ 28 h 63"/>
                <a:gd name="T40" fmla="*/ 36 w 38"/>
                <a:gd name="T41" fmla="*/ 23 h 63"/>
                <a:gd name="T42" fmla="*/ 36 w 38"/>
                <a:gd name="T43" fmla="*/ 23 h 63"/>
                <a:gd name="T44" fmla="*/ 35 w 38"/>
                <a:gd name="T45" fmla="*/ 21 h 63"/>
                <a:gd name="T46" fmla="*/ 31 w 38"/>
                <a:gd name="T47" fmla="*/ 17 h 63"/>
                <a:gd name="T48" fmla="*/ 31 w 38"/>
                <a:gd name="T49" fmla="*/ 17 h 63"/>
                <a:gd name="T50" fmla="*/ 26 w 38"/>
                <a:gd name="T51" fmla="*/ 16 h 63"/>
                <a:gd name="T52" fmla="*/ 22 w 38"/>
                <a:gd name="T53" fmla="*/ 16 h 63"/>
                <a:gd name="T54" fmla="*/ 22 w 38"/>
                <a:gd name="T55" fmla="*/ 16 h 63"/>
                <a:gd name="T56" fmla="*/ 14 w 38"/>
                <a:gd name="T57" fmla="*/ 17 h 63"/>
                <a:gd name="T58" fmla="*/ 9 w 38"/>
                <a:gd name="T59" fmla="*/ 23 h 63"/>
                <a:gd name="T60" fmla="*/ 9 w 38"/>
                <a:gd name="T61" fmla="*/ 0 h 63"/>
                <a:gd name="T62" fmla="*/ 0 w 38"/>
                <a:gd name="T63" fmla="*/ 0 h 63"/>
                <a:gd name="T64" fmla="*/ 0 w 38"/>
                <a:gd name="T65" fmla="*/ 63 h 63"/>
                <a:gd name="T66" fmla="*/ 9 w 38"/>
                <a:gd name="T67" fmla="*/ 63 h 63"/>
                <a:gd name="T68" fmla="*/ 9 w 38"/>
                <a:gd name="T6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3">
                  <a:moveTo>
                    <a:pt x="9" y="63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23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8"/>
                  </a:lnTo>
                  <a:lnTo>
                    <a:pt x="29" y="33"/>
                  </a:lnTo>
                  <a:lnTo>
                    <a:pt x="29" y="63"/>
                  </a:lnTo>
                  <a:lnTo>
                    <a:pt x="38" y="6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8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4" y="17"/>
                  </a:lnTo>
                  <a:lnTo>
                    <a:pt x="9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00C22FF-39FA-4CE7-877C-BE3C4F1A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629698"/>
              <a:ext cx="564173" cy="311394"/>
            </a:xfrm>
            <a:custGeom>
              <a:avLst/>
              <a:gdLst>
                <a:gd name="T0" fmla="*/ 0 w 308"/>
                <a:gd name="T1" fmla="*/ 0 h 170"/>
                <a:gd name="T2" fmla="*/ 308 w 308"/>
                <a:gd name="T3" fmla="*/ 0 h 170"/>
                <a:gd name="T4" fmla="*/ 308 w 308"/>
                <a:gd name="T5" fmla="*/ 170 h 170"/>
                <a:gd name="T6" fmla="*/ 0 w 308"/>
                <a:gd name="T7" fmla="*/ 170 h 170"/>
                <a:gd name="T8" fmla="*/ 0 w 308"/>
                <a:gd name="T9" fmla="*/ 0 h 170"/>
                <a:gd name="T10" fmla="*/ 0 w 3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70">
                  <a:moveTo>
                    <a:pt x="0" y="0"/>
                  </a:moveTo>
                  <a:lnTo>
                    <a:pt x="308" y="0"/>
                  </a:lnTo>
                  <a:lnTo>
                    <a:pt x="308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9ECEFCA-C400-4352-B126-1EF68F76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199" y="4659006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5 h 64"/>
                <a:gd name="T4" fmla="*/ 8 w 39"/>
                <a:gd name="T5" fmla="*/ 55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5"/>
                  </a:lnTo>
                  <a:lnTo>
                    <a:pt x="8" y="5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6990838-809B-43CB-BEE6-82F33DB13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785" y="4659006"/>
              <a:ext cx="95250" cy="117231"/>
            </a:xfrm>
            <a:custGeom>
              <a:avLst/>
              <a:gdLst>
                <a:gd name="T0" fmla="*/ 22 w 52"/>
                <a:gd name="T1" fmla="*/ 64 h 64"/>
                <a:gd name="T2" fmla="*/ 22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0 w 52"/>
                <a:gd name="T9" fmla="*/ 58 h 64"/>
                <a:gd name="T10" fmla="*/ 40 w 52"/>
                <a:gd name="T11" fmla="*/ 58 h 64"/>
                <a:gd name="T12" fmla="*/ 45 w 52"/>
                <a:gd name="T13" fmla="*/ 53 h 64"/>
                <a:gd name="T14" fmla="*/ 45 w 52"/>
                <a:gd name="T15" fmla="*/ 53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0 w 52"/>
                <a:gd name="T25" fmla="*/ 24 h 64"/>
                <a:gd name="T26" fmla="*/ 48 w 52"/>
                <a:gd name="T27" fmla="*/ 17 h 64"/>
                <a:gd name="T28" fmla="*/ 48 w 52"/>
                <a:gd name="T29" fmla="*/ 17 h 64"/>
                <a:gd name="T30" fmla="*/ 47 w 52"/>
                <a:gd name="T31" fmla="*/ 10 h 64"/>
                <a:gd name="T32" fmla="*/ 41 w 52"/>
                <a:gd name="T33" fmla="*/ 5 h 64"/>
                <a:gd name="T34" fmla="*/ 41 w 52"/>
                <a:gd name="T35" fmla="*/ 5 h 64"/>
                <a:gd name="T36" fmla="*/ 38 w 52"/>
                <a:gd name="T37" fmla="*/ 3 h 64"/>
                <a:gd name="T38" fmla="*/ 33 w 52"/>
                <a:gd name="T39" fmla="*/ 1 h 64"/>
                <a:gd name="T40" fmla="*/ 33 w 52"/>
                <a:gd name="T41" fmla="*/ 1 h 64"/>
                <a:gd name="T42" fmla="*/ 21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2 w 52"/>
                <a:gd name="T49" fmla="*/ 64 h 64"/>
                <a:gd name="T50" fmla="*/ 22 w 52"/>
                <a:gd name="T51" fmla="*/ 64 h 64"/>
                <a:gd name="T52" fmla="*/ 9 w 52"/>
                <a:gd name="T53" fmla="*/ 6 h 64"/>
                <a:gd name="T54" fmla="*/ 21 w 52"/>
                <a:gd name="T55" fmla="*/ 6 h 64"/>
                <a:gd name="T56" fmla="*/ 21 w 52"/>
                <a:gd name="T57" fmla="*/ 6 h 64"/>
                <a:gd name="T58" fmla="*/ 31 w 52"/>
                <a:gd name="T59" fmla="*/ 8 h 64"/>
                <a:gd name="T60" fmla="*/ 31 w 52"/>
                <a:gd name="T61" fmla="*/ 8 h 64"/>
                <a:gd name="T62" fmla="*/ 36 w 52"/>
                <a:gd name="T63" fmla="*/ 12 h 64"/>
                <a:gd name="T64" fmla="*/ 40 w 52"/>
                <a:gd name="T65" fmla="*/ 15 h 64"/>
                <a:gd name="T66" fmla="*/ 40 w 52"/>
                <a:gd name="T67" fmla="*/ 15 h 64"/>
                <a:gd name="T68" fmla="*/ 41 w 52"/>
                <a:gd name="T69" fmla="*/ 22 h 64"/>
                <a:gd name="T70" fmla="*/ 43 w 52"/>
                <a:gd name="T71" fmla="*/ 31 h 64"/>
                <a:gd name="T72" fmla="*/ 43 w 52"/>
                <a:gd name="T73" fmla="*/ 31 h 64"/>
                <a:gd name="T74" fmla="*/ 41 w 52"/>
                <a:gd name="T75" fmla="*/ 43 h 64"/>
                <a:gd name="T76" fmla="*/ 41 w 52"/>
                <a:gd name="T77" fmla="*/ 43 h 64"/>
                <a:gd name="T78" fmla="*/ 40 w 52"/>
                <a:gd name="T79" fmla="*/ 48 h 64"/>
                <a:gd name="T80" fmla="*/ 36 w 52"/>
                <a:gd name="T81" fmla="*/ 52 h 64"/>
                <a:gd name="T82" fmla="*/ 36 w 52"/>
                <a:gd name="T83" fmla="*/ 52 h 64"/>
                <a:gd name="T84" fmla="*/ 31 w 52"/>
                <a:gd name="T85" fmla="*/ 55 h 64"/>
                <a:gd name="T86" fmla="*/ 31 w 52"/>
                <a:gd name="T87" fmla="*/ 55 h 64"/>
                <a:gd name="T88" fmla="*/ 21 w 52"/>
                <a:gd name="T89" fmla="*/ 55 h 64"/>
                <a:gd name="T90" fmla="*/ 9 w 52"/>
                <a:gd name="T91" fmla="*/ 55 h 64"/>
                <a:gd name="T92" fmla="*/ 9 w 52"/>
                <a:gd name="T93" fmla="*/ 6 h 64"/>
                <a:gd name="T94" fmla="*/ 9 w 52"/>
                <a:gd name="T9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2" y="64"/>
                  </a:moveTo>
                  <a:lnTo>
                    <a:pt x="22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0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" y="64"/>
                  </a:lnTo>
                  <a:lnTo>
                    <a:pt x="22" y="64"/>
                  </a:lnTo>
                  <a:close/>
                  <a:moveTo>
                    <a:pt x="9" y="6"/>
                  </a:moveTo>
                  <a:lnTo>
                    <a:pt x="21" y="6"/>
                  </a:lnTo>
                  <a:lnTo>
                    <a:pt x="21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1" y="22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0" y="48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21" y="55"/>
                  </a:lnTo>
                  <a:lnTo>
                    <a:pt x="9" y="55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D03B9C7-BFBF-469A-8302-5D6DBE02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659006"/>
              <a:ext cx="43962" cy="117231"/>
            </a:xfrm>
            <a:custGeom>
              <a:avLst/>
              <a:gdLst>
                <a:gd name="T0" fmla="*/ 5 w 24"/>
                <a:gd name="T1" fmla="*/ 64 h 64"/>
                <a:gd name="T2" fmla="*/ 24 w 24"/>
                <a:gd name="T3" fmla="*/ 0 h 64"/>
                <a:gd name="T4" fmla="*/ 17 w 24"/>
                <a:gd name="T5" fmla="*/ 0 h 64"/>
                <a:gd name="T6" fmla="*/ 0 w 24"/>
                <a:gd name="T7" fmla="*/ 64 h 64"/>
                <a:gd name="T8" fmla="*/ 5 w 24"/>
                <a:gd name="T9" fmla="*/ 64 h 64"/>
                <a:gd name="T10" fmla="*/ 5 w 24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4">
                  <a:moveTo>
                    <a:pt x="5" y="64"/>
                  </a:moveTo>
                  <a:lnTo>
                    <a:pt x="24" y="0"/>
                  </a:lnTo>
                  <a:lnTo>
                    <a:pt x="17" y="0"/>
                  </a:lnTo>
                  <a:lnTo>
                    <a:pt x="0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F3F0FCB-61CF-458E-80E1-72E6B5EF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482" y="4659006"/>
              <a:ext cx="91587" cy="117231"/>
            </a:xfrm>
            <a:custGeom>
              <a:avLst/>
              <a:gdLst>
                <a:gd name="T0" fmla="*/ 3 w 50"/>
                <a:gd name="T1" fmla="*/ 53 h 64"/>
                <a:gd name="T2" fmla="*/ 12 w 50"/>
                <a:gd name="T3" fmla="*/ 62 h 64"/>
                <a:gd name="T4" fmla="*/ 19 w 50"/>
                <a:gd name="T5" fmla="*/ 64 h 64"/>
                <a:gd name="T6" fmla="*/ 26 w 50"/>
                <a:gd name="T7" fmla="*/ 64 h 64"/>
                <a:gd name="T8" fmla="*/ 38 w 50"/>
                <a:gd name="T9" fmla="*/ 62 h 64"/>
                <a:gd name="T10" fmla="*/ 43 w 50"/>
                <a:gd name="T11" fmla="*/ 58 h 64"/>
                <a:gd name="T12" fmla="*/ 46 w 50"/>
                <a:gd name="T13" fmla="*/ 55 h 64"/>
                <a:gd name="T14" fmla="*/ 50 w 50"/>
                <a:gd name="T15" fmla="*/ 45 h 64"/>
                <a:gd name="T16" fmla="*/ 48 w 50"/>
                <a:gd name="T17" fmla="*/ 41 h 64"/>
                <a:gd name="T18" fmla="*/ 46 w 50"/>
                <a:gd name="T19" fmla="*/ 36 h 64"/>
                <a:gd name="T20" fmla="*/ 40 w 50"/>
                <a:gd name="T21" fmla="*/ 29 h 64"/>
                <a:gd name="T22" fmla="*/ 26 w 50"/>
                <a:gd name="T23" fmla="*/ 26 h 64"/>
                <a:gd name="T24" fmla="*/ 17 w 50"/>
                <a:gd name="T25" fmla="*/ 24 h 64"/>
                <a:gd name="T26" fmla="*/ 12 w 50"/>
                <a:gd name="T27" fmla="*/ 22 h 64"/>
                <a:gd name="T28" fmla="*/ 10 w 50"/>
                <a:gd name="T29" fmla="*/ 15 h 64"/>
                <a:gd name="T30" fmla="*/ 10 w 50"/>
                <a:gd name="T31" fmla="*/ 12 h 64"/>
                <a:gd name="T32" fmla="*/ 14 w 50"/>
                <a:gd name="T33" fmla="*/ 8 h 64"/>
                <a:gd name="T34" fmla="*/ 24 w 50"/>
                <a:gd name="T35" fmla="*/ 6 h 64"/>
                <a:gd name="T36" fmla="*/ 31 w 50"/>
                <a:gd name="T37" fmla="*/ 6 h 64"/>
                <a:gd name="T38" fmla="*/ 36 w 50"/>
                <a:gd name="T39" fmla="*/ 10 h 64"/>
                <a:gd name="T40" fmla="*/ 40 w 50"/>
                <a:gd name="T41" fmla="*/ 19 h 64"/>
                <a:gd name="T42" fmla="*/ 48 w 50"/>
                <a:gd name="T43" fmla="*/ 17 h 64"/>
                <a:gd name="T44" fmla="*/ 45 w 50"/>
                <a:gd name="T45" fmla="*/ 8 h 64"/>
                <a:gd name="T46" fmla="*/ 41 w 50"/>
                <a:gd name="T47" fmla="*/ 3 h 64"/>
                <a:gd name="T48" fmla="*/ 36 w 50"/>
                <a:gd name="T49" fmla="*/ 1 h 64"/>
                <a:gd name="T50" fmla="*/ 24 w 50"/>
                <a:gd name="T51" fmla="*/ 0 h 64"/>
                <a:gd name="T52" fmla="*/ 19 w 50"/>
                <a:gd name="T53" fmla="*/ 0 h 64"/>
                <a:gd name="T54" fmla="*/ 12 w 50"/>
                <a:gd name="T55" fmla="*/ 1 h 64"/>
                <a:gd name="T56" fmla="*/ 5 w 50"/>
                <a:gd name="T57" fmla="*/ 6 h 64"/>
                <a:gd name="T58" fmla="*/ 3 w 50"/>
                <a:gd name="T59" fmla="*/ 12 h 64"/>
                <a:gd name="T60" fmla="*/ 1 w 50"/>
                <a:gd name="T61" fmla="*/ 17 h 64"/>
                <a:gd name="T62" fmla="*/ 5 w 50"/>
                <a:gd name="T63" fmla="*/ 24 h 64"/>
                <a:gd name="T64" fmla="*/ 7 w 50"/>
                <a:gd name="T65" fmla="*/ 27 h 64"/>
                <a:gd name="T66" fmla="*/ 10 w 50"/>
                <a:gd name="T67" fmla="*/ 31 h 64"/>
                <a:gd name="T68" fmla="*/ 22 w 50"/>
                <a:gd name="T69" fmla="*/ 34 h 64"/>
                <a:gd name="T70" fmla="*/ 34 w 50"/>
                <a:gd name="T71" fmla="*/ 38 h 64"/>
                <a:gd name="T72" fmla="*/ 40 w 50"/>
                <a:gd name="T73" fmla="*/ 41 h 64"/>
                <a:gd name="T74" fmla="*/ 41 w 50"/>
                <a:gd name="T75" fmla="*/ 46 h 64"/>
                <a:gd name="T76" fmla="*/ 40 w 50"/>
                <a:gd name="T77" fmla="*/ 52 h 64"/>
                <a:gd name="T78" fmla="*/ 34 w 50"/>
                <a:gd name="T79" fmla="*/ 55 h 64"/>
                <a:gd name="T80" fmla="*/ 26 w 50"/>
                <a:gd name="T81" fmla="*/ 57 h 64"/>
                <a:gd name="T82" fmla="*/ 17 w 50"/>
                <a:gd name="T83" fmla="*/ 55 h 64"/>
                <a:gd name="T84" fmla="*/ 10 w 50"/>
                <a:gd name="T85" fmla="*/ 50 h 64"/>
                <a:gd name="T86" fmla="*/ 7 w 50"/>
                <a:gd name="T87" fmla="*/ 43 h 64"/>
                <a:gd name="T88" fmla="*/ 0 w 50"/>
                <a:gd name="T89" fmla="*/ 43 h 64"/>
                <a:gd name="T90" fmla="*/ 3 w 50"/>
                <a:gd name="T91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64">
                  <a:moveTo>
                    <a:pt x="3" y="53"/>
                  </a:moveTo>
                  <a:lnTo>
                    <a:pt x="3" y="53"/>
                  </a:lnTo>
                  <a:lnTo>
                    <a:pt x="7" y="58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3" y="58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48" y="41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3" y="3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7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13"/>
                  </a:lnTo>
                  <a:lnTo>
                    <a:pt x="40" y="19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6" y="12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7" y="27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7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4B719FF-9FC3-4F8D-801B-B9A23A25F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91" y="4659006"/>
              <a:ext cx="87923" cy="117231"/>
            </a:xfrm>
            <a:custGeom>
              <a:avLst/>
              <a:gdLst>
                <a:gd name="T0" fmla="*/ 28 w 48"/>
                <a:gd name="T1" fmla="*/ 64 h 64"/>
                <a:gd name="T2" fmla="*/ 28 w 48"/>
                <a:gd name="T3" fmla="*/ 6 h 64"/>
                <a:gd name="T4" fmla="*/ 48 w 48"/>
                <a:gd name="T5" fmla="*/ 6 h 64"/>
                <a:gd name="T6" fmla="*/ 48 w 48"/>
                <a:gd name="T7" fmla="*/ 0 h 64"/>
                <a:gd name="T8" fmla="*/ 0 w 48"/>
                <a:gd name="T9" fmla="*/ 0 h 64"/>
                <a:gd name="T10" fmla="*/ 0 w 48"/>
                <a:gd name="T11" fmla="*/ 6 h 64"/>
                <a:gd name="T12" fmla="*/ 21 w 48"/>
                <a:gd name="T13" fmla="*/ 6 h 64"/>
                <a:gd name="T14" fmla="*/ 21 w 48"/>
                <a:gd name="T15" fmla="*/ 64 h 64"/>
                <a:gd name="T16" fmla="*/ 28 w 48"/>
                <a:gd name="T17" fmla="*/ 64 h 64"/>
                <a:gd name="T18" fmla="*/ 28 w 48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4">
                  <a:moveTo>
                    <a:pt x="28" y="64"/>
                  </a:moveTo>
                  <a:lnTo>
                    <a:pt x="2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ADEDC6B-A527-4067-8FEC-0C84AB57E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803713"/>
              <a:ext cx="69606" cy="86092"/>
            </a:xfrm>
            <a:custGeom>
              <a:avLst/>
              <a:gdLst>
                <a:gd name="T0" fmla="*/ 38 w 38"/>
                <a:gd name="T1" fmla="*/ 45 h 47"/>
                <a:gd name="T2" fmla="*/ 38 w 38"/>
                <a:gd name="T3" fmla="*/ 0 h 47"/>
                <a:gd name="T4" fmla="*/ 29 w 38"/>
                <a:gd name="T5" fmla="*/ 0 h 47"/>
                <a:gd name="T6" fmla="*/ 29 w 38"/>
                <a:gd name="T7" fmla="*/ 25 h 47"/>
                <a:gd name="T8" fmla="*/ 29 w 38"/>
                <a:gd name="T9" fmla="*/ 25 h 47"/>
                <a:gd name="T10" fmla="*/ 28 w 38"/>
                <a:gd name="T11" fmla="*/ 33 h 47"/>
                <a:gd name="T12" fmla="*/ 28 w 38"/>
                <a:gd name="T13" fmla="*/ 33 h 47"/>
                <a:gd name="T14" fmla="*/ 26 w 38"/>
                <a:gd name="T15" fmla="*/ 37 h 47"/>
                <a:gd name="T16" fmla="*/ 24 w 38"/>
                <a:gd name="T17" fmla="*/ 38 h 47"/>
                <a:gd name="T18" fmla="*/ 24 w 38"/>
                <a:gd name="T19" fmla="*/ 38 h 47"/>
                <a:gd name="T20" fmla="*/ 17 w 38"/>
                <a:gd name="T21" fmla="*/ 40 h 47"/>
                <a:gd name="T22" fmla="*/ 17 w 38"/>
                <a:gd name="T23" fmla="*/ 40 h 47"/>
                <a:gd name="T24" fmla="*/ 12 w 38"/>
                <a:gd name="T25" fmla="*/ 38 h 47"/>
                <a:gd name="T26" fmla="*/ 12 w 38"/>
                <a:gd name="T27" fmla="*/ 38 h 47"/>
                <a:gd name="T28" fmla="*/ 10 w 38"/>
                <a:gd name="T29" fmla="*/ 37 h 47"/>
                <a:gd name="T30" fmla="*/ 8 w 38"/>
                <a:gd name="T31" fmla="*/ 33 h 47"/>
                <a:gd name="T32" fmla="*/ 8 w 38"/>
                <a:gd name="T33" fmla="*/ 33 h 47"/>
                <a:gd name="T34" fmla="*/ 8 w 38"/>
                <a:gd name="T35" fmla="*/ 25 h 47"/>
                <a:gd name="T36" fmla="*/ 8 w 38"/>
                <a:gd name="T37" fmla="*/ 0 h 47"/>
                <a:gd name="T38" fmla="*/ 0 w 38"/>
                <a:gd name="T39" fmla="*/ 0 h 47"/>
                <a:gd name="T40" fmla="*/ 0 w 38"/>
                <a:gd name="T41" fmla="*/ 28 h 47"/>
                <a:gd name="T42" fmla="*/ 0 w 38"/>
                <a:gd name="T43" fmla="*/ 28 h 47"/>
                <a:gd name="T44" fmla="*/ 2 w 38"/>
                <a:gd name="T45" fmla="*/ 35 h 47"/>
                <a:gd name="T46" fmla="*/ 2 w 38"/>
                <a:gd name="T47" fmla="*/ 35 h 47"/>
                <a:gd name="T48" fmla="*/ 3 w 38"/>
                <a:gd name="T49" fmla="*/ 40 h 47"/>
                <a:gd name="T50" fmla="*/ 3 w 38"/>
                <a:gd name="T51" fmla="*/ 40 h 47"/>
                <a:gd name="T52" fmla="*/ 8 w 38"/>
                <a:gd name="T53" fmla="*/ 45 h 47"/>
                <a:gd name="T54" fmla="*/ 8 w 38"/>
                <a:gd name="T55" fmla="*/ 45 h 47"/>
                <a:gd name="T56" fmla="*/ 15 w 38"/>
                <a:gd name="T57" fmla="*/ 47 h 47"/>
                <a:gd name="T58" fmla="*/ 15 w 38"/>
                <a:gd name="T59" fmla="*/ 47 h 47"/>
                <a:gd name="T60" fmla="*/ 21 w 38"/>
                <a:gd name="T61" fmla="*/ 45 h 47"/>
                <a:gd name="T62" fmla="*/ 24 w 38"/>
                <a:gd name="T63" fmla="*/ 45 h 47"/>
                <a:gd name="T64" fmla="*/ 31 w 38"/>
                <a:gd name="T65" fmla="*/ 38 h 47"/>
                <a:gd name="T66" fmla="*/ 31 w 38"/>
                <a:gd name="T67" fmla="*/ 45 h 47"/>
                <a:gd name="T68" fmla="*/ 38 w 38"/>
                <a:gd name="T69" fmla="*/ 45 h 47"/>
                <a:gd name="T70" fmla="*/ 38 w 38"/>
                <a:gd name="T7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47">
                  <a:moveTo>
                    <a:pt x="38" y="45"/>
                  </a:moveTo>
                  <a:lnTo>
                    <a:pt x="38" y="0"/>
                  </a:lnTo>
                  <a:lnTo>
                    <a:pt x="29" y="0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6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31" y="38"/>
                  </a:lnTo>
                  <a:lnTo>
                    <a:pt x="31" y="45"/>
                  </a:lnTo>
                  <a:lnTo>
                    <a:pt x="38" y="45"/>
                  </a:lnTo>
                  <a:lnTo>
                    <a:pt x="3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905AAA9C-A160-423F-9D6D-79A859C3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801881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7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4 w 36"/>
                <a:gd name="T13" fmla="*/ 6 h 46"/>
                <a:gd name="T14" fmla="*/ 19 w 36"/>
                <a:gd name="T15" fmla="*/ 6 h 46"/>
                <a:gd name="T16" fmla="*/ 19 w 36"/>
                <a:gd name="T17" fmla="*/ 6 h 46"/>
                <a:gd name="T18" fmla="*/ 24 w 36"/>
                <a:gd name="T19" fmla="*/ 8 h 46"/>
                <a:gd name="T20" fmla="*/ 24 w 36"/>
                <a:gd name="T21" fmla="*/ 8 h 46"/>
                <a:gd name="T22" fmla="*/ 28 w 36"/>
                <a:gd name="T23" fmla="*/ 12 h 46"/>
                <a:gd name="T24" fmla="*/ 28 w 36"/>
                <a:gd name="T25" fmla="*/ 12 h 46"/>
                <a:gd name="T26" fmla="*/ 28 w 36"/>
                <a:gd name="T27" fmla="*/ 19 h 46"/>
                <a:gd name="T28" fmla="*/ 28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8 w 36"/>
                <a:gd name="T45" fmla="*/ 1 h 46"/>
                <a:gd name="T46" fmla="*/ 28 w 36"/>
                <a:gd name="T47" fmla="*/ 1 h 46"/>
                <a:gd name="T48" fmla="*/ 21 w 36"/>
                <a:gd name="T49" fmla="*/ 0 h 46"/>
                <a:gd name="T50" fmla="*/ 21 w 36"/>
                <a:gd name="T51" fmla="*/ 0 h 46"/>
                <a:gd name="T52" fmla="*/ 16 w 36"/>
                <a:gd name="T53" fmla="*/ 0 h 46"/>
                <a:gd name="T54" fmla="*/ 12 w 36"/>
                <a:gd name="T55" fmla="*/ 1 h 46"/>
                <a:gd name="T56" fmla="*/ 9 w 36"/>
                <a:gd name="T57" fmla="*/ 3 h 46"/>
                <a:gd name="T58" fmla="*/ 7 w 36"/>
                <a:gd name="T59" fmla="*/ 6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7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9"/>
                  </a:lnTo>
                  <a:lnTo>
                    <a:pt x="28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6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DB6E323-12BA-4EC3-9541-43F89D692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117" y="4772573"/>
              <a:ext cx="12823" cy="113567"/>
            </a:xfrm>
            <a:custGeom>
              <a:avLst/>
              <a:gdLst>
                <a:gd name="T0" fmla="*/ 7 w 7"/>
                <a:gd name="T1" fmla="*/ 9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9 h 62"/>
                <a:gd name="T8" fmla="*/ 7 w 7"/>
                <a:gd name="T9" fmla="*/ 9 h 62"/>
                <a:gd name="T10" fmla="*/ 7 w 7"/>
                <a:gd name="T11" fmla="*/ 9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9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BBE0914-E891-416A-9C37-4C372695D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761" y="4772573"/>
              <a:ext cx="42130" cy="113567"/>
            </a:xfrm>
            <a:custGeom>
              <a:avLst/>
              <a:gdLst>
                <a:gd name="T0" fmla="*/ 19 w 23"/>
                <a:gd name="T1" fmla="*/ 55 h 62"/>
                <a:gd name="T2" fmla="*/ 19 w 23"/>
                <a:gd name="T3" fmla="*/ 55 h 62"/>
                <a:gd name="T4" fmla="*/ 16 w 23"/>
                <a:gd name="T5" fmla="*/ 55 h 62"/>
                <a:gd name="T6" fmla="*/ 16 w 23"/>
                <a:gd name="T7" fmla="*/ 55 h 62"/>
                <a:gd name="T8" fmla="*/ 14 w 23"/>
                <a:gd name="T9" fmla="*/ 54 h 62"/>
                <a:gd name="T10" fmla="*/ 14 w 23"/>
                <a:gd name="T11" fmla="*/ 54 h 62"/>
                <a:gd name="T12" fmla="*/ 14 w 23"/>
                <a:gd name="T13" fmla="*/ 50 h 62"/>
                <a:gd name="T14" fmla="*/ 14 w 23"/>
                <a:gd name="T15" fmla="*/ 22 h 62"/>
                <a:gd name="T16" fmla="*/ 23 w 23"/>
                <a:gd name="T17" fmla="*/ 22 h 62"/>
                <a:gd name="T18" fmla="*/ 23 w 23"/>
                <a:gd name="T19" fmla="*/ 17 h 62"/>
                <a:gd name="T20" fmla="*/ 14 w 23"/>
                <a:gd name="T21" fmla="*/ 17 h 62"/>
                <a:gd name="T22" fmla="*/ 14 w 23"/>
                <a:gd name="T23" fmla="*/ 0 h 62"/>
                <a:gd name="T24" fmla="*/ 7 w 23"/>
                <a:gd name="T25" fmla="*/ 5 h 62"/>
                <a:gd name="T26" fmla="*/ 7 w 23"/>
                <a:gd name="T27" fmla="*/ 17 h 62"/>
                <a:gd name="T28" fmla="*/ 0 w 23"/>
                <a:gd name="T29" fmla="*/ 17 h 62"/>
                <a:gd name="T30" fmla="*/ 0 w 23"/>
                <a:gd name="T31" fmla="*/ 22 h 62"/>
                <a:gd name="T32" fmla="*/ 7 w 23"/>
                <a:gd name="T33" fmla="*/ 22 h 62"/>
                <a:gd name="T34" fmla="*/ 7 w 23"/>
                <a:gd name="T35" fmla="*/ 48 h 62"/>
                <a:gd name="T36" fmla="*/ 7 w 23"/>
                <a:gd name="T37" fmla="*/ 48 h 62"/>
                <a:gd name="T38" fmla="*/ 7 w 23"/>
                <a:gd name="T39" fmla="*/ 59 h 62"/>
                <a:gd name="T40" fmla="*/ 7 w 23"/>
                <a:gd name="T41" fmla="*/ 59 h 62"/>
                <a:gd name="T42" fmla="*/ 11 w 23"/>
                <a:gd name="T43" fmla="*/ 62 h 62"/>
                <a:gd name="T44" fmla="*/ 11 w 23"/>
                <a:gd name="T45" fmla="*/ 62 h 62"/>
                <a:gd name="T46" fmla="*/ 18 w 23"/>
                <a:gd name="T47" fmla="*/ 62 h 62"/>
                <a:gd name="T48" fmla="*/ 18 w 23"/>
                <a:gd name="T49" fmla="*/ 62 h 62"/>
                <a:gd name="T50" fmla="*/ 23 w 23"/>
                <a:gd name="T51" fmla="*/ 62 h 62"/>
                <a:gd name="T52" fmla="*/ 23 w 23"/>
                <a:gd name="T53" fmla="*/ 55 h 62"/>
                <a:gd name="T54" fmla="*/ 23 w 23"/>
                <a:gd name="T55" fmla="*/ 55 h 62"/>
                <a:gd name="T56" fmla="*/ 19 w 23"/>
                <a:gd name="T57" fmla="*/ 55 h 62"/>
                <a:gd name="T58" fmla="*/ 19 w 23"/>
                <a:gd name="T59" fmla="*/ 55 h 62"/>
                <a:gd name="T60" fmla="*/ 19 w 23"/>
                <a:gd name="T61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62">
                  <a:moveTo>
                    <a:pt x="19" y="55"/>
                  </a:moveTo>
                  <a:lnTo>
                    <a:pt x="19" y="55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0"/>
                  </a:lnTo>
                  <a:lnTo>
                    <a:pt x="14" y="22"/>
                  </a:lnTo>
                  <a:lnTo>
                    <a:pt x="23" y="22"/>
                  </a:lnTo>
                  <a:lnTo>
                    <a:pt x="23" y="17"/>
                  </a:lnTo>
                  <a:lnTo>
                    <a:pt x="14" y="17"/>
                  </a:lnTo>
                  <a:lnTo>
                    <a:pt x="14" y="0"/>
                  </a:lnTo>
                  <a:lnTo>
                    <a:pt x="7" y="5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3" y="62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E0BE9A2-7099-426F-8780-B92B0C7C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313" y="3994088"/>
              <a:ext cx="104409" cy="120894"/>
            </a:xfrm>
            <a:custGeom>
              <a:avLst/>
              <a:gdLst>
                <a:gd name="T0" fmla="*/ 57 w 57"/>
                <a:gd name="T1" fmla="*/ 33 h 66"/>
                <a:gd name="T2" fmla="*/ 57 w 57"/>
                <a:gd name="T3" fmla="*/ 0 h 66"/>
                <a:gd name="T4" fmla="*/ 0 w 57"/>
                <a:gd name="T5" fmla="*/ 33 h 66"/>
                <a:gd name="T6" fmla="*/ 57 w 57"/>
                <a:gd name="T7" fmla="*/ 66 h 66"/>
                <a:gd name="T8" fmla="*/ 57 w 57"/>
                <a:gd name="T9" fmla="*/ 66 h 66"/>
                <a:gd name="T10" fmla="*/ 57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57" y="33"/>
                  </a:moveTo>
                  <a:lnTo>
                    <a:pt x="57" y="0"/>
                  </a:lnTo>
                  <a:lnTo>
                    <a:pt x="0" y="33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F69114AC-1C12-4B33-8AB6-2CE94812B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670" y="4054535"/>
              <a:ext cx="410308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A0B144B-2CD8-4B5C-8C09-BF873A88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550" y="4721285"/>
              <a:ext cx="108073" cy="124558"/>
            </a:xfrm>
            <a:custGeom>
              <a:avLst/>
              <a:gdLst>
                <a:gd name="T0" fmla="*/ 57 w 59"/>
                <a:gd name="T1" fmla="*/ 35 h 68"/>
                <a:gd name="T2" fmla="*/ 59 w 59"/>
                <a:gd name="T3" fmla="*/ 0 h 68"/>
                <a:gd name="T4" fmla="*/ 0 w 59"/>
                <a:gd name="T5" fmla="*/ 33 h 68"/>
                <a:gd name="T6" fmla="*/ 57 w 59"/>
                <a:gd name="T7" fmla="*/ 68 h 68"/>
                <a:gd name="T8" fmla="*/ 57 w 59"/>
                <a:gd name="T9" fmla="*/ 68 h 68"/>
                <a:gd name="T10" fmla="*/ 57 w 59"/>
                <a:gd name="T1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8">
                  <a:moveTo>
                    <a:pt x="57" y="35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8AD5C4D-E47D-4FDA-97CF-3296F8A6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372" y="4728612"/>
              <a:ext cx="106240" cy="120894"/>
            </a:xfrm>
            <a:custGeom>
              <a:avLst/>
              <a:gdLst>
                <a:gd name="T0" fmla="*/ 0 w 58"/>
                <a:gd name="T1" fmla="*/ 33 h 66"/>
                <a:gd name="T2" fmla="*/ 0 w 58"/>
                <a:gd name="T3" fmla="*/ 66 h 66"/>
                <a:gd name="T4" fmla="*/ 58 w 58"/>
                <a:gd name="T5" fmla="*/ 33 h 66"/>
                <a:gd name="T6" fmla="*/ 1 w 58"/>
                <a:gd name="T7" fmla="*/ 0 h 66"/>
                <a:gd name="T8" fmla="*/ 1 w 58"/>
                <a:gd name="T9" fmla="*/ 0 h 66"/>
                <a:gd name="T10" fmla="*/ 0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0" y="33"/>
                  </a:moveTo>
                  <a:lnTo>
                    <a:pt x="0" y="66"/>
                  </a:lnTo>
                  <a:lnTo>
                    <a:pt x="58" y="3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8E01030E-FAE9-4CCC-A277-3532B927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670" y="4785396"/>
              <a:ext cx="340702" cy="366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753B05C-C638-4637-9265-A0A044977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799" y="3858540"/>
              <a:ext cx="633779" cy="408477"/>
            </a:xfrm>
            <a:custGeom>
              <a:avLst/>
              <a:gdLst>
                <a:gd name="T0" fmla="*/ 0 w 346"/>
                <a:gd name="T1" fmla="*/ 0 h 223"/>
                <a:gd name="T2" fmla="*/ 346 w 346"/>
                <a:gd name="T3" fmla="*/ 0 h 223"/>
                <a:gd name="T4" fmla="*/ 346 w 346"/>
                <a:gd name="T5" fmla="*/ 223 h 223"/>
                <a:gd name="T6" fmla="*/ 0 w 346"/>
                <a:gd name="T7" fmla="*/ 223 h 223"/>
                <a:gd name="T8" fmla="*/ 0 w 346"/>
                <a:gd name="T9" fmla="*/ 0 h 223"/>
                <a:gd name="T10" fmla="*/ 0 w 346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" h="223">
                  <a:moveTo>
                    <a:pt x="0" y="0"/>
                  </a:moveTo>
                  <a:lnTo>
                    <a:pt x="346" y="0"/>
                  </a:lnTo>
                  <a:lnTo>
                    <a:pt x="346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1599118C-0CCA-4EBE-8860-51BC7DEC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959" y="4563756"/>
              <a:ext cx="630115" cy="452438"/>
            </a:xfrm>
            <a:custGeom>
              <a:avLst/>
              <a:gdLst>
                <a:gd name="T0" fmla="*/ 0 w 344"/>
                <a:gd name="T1" fmla="*/ 0 h 247"/>
                <a:gd name="T2" fmla="*/ 344 w 344"/>
                <a:gd name="T3" fmla="*/ 0 h 247"/>
                <a:gd name="T4" fmla="*/ 344 w 344"/>
                <a:gd name="T5" fmla="*/ 247 h 247"/>
                <a:gd name="T6" fmla="*/ 0 w 344"/>
                <a:gd name="T7" fmla="*/ 247 h 247"/>
                <a:gd name="T8" fmla="*/ 0 w 344"/>
                <a:gd name="T9" fmla="*/ 0 h 247"/>
                <a:gd name="T10" fmla="*/ 0 w 344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247">
                  <a:moveTo>
                    <a:pt x="0" y="0"/>
                  </a:moveTo>
                  <a:lnTo>
                    <a:pt x="344" y="0"/>
                  </a:lnTo>
                  <a:lnTo>
                    <a:pt x="344" y="247"/>
                  </a:lnTo>
                  <a:lnTo>
                    <a:pt x="0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C19E668-8F72-40CD-A067-2AC79F4E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3997752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FEB65B4-680C-473D-8556-DB1A4F30F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722" y="4063694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992B5926-F15D-4B32-98C8-A1AEE051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07" y="3997752"/>
              <a:ext cx="102577" cy="120894"/>
            </a:xfrm>
            <a:custGeom>
              <a:avLst/>
              <a:gdLst>
                <a:gd name="T0" fmla="*/ 40 w 56"/>
                <a:gd name="T1" fmla="*/ 54 h 66"/>
                <a:gd name="T2" fmla="*/ 40 w 56"/>
                <a:gd name="T3" fmla="*/ 54 h 66"/>
                <a:gd name="T4" fmla="*/ 35 w 56"/>
                <a:gd name="T5" fmla="*/ 57 h 66"/>
                <a:gd name="T6" fmla="*/ 28 w 56"/>
                <a:gd name="T7" fmla="*/ 57 h 66"/>
                <a:gd name="T8" fmla="*/ 28 w 56"/>
                <a:gd name="T9" fmla="*/ 57 h 66"/>
                <a:gd name="T10" fmla="*/ 23 w 56"/>
                <a:gd name="T11" fmla="*/ 57 h 66"/>
                <a:gd name="T12" fmla="*/ 18 w 56"/>
                <a:gd name="T13" fmla="*/ 56 h 66"/>
                <a:gd name="T14" fmla="*/ 18 w 56"/>
                <a:gd name="T15" fmla="*/ 56 h 66"/>
                <a:gd name="T16" fmla="*/ 14 w 56"/>
                <a:gd name="T17" fmla="*/ 52 h 66"/>
                <a:gd name="T18" fmla="*/ 11 w 56"/>
                <a:gd name="T19" fmla="*/ 47 h 66"/>
                <a:gd name="T20" fmla="*/ 11 w 56"/>
                <a:gd name="T21" fmla="*/ 47 h 66"/>
                <a:gd name="T22" fmla="*/ 9 w 56"/>
                <a:gd name="T23" fmla="*/ 40 h 66"/>
                <a:gd name="T24" fmla="*/ 9 w 56"/>
                <a:gd name="T25" fmla="*/ 31 h 66"/>
                <a:gd name="T26" fmla="*/ 9 w 56"/>
                <a:gd name="T27" fmla="*/ 31 h 66"/>
                <a:gd name="T28" fmla="*/ 11 w 56"/>
                <a:gd name="T29" fmla="*/ 19 h 66"/>
                <a:gd name="T30" fmla="*/ 11 w 56"/>
                <a:gd name="T31" fmla="*/ 19 h 66"/>
                <a:gd name="T32" fmla="*/ 12 w 56"/>
                <a:gd name="T33" fmla="*/ 14 h 66"/>
                <a:gd name="T34" fmla="*/ 18 w 56"/>
                <a:gd name="T35" fmla="*/ 10 h 66"/>
                <a:gd name="T36" fmla="*/ 18 w 56"/>
                <a:gd name="T37" fmla="*/ 10 h 66"/>
                <a:gd name="T38" fmla="*/ 23 w 56"/>
                <a:gd name="T39" fmla="*/ 7 h 66"/>
                <a:gd name="T40" fmla="*/ 30 w 56"/>
                <a:gd name="T41" fmla="*/ 7 h 66"/>
                <a:gd name="T42" fmla="*/ 30 w 56"/>
                <a:gd name="T43" fmla="*/ 7 h 66"/>
                <a:gd name="T44" fmla="*/ 35 w 56"/>
                <a:gd name="T45" fmla="*/ 7 h 66"/>
                <a:gd name="T46" fmla="*/ 40 w 56"/>
                <a:gd name="T47" fmla="*/ 10 h 66"/>
                <a:gd name="T48" fmla="*/ 40 w 56"/>
                <a:gd name="T49" fmla="*/ 10 h 66"/>
                <a:gd name="T50" fmla="*/ 43 w 56"/>
                <a:gd name="T51" fmla="*/ 14 h 66"/>
                <a:gd name="T52" fmla="*/ 45 w 56"/>
                <a:gd name="T53" fmla="*/ 21 h 66"/>
                <a:gd name="T54" fmla="*/ 54 w 56"/>
                <a:gd name="T55" fmla="*/ 17 h 66"/>
                <a:gd name="T56" fmla="*/ 54 w 56"/>
                <a:gd name="T57" fmla="*/ 17 h 66"/>
                <a:gd name="T58" fmla="*/ 50 w 56"/>
                <a:gd name="T59" fmla="*/ 10 h 66"/>
                <a:gd name="T60" fmla="*/ 45 w 56"/>
                <a:gd name="T61" fmla="*/ 5 h 66"/>
                <a:gd name="T62" fmla="*/ 45 w 56"/>
                <a:gd name="T63" fmla="*/ 5 h 66"/>
                <a:gd name="T64" fmla="*/ 38 w 56"/>
                <a:gd name="T65" fmla="*/ 2 h 66"/>
                <a:gd name="T66" fmla="*/ 30 w 56"/>
                <a:gd name="T67" fmla="*/ 0 h 66"/>
                <a:gd name="T68" fmla="*/ 30 w 56"/>
                <a:gd name="T69" fmla="*/ 0 h 66"/>
                <a:gd name="T70" fmla="*/ 21 w 56"/>
                <a:gd name="T71" fmla="*/ 0 h 66"/>
                <a:gd name="T72" fmla="*/ 14 w 56"/>
                <a:gd name="T73" fmla="*/ 4 h 66"/>
                <a:gd name="T74" fmla="*/ 14 w 56"/>
                <a:gd name="T75" fmla="*/ 4 h 66"/>
                <a:gd name="T76" fmla="*/ 9 w 56"/>
                <a:gd name="T77" fmla="*/ 9 h 66"/>
                <a:gd name="T78" fmla="*/ 4 w 56"/>
                <a:gd name="T79" fmla="*/ 14 h 66"/>
                <a:gd name="T80" fmla="*/ 4 w 56"/>
                <a:gd name="T81" fmla="*/ 14 h 66"/>
                <a:gd name="T82" fmla="*/ 0 w 56"/>
                <a:gd name="T83" fmla="*/ 23 h 66"/>
                <a:gd name="T84" fmla="*/ 0 w 56"/>
                <a:gd name="T85" fmla="*/ 31 h 66"/>
                <a:gd name="T86" fmla="*/ 0 w 56"/>
                <a:gd name="T87" fmla="*/ 31 h 66"/>
                <a:gd name="T88" fmla="*/ 0 w 56"/>
                <a:gd name="T89" fmla="*/ 40 h 66"/>
                <a:gd name="T90" fmla="*/ 4 w 56"/>
                <a:gd name="T91" fmla="*/ 49 h 66"/>
                <a:gd name="T92" fmla="*/ 4 w 56"/>
                <a:gd name="T93" fmla="*/ 49 h 66"/>
                <a:gd name="T94" fmla="*/ 7 w 56"/>
                <a:gd name="T95" fmla="*/ 56 h 66"/>
                <a:gd name="T96" fmla="*/ 12 w 56"/>
                <a:gd name="T97" fmla="*/ 61 h 66"/>
                <a:gd name="T98" fmla="*/ 12 w 56"/>
                <a:gd name="T99" fmla="*/ 61 h 66"/>
                <a:gd name="T100" fmla="*/ 19 w 56"/>
                <a:gd name="T101" fmla="*/ 64 h 66"/>
                <a:gd name="T102" fmla="*/ 30 w 56"/>
                <a:gd name="T103" fmla="*/ 66 h 66"/>
                <a:gd name="T104" fmla="*/ 30 w 56"/>
                <a:gd name="T105" fmla="*/ 66 h 66"/>
                <a:gd name="T106" fmla="*/ 38 w 56"/>
                <a:gd name="T107" fmla="*/ 64 h 66"/>
                <a:gd name="T108" fmla="*/ 45 w 56"/>
                <a:gd name="T109" fmla="*/ 59 h 66"/>
                <a:gd name="T110" fmla="*/ 45 w 56"/>
                <a:gd name="T111" fmla="*/ 59 h 66"/>
                <a:gd name="T112" fmla="*/ 52 w 56"/>
                <a:gd name="T113" fmla="*/ 54 h 66"/>
                <a:gd name="T114" fmla="*/ 56 w 56"/>
                <a:gd name="T115" fmla="*/ 43 h 66"/>
                <a:gd name="T116" fmla="*/ 47 w 56"/>
                <a:gd name="T117" fmla="*/ 42 h 66"/>
                <a:gd name="T118" fmla="*/ 47 w 56"/>
                <a:gd name="T119" fmla="*/ 42 h 66"/>
                <a:gd name="T120" fmla="*/ 45 w 56"/>
                <a:gd name="T121" fmla="*/ 49 h 66"/>
                <a:gd name="T122" fmla="*/ 40 w 56"/>
                <a:gd name="T123" fmla="*/ 54 h 66"/>
                <a:gd name="T124" fmla="*/ 40 w 56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4"/>
                  </a:lnTo>
                  <a:lnTo>
                    <a:pt x="56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951C108-4EE8-442A-848C-362E735AB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9905" y="4028890"/>
              <a:ext cx="75102" cy="89755"/>
            </a:xfrm>
            <a:custGeom>
              <a:avLst/>
              <a:gdLst>
                <a:gd name="T0" fmla="*/ 41 w 41"/>
                <a:gd name="T1" fmla="*/ 47 h 49"/>
                <a:gd name="T2" fmla="*/ 39 w 41"/>
                <a:gd name="T3" fmla="*/ 42 h 49"/>
                <a:gd name="T4" fmla="*/ 38 w 41"/>
                <a:gd name="T5" fmla="*/ 28 h 49"/>
                <a:gd name="T6" fmla="*/ 38 w 41"/>
                <a:gd name="T7" fmla="*/ 18 h 49"/>
                <a:gd name="T8" fmla="*/ 38 w 41"/>
                <a:gd name="T9" fmla="*/ 11 h 49"/>
                <a:gd name="T10" fmla="*/ 36 w 41"/>
                <a:gd name="T11" fmla="*/ 6 h 49"/>
                <a:gd name="T12" fmla="*/ 31 w 41"/>
                <a:gd name="T13" fmla="*/ 2 h 49"/>
                <a:gd name="T14" fmla="*/ 20 w 41"/>
                <a:gd name="T15" fmla="*/ 0 h 49"/>
                <a:gd name="T16" fmla="*/ 10 w 41"/>
                <a:gd name="T17" fmla="*/ 2 h 49"/>
                <a:gd name="T18" fmla="*/ 3 w 41"/>
                <a:gd name="T19" fmla="*/ 6 h 49"/>
                <a:gd name="T20" fmla="*/ 0 w 41"/>
                <a:gd name="T21" fmla="*/ 14 h 49"/>
                <a:gd name="T22" fmla="*/ 8 w 41"/>
                <a:gd name="T23" fmla="*/ 16 h 49"/>
                <a:gd name="T24" fmla="*/ 12 w 41"/>
                <a:gd name="T25" fmla="*/ 9 h 49"/>
                <a:gd name="T26" fmla="*/ 15 w 41"/>
                <a:gd name="T27" fmla="*/ 7 h 49"/>
                <a:gd name="T28" fmla="*/ 20 w 41"/>
                <a:gd name="T29" fmla="*/ 7 h 49"/>
                <a:gd name="T30" fmla="*/ 29 w 41"/>
                <a:gd name="T31" fmla="*/ 9 h 49"/>
                <a:gd name="T32" fmla="*/ 31 w 41"/>
                <a:gd name="T33" fmla="*/ 13 h 49"/>
                <a:gd name="T34" fmla="*/ 31 w 41"/>
                <a:gd name="T35" fmla="*/ 16 h 49"/>
                <a:gd name="T36" fmla="*/ 31 w 41"/>
                <a:gd name="T37" fmla="*/ 18 h 49"/>
                <a:gd name="T38" fmla="*/ 17 w 41"/>
                <a:gd name="T39" fmla="*/ 21 h 49"/>
                <a:gd name="T40" fmla="*/ 10 w 41"/>
                <a:gd name="T41" fmla="*/ 21 h 49"/>
                <a:gd name="T42" fmla="*/ 5 w 41"/>
                <a:gd name="T43" fmla="*/ 25 h 49"/>
                <a:gd name="T44" fmla="*/ 1 w 41"/>
                <a:gd name="T45" fmla="*/ 28 h 49"/>
                <a:gd name="T46" fmla="*/ 0 w 41"/>
                <a:gd name="T47" fmla="*/ 35 h 49"/>
                <a:gd name="T48" fmla="*/ 3 w 41"/>
                <a:gd name="T49" fmla="*/ 44 h 49"/>
                <a:gd name="T50" fmla="*/ 8 w 41"/>
                <a:gd name="T51" fmla="*/ 47 h 49"/>
                <a:gd name="T52" fmla="*/ 15 w 41"/>
                <a:gd name="T53" fmla="*/ 49 h 49"/>
                <a:gd name="T54" fmla="*/ 24 w 41"/>
                <a:gd name="T55" fmla="*/ 47 h 49"/>
                <a:gd name="T56" fmla="*/ 31 w 41"/>
                <a:gd name="T57" fmla="*/ 42 h 49"/>
                <a:gd name="T58" fmla="*/ 32 w 41"/>
                <a:gd name="T59" fmla="*/ 47 h 49"/>
                <a:gd name="T60" fmla="*/ 31 w 41"/>
                <a:gd name="T61" fmla="*/ 26 h 49"/>
                <a:gd name="T62" fmla="*/ 29 w 41"/>
                <a:gd name="T63" fmla="*/ 35 h 49"/>
                <a:gd name="T64" fmla="*/ 27 w 41"/>
                <a:gd name="T65" fmla="*/ 39 h 49"/>
                <a:gd name="T66" fmla="*/ 24 w 41"/>
                <a:gd name="T67" fmla="*/ 40 h 49"/>
                <a:gd name="T68" fmla="*/ 17 w 41"/>
                <a:gd name="T69" fmla="*/ 42 h 49"/>
                <a:gd name="T70" fmla="*/ 12 w 41"/>
                <a:gd name="T71" fmla="*/ 42 h 49"/>
                <a:gd name="T72" fmla="*/ 10 w 41"/>
                <a:gd name="T73" fmla="*/ 40 h 49"/>
                <a:gd name="T74" fmla="*/ 6 w 41"/>
                <a:gd name="T75" fmla="*/ 35 h 49"/>
                <a:gd name="T76" fmla="*/ 8 w 41"/>
                <a:gd name="T77" fmla="*/ 32 h 49"/>
                <a:gd name="T78" fmla="*/ 12 w 41"/>
                <a:gd name="T79" fmla="*/ 28 h 49"/>
                <a:gd name="T80" fmla="*/ 19 w 41"/>
                <a:gd name="T81" fmla="*/ 26 h 49"/>
                <a:gd name="T82" fmla="*/ 31 w 41"/>
                <a:gd name="T83" fmla="*/ 25 h 49"/>
                <a:gd name="T84" fmla="*/ 31 w 41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9">
                  <a:moveTo>
                    <a:pt x="32" y="47"/>
                  </a:moveTo>
                  <a:lnTo>
                    <a:pt x="41" y="47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9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5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3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8" y="47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7"/>
                  </a:lnTo>
                  <a:close/>
                  <a:moveTo>
                    <a:pt x="31" y="26"/>
                  </a:moveTo>
                  <a:lnTo>
                    <a:pt x="31" y="26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7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0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2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39C7EF2-D0D8-406F-8A57-45311DA6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028890"/>
              <a:ext cx="73269" cy="89755"/>
            </a:xfrm>
            <a:custGeom>
              <a:avLst/>
              <a:gdLst>
                <a:gd name="T0" fmla="*/ 28 w 40"/>
                <a:gd name="T1" fmla="*/ 39 h 49"/>
                <a:gd name="T2" fmla="*/ 28 w 40"/>
                <a:gd name="T3" fmla="*/ 39 h 49"/>
                <a:gd name="T4" fmla="*/ 24 w 40"/>
                <a:gd name="T5" fmla="*/ 40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0 h 49"/>
                <a:gd name="T12" fmla="*/ 12 w 40"/>
                <a:gd name="T13" fmla="*/ 37 h 49"/>
                <a:gd name="T14" fmla="*/ 12 w 40"/>
                <a:gd name="T15" fmla="*/ 37 h 49"/>
                <a:gd name="T16" fmla="*/ 9 w 40"/>
                <a:gd name="T17" fmla="*/ 32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6 w 40"/>
                <a:gd name="T29" fmla="*/ 7 h 49"/>
                <a:gd name="T30" fmla="*/ 21 w 40"/>
                <a:gd name="T31" fmla="*/ 7 h 49"/>
                <a:gd name="T32" fmla="*/ 21 w 40"/>
                <a:gd name="T33" fmla="*/ 7 h 49"/>
                <a:gd name="T34" fmla="*/ 24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29 w 40"/>
                <a:gd name="T41" fmla="*/ 13 h 49"/>
                <a:gd name="T42" fmla="*/ 31 w 40"/>
                <a:gd name="T43" fmla="*/ 16 h 49"/>
                <a:gd name="T44" fmla="*/ 38 w 40"/>
                <a:gd name="T45" fmla="*/ 14 h 49"/>
                <a:gd name="T46" fmla="*/ 38 w 40"/>
                <a:gd name="T47" fmla="*/ 14 h 49"/>
                <a:gd name="T48" fmla="*/ 36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0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5 w 40"/>
                <a:gd name="T67" fmla="*/ 7 h 49"/>
                <a:gd name="T68" fmla="*/ 2 w 40"/>
                <a:gd name="T69" fmla="*/ 11 h 49"/>
                <a:gd name="T70" fmla="*/ 2 w 40"/>
                <a:gd name="T71" fmla="*/ 11 h 49"/>
                <a:gd name="T72" fmla="*/ 0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5 w 40"/>
                <a:gd name="T81" fmla="*/ 42 h 49"/>
                <a:gd name="T82" fmla="*/ 5 w 40"/>
                <a:gd name="T83" fmla="*/ 42 h 49"/>
                <a:gd name="T84" fmla="*/ 12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9 h 49"/>
                <a:gd name="T98" fmla="*/ 40 w 40"/>
                <a:gd name="T99" fmla="*/ 32 h 49"/>
                <a:gd name="T100" fmla="*/ 31 w 40"/>
                <a:gd name="T101" fmla="*/ 30 h 49"/>
                <a:gd name="T102" fmla="*/ 31 w 40"/>
                <a:gd name="T103" fmla="*/ 30 h 49"/>
                <a:gd name="T104" fmla="*/ 31 w 40"/>
                <a:gd name="T105" fmla="*/ 35 h 49"/>
                <a:gd name="T106" fmla="*/ 28 w 40"/>
                <a:gd name="T107" fmla="*/ 39 h 49"/>
                <a:gd name="T108" fmla="*/ 28 w 40"/>
                <a:gd name="T109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8" y="39"/>
                  </a:moveTo>
                  <a:lnTo>
                    <a:pt x="28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2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3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5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9"/>
                  </a:lnTo>
                  <a:lnTo>
                    <a:pt x="40" y="32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9"/>
                  </a:lnTo>
                  <a:lnTo>
                    <a:pt x="2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48198B6-2F8E-4104-A10D-F20E175B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920" y="3997752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31 h 64"/>
                <a:gd name="T8" fmla="*/ 8 w 36"/>
                <a:gd name="T9" fmla="*/ 31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30 h 64"/>
                <a:gd name="T28" fmla="*/ 29 w 36"/>
                <a:gd name="T29" fmla="*/ 35 h 64"/>
                <a:gd name="T30" fmla="*/ 29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30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1 w 36"/>
                <a:gd name="T53" fmla="*/ 17 h 64"/>
                <a:gd name="T54" fmla="*/ 21 w 36"/>
                <a:gd name="T55" fmla="*/ 17 h 64"/>
                <a:gd name="T56" fmla="*/ 14 w 36"/>
                <a:gd name="T57" fmla="*/ 19 h 64"/>
                <a:gd name="T58" fmla="*/ 7 w 36"/>
                <a:gd name="T59" fmla="*/ 24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30"/>
                  </a:lnTo>
                  <a:lnTo>
                    <a:pt x="29" y="35"/>
                  </a:lnTo>
                  <a:lnTo>
                    <a:pt x="29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4" y="19"/>
                  </a:lnTo>
                  <a:lnTo>
                    <a:pt x="7" y="2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DD773FB-56CD-45B7-B2C0-13C52382C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028890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0 h 49"/>
                <a:gd name="T12" fmla="*/ 12 w 43"/>
                <a:gd name="T13" fmla="*/ 39 h 49"/>
                <a:gd name="T14" fmla="*/ 12 w 43"/>
                <a:gd name="T15" fmla="*/ 39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5 h 49"/>
                <a:gd name="T26" fmla="*/ 43 w 43"/>
                <a:gd name="T27" fmla="*/ 25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5 h 49"/>
                <a:gd name="T50" fmla="*/ 0 w 43"/>
                <a:gd name="T51" fmla="*/ 25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4 h 49"/>
                <a:gd name="T68" fmla="*/ 34 w 43"/>
                <a:gd name="T69" fmla="*/ 44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2 h 49"/>
                <a:gd name="T76" fmla="*/ 34 w 43"/>
                <a:gd name="T77" fmla="*/ 32 h 49"/>
                <a:gd name="T78" fmla="*/ 33 w 43"/>
                <a:gd name="T79" fmla="*/ 37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1 h 49"/>
                <a:gd name="T86" fmla="*/ 14 w 43"/>
                <a:gd name="T87" fmla="*/ 11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1 h 49"/>
                <a:gd name="T98" fmla="*/ 31 w 43"/>
                <a:gd name="T99" fmla="*/ 11 h 49"/>
                <a:gd name="T100" fmla="*/ 33 w 43"/>
                <a:gd name="T101" fmla="*/ 14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1 h 49"/>
                <a:gd name="T112" fmla="*/ 14 w 43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3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309EEF97-348B-4157-96BB-B7B5D1473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276" y="4717621"/>
              <a:ext cx="95250" cy="119063"/>
            </a:xfrm>
            <a:custGeom>
              <a:avLst/>
              <a:gdLst>
                <a:gd name="T0" fmla="*/ 23 w 52"/>
                <a:gd name="T1" fmla="*/ 65 h 65"/>
                <a:gd name="T2" fmla="*/ 23 w 52"/>
                <a:gd name="T3" fmla="*/ 65 h 65"/>
                <a:gd name="T4" fmla="*/ 33 w 52"/>
                <a:gd name="T5" fmla="*/ 63 h 65"/>
                <a:gd name="T6" fmla="*/ 33 w 52"/>
                <a:gd name="T7" fmla="*/ 63 h 65"/>
                <a:gd name="T8" fmla="*/ 40 w 52"/>
                <a:gd name="T9" fmla="*/ 59 h 65"/>
                <a:gd name="T10" fmla="*/ 40 w 52"/>
                <a:gd name="T11" fmla="*/ 59 h 65"/>
                <a:gd name="T12" fmla="*/ 47 w 52"/>
                <a:gd name="T13" fmla="*/ 54 h 65"/>
                <a:gd name="T14" fmla="*/ 47 w 52"/>
                <a:gd name="T15" fmla="*/ 54 h 65"/>
                <a:gd name="T16" fmla="*/ 50 w 52"/>
                <a:gd name="T17" fmla="*/ 46 h 65"/>
                <a:gd name="T18" fmla="*/ 50 w 52"/>
                <a:gd name="T19" fmla="*/ 46 h 65"/>
                <a:gd name="T20" fmla="*/ 52 w 52"/>
                <a:gd name="T21" fmla="*/ 32 h 65"/>
                <a:gd name="T22" fmla="*/ 52 w 52"/>
                <a:gd name="T23" fmla="*/ 32 h 65"/>
                <a:gd name="T24" fmla="*/ 52 w 52"/>
                <a:gd name="T25" fmla="*/ 25 h 65"/>
                <a:gd name="T26" fmla="*/ 50 w 52"/>
                <a:gd name="T27" fmla="*/ 18 h 65"/>
                <a:gd name="T28" fmla="*/ 50 w 52"/>
                <a:gd name="T29" fmla="*/ 18 h 65"/>
                <a:gd name="T30" fmla="*/ 47 w 52"/>
                <a:gd name="T31" fmla="*/ 11 h 65"/>
                <a:gd name="T32" fmla="*/ 42 w 52"/>
                <a:gd name="T33" fmla="*/ 6 h 65"/>
                <a:gd name="T34" fmla="*/ 42 w 52"/>
                <a:gd name="T35" fmla="*/ 6 h 65"/>
                <a:gd name="T36" fmla="*/ 38 w 52"/>
                <a:gd name="T37" fmla="*/ 4 h 65"/>
                <a:gd name="T38" fmla="*/ 33 w 52"/>
                <a:gd name="T39" fmla="*/ 2 h 65"/>
                <a:gd name="T40" fmla="*/ 33 w 52"/>
                <a:gd name="T41" fmla="*/ 2 h 65"/>
                <a:gd name="T42" fmla="*/ 23 w 52"/>
                <a:gd name="T43" fmla="*/ 0 h 65"/>
                <a:gd name="T44" fmla="*/ 0 w 52"/>
                <a:gd name="T45" fmla="*/ 0 h 65"/>
                <a:gd name="T46" fmla="*/ 0 w 52"/>
                <a:gd name="T47" fmla="*/ 65 h 65"/>
                <a:gd name="T48" fmla="*/ 23 w 52"/>
                <a:gd name="T49" fmla="*/ 65 h 65"/>
                <a:gd name="T50" fmla="*/ 23 w 52"/>
                <a:gd name="T51" fmla="*/ 65 h 65"/>
                <a:gd name="T52" fmla="*/ 9 w 52"/>
                <a:gd name="T53" fmla="*/ 9 h 65"/>
                <a:gd name="T54" fmla="*/ 23 w 52"/>
                <a:gd name="T55" fmla="*/ 9 h 65"/>
                <a:gd name="T56" fmla="*/ 23 w 52"/>
                <a:gd name="T57" fmla="*/ 9 h 65"/>
                <a:gd name="T58" fmla="*/ 33 w 52"/>
                <a:gd name="T59" fmla="*/ 9 h 65"/>
                <a:gd name="T60" fmla="*/ 33 w 52"/>
                <a:gd name="T61" fmla="*/ 9 h 65"/>
                <a:gd name="T62" fmla="*/ 37 w 52"/>
                <a:gd name="T63" fmla="*/ 13 h 65"/>
                <a:gd name="T64" fmla="*/ 40 w 52"/>
                <a:gd name="T65" fmla="*/ 16 h 65"/>
                <a:gd name="T66" fmla="*/ 40 w 52"/>
                <a:gd name="T67" fmla="*/ 16 h 65"/>
                <a:gd name="T68" fmla="*/ 43 w 52"/>
                <a:gd name="T69" fmla="*/ 23 h 65"/>
                <a:gd name="T70" fmla="*/ 43 w 52"/>
                <a:gd name="T71" fmla="*/ 32 h 65"/>
                <a:gd name="T72" fmla="*/ 43 w 52"/>
                <a:gd name="T73" fmla="*/ 32 h 65"/>
                <a:gd name="T74" fmla="*/ 42 w 52"/>
                <a:gd name="T75" fmla="*/ 44 h 65"/>
                <a:gd name="T76" fmla="*/ 42 w 52"/>
                <a:gd name="T77" fmla="*/ 44 h 65"/>
                <a:gd name="T78" fmla="*/ 40 w 52"/>
                <a:gd name="T79" fmla="*/ 49 h 65"/>
                <a:gd name="T80" fmla="*/ 38 w 52"/>
                <a:gd name="T81" fmla="*/ 52 h 65"/>
                <a:gd name="T82" fmla="*/ 38 w 52"/>
                <a:gd name="T83" fmla="*/ 52 h 65"/>
                <a:gd name="T84" fmla="*/ 31 w 52"/>
                <a:gd name="T85" fmla="*/ 56 h 65"/>
                <a:gd name="T86" fmla="*/ 31 w 52"/>
                <a:gd name="T87" fmla="*/ 56 h 65"/>
                <a:gd name="T88" fmla="*/ 23 w 52"/>
                <a:gd name="T89" fmla="*/ 56 h 65"/>
                <a:gd name="T90" fmla="*/ 9 w 52"/>
                <a:gd name="T91" fmla="*/ 56 h 65"/>
                <a:gd name="T92" fmla="*/ 9 w 52"/>
                <a:gd name="T93" fmla="*/ 9 h 65"/>
                <a:gd name="T94" fmla="*/ 9 w 52"/>
                <a:gd name="T95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5">
                  <a:moveTo>
                    <a:pt x="23" y="65"/>
                  </a:moveTo>
                  <a:lnTo>
                    <a:pt x="23" y="65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7" y="11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23" y="65"/>
                  </a:lnTo>
                  <a:lnTo>
                    <a:pt x="23" y="65"/>
                  </a:lnTo>
                  <a:close/>
                  <a:moveTo>
                    <a:pt x="9" y="9"/>
                  </a:moveTo>
                  <a:lnTo>
                    <a:pt x="23" y="9"/>
                  </a:lnTo>
                  <a:lnTo>
                    <a:pt x="2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7" y="13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3" y="23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0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23" y="56"/>
                  </a:lnTo>
                  <a:lnTo>
                    <a:pt x="9" y="56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DD10C20-A9CB-4DF0-926E-0797C428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347" y="4785396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0DEFB11-1BBB-4603-8788-FC0819E9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132" y="4717621"/>
              <a:ext cx="102577" cy="119063"/>
            </a:xfrm>
            <a:custGeom>
              <a:avLst/>
              <a:gdLst>
                <a:gd name="T0" fmla="*/ 42 w 56"/>
                <a:gd name="T1" fmla="*/ 54 h 65"/>
                <a:gd name="T2" fmla="*/ 42 w 56"/>
                <a:gd name="T3" fmla="*/ 54 h 65"/>
                <a:gd name="T4" fmla="*/ 37 w 56"/>
                <a:gd name="T5" fmla="*/ 58 h 65"/>
                <a:gd name="T6" fmla="*/ 30 w 56"/>
                <a:gd name="T7" fmla="*/ 58 h 65"/>
                <a:gd name="T8" fmla="*/ 30 w 56"/>
                <a:gd name="T9" fmla="*/ 58 h 65"/>
                <a:gd name="T10" fmla="*/ 24 w 56"/>
                <a:gd name="T11" fmla="*/ 58 h 65"/>
                <a:gd name="T12" fmla="*/ 19 w 56"/>
                <a:gd name="T13" fmla="*/ 56 h 65"/>
                <a:gd name="T14" fmla="*/ 19 w 56"/>
                <a:gd name="T15" fmla="*/ 56 h 65"/>
                <a:gd name="T16" fmla="*/ 14 w 56"/>
                <a:gd name="T17" fmla="*/ 51 h 65"/>
                <a:gd name="T18" fmla="*/ 11 w 56"/>
                <a:gd name="T19" fmla="*/ 46 h 65"/>
                <a:gd name="T20" fmla="*/ 11 w 56"/>
                <a:gd name="T21" fmla="*/ 46 h 65"/>
                <a:gd name="T22" fmla="*/ 9 w 56"/>
                <a:gd name="T23" fmla="*/ 40 h 65"/>
                <a:gd name="T24" fmla="*/ 9 w 56"/>
                <a:gd name="T25" fmla="*/ 32 h 65"/>
                <a:gd name="T26" fmla="*/ 9 w 56"/>
                <a:gd name="T27" fmla="*/ 32 h 65"/>
                <a:gd name="T28" fmla="*/ 11 w 56"/>
                <a:gd name="T29" fmla="*/ 20 h 65"/>
                <a:gd name="T30" fmla="*/ 11 w 56"/>
                <a:gd name="T31" fmla="*/ 20 h 65"/>
                <a:gd name="T32" fmla="*/ 14 w 56"/>
                <a:gd name="T33" fmla="*/ 14 h 65"/>
                <a:gd name="T34" fmla="*/ 17 w 56"/>
                <a:gd name="T35" fmla="*/ 11 h 65"/>
                <a:gd name="T36" fmla="*/ 17 w 56"/>
                <a:gd name="T37" fmla="*/ 11 h 65"/>
                <a:gd name="T38" fmla="*/ 23 w 56"/>
                <a:gd name="T39" fmla="*/ 7 h 65"/>
                <a:gd name="T40" fmla="*/ 30 w 56"/>
                <a:gd name="T41" fmla="*/ 7 h 65"/>
                <a:gd name="T42" fmla="*/ 30 w 56"/>
                <a:gd name="T43" fmla="*/ 7 h 65"/>
                <a:gd name="T44" fmla="*/ 35 w 56"/>
                <a:gd name="T45" fmla="*/ 7 h 65"/>
                <a:gd name="T46" fmla="*/ 40 w 56"/>
                <a:gd name="T47" fmla="*/ 11 h 65"/>
                <a:gd name="T48" fmla="*/ 40 w 56"/>
                <a:gd name="T49" fmla="*/ 11 h 65"/>
                <a:gd name="T50" fmla="*/ 43 w 56"/>
                <a:gd name="T51" fmla="*/ 14 h 65"/>
                <a:gd name="T52" fmla="*/ 47 w 56"/>
                <a:gd name="T53" fmla="*/ 20 h 65"/>
                <a:gd name="T54" fmla="*/ 56 w 56"/>
                <a:gd name="T55" fmla="*/ 18 h 65"/>
                <a:gd name="T56" fmla="*/ 56 w 56"/>
                <a:gd name="T57" fmla="*/ 18 h 65"/>
                <a:gd name="T58" fmla="*/ 52 w 56"/>
                <a:gd name="T59" fmla="*/ 11 h 65"/>
                <a:gd name="T60" fmla="*/ 45 w 56"/>
                <a:gd name="T61" fmla="*/ 4 h 65"/>
                <a:gd name="T62" fmla="*/ 45 w 56"/>
                <a:gd name="T63" fmla="*/ 4 h 65"/>
                <a:gd name="T64" fmla="*/ 38 w 56"/>
                <a:gd name="T65" fmla="*/ 0 h 65"/>
                <a:gd name="T66" fmla="*/ 30 w 56"/>
                <a:gd name="T67" fmla="*/ 0 h 65"/>
                <a:gd name="T68" fmla="*/ 30 w 56"/>
                <a:gd name="T69" fmla="*/ 0 h 65"/>
                <a:gd name="T70" fmla="*/ 23 w 56"/>
                <a:gd name="T71" fmla="*/ 0 h 65"/>
                <a:gd name="T72" fmla="*/ 14 w 56"/>
                <a:gd name="T73" fmla="*/ 4 h 65"/>
                <a:gd name="T74" fmla="*/ 14 w 56"/>
                <a:gd name="T75" fmla="*/ 4 h 65"/>
                <a:gd name="T76" fmla="*/ 9 w 56"/>
                <a:gd name="T77" fmla="*/ 9 h 65"/>
                <a:gd name="T78" fmla="*/ 4 w 56"/>
                <a:gd name="T79" fmla="*/ 14 h 65"/>
                <a:gd name="T80" fmla="*/ 4 w 56"/>
                <a:gd name="T81" fmla="*/ 14 h 65"/>
                <a:gd name="T82" fmla="*/ 2 w 56"/>
                <a:gd name="T83" fmla="*/ 23 h 65"/>
                <a:gd name="T84" fmla="*/ 0 w 56"/>
                <a:gd name="T85" fmla="*/ 32 h 65"/>
                <a:gd name="T86" fmla="*/ 0 w 56"/>
                <a:gd name="T87" fmla="*/ 32 h 65"/>
                <a:gd name="T88" fmla="*/ 2 w 56"/>
                <a:gd name="T89" fmla="*/ 40 h 65"/>
                <a:gd name="T90" fmla="*/ 4 w 56"/>
                <a:gd name="T91" fmla="*/ 49 h 65"/>
                <a:gd name="T92" fmla="*/ 4 w 56"/>
                <a:gd name="T93" fmla="*/ 49 h 65"/>
                <a:gd name="T94" fmla="*/ 7 w 56"/>
                <a:gd name="T95" fmla="*/ 56 h 65"/>
                <a:gd name="T96" fmla="*/ 14 w 56"/>
                <a:gd name="T97" fmla="*/ 61 h 65"/>
                <a:gd name="T98" fmla="*/ 14 w 56"/>
                <a:gd name="T99" fmla="*/ 61 h 65"/>
                <a:gd name="T100" fmla="*/ 21 w 56"/>
                <a:gd name="T101" fmla="*/ 65 h 65"/>
                <a:gd name="T102" fmla="*/ 30 w 56"/>
                <a:gd name="T103" fmla="*/ 65 h 65"/>
                <a:gd name="T104" fmla="*/ 30 w 56"/>
                <a:gd name="T105" fmla="*/ 65 h 65"/>
                <a:gd name="T106" fmla="*/ 38 w 56"/>
                <a:gd name="T107" fmla="*/ 65 h 65"/>
                <a:gd name="T108" fmla="*/ 47 w 56"/>
                <a:gd name="T109" fmla="*/ 59 h 65"/>
                <a:gd name="T110" fmla="*/ 47 w 56"/>
                <a:gd name="T111" fmla="*/ 59 h 65"/>
                <a:gd name="T112" fmla="*/ 52 w 56"/>
                <a:gd name="T113" fmla="*/ 52 h 65"/>
                <a:gd name="T114" fmla="*/ 56 w 56"/>
                <a:gd name="T115" fmla="*/ 44 h 65"/>
                <a:gd name="T116" fmla="*/ 47 w 56"/>
                <a:gd name="T117" fmla="*/ 42 h 65"/>
                <a:gd name="T118" fmla="*/ 47 w 56"/>
                <a:gd name="T119" fmla="*/ 42 h 65"/>
                <a:gd name="T120" fmla="*/ 45 w 56"/>
                <a:gd name="T121" fmla="*/ 49 h 65"/>
                <a:gd name="T122" fmla="*/ 42 w 56"/>
                <a:gd name="T123" fmla="*/ 54 h 65"/>
                <a:gd name="T124" fmla="*/ 42 w 56"/>
                <a:gd name="T125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5">
                  <a:moveTo>
                    <a:pt x="42" y="54"/>
                  </a:moveTo>
                  <a:lnTo>
                    <a:pt x="42" y="54"/>
                  </a:lnTo>
                  <a:lnTo>
                    <a:pt x="37" y="58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14" y="51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9" y="40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7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2" y="11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38" y="65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52" y="52"/>
                  </a:lnTo>
                  <a:lnTo>
                    <a:pt x="56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481715A7-2884-45AA-908F-21BF91C75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6174" y="4750592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1 h 47"/>
                <a:gd name="T4" fmla="*/ 40 w 42"/>
                <a:gd name="T5" fmla="*/ 28 h 47"/>
                <a:gd name="T6" fmla="*/ 40 w 42"/>
                <a:gd name="T7" fmla="*/ 17 h 47"/>
                <a:gd name="T8" fmla="*/ 40 w 42"/>
                <a:gd name="T9" fmla="*/ 10 h 47"/>
                <a:gd name="T10" fmla="*/ 37 w 42"/>
                <a:gd name="T11" fmla="*/ 5 h 47"/>
                <a:gd name="T12" fmla="*/ 32 w 42"/>
                <a:gd name="T13" fmla="*/ 2 h 47"/>
                <a:gd name="T14" fmla="*/ 23 w 42"/>
                <a:gd name="T15" fmla="*/ 0 h 47"/>
                <a:gd name="T16" fmla="*/ 13 w 42"/>
                <a:gd name="T17" fmla="*/ 2 h 47"/>
                <a:gd name="T18" fmla="*/ 6 w 42"/>
                <a:gd name="T19" fmla="*/ 5 h 47"/>
                <a:gd name="T20" fmla="*/ 2 w 42"/>
                <a:gd name="T21" fmla="*/ 14 h 47"/>
                <a:gd name="T22" fmla="*/ 9 w 42"/>
                <a:gd name="T23" fmla="*/ 14 h 47"/>
                <a:gd name="T24" fmla="*/ 13 w 42"/>
                <a:gd name="T25" fmla="*/ 8 h 47"/>
                <a:gd name="T26" fmla="*/ 16 w 42"/>
                <a:gd name="T27" fmla="*/ 7 h 47"/>
                <a:gd name="T28" fmla="*/ 21 w 42"/>
                <a:gd name="T29" fmla="*/ 5 h 47"/>
                <a:gd name="T30" fmla="*/ 30 w 42"/>
                <a:gd name="T31" fmla="*/ 8 h 47"/>
                <a:gd name="T32" fmla="*/ 32 w 42"/>
                <a:gd name="T33" fmla="*/ 10 h 47"/>
                <a:gd name="T34" fmla="*/ 32 w 42"/>
                <a:gd name="T35" fmla="*/ 15 h 47"/>
                <a:gd name="T36" fmla="*/ 32 w 42"/>
                <a:gd name="T37" fmla="*/ 17 h 47"/>
                <a:gd name="T38" fmla="*/ 18 w 42"/>
                <a:gd name="T39" fmla="*/ 21 h 47"/>
                <a:gd name="T40" fmla="*/ 11 w 42"/>
                <a:gd name="T41" fmla="*/ 21 h 47"/>
                <a:gd name="T42" fmla="*/ 6 w 42"/>
                <a:gd name="T43" fmla="*/ 24 h 47"/>
                <a:gd name="T44" fmla="*/ 2 w 42"/>
                <a:gd name="T45" fmla="*/ 28 h 47"/>
                <a:gd name="T46" fmla="*/ 0 w 42"/>
                <a:gd name="T47" fmla="*/ 34 h 47"/>
                <a:gd name="T48" fmla="*/ 4 w 42"/>
                <a:gd name="T49" fmla="*/ 43 h 47"/>
                <a:gd name="T50" fmla="*/ 9 w 42"/>
                <a:gd name="T51" fmla="*/ 47 h 47"/>
                <a:gd name="T52" fmla="*/ 16 w 42"/>
                <a:gd name="T53" fmla="*/ 47 h 47"/>
                <a:gd name="T54" fmla="*/ 25 w 42"/>
                <a:gd name="T55" fmla="*/ 45 h 47"/>
                <a:gd name="T56" fmla="*/ 33 w 42"/>
                <a:gd name="T57" fmla="*/ 41 h 47"/>
                <a:gd name="T58" fmla="*/ 35 w 42"/>
                <a:gd name="T59" fmla="*/ 47 h 47"/>
                <a:gd name="T60" fmla="*/ 32 w 42"/>
                <a:gd name="T61" fmla="*/ 26 h 47"/>
                <a:gd name="T62" fmla="*/ 32 w 42"/>
                <a:gd name="T63" fmla="*/ 34 h 47"/>
                <a:gd name="T64" fmla="*/ 28 w 42"/>
                <a:gd name="T65" fmla="*/ 36 h 47"/>
                <a:gd name="T66" fmla="*/ 26 w 42"/>
                <a:gd name="T67" fmla="*/ 40 h 47"/>
                <a:gd name="T68" fmla="*/ 18 w 42"/>
                <a:gd name="T69" fmla="*/ 41 h 47"/>
                <a:gd name="T70" fmla="*/ 14 w 42"/>
                <a:gd name="T71" fmla="*/ 41 h 47"/>
                <a:gd name="T72" fmla="*/ 11 w 42"/>
                <a:gd name="T73" fmla="*/ 40 h 47"/>
                <a:gd name="T74" fmla="*/ 9 w 42"/>
                <a:gd name="T75" fmla="*/ 34 h 47"/>
                <a:gd name="T76" fmla="*/ 9 w 42"/>
                <a:gd name="T77" fmla="*/ 31 h 47"/>
                <a:gd name="T78" fmla="*/ 13 w 42"/>
                <a:gd name="T79" fmla="*/ 28 h 47"/>
                <a:gd name="T80" fmla="*/ 20 w 42"/>
                <a:gd name="T81" fmla="*/ 26 h 47"/>
                <a:gd name="T82" fmla="*/ 32 w 42"/>
                <a:gd name="T83" fmla="*/ 24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7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4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510BD1E7-156B-4883-BBEE-67759F965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753" y="4750592"/>
              <a:ext cx="73269" cy="86092"/>
            </a:xfrm>
            <a:custGeom>
              <a:avLst/>
              <a:gdLst>
                <a:gd name="T0" fmla="*/ 29 w 40"/>
                <a:gd name="T1" fmla="*/ 38 h 47"/>
                <a:gd name="T2" fmla="*/ 29 w 40"/>
                <a:gd name="T3" fmla="*/ 38 h 47"/>
                <a:gd name="T4" fmla="*/ 26 w 40"/>
                <a:gd name="T5" fmla="*/ 40 h 47"/>
                <a:gd name="T6" fmla="*/ 21 w 40"/>
                <a:gd name="T7" fmla="*/ 41 h 47"/>
                <a:gd name="T8" fmla="*/ 21 w 40"/>
                <a:gd name="T9" fmla="*/ 41 h 47"/>
                <a:gd name="T10" fmla="*/ 16 w 40"/>
                <a:gd name="T11" fmla="*/ 40 h 47"/>
                <a:gd name="T12" fmla="*/ 12 w 40"/>
                <a:gd name="T13" fmla="*/ 36 h 47"/>
                <a:gd name="T14" fmla="*/ 12 w 40"/>
                <a:gd name="T15" fmla="*/ 36 h 47"/>
                <a:gd name="T16" fmla="*/ 9 w 40"/>
                <a:gd name="T17" fmla="*/ 31 h 47"/>
                <a:gd name="T18" fmla="*/ 9 w 40"/>
                <a:gd name="T19" fmla="*/ 24 h 47"/>
                <a:gd name="T20" fmla="*/ 9 w 40"/>
                <a:gd name="T21" fmla="*/ 24 h 47"/>
                <a:gd name="T22" fmla="*/ 9 w 40"/>
                <a:gd name="T23" fmla="*/ 15 h 47"/>
                <a:gd name="T24" fmla="*/ 12 w 40"/>
                <a:gd name="T25" fmla="*/ 10 h 47"/>
                <a:gd name="T26" fmla="*/ 12 w 40"/>
                <a:gd name="T27" fmla="*/ 10 h 47"/>
                <a:gd name="T28" fmla="*/ 16 w 40"/>
                <a:gd name="T29" fmla="*/ 7 h 47"/>
                <a:gd name="T30" fmla="*/ 22 w 40"/>
                <a:gd name="T31" fmla="*/ 5 h 47"/>
                <a:gd name="T32" fmla="*/ 22 w 40"/>
                <a:gd name="T33" fmla="*/ 5 h 47"/>
                <a:gd name="T34" fmla="*/ 26 w 40"/>
                <a:gd name="T35" fmla="*/ 7 h 47"/>
                <a:gd name="T36" fmla="*/ 28 w 40"/>
                <a:gd name="T37" fmla="*/ 8 h 47"/>
                <a:gd name="T38" fmla="*/ 28 w 40"/>
                <a:gd name="T39" fmla="*/ 8 h 47"/>
                <a:gd name="T40" fmla="*/ 31 w 40"/>
                <a:gd name="T41" fmla="*/ 10 h 47"/>
                <a:gd name="T42" fmla="*/ 31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8 w 40"/>
                <a:gd name="T49" fmla="*/ 8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7 w 40"/>
                <a:gd name="T67" fmla="*/ 5 h 47"/>
                <a:gd name="T68" fmla="*/ 3 w 40"/>
                <a:gd name="T69" fmla="*/ 10 h 47"/>
                <a:gd name="T70" fmla="*/ 3 w 40"/>
                <a:gd name="T71" fmla="*/ 10 h 47"/>
                <a:gd name="T72" fmla="*/ 2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4 h 47"/>
                <a:gd name="T80" fmla="*/ 7 w 40"/>
                <a:gd name="T81" fmla="*/ 41 h 47"/>
                <a:gd name="T82" fmla="*/ 7 w 40"/>
                <a:gd name="T83" fmla="*/ 41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5 w 40"/>
                <a:gd name="T93" fmla="*/ 43 h 47"/>
                <a:gd name="T94" fmla="*/ 35 w 40"/>
                <a:gd name="T95" fmla="*/ 43 h 47"/>
                <a:gd name="T96" fmla="*/ 38 w 40"/>
                <a:gd name="T97" fmla="*/ 38 h 47"/>
                <a:gd name="T98" fmla="*/ 40 w 40"/>
                <a:gd name="T99" fmla="*/ 31 h 47"/>
                <a:gd name="T100" fmla="*/ 33 w 40"/>
                <a:gd name="T101" fmla="*/ 29 h 47"/>
                <a:gd name="T102" fmla="*/ 33 w 40"/>
                <a:gd name="T103" fmla="*/ 29 h 47"/>
                <a:gd name="T104" fmla="*/ 31 w 40"/>
                <a:gd name="T105" fmla="*/ 34 h 47"/>
                <a:gd name="T106" fmla="*/ 29 w 40"/>
                <a:gd name="T107" fmla="*/ 38 h 47"/>
                <a:gd name="T108" fmla="*/ 29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1" y="10"/>
                  </a:lnTo>
                  <a:lnTo>
                    <a:pt x="31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1" y="34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4A353B0-270C-4821-93B4-F396A65F2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45" y="4717621"/>
              <a:ext cx="65942" cy="119063"/>
            </a:xfrm>
            <a:custGeom>
              <a:avLst/>
              <a:gdLst>
                <a:gd name="T0" fmla="*/ 7 w 36"/>
                <a:gd name="T1" fmla="*/ 65 h 65"/>
                <a:gd name="T2" fmla="*/ 7 w 36"/>
                <a:gd name="T3" fmla="*/ 39 h 65"/>
                <a:gd name="T4" fmla="*/ 7 w 36"/>
                <a:gd name="T5" fmla="*/ 39 h 65"/>
                <a:gd name="T6" fmla="*/ 8 w 36"/>
                <a:gd name="T7" fmla="*/ 30 h 65"/>
                <a:gd name="T8" fmla="*/ 8 w 36"/>
                <a:gd name="T9" fmla="*/ 30 h 65"/>
                <a:gd name="T10" fmla="*/ 10 w 36"/>
                <a:gd name="T11" fmla="*/ 28 h 65"/>
                <a:gd name="T12" fmla="*/ 14 w 36"/>
                <a:gd name="T13" fmla="*/ 26 h 65"/>
                <a:gd name="T14" fmla="*/ 14 w 36"/>
                <a:gd name="T15" fmla="*/ 26 h 65"/>
                <a:gd name="T16" fmla="*/ 19 w 36"/>
                <a:gd name="T17" fmla="*/ 25 h 65"/>
                <a:gd name="T18" fmla="*/ 19 w 36"/>
                <a:gd name="T19" fmla="*/ 25 h 65"/>
                <a:gd name="T20" fmla="*/ 24 w 36"/>
                <a:gd name="T21" fmla="*/ 25 h 65"/>
                <a:gd name="T22" fmla="*/ 27 w 36"/>
                <a:gd name="T23" fmla="*/ 26 h 65"/>
                <a:gd name="T24" fmla="*/ 27 w 36"/>
                <a:gd name="T25" fmla="*/ 26 h 65"/>
                <a:gd name="T26" fmla="*/ 29 w 36"/>
                <a:gd name="T27" fmla="*/ 30 h 65"/>
                <a:gd name="T28" fmla="*/ 29 w 36"/>
                <a:gd name="T29" fmla="*/ 35 h 65"/>
                <a:gd name="T30" fmla="*/ 29 w 36"/>
                <a:gd name="T31" fmla="*/ 65 h 65"/>
                <a:gd name="T32" fmla="*/ 36 w 36"/>
                <a:gd name="T33" fmla="*/ 65 h 65"/>
                <a:gd name="T34" fmla="*/ 36 w 36"/>
                <a:gd name="T35" fmla="*/ 35 h 65"/>
                <a:gd name="T36" fmla="*/ 36 w 36"/>
                <a:gd name="T37" fmla="*/ 35 h 65"/>
                <a:gd name="T38" fmla="*/ 36 w 36"/>
                <a:gd name="T39" fmla="*/ 30 h 65"/>
                <a:gd name="T40" fmla="*/ 36 w 36"/>
                <a:gd name="T41" fmla="*/ 25 h 65"/>
                <a:gd name="T42" fmla="*/ 36 w 36"/>
                <a:gd name="T43" fmla="*/ 25 h 65"/>
                <a:gd name="T44" fmla="*/ 33 w 36"/>
                <a:gd name="T45" fmla="*/ 21 h 65"/>
                <a:gd name="T46" fmla="*/ 29 w 36"/>
                <a:gd name="T47" fmla="*/ 20 h 65"/>
                <a:gd name="T48" fmla="*/ 29 w 36"/>
                <a:gd name="T49" fmla="*/ 20 h 65"/>
                <a:gd name="T50" fmla="*/ 26 w 36"/>
                <a:gd name="T51" fmla="*/ 18 h 65"/>
                <a:gd name="T52" fmla="*/ 20 w 36"/>
                <a:gd name="T53" fmla="*/ 18 h 65"/>
                <a:gd name="T54" fmla="*/ 20 w 36"/>
                <a:gd name="T55" fmla="*/ 18 h 65"/>
                <a:gd name="T56" fmla="*/ 14 w 36"/>
                <a:gd name="T57" fmla="*/ 20 h 65"/>
                <a:gd name="T58" fmla="*/ 7 w 36"/>
                <a:gd name="T59" fmla="*/ 23 h 65"/>
                <a:gd name="T60" fmla="*/ 7 w 36"/>
                <a:gd name="T61" fmla="*/ 0 h 65"/>
                <a:gd name="T62" fmla="*/ 0 w 36"/>
                <a:gd name="T63" fmla="*/ 0 h 65"/>
                <a:gd name="T64" fmla="*/ 0 w 36"/>
                <a:gd name="T65" fmla="*/ 65 h 65"/>
                <a:gd name="T66" fmla="*/ 7 w 36"/>
                <a:gd name="T67" fmla="*/ 65 h 65"/>
                <a:gd name="T68" fmla="*/ 7 w 36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5">
                  <a:moveTo>
                    <a:pt x="7" y="65"/>
                  </a:moveTo>
                  <a:lnTo>
                    <a:pt x="7" y="39"/>
                  </a:lnTo>
                  <a:lnTo>
                    <a:pt x="7" y="3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9" y="30"/>
                  </a:lnTo>
                  <a:lnTo>
                    <a:pt x="29" y="35"/>
                  </a:lnTo>
                  <a:lnTo>
                    <a:pt x="29" y="65"/>
                  </a:lnTo>
                  <a:lnTo>
                    <a:pt x="36" y="6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3" y="21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7" y="2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7" y="65"/>
                  </a:lnTo>
                  <a:lnTo>
                    <a:pt x="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51FCBA2-60C4-4A7B-BEB4-A89E845C2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580" y="4750592"/>
              <a:ext cx="76933" cy="86092"/>
            </a:xfrm>
            <a:custGeom>
              <a:avLst/>
              <a:gdLst>
                <a:gd name="T0" fmla="*/ 28 w 42"/>
                <a:gd name="T1" fmla="*/ 38 h 47"/>
                <a:gd name="T2" fmla="*/ 28 w 42"/>
                <a:gd name="T3" fmla="*/ 38 h 47"/>
                <a:gd name="T4" fmla="*/ 26 w 42"/>
                <a:gd name="T5" fmla="*/ 40 h 47"/>
                <a:gd name="T6" fmla="*/ 21 w 42"/>
                <a:gd name="T7" fmla="*/ 41 h 47"/>
                <a:gd name="T8" fmla="*/ 21 w 42"/>
                <a:gd name="T9" fmla="*/ 41 h 47"/>
                <a:gd name="T10" fmla="*/ 16 w 42"/>
                <a:gd name="T11" fmla="*/ 40 h 47"/>
                <a:gd name="T12" fmla="*/ 13 w 42"/>
                <a:gd name="T13" fmla="*/ 36 h 47"/>
                <a:gd name="T14" fmla="*/ 13 w 42"/>
                <a:gd name="T15" fmla="*/ 36 h 47"/>
                <a:gd name="T16" fmla="*/ 9 w 42"/>
                <a:gd name="T17" fmla="*/ 33 h 47"/>
                <a:gd name="T18" fmla="*/ 7 w 42"/>
                <a:gd name="T19" fmla="*/ 26 h 47"/>
                <a:gd name="T20" fmla="*/ 42 w 42"/>
                <a:gd name="T21" fmla="*/ 26 h 47"/>
                <a:gd name="T22" fmla="*/ 42 w 42"/>
                <a:gd name="T23" fmla="*/ 26 h 47"/>
                <a:gd name="T24" fmla="*/ 42 w 42"/>
                <a:gd name="T25" fmla="*/ 24 h 47"/>
                <a:gd name="T26" fmla="*/ 42 w 42"/>
                <a:gd name="T27" fmla="*/ 24 h 47"/>
                <a:gd name="T28" fmla="*/ 40 w 42"/>
                <a:gd name="T29" fmla="*/ 14 h 47"/>
                <a:gd name="T30" fmla="*/ 37 w 42"/>
                <a:gd name="T31" fmla="*/ 5 h 47"/>
                <a:gd name="T32" fmla="*/ 37 w 42"/>
                <a:gd name="T33" fmla="*/ 5 h 47"/>
                <a:gd name="T34" fmla="*/ 30 w 42"/>
                <a:gd name="T35" fmla="*/ 2 h 47"/>
                <a:gd name="T36" fmla="*/ 21 w 42"/>
                <a:gd name="T37" fmla="*/ 0 h 47"/>
                <a:gd name="T38" fmla="*/ 21 w 42"/>
                <a:gd name="T39" fmla="*/ 0 h 47"/>
                <a:gd name="T40" fmla="*/ 13 w 42"/>
                <a:gd name="T41" fmla="*/ 2 h 47"/>
                <a:gd name="T42" fmla="*/ 6 w 42"/>
                <a:gd name="T43" fmla="*/ 5 h 47"/>
                <a:gd name="T44" fmla="*/ 6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4 h 47"/>
                <a:gd name="T54" fmla="*/ 6 w 42"/>
                <a:gd name="T55" fmla="*/ 41 h 47"/>
                <a:gd name="T56" fmla="*/ 6 w 42"/>
                <a:gd name="T57" fmla="*/ 41 h 47"/>
                <a:gd name="T58" fmla="*/ 13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8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9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2 w 42"/>
                <a:gd name="T79" fmla="*/ 36 h 47"/>
                <a:gd name="T80" fmla="*/ 28 w 42"/>
                <a:gd name="T81" fmla="*/ 38 h 47"/>
                <a:gd name="T82" fmla="*/ 28 w 42"/>
                <a:gd name="T83" fmla="*/ 38 h 47"/>
                <a:gd name="T84" fmla="*/ 13 w 42"/>
                <a:gd name="T85" fmla="*/ 8 h 47"/>
                <a:gd name="T86" fmla="*/ 13 w 42"/>
                <a:gd name="T87" fmla="*/ 8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2 w 42"/>
                <a:gd name="T97" fmla="*/ 10 h 47"/>
                <a:gd name="T98" fmla="*/ 32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3 w 42"/>
                <a:gd name="T111" fmla="*/ 8 h 47"/>
                <a:gd name="T112" fmla="*/ 13 w 42"/>
                <a:gd name="T113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0" y="14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6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3" y="8"/>
                  </a:move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8C2AB545-146C-4722-957F-722BAED63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411" y="3803588"/>
              <a:ext cx="866409" cy="1295034"/>
            </a:xfrm>
            <a:custGeom>
              <a:avLst/>
              <a:gdLst>
                <a:gd name="T0" fmla="*/ 0 w 473"/>
                <a:gd name="T1" fmla="*/ 0 h 707"/>
                <a:gd name="T2" fmla="*/ 473 w 473"/>
                <a:gd name="T3" fmla="*/ 0 h 707"/>
                <a:gd name="T4" fmla="*/ 473 w 473"/>
                <a:gd name="T5" fmla="*/ 707 h 707"/>
                <a:gd name="T6" fmla="*/ 0 w 473"/>
                <a:gd name="T7" fmla="*/ 707 h 707"/>
                <a:gd name="T8" fmla="*/ 0 w 473"/>
                <a:gd name="T9" fmla="*/ 0 h 707"/>
                <a:gd name="T10" fmla="*/ 0 w 473"/>
                <a:gd name="T1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707">
                  <a:moveTo>
                    <a:pt x="0" y="0"/>
                  </a:moveTo>
                  <a:lnTo>
                    <a:pt x="473" y="0"/>
                  </a:lnTo>
                  <a:lnTo>
                    <a:pt x="473" y="707"/>
                  </a:lnTo>
                  <a:lnTo>
                    <a:pt x="0" y="70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D7B69907-08DE-4531-8FD1-A080CAE9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32" y="4006910"/>
              <a:ext cx="106240" cy="120894"/>
            </a:xfrm>
            <a:custGeom>
              <a:avLst/>
              <a:gdLst>
                <a:gd name="T0" fmla="*/ 58 w 58"/>
                <a:gd name="T1" fmla="*/ 33 h 66"/>
                <a:gd name="T2" fmla="*/ 56 w 58"/>
                <a:gd name="T3" fmla="*/ 0 h 66"/>
                <a:gd name="T4" fmla="*/ 0 w 58"/>
                <a:gd name="T5" fmla="*/ 35 h 66"/>
                <a:gd name="T6" fmla="*/ 58 w 58"/>
                <a:gd name="T7" fmla="*/ 66 h 66"/>
                <a:gd name="T8" fmla="*/ 58 w 58"/>
                <a:gd name="T9" fmla="*/ 66 h 66"/>
                <a:gd name="T10" fmla="*/ 58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8" y="33"/>
                  </a:moveTo>
                  <a:lnTo>
                    <a:pt x="56" y="0"/>
                  </a:lnTo>
                  <a:lnTo>
                    <a:pt x="0" y="35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5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D214A1F4-2E8D-49A7-9CB0-1983C762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338" y="4005078"/>
              <a:ext cx="108073" cy="119063"/>
            </a:xfrm>
            <a:custGeom>
              <a:avLst/>
              <a:gdLst>
                <a:gd name="T0" fmla="*/ 2 w 59"/>
                <a:gd name="T1" fmla="*/ 32 h 65"/>
                <a:gd name="T2" fmla="*/ 2 w 59"/>
                <a:gd name="T3" fmla="*/ 65 h 65"/>
                <a:gd name="T4" fmla="*/ 59 w 59"/>
                <a:gd name="T5" fmla="*/ 31 h 65"/>
                <a:gd name="T6" fmla="*/ 0 w 59"/>
                <a:gd name="T7" fmla="*/ 0 h 65"/>
                <a:gd name="T8" fmla="*/ 0 w 59"/>
                <a:gd name="T9" fmla="*/ 0 h 65"/>
                <a:gd name="T10" fmla="*/ 2 w 59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5">
                  <a:moveTo>
                    <a:pt x="2" y="32"/>
                  </a:moveTo>
                  <a:lnTo>
                    <a:pt x="2" y="65"/>
                  </a:lnTo>
                  <a:lnTo>
                    <a:pt x="59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0C4A49F0-BB03-4A6D-A366-D6AB5D25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817" y="4063692"/>
              <a:ext cx="185184" cy="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A45F9B82-2980-425F-BD71-5095CA00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74" y="4728612"/>
              <a:ext cx="108073" cy="122727"/>
            </a:xfrm>
            <a:custGeom>
              <a:avLst/>
              <a:gdLst>
                <a:gd name="T0" fmla="*/ 59 w 59"/>
                <a:gd name="T1" fmla="*/ 33 h 67"/>
                <a:gd name="T2" fmla="*/ 59 w 59"/>
                <a:gd name="T3" fmla="*/ 0 h 67"/>
                <a:gd name="T4" fmla="*/ 0 w 59"/>
                <a:gd name="T5" fmla="*/ 33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A4EF2DAF-6434-424F-A0D4-03449EB2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4728612"/>
              <a:ext cx="104409" cy="122727"/>
            </a:xfrm>
            <a:custGeom>
              <a:avLst/>
              <a:gdLst>
                <a:gd name="T0" fmla="*/ 0 w 57"/>
                <a:gd name="T1" fmla="*/ 33 h 67"/>
                <a:gd name="T2" fmla="*/ 0 w 57"/>
                <a:gd name="T3" fmla="*/ 67 h 67"/>
                <a:gd name="T4" fmla="*/ 57 w 57"/>
                <a:gd name="T5" fmla="*/ 33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3"/>
                  </a:moveTo>
                  <a:lnTo>
                    <a:pt x="0" y="67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44E2277F-5C74-454B-9747-112EC4BA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146" y="4789059"/>
              <a:ext cx="164856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071F3AE1-4462-4B24-8939-C048A634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334" y="4347612"/>
              <a:ext cx="69606" cy="117231"/>
            </a:xfrm>
            <a:custGeom>
              <a:avLst/>
              <a:gdLst>
                <a:gd name="T0" fmla="*/ 38 w 38"/>
                <a:gd name="T1" fmla="*/ 64 h 64"/>
                <a:gd name="T2" fmla="*/ 38 w 38"/>
                <a:gd name="T3" fmla="*/ 55 h 64"/>
                <a:gd name="T4" fmla="*/ 7 w 38"/>
                <a:gd name="T5" fmla="*/ 55 h 64"/>
                <a:gd name="T6" fmla="*/ 7 w 38"/>
                <a:gd name="T7" fmla="*/ 0 h 64"/>
                <a:gd name="T8" fmla="*/ 0 w 38"/>
                <a:gd name="T9" fmla="*/ 0 h 64"/>
                <a:gd name="T10" fmla="*/ 0 w 38"/>
                <a:gd name="T11" fmla="*/ 64 h 64"/>
                <a:gd name="T12" fmla="*/ 38 w 38"/>
                <a:gd name="T13" fmla="*/ 64 h 64"/>
                <a:gd name="T14" fmla="*/ 38 w 38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4">
                  <a:moveTo>
                    <a:pt x="38" y="64"/>
                  </a:moveTo>
                  <a:lnTo>
                    <a:pt x="38" y="55"/>
                  </a:lnTo>
                  <a:lnTo>
                    <a:pt x="7" y="5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8" y="64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96602218-0D98-4E0C-80DF-7229B8C6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4347612"/>
              <a:ext cx="43962" cy="117231"/>
            </a:xfrm>
            <a:custGeom>
              <a:avLst/>
              <a:gdLst>
                <a:gd name="T0" fmla="*/ 24 w 24"/>
                <a:gd name="T1" fmla="*/ 0 h 64"/>
                <a:gd name="T2" fmla="*/ 19 w 24"/>
                <a:gd name="T3" fmla="*/ 0 h 64"/>
                <a:gd name="T4" fmla="*/ 19 w 24"/>
                <a:gd name="T5" fmla="*/ 0 h 64"/>
                <a:gd name="T6" fmla="*/ 12 w 24"/>
                <a:gd name="T7" fmla="*/ 8 h 64"/>
                <a:gd name="T8" fmla="*/ 12 w 24"/>
                <a:gd name="T9" fmla="*/ 8 h 64"/>
                <a:gd name="T10" fmla="*/ 0 w 24"/>
                <a:gd name="T11" fmla="*/ 15 h 64"/>
                <a:gd name="T12" fmla="*/ 0 w 24"/>
                <a:gd name="T13" fmla="*/ 24 h 64"/>
                <a:gd name="T14" fmla="*/ 0 w 24"/>
                <a:gd name="T15" fmla="*/ 24 h 64"/>
                <a:gd name="T16" fmla="*/ 9 w 24"/>
                <a:gd name="T17" fmla="*/ 19 h 64"/>
                <a:gd name="T18" fmla="*/ 9 w 24"/>
                <a:gd name="T19" fmla="*/ 19 h 64"/>
                <a:gd name="T20" fmla="*/ 16 w 24"/>
                <a:gd name="T21" fmla="*/ 14 h 64"/>
                <a:gd name="T22" fmla="*/ 16 w 24"/>
                <a:gd name="T23" fmla="*/ 64 h 64"/>
                <a:gd name="T24" fmla="*/ 24 w 24"/>
                <a:gd name="T25" fmla="*/ 64 h 64"/>
                <a:gd name="T26" fmla="*/ 24 w 24"/>
                <a:gd name="T27" fmla="*/ 0 h 64"/>
                <a:gd name="T28" fmla="*/ 24 w 2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64">
                  <a:moveTo>
                    <a:pt x="24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6" y="14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2432849C-057B-4AFF-AE60-84C4FC7C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78" y="4378752"/>
              <a:ext cx="71438" cy="86092"/>
            </a:xfrm>
            <a:custGeom>
              <a:avLst/>
              <a:gdLst>
                <a:gd name="T0" fmla="*/ 27 w 39"/>
                <a:gd name="T1" fmla="*/ 38 h 47"/>
                <a:gd name="T2" fmla="*/ 27 w 39"/>
                <a:gd name="T3" fmla="*/ 38 h 47"/>
                <a:gd name="T4" fmla="*/ 25 w 39"/>
                <a:gd name="T5" fmla="*/ 40 h 47"/>
                <a:gd name="T6" fmla="*/ 20 w 39"/>
                <a:gd name="T7" fmla="*/ 42 h 47"/>
                <a:gd name="T8" fmla="*/ 20 w 39"/>
                <a:gd name="T9" fmla="*/ 42 h 47"/>
                <a:gd name="T10" fmla="*/ 15 w 39"/>
                <a:gd name="T11" fmla="*/ 40 h 47"/>
                <a:gd name="T12" fmla="*/ 12 w 39"/>
                <a:gd name="T13" fmla="*/ 36 h 47"/>
                <a:gd name="T14" fmla="*/ 12 w 39"/>
                <a:gd name="T15" fmla="*/ 36 h 47"/>
                <a:gd name="T16" fmla="*/ 8 w 39"/>
                <a:gd name="T17" fmla="*/ 31 h 47"/>
                <a:gd name="T18" fmla="*/ 8 w 39"/>
                <a:gd name="T19" fmla="*/ 24 h 47"/>
                <a:gd name="T20" fmla="*/ 8 w 39"/>
                <a:gd name="T21" fmla="*/ 24 h 47"/>
                <a:gd name="T22" fmla="*/ 8 w 39"/>
                <a:gd name="T23" fmla="*/ 16 h 47"/>
                <a:gd name="T24" fmla="*/ 12 w 39"/>
                <a:gd name="T25" fmla="*/ 10 h 47"/>
                <a:gd name="T26" fmla="*/ 12 w 39"/>
                <a:gd name="T27" fmla="*/ 10 h 47"/>
                <a:gd name="T28" fmla="*/ 15 w 39"/>
                <a:gd name="T29" fmla="*/ 7 h 47"/>
                <a:gd name="T30" fmla="*/ 20 w 39"/>
                <a:gd name="T31" fmla="*/ 5 h 47"/>
                <a:gd name="T32" fmla="*/ 20 w 39"/>
                <a:gd name="T33" fmla="*/ 5 h 47"/>
                <a:gd name="T34" fmla="*/ 24 w 39"/>
                <a:gd name="T35" fmla="*/ 7 h 47"/>
                <a:gd name="T36" fmla="*/ 27 w 39"/>
                <a:gd name="T37" fmla="*/ 9 h 47"/>
                <a:gd name="T38" fmla="*/ 27 w 39"/>
                <a:gd name="T39" fmla="*/ 9 h 47"/>
                <a:gd name="T40" fmla="*/ 29 w 39"/>
                <a:gd name="T41" fmla="*/ 10 h 47"/>
                <a:gd name="T42" fmla="*/ 31 w 39"/>
                <a:gd name="T43" fmla="*/ 16 h 47"/>
                <a:gd name="T44" fmla="*/ 39 w 39"/>
                <a:gd name="T45" fmla="*/ 14 h 47"/>
                <a:gd name="T46" fmla="*/ 39 w 39"/>
                <a:gd name="T47" fmla="*/ 14 h 47"/>
                <a:gd name="T48" fmla="*/ 36 w 39"/>
                <a:gd name="T49" fmla="*/ 9 h 47"/>
                <a:gd name="T50" fmla="*/ 32 w 39"/>
                <a:gd name="T51" fmla="*/ 4 h 47"/>
                <a:gd name="T52" fmla="*/ 32 w 39"/>
                <a:gd name="T53" fmla="*/ 4 h 47"/>
                <a:gd name="T54" fmla="*/ 27 w 39"/>
                <a:gd name="T55" fmla="*/ 0 h 47"/>
                <a:gd name="T56" fmla="*/ 20 w 39"/>
                <a:gd name="T57" fmla="*/ 0 h 47"/>
                <a:gd name="T58" fmla="*/ 20 w 39"/>
                <a:gd name="T59" fmla="*/ 0 h 47"/>
                <a:gd name="T60" fmla="*/ 15 w 39"/>
                <a:gd name="T61" fmla="*/ 0 h 47"/>
                <a:gd name="T62" fmla="*/ 10 w 39"/>
                <a:gd name="T63" fmla="*/ 2 h 47"/>
                <a:gd name="T64" fmla="*/ 10 w 39"/>
                <a:gd name="T65" fmla="*/ 2 h 47"/>
                <a:gd name="T66" fmla="*/ 5 w 39"/>
                <a:gd name="T67" fmla="*/ 5 h 47"/>
                <a:gd name="T68" fmla="*/ 3 w 39"/>
                <a:gd name="T69" fmla="*/ 10 h 47"/>
                <a:gd name="T70" fmla="*/ 3 w 39"/>
                <a:gd name="T71" fmla="*/ 10 h 47"/>
                <a:gd name="T72" fmla="*/ 1 w 39"/>
                <a:gd name="T73" fmla="*/ 17 h 47"/>
                <a:gd name="T74" fmla="*/ 0 w 39"/>
                <a:gd name="T75" fmla="*/ 24 h 47"/>
                <a:gd name="T76" fmla="*/ 0 w 39"/>
                <a:gd name="T77" fmla="*/ 24 h 47"/>
                <a:gd name="T78" fmla="*/ 1 w 39"/>
                <a:gd name="T79" fmla="*/ 33 h 47"/>
                <a:gd name="T80" fmla="*/ 5 w 39"/>
                <a:gd name="T81" fmla="*/ 42 h 47"/>
                <a:gd name="T82" fmla="*/ 5 w 39"/>
                <a:gd name="T83" fmla="*/ 42 h 47"/>
                <a:gd name="T84" fmla="*/ 12 w 39"/>
                <a:gd name="T85" fmla="*/ 45 h 47"/>
                <a:gd name="T86" fmla="*/ 20 w 39"/>
                <a:gd name="T87" fmla="*/ 47 h 47"/>
                <a:gd name="T88" fmla="*/ 20 w 39"/>
                <a:gd name="T89" fmla="*/ 47 h 47"/>
                <a:gd name="T90" fmla="*/ 27 w 39"/>
                <a:gd name="T91" fmla="*/ 47 h 47"/>
                <a:gd name="T92" fmla="*/ 32 w 39"/>
                <a:gd name="T93" fmla="*/ 43 h 47"/>
                <a:gd name="T94" fmla="*/ 32 w 39"/>
                <a:gd name="T95" fmla="*/ 43 h 47"/>
                <a:gd name="T96" fmla="*/ 38 w 39"/>
                <a:gd name="T97" fmla="*/ 38 h 47"/>
                <a:gd name="T98" fmla="*/ 39 w 39"/>
                <a:gd name="T99" fmla="*/ 31 h 47"/>
                <a:gd name="T100" fmla="*/ 32 w 39"/>
                <a:gd name="T101" fmla="*/ 30 h 47"/>
                <a:gd name="T102" fmla="*/ 32 w 39"/>
                <a:gd name="T103" fmla="*/ 30 h 47"/>
                <a:gd name="T104" fmla="*/ 31 w 39"/>
                <a:gd name="T105" fmla="*/ 35 h 47"/>
                <a:gd name="T106" fmla="*/ 27 w 39"/>
                <a:gd name="T107" fmla="*/ 38 h 47"/>
                <a:gd name="T108" fmla="*/ 27 w 39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" h="47">
                  <a:moveTo>
                    <a:pt x="27" y="38"/>
                  </a:moveTo>
                  <a:lnTo>
                    <a:pt x="27" y="38"/>
                  </a:lnTo>
                  <a:lnTo>
                    <a:pt x="25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1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6" y="9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7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8" y="38"/>
                  </a:lnTo>
                  <a:lnTo>
                    <a:pt x="39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1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76554702-33C0-4D52-AB1F-BC59883FB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242" y="4378752"/>
              <a:ext cx="78765" cy="86092"/>
            </a:xfrm>
            <a:custGeom>
              <a:avLst/>
              <a:gdLst>
                <a:gd name="T0" fmla="*/ 43 w 43"/>
                <a:gd name="T1" fmla="*/ 47 h 47"/>
                <a:gd name="T2" fmla="*/ 40 w 43"/>
                <a:gd name="T3" fmla="*/ 42 h 47"/>
                <a:gd name="T4" fmla="*/ 40 w 43"/>
                <a:gd name="T5" fmla="*/ 28 h 47"/>
                <a:gd name="T6" fmla="*/ 40 w 43"/>
                <a:gd name="T7" fmla="*/ 17 h 47"/>
                <a:gd name="T8" fmla="*/ 40 w 43"/>
                <a:gd name="T9" fmla="*/ 10 h 47"/>
                <a:gd name="T10" fmla="*/ 38 w 43"/>
                <a:gd name="T11" fmla="*/ 5 h 47"/>
                <a:gd name="T12" fmla="*/ 31 w 43"/>
                <a:gd name="T13" fmla="*/ 2 h 47"/>
                <a:gd name="T14" fmla="*/ 22 w 43"/>
                <a:gd name="T15" fmla="*/ 0 h 47"/>
                <a:gd name="T16" fmla="*/ 12 w 43"/>
                <a:gd name="T17" fmla="*/ 2 h 47"/>
                <a:gd name="T18" fmla="*/ 5 w 43"/>
                <a:gd name="T19" fmla="*/ 5 h 47"/>
                <a:gd name="T20" fmla="*/ 2 w 43"/>
                <a:gd name="T21" fmla="*/ 14 h 47"/>
                <a:gd name="T22" fmla="*/ 10 w 43"/>
                <a:gd name="T23" fmla="*/ 14 h 47"/>
                <a:gd name="T24" fmla="*/ 14 w 43"/>
                <a:gd name="T25" fmla="*/ 9 h 47"/>
                <a:gd name="T26" fmla="*/ 17 w 43"/>
                <a:gd name="T27" fmla="*/ 7 h 47"/>
                <a:gd name="T28" fmla="*/ 21 w 43"/>
                <a:gd name="T29" fmla="*/ 5 h 47"/>
                <a:gd name="T30" fmla="*/ 29 w 43"/>
                <a:gd name="T31" fmla="*/ 9 h 47"/>
                <a:gd name="T32" fmla="*/ 31 w 43"/>
                <a:gd name="T33" fmla="*/ 10 h 47"/>
                <a:gd name="T34" fmla="*/ 33 w 43"/>
                <a:gd name="T35" fmla="*/ 16 h 47"/>
                <a:gd name="T36" fmla="*/ 33 w 43"/>
                <a:gd name="T37" fmla="*/ 17 h 47"/>
                <a:gd name="T38" fmla="*/ 19 w 43"/>
                <a:gd name="T39" fmla="*/ 21 h 47"/>
                <a:gd name="T40" fmla="*/ 12 w 43"/>
                <a:gd name="T41" fmla="*/ 21 h 47"/>
                <a:gd name="T42" fmla="*/ 7 w 43"/>
                <a:gd name="T43" fmla="*/ 24 h 47"/>
                <a:gd name="T44" fmla="*/ 2 w 43"/>
                <a:gd name="T45" fmla="*/ 28 h 47"/>
                <a:gd name="T46" fmla="*/ 0 w 43"/>
                <a:gd name="T47" fmla="*/ 35 h 47"/>
                <a:gd name="T48" fmla="*/ 5 w 43"/>
                <a:gd name="T49" fmla="*/ 43 h 47"/>
                <a:gd name="T50" fmla="*/ 10 w 43"/>
                <a:gd name="T51" fmla="*/ 47 h 47"/>
                <a:gd name="T52" fmla="*/ 15 w 43"/>
                <a:gd name="T53" fmla="*/ 47 h 47"/>
                <a:gd name="T54" fmla="*/ 24 w 43"/>
                <a:gd name="T55" fmla="*/ 45 h 47"/>
                <a:gd name="T56" fmla="*/ 33 w 43"/>
                <a:gd name="T57" fmla="*/ 40 h 47"/>
                <a:gd name="T58" fmla="*/ 34 w 43"/>
                <a:gd name="T59" fmla="*/ 47 h 47"/>
                <a:gd name="T60" fmla="*/ 33 w 43"/>
                <a:gd name="T61" fmla="*/ 26 h 47"/>
                <a:gd name="T62" fmla="*/ 31 w 43"/>
                <a:gd name="T63" fmla="*/ 35 h 47"/>
                <a:gd name="T64" fmla="*/ 29 w 43"/>
                <a:gd name="T65" fmla="*/ 36 h 47"/>
                <a:gd name="T66" fmla="*/ 26 w 43"/>
                <a:gd name="T67" fmla="*/ 40 h 47"/>
                <a:gd name="T68" fmla="*/ 17 w 43"/>
                <a:gd name="T69" fmla="*/ 42 h 47"/>
                <a:gd name="T70" fmla="*/ 14 w 43"/>
                <a:gd name="T71" fmla="*/ 42 h 47"/>
                <a:gd name="T72" fmla="*/ 10 w 43"/>
                <a:gd name="T73" fmla="*/ 40 h 47"/>
                <a:gd name="T74" fmla="*/ 8 w 43"/>
                <a:gd name="T75" fmla="*/ 35 h 47"/>
                <a:gd name="T76" fmla="*/ 10 w 43"/>
                <a:gd name="T77" fmla="*/ 31 h 47"/>
                <a:gd name="T78" fmla="*/ 14 w 43"/>
                <a:gd name="T79" fmla="*/ 28 h 47"/>
                <a:gd name="T80" fmla="*/ 19 w 43"/>
                <a:gd name="T81" fmla="*/ 26 h 47"/>
                <a:gd name="T82" fmla="*/ 33 w 43"/>
                <a:gd name="T83" fmla="*/ 23 h 47"/>
                <a:gd name="T84" fmla="*/ 33 w 43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47">
                  <a:moveTo>
                    <a:pt x="34" y="47"/>
                  </a:moveTo>
                  <a:lnTo>
                    <a:pt x="43" y="47"/>
                  </a:lnTo>
                  <a:lnTo>
                    <a:pt x="43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10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34" y="47"/>
                  </a:lnTo>
                  <a:close/>
                  <a:moveTo>
                    <a:pt x="33" y="26"/>
                  </a:moveTo>
                  <a:lnTo>
                    <a:pt x="33" y="26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3" y="23"/>
                  </a:lnTo>
                  <a:lnTo>
                    <a:pt x="33" y="26"/>
                  </a:lnTo>
                  <a:lnTo>
                    <a:pt x="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2009A4F-25BF-427A-80FE-0FC52FBE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378752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9 w 40"/>
                <a:gd name="T17" fmla="*/ 31 h 47"/>
                <a:gd name="T18" fmla="*/ 7 w 40"/>
                <a:gd name="T19" fmla="*/ 24 h 47"/>
                <a:gd name="T20" fmla="*/ 7 w 40"/>
                <a:gd name="T21" fmla="*/ 24 h 47"/>
                <a:gd name="T22" fmla="*/ 9 w 40"/>
                <a:gd name="T23" fmla="*/ 16 h 47"/>
                <a:gd name="T24" fmla="*/ 10 w 40"/>
                <a:gd name="T25" fmla="*/ 10 h 47"/>
                <a:gd name="T26" fmla="*/ 10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0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9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4 w 40"/>
                <a:gd name="T61" fmla="*/ 0 h 47"/>
                <a:gd name="T62" fmla="*/ 9 w 40"/>
                <a:gd name="T63" fmla="*/ 2 h 47"/>
                <a:gd name="T64" fmla="*/ 9 w 40"/>
                <a:gd name="T65" fmla="*/ 2 h 47"/>
                <a:gd name="T66" fmla="*/ 5 w 40"/>
                <a:gd name="T67" fmla="*/ 5 h 47"/>
                <a:gd name="T68" fmla="*/ 2 w 40"/>
                <a:gd name="T69" fmla="*/ 10 h 47"/>
                <a:gd name="T70" fmla="*/ 2 w 40"/>
                <a:gd name="T71" fmla="*/ 10 h 47"/>
                <a:gd name="T72" fmla="*/ 0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29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789C98B2-EDFE-406F-908A-6B701E3C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57" y="4347612"/>
              <a:ext cx="69606" cy="117231"/>
            </a:xfrm>
            <a:custGeom>
              <a:avLst/>
              <a:gdLst>
                <a:gd name="T0" fmla="*/ 9 w 38"/>
                <a:gd name="T1" fmla="*/ 64 h 64"/>
                <a:gd name="T2" fmla="*/ 9 w 38"/>
                <a:gd name="T3" fmla="*/ 38 h 64"/>
                <a:gd name="T4" fmla="*/ 9 w 38"/>
                <a:gd name="T5" fmla="*/ 38 h 64"/>
                <a:gd name="T6" fmla="*/ 10 w 38"/>
                <a:gd name="T7" fmla="*/ 29 h 64"/>
                <a:gd name="T8" fmla="*/ 10 w 38"/>
                <a:gd name="T9" fmla="*/ 29 h 64"/>
                <a:gd name="T10" fmla="*/ 12 w 38"/>
                <a:gd name="T11" fmla="*/ 27 h 64"/>
                <a:gd name="T12" fmla="*/ 14 w 38"/>
                <a:gd name="T13" fmla="*/ 26 h 64"/>
                <a:gd name="T14" fmla="*/ 14 w 38"/>
                <a:gd name="T15" fmla="*/ 26 h 64"/>
                <a:gd name="T16" fmla="*/ 21 w 38"/>
                <a:gd name="T17" fmla="*/ 24 h 64"/>
                <a:gd name="T18" fmla="*/ 21 w 38"/>
                <a:gd name="T19" fmla="*/ 24 h 64"/>
                <a:gd name="T20" fmla="*/ 24 w 38"/>
                <a:gd name="T21" fmla="*/ 24 h 64"/>
                <a:gd name="T22" fmla="*/ 28 w 38"/>
                <a:gd name="T23" fmla="*/ 26 h 64"/>
                <a:gd name="T24" fmla="*/ 28 w 38"/>
                <a:gd name="T25" fmla="*/ 26 h 64"/>
                <a:gd name="T26" fmla="*/ 29 w 38"/>
                <a:gd name="T27" fmla="*/ 29 h 64"/>
                <a:gd name="T28" fmla="*/ 29 w 38"/>
                <a:gd name="T29" fmla="*/ 34 h 64"/>
                <a:gd name="T30" fmla="*/ 29 w 38"/>
                <a:gd name="T31" fmla="*/ 64 h 64"/>
                <a:gd name="T32" fmla="*/ 38 w 38"/>
                <a:gd name="T33" fmla="*/ 64 h 64"/>
                <a:gd name="T34" fmla="*/ 38 w 38"/>
                <a:gd name="T35" fmla="*/ 34 h 64"/>
                <a:gd name="T36" fmla="*/ 38 w 38"/>
                <a:gd name="T37" fmla="*/ 34 h 64"/>
                <a:gd name="T38" fmla="*/ 38 w 38"/>
                <a:gd name="T39" fmla="*/ 29 h 64"/>
                <a:gd name="T40" fmla="*/ 36 w 38"/>
                <a:gd name="T41" fmla="*/ 24 h 64"/>
                <a:gd name="T42" fmla="*/ 36 w 38"/>
                <a:gd name="T43" fmla="*/ 24 h 64"/>
                <a:gd name="T44" fmla="*/ 35 w 38"/>
                <a:gd name="T45" fmla="*/ 21 h 64"/>
                <a:gd name="T46" fmla="*/ 31 w 38"/>
                <a:gd name="T47" fmla="*/ 19 h 64"/>
                <a:gd name="T48" fmla="*/ 31 w 38"/>
                <a:gd name="T49" fmla="*/ 19 h 64"/>
                <a:gd name="T50" fmla="*/ 26 w 38"/>
                <a:gd name="T51" fmla="*/ 17 h 64"/>
                <a:gd name="T52" fmla="*/ 23 w 38"/>
                <a:gd name="T53" fmla="*/ 17 h 64"/>
                <a:gd name="T54" fmla="*/ 23 w 38"/>
                <a:gd name="T55" fmla="*/ 17 h 64"/>
                <a:gd name="T56" fmla="*/ 14 w 38"/>
                <a:gd name="T57" fmla="*/ 19 h 64"/>
                <a:gd name="T58" fmla="*/ 9 w 38"/>
                <a:gd name="T59" fmla="*/ 22 h 64"/>
                <a:gd name="T60" fmla="*/ 9 w 38"/>
                <a:gd name="T61" fmla="*/ 0 h 64"/>
                <a:gd name="T62" fmla="*/ 0 w 38"/>
                <a:gd name="T63" fmla="*/ 0 h 64"/>
                <a:gd name="T64" fmla="*/ 0 w 38"/>
                <a:gd name="T65" fmla="*/ 64 h 64"/>
                <a:gd name="T66" fmla="*/ 9 w 38"/>
                <a:gd name="T67" fmla="*/ 64 h 64"/>
                <a:gd name="T68" fmla="*/ 9 w 38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4">
                  <a:moveTo>
                    <a:pt x="9" y="64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2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34"/>
                  </a:lnTo>
                  <a:lnTo>
                    <a:pt x="29" y="64"/>
                  </a:lnTo>
                  <a:lnTo>
                    <a:pt x="38" y="6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29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5" y="2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6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4" y="19"/>
                  </a:lnTo>
                  <a:lnTo>
                    <a:pt x="9" y="2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20FE4420-1CFF-42DD-97A0-34BAE278D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378752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6 h 47"/>
                <a:gd name="T14" fmla="*/ 12 w 41"/>
                <a:gd name="T15" fmla="*/ 36 h 47"/>
                <a:gd name="T16" fmla="*/ 8 w 41"/>
                <a:gd name="T17" fmla="*/ 33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3 h 47"/>
                <a:gd name="T68" fmla="*/ 34 w 41"/>
                <a:gd name="T69" fmla="*/ 43 h 47"/>
                <a:gd name="T70" fmla="*/ 40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6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0 h 47"/>
                <a:gd name="T98" fmla="*/ 31 w 41"/>
                <a:gd name="T99" fmla="*/ 10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3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40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F2EDF92F-5777-4FD2-BB25-F144C21D5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271" y="4378752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30 w 38"/>
                <a:gd name="T5" fmla="*/ 45 h 47"/>
                <a:gd name="T6" fmla="*/ 33 w 38"/>
                <a:gd name="T7" fmla="*/ 43 h 47"/>
                <a:gd name="T8" fmla="*/ 35 w 38"/>
                <a:gd name="T9" fmla="*/ 40 h 47"/>
                <a:gd name="T10" fmla="*/ 38 w 38"/>
                <a:gd name="T11" fmla="*/ 33 h 47"/>
                <a:gd name="T12" fmla="*/ 37 w 38"/>
                <a:gd name="T13" fmla="*/ 30 h 47"/>
                <a:gd name="T14" fmla="*/ 37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7 h 47"/>
                <a:gd name="T22" fmla="*/ 11 w 38"/>
                <a:gd name="T23" fmla="*/ 14 h 47"/>
                <a:gd name="T24" fmla="*/ 9 w 38"/>
                <a:gd name="T25" fmla="*/ 12 h 47"/>
                <a:gd name="T26" fmla="*/ 11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9 h 47"/>
                <a:gd name="T34" fmla="*/ 28 w 38"/>
                <a:gd name="T35" fmla="*/ 10 h 47"/>
                <a:gd name="T36" fmla="*/ 37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8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2 w 38"/>
                <a:gd name="T51" fmla="*/ 7 h 47"/>
                <a:gd name="T52" fmla="*/ 2 w 38"/>
                <a:gd name="T53" fmla="*/ 12 h 47"/>
                <a:gd name="T54" fmla="*/ 4 w 38"/>
                <a:gd name="T55" fmla="*/ 19 h 47"/>
                <a:gd name="T56" fmla="*/ 9 w 38"/>
                <a:gd name="T57" fmla="*/ 23 h 47"/>
                <a:gd name="T58" fmla="*/ 19 w 38"/>
                <a:gd name="T59" fmla="*/ 28 h 47"/>
                <a:gd name="T60" fmla="*/ 28 w 38"/>
                <a:gd name="T61" fmla="*/ 30 h 47"/>
                <a:gd name="T62" fmla="*/ 30 w 38"/>
                <a:gd name="T63" fmla="*/ 33 h 47"/>
                <a:gd name="T64" fmla="*/ 30 w 38"/>
                <a:gd name="T65" fmla="*/ 36 h 47"/>
                <a:gd name="T66" fmla="*/ 28 w 38"/>
                <a:gd name="T67" fmla="*/ 38 h 47"/>
                <a:gd name="T68" fmla="*/ 19 w 38"/>
                <a:gd name="T69" fmla="*/ 42 h 47"/>
                <a:gd name="T70" fmla="*/ 14 w 38"/>
                <a:gd name="T71" fmla="*/ 40 h 47"/>
                <a:gd name="T72" fmla="*/ 11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3" y="43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7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7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3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1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AB6E2008-00A4-4221-9895-E5FFBED0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290" y="4232213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8 h 64"/>
                <a:gd name="T4" fmla="*/ 8 w 39"/>
                <a:gd name="T5" fmla="*/ 58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8"/>
                  </a:lnTo>
                  <a:lnTo>
                    <a:pt x="8" y="5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E82A2F96-B535-48D2-8423-7C56B4C8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718" y="4232213"/>
              <a:ext cx="75102" cy="117231"/>
            </a:xfrm>
            <a:custGeom>
              <a:avLst/>
              <a:gdLst>
                <a:gd name="T0" fmla="*/ 12 w 41"/>
                <a:gd name="T1" fmla="*/ 58 h 64"/>
                <a:gd name="T2" fmla="*/ 12 w 41"/>
                <a:gd name="T3" fmla="*/ 58 h 64"/>
                <a:gd name="T4" fmla="*/ 13 w 41"/>
                <a:gd name="T5" fmla="*/ 52 h 64"/>
                <a:gd name="T6" fmla="*/ 13 w 41"/>
                <a:gd name="T7" fmla="*/ 52 h 64"/>
                <a:gd name="T8" fmla="*/ 24 w 41"/>
                <a:gd name="T9" fmla="*/ 45 h 64"/>
                <a:gd name="T10" fmla="*/ 24 w 41"/>
                <a:gd name="T11" fmla="*/ 45 h 64"/>
                <a:gd name="T12" fmla="*/ 34 w 41"/>
                <a:gd name="T13" fmla="*/ 33 h 64"/>
                <a:gd name="T14" fmla="*/ 34 w 41"/>
                <a:gd name="T15" fmla="*/ 33 h 64"/>
                <a:gd name="T16" fmla="*/ 39 w 41"/>
                <a:gd name="T17" fmla="*/ 26 h 64"/>
                <a:gd name="T18" fmla="*/ 39 w 41"/>
                <a:gd name="T19" fmla="*/ 26 h 64"/>
                <a:gd name="T20" fmla="*/ 41 w 41"/>
                <a:gd name="T21" fmla="*/ 18 h 64"/>
                <a:gd name="T22" fmla="*/ 41 w 41"/>
                <a:gd name="T23" fmla="*/ 18 h 64"/>
                <a:gd name="T24" fmla="*/ 41 w 41"/>
                <a:gd name="T25" fmla="*/ 11 h 64"/>
                <a:gd name="T26" fmla="*/ 36 w 41"/>
                <a:gd name="T27" fmla="*/ 6 h 64"/>
                <a:gd name="T28" fmla="*/ 36 w 41"/>
                <a:gd name="T29" fmla="*/ 6 h 64"/>
                <a:gd name="T30" fmla="*/ 31 w 41"/>
                <a:gd name="T31" fmla="*/ 2 h 64"/>
                <a:gd name="T32" fmla="*/ 22 w 41"/>
                <a:gd name="T33" fmla="*/ 0 h 64"/>
                <a:gd name="T34" fmla="*/ 22 w 41"/>
                <a:gd name="T35" fmla="*/ 0 h 64"/>
                <a:gd name="T36" fmla="*/ 13 w 41"/>
                <a:gd name="T37" fmla="*/ 2 h 64"/>
                <a:gd name="T38" fmla="*/ 8 w 41"/>
                <a:gd name="T39" fmla="*/ 6 h 64"/>
                <a:gd name="T40" fmla="*/ 8 w 41"/>
                <a:gd name="T41" fmla="*/ 6 h 64"/>
                <a:gd name="T42" fmla="*/ 3 w 41"/>
                <a:gd name="T43" fmla="*/ 11 h 64"/>
                <a:gd name="T44" fmla="*/ 1 w 41"/>
                <a:gd name="T45" fmla="*/ 19 h 64"/>
                <a:gd name="T46" fmla="*/ 10 w 41"/>
                <a:gd name="T47" fmla="*/ 19 h 64"/>
                <a:gd name="T48" fmla="*/ 10 w 41"/>
                <a:gd name="T49" fmla="*/ 19 h 64"/>
                <a:gd name="T50" fmla="*/ 10 w 41"/>
                <a:gd name="T51" fmla="*/ 14 h 64"/>
                <a:gd name="T52" fmla="*/ 13 w 41"/>
                <a:gd name="T53" fmla="*/ 11 h 64"/>
                <a:gd name="T54" fmla="*/ 13 w 41"/>
                <a:gd name="T55" fmla="*/ 11 h 64"/>
                <a:gd name="T56" fmla="*/ 17 w 41"/>
                <a:gd name="T57" fmla="*/ 9 h 64"/>
                <a:gd name="T58" fmla="*/ 22 w 41"/>
                <a:gd name="T59" fmla="*/ 7 h 64"/>
                <a:gd name="T60" fmla="*/ 22 w 41"/>
                <a:gd name="T61" fmla="*/ 7 h 64"/>
                <a:gd name="T62" fmla="*/ 27 w 41"/>
                <a:gd name="T63" fmla="*/ 7 h 64"/>
                <a:gd name="T64" fmla="*/ 31 w 41"/>
                <a:gd name="T65" fmla="*/ 11 h 64"/>
                <a:gd name="T66" fmla="*/ 31 w 41"/>
                <a:gd name="T67" fmla="*/ 11 h 64"/>
                <a:gd name="T68" fmla="*/ 32 w 41"/>
                <a:gd name="T69" fmla="*/ 14 h 64"/>
                <a:gd name="T70" fmla="*/ 34 w 41"/>
                <a:gd name="T71" fmla="*/ 18 h 64"/>
                <a:gd name="T72" fmla="*/ 34 w 41"/>
                <a:gd name="T73" fmla="*/ 18 h 64"/>
                <a:gd name="T74" fmla="*/ 32 w 41"/>
                <a:gd name="T75" fmla="*/ 23 h 64"/>
                <a:gd name="T76" fmla="*/ 31 w 41"/>
                <a:gd name="T77" fmla="*/ 28 h 64"/>
                <a:gd name="T78" fmla="*/ 31 w 41"/>
                <a:gd name="T79" fmla="*/ 28 h 64"/>
                <a:gd name="T80" fmla="*/ 26 w 41"/>
                <a:gd name="T81" fmla="*/ 33 h 64"/>
                <a:gd name="T82" fmla="*/ 17 w 41"/>
                <a:gd name="T83" fmla="*/ 40 h 64"/>
                <a:gd name="T84" fmla="*/ 17 w 41"/>
                <a:gd name="T85" fmla="*/ 40 h 64"/>
                <a:gd name="T86" fmla="*/ 6 w 41"/>
                <a:gd name="T87" fmla="*/ 51 h 64"/>
                <a:gd name="T88" fmla="*/ 6 w 41"/>
                <a:gd name="T89" fmla="*/ 51 h 64"/>
                <a:gd name="T90" fmla="*/ 1 w 41"/>
                <a:gd name="T91" fmla="*/ 59 h 64"/>
                <a:gd name="T92" fmla="*/ 1 w 41"/>
                <a:gd name="T93" fmla="*/ 59 h 64"/>
                <a:gd name="T94" fmla="*/ 0 w 41"/>
                <a:gd name="T95" fmla="*/ 64 h 64"/>
                <a:gd name="T96" fmla="*/ 41 w 41"/>
                <a:gd name="T97" fmla="*/ 64 h 64"/>
                <a:gd name="T98" fmla="*/ 41 w 41"/>
                <a:gd name="T99" fmla="*/ 58 h 64"/>
                <a:gd name="T100" fmla="*/ 12 w 41"/>
                <a:gd name="T101" fmla="*/ 58 h 64"/>
                <a:gd name="T102" fmla="*/ 12 w 41"/>
                <a:gd name="T103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64">
                  <a:moveTo>
                    <a:pt x="12" y="58"/>
                  </a:moveTo>
                  <a:lnTo>
                    <a:pt x="12" y="58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3" y="11"/>
                  </a:lnTo>
                  <a:lnTo>
                    <a:pt x="1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4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7" y="9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23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4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2AAD0858-C238-45AE-B9D3-C42E98D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732" y="4534448"/>
              <a:ext cx="100746" cy="120894"/>
            </a:xfrm>
            <a:custGeom>
              <a:avLst/>
              <a:gdLst>
                <a:gd name="T0" fmla="*/ 42 w 55"/>
                <a:gd name="T1" fmla="*/ 54 h 66"/>
                <a:gd name="T2" fmla="*/ 42 w 55"/>
                <a:gd name="T3" fmla="*/ 54 h 66"/>
                <a:gd name="T4" fmla="*/ 36 w 55"/>
                <a:gd name="T5" fmla="*/ 57 h 66"/>
                <a:gd name="T6" fmla="*/ 29 w 55"/>
                <a:gd name="T7" fmla="*/ 59 h 66"/>
                <a:gd name="T8" fmla="*/ 29 w 55"/>
                <a:gd name="T9" fmla="*/ 59 h 66"/>
                <a:gd name="T10" fmla="*/ 24 w 55"/>
                <a:gd name="T11" fmla="*/ 57 h 66"/>
                <a:gd name="T12" fmla="*/ 19 w 55"/>
                <a:gd name="T13" fmla="*/ 55 h 66"/>
                <a:gd name="T14" fmla="*/ 19 w 55"/>
                <a:gd name="T15" fmla="*/ 55 h 66"/>
                <a:gd name="T16" fmla="*/ 14 w 55"/>
                <a:gd name="T17" fmla="*/ 52 h 66"/>
                <a:gd name="T18" fmla="*/ 12 w 55"/>
                <a:gd name="T19" fmla="*/ 47 h 66"/>
                <a:gd name="T20" fmla="*/ 12 w 55"/>
                <a:gd name="T21" fmla="*/ 47 h 66"/>
                <a:gd name="T22" fmla="*/ 10 w 55"/>
                <a:gd name="T23" fmla="*/ 40 h 66"/>
                <a:gd name="T24" fmla="*/ 9 w 55"/>
                <a:gd name="T25" fmla="*/ 31 h 66"/>
                <a:gd name="T26" fmla="*/ 9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4 w 55"/>
                <a:gd name="T33" fmla="*/ 14 h 66"/>
                <a:gd name="T34" fmla="*/ 17 w 55"/>
                <a:gd name="T35" fmla="*/ 10 h 66"/>
                <a:gd name="T36" fmla="*/ 17 w 55"/>
                <a:gd name="T37" fmla="*/ 10 h 66"/>
                <a:gd name="T38" fmla="*/ 23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6 w 55"/>
                <a:gd name="T45" fmla="*/ 9 h 66"/>
                <a:gd name="T46" fmla="*/ 40 w 55"/>
                <a:gd name="T47" fmla="*/ 10 h 66"/>
                <a:gd name="T48" fmla="*/ 40 w 55"/>
                <a:gd name="T49" fmla="*/ 10 h 66"/>
                <a:gd name="T50" fmla="*/ 43 w 55"/>
                <a:gd name="T51" fmla="*/ 14 h 66"/>
                <a:gd name="T52" fmla="*/ 47 w 55"/>
                <a:gd name="T53" fmla="*/ 21 h 66"/>
                <a:gd name="T54" fmla="*/ 55 w 55"/>
                <a:gd name="T55" fmla="*/ 19 h 66"/>
                <a:gd name="T56" fmla="*/ 55 w 55"/>
                <a:gd name="T57" fmla="*/ 19 h 66"/>
                <a:gd name="T58" fmla="*/ 52 w 55"/>
                <a:gd name="T59" fmla="*/ 10 h 66"/>
                <a:gd name="T60" fmla="*/ 47 w 55"/>
                <a:gd name="T61" fmla="*/ 5 h 66"/>
                <a:gd name="T62" fmla="*/ 47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3 w 55"/>
                <a:gd name="T71" fmla="*/ 0 h 66"/>
                <a:gd name="T72" fmla="*/ 16 w 55"/>
                <a:gd name="T73" fmla="*/ 3 h 66"/>
                <a:gd name="T74" fmla="*/ 16 w 55"/>
                <a:gd name="T75" fmla="*/ 3 h 66"/>
                <a:gd name="T76" fmla="*/ 9 w 55"/>
                <a:gd name="T77" fmla="*/ 9 h 66"/>
                <a:gd name="T78" fmla="*/ 4 w 55"/>
                <a:gd name="T79" fmla="*/ 16 h 66"/>
                <a:gd name="T80" fmla="*/ 4 w 55"/>
                <a:gd name="T81" fmla="*/ 16 h 66"/>
                <a:gd name="T82" fmla="*/ 2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2 w 55"/>
                <a:gd name="T89" fmla="*/ 42 h 66"/>
                <a:gd name="T90" fmla="*/ 4 w 55"/>
                <a:gd name="T91" fmla="*/ 48 h 66"/>
                <a:gd name="T92" fmla="*/ 4 w 55"/>
                <a:gd name="T93" fmla="*/ 48 h 66"/>
                <a:gd name="T94" fmla="*/ 9 w 55"/>
                <a:gd name="T95" fmla="*/ 55 h 66"/>
                <a:gd name="T96" fmla="*/ 14 w 55"/>
                <a:gd name="T97" fmla="*/ 61 h 66"/>
                <a:gd name="T98" fmla="*/ 14 w 55"/>
                <a:gd name="T99" fmla="*/ 61 h 66"/>
                <a:gd name="T100" fmla="*/ 21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40 w 55"/>
                <a:gd name="T107" fmla="*/ 64 h 66"/>
                <a:gd name="T108" fmla="*/ 47 w 55"/>
                <a:gd name="T109" fmla="*/ 61 h 66"/>
                <a:gd name="T110" fmla="*/ 47 w 55"/>
                <a:gd name="T111" fmla="*/ 61 h 66"/>
                <a:gd name="T112" fmla="*/ 52 w 55"/>
                <a:gd name="T113" fmla="*/ 54 h 66"/>
                <a:gd name="T114" fmla="*/ 55 w 55"/>
                <a:gd name="T115" fmla="*/ 43 h 66"/>
                <a:gd name="T116" fmla="*/ 47 w 55"/>
                <a:gd name="T117" fmla="*/ 42 h 66"/>
                <a:gd name="T118" fmla="*/ 47 w 55"/>
                <a:gd name="T119" fmla="*/ 42 h 66"/>
                <a:gd name="T120" fmla="*/ 45 w 55"/>
                <a:gd name="T121" fmla="*/ 48 h 66"/>
                <a:gd name="T122" fmla="*/ 42 w 55"/>
                <a:gd name="T123" fmla="*/ 54 h 66"/>
                <a:gd name="T124" fmla="*/ 42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2" y="54"/>
                  </a:moveTo>
                  <a:lnTo>
                    <a:pt x="42" y="54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24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9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7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2" y="1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9" y="9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9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40" y="64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52" y="54"/>
                  </a:lnTo>
                  <a:lnTo>
                    <a:pt x="55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8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9236900B-92EE-43F1-BAF3-F425C94E1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299" y="4565588"/>
              <a:ext cx="76933" cy="89755"/>
            </a:xfrm>
            <a:custGeom>
              <a:avLst/>
              <a:gdLst>
                <a:gd name="T0" fmla="*/ 42 w 42"/>
                <a:gd name="T1" fmla="*/ 47 h 49"/>
                <a:gd name="T2" fmla="*/ 40 w 42"/>
                <a:gd name="T3" fmla="*/ 42 h 49"/>
                <a:gd name="T4" fmla="*/ 40 w 42"/>
                <a:gd name="T5" fmla="*/ 28 h 49"/>
                <a:gd name="T6" fmla="*/ 40 w 42"/>
                <a:gd name="T7" fmla="*/ 18 h 49"/>
                <a:gd name="T8" fmla="*/ 40 w 42"/>
                <a:gd name="T9" fmla="*/ 11 h 49"/>
                <a:gd name="T10" fmla="*/ 37 w 42"/>
                <a:gd name="T11" fmla="*/ 6 h 49"/>
                <a:gd name="T12" fmla="*/ 32 w 42"/>
                <a:gd name="T13" fmla="*/ 2 h 49"/>
                <a:gd name="T14" fmla="*/ 23 w 42"/>
                <a:gd name="T15" fmla="*/ 0 h 49"/>
                <a:gd name="T16" fmla="*/ 12 w 42"/>
                <a:gd name="T17" fmla="*/ 2 h 49"/>
                <a:gd name="T18" fmla="*/ 6 w 42"/>
                <a:gd name="T19" fmla="*/ 7 h 49"/>
                <a:gd name="T20" fmla="*/ 2 w 42"/>
                <a:gd name="T21" fmla="*/ 14 h 49"/>
                <a:gd name="T22" fmla="*/ 9 w 42"/>
                <a:gd name="T23" fmla="*/ 16 h 49"/>
                <a:gd name="T24" fmla="*/ 12 w 42"/>
                <a:gd name="T25" fmla="*/ 9 h 49"/>
                <a:gd name="T26" fmla="*/ 16 w 42"/>
                <a:gd name="T27" fmla="*/ 7 h 49"/>
                <a:gd name="T28" fmla="*/ 21 w 42"/>
                <a:gd name="T29" fmla="*/ 7 h 49"/>
                <a:gd name="T30" fmla="*/ 30 w 42"/>
                <a:gd name="T31" fmla="*/ 9 h 49"/>
                <a:gd name="T32" fmla="*/ 32 w 42"/>
                <a:gd name="T33" fmla="*/ 12 h 49"/>
                <a:gd name="T34" fmla="*/ 32 w 42"/>
                <a:gd name="T35" fmla="*/ 16 h 49"/>
                <a:gd name="T36" fmla="*/ 32 w 42"/>
                <a:gd name="T37" fmla="*/ 18 h 49"/>
                <a:gd name="T38" fmla="*/ 18 w 42"/>
                <a:gd name="T39" fmla="*/ 21 h 49"/>
                <a:gd name="T40" fmla="*/ 12 w 42"/>
                <a:gd name="T41" fmla="*/ 21 h 49"/>
                <a:gd name="T42" fmla="*/ 6 w 42"/>
                <a:gd name="T43" fmla="*/ 25 h 49"/>
                <a:gd name="T44" fmla="*/ 2 w 42"/>
                <a:gd name="T45" fmla="*/ 30 h 49"/>
                <a:gd name="T46" fmla="*/ 0 w 42"/>
                <a:gd name="T47" fmla="*/ 35 h 49"/>
                <a:gd name="T48" fmla="*/ 4 w 42"/>
                <a:gd name="T49" fmla="*/ 44 h 49"/>
                <a:gd name="T50" fmla="*/ 9 w 42"/>
                <a:gd name="T51" fmla="*/ 47 h 49"/>
                <a:gd name="T52" fmla="*/ 16 w 42"/>
                <a:gd name="T53" fmla="*/ 49 h 49"/>
                <a:gd name="T54" fmla="*/ 25 w 42"/>
                <a:gd name="T55" fmla="*/ 47 h 49"/>
                <a:gd name="T56" fmla="*/ 33 w 42"/>
                <a:gd name="T57" fmla="*/ 42 h 49"/>
                <a:gd name="T58" fmla="*/ 35 w 42"/>
                <a:gd name="T59" fmla="*/ 47 h 49"/>
                <a:gd name="T60" fmla="*/ 32 w 42"/>
                <a:gd name="T61" fmla="*/ 26 h 49"/>
                <a:gd name="T62" fmla="*/ 32 w 42"/>
                <a:gd name="T63" fmla="*/ 35 h 49"/>
                <a:gd name="T64" fmla="*/ 28 w 42"/>
                <a:gd name="T65" fmla="*/ 38 h 49"/>
                <a:gd name="T66" fmla="*/ 26 w 42"/>
                <a:gd name="T67" fmla="*/ 40 h 49"/>
                <a:gd name="T68" fmla="*/ 18 w 42"/>
                <a:gd name="T69" fmla="*/ 42 h 49"/>
                <a:gd name="T70" fmla="*/ 14 w 42"/>
                <a:gd name="T71" fmla="*/ 42 h 49"/>
                <a:gd name="T72" fmla="*/ 11 w 42"/>
                <a:gd name="T73" fmla="*/ 40 h 49"/>
                <a:gd name="T74" fmla="*/ 9 w 42"/>
                <a:gd name="T75" fmla="*/ 35 h 49"/>
                <a:gd name="T76" fmla="*/ 9 w 42"/>
                <a:gd name="T77" fmla="*/ 31 h 49"/>
                <a:gd name="T78" fmla="*/ 12 w 42"/>
                <a:gd name="T79" fmla="*/ 28 h 49"/>
                <a:gd name="T80" fmla="*/ 19 w 42"/>
                <a:gd name="T81" fmla="*/ 26 h 49"/>
                <a:gd name="T82" fmla="*/ 32 w 42"/>
                <a:gd name="T83" fmla="*/ 25 h 49"/>
                <a:gd name="T84" fmla="*/ 32 w 42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9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8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5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4430233-BE16-4DBF-BA2B-C5AE969B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055" y="4565588"/>
              <a:ext cx="73269" cy="89755"/>
            </a:xfrm>
            <a:custGeom>
              <a:avLst/>
              <a:gdLst>
                <a:gd name="T0" fmla="*/ 29 w 40"/>
                <a:gd name="T1" fmla="*/ 38 h 49"/>
                <a:gd name="T2" fmla="*/ 29 w 40"/>
                <a:gd name="T3" fmla="*/ 38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5 w 40"/>
                <a:gd name="T11" fmla="*/ 40 h 49"/>
                <a:gd name="T12" fmla="*/ 12 w 40"/>
                <a:gd name="T13" fmla="*/ 38 h 49"/>
                <a:gd name="T14" fmla="*/ 12 w 40"/>
                <a:gd name="T15" fmla="*/ 38 h 49"/>
                <a:gd name="T16" fmla="*/ 10 w 40"/>
                <a:gd name="T17" fmla="*/ 31 h 49"/>
                <a:gd name="T18" fmla="*/ 8 w 40"/>
                <a:gd name="T19" fmla="*/ 25 h 49"/>
                <a:gd name="T20" fmla="*/ 8 w 40"/>
                <a:gd name="T21" fmla="*/ 25 h 49"/>
                <a:gd name="T22" fmla="*/ 10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7 w 40"/>
                <a:gd name="T29" fmla="*/ 7 h 49"/>
                <a:gd name="T30" fmla="*/ 22 w 40"/>
                <a:gd name="T31" fmla="*/ 7 h 49"/>
                <a:gd name="T32" fmla="*/ 22 w 40"/>
                <a:gd name="T33" fmla="*/ 7 h 49"/>
                <a:gd name="T34" fmla="*/ 26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1 w 40"/>
                <a:gd name="T41" fmla="*/ 12 h 49"/>
                <a:gd name="T42" fmla="*/ 33 w 40"/>
                <a:gd name="T43" fmla="*/ 16 h 49"/>
                <a:gd name="T44" fmla="*/ 40 w 40"/>
                <a:gd name="T45" fmla="*/ 14 h 49"/>
                <a:gd name="T46" fmla="*/ 40 w 40"/>
                <a:gd name="T47" fmla="*/ 14 h 49"/>
                <a:gd name="T48" fmla="*/ 38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5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7 w 40"/>
                <a:gd name="T67" fmla="*/ 7 h 49"/>
                <a:gd name="T68" fmla="*/ 3 w 40"/>
                <a:gd name="T69" fmla="*/ 11 h 49"/>
                <a:gd name="T70" fmla="*/ 3 w 40"/>
                <a:gd name="T71" fmla="*/ 11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4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4 w 40"/>
                <a:gd name="T93" fmla="*/ 44 h 49"/>
                <a:gd name="T94" fmla="*/ 34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0 h 49"/>
                <a:gd name="T102" fmla="*/ 33 w 40"/>
                <a:gd name="T103" fmla="*/ 30 h 49"/>
                <a:gd name="T104" fmla="*/ 31 w 40"/>
                <a:gd name="T105" fmla="*/ 35 h 49"/>
                <a:gd name="T106" fmla="*/ 29 w 40"/>
                <a:gd name="T107" fmla="*/ 38 h 49"/>
                <a:gd name="T108" fmla="*/ 29 w 40"/>
                <a:gd name="T10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9" y="38"/>
                  </a:moveTo>
                  <a:lnTo>
                    <a:pt x="29" y="38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1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8D017ABB-BF57-4954-ADDA-C53C0BAF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146" y="4538112"/>
              <a:ext cx="69606" cy="113567"/>
            </a:xfrm>
            <a:custGeom>
              <a:avLst/>
              <a:gdLst>
                <a:gd name="T0" fmla="*/ 8 w 38"/>
                <a:gd name="T1" fmla="*/ 62 h 62"/>
                <a:gd name="T2" fmla="*/ 8 w 38"/>
                <a:gd name="T3" fmla="*/ 38 h 62"/>
                <a:gd name="T4" fmla="*/ 8 w 38"/>
                <a:gd name="T5" fmla="*/ 38 h 62"/>
                <a:gd name="T6" fmla="*/ 8 w 38"/>
                <a:gd name="T7" fmla="*/ 29 h 62"/>
                <a:gd name="T8" fmla="*/ 8 w 38"/>
                <a:gd name="T9" fmla="*/ 29 h 62"/>
                <a:gd name="T10" fmla="*/ 10 w 38"/>
                <a:gd name="T11" fmla="*/ 26 h 62"/>
                <a:gd name="T12" fmla="*/ 13 w 38"/>
                <a:gd name="T13" fmla="*/ 24 h 62"/>
                <a:gd name="T14" fmla="*/ 13 w 38"/>
                <a:gd name="T15" fmla="*/ 24 h 62"/>
                <a:gd name="T16" fmla="*/ 20 w 38"/>
                <a:gd name="T17" fmla="*/ 22 h 62"/>
                <a:gd name="T18" fmla="*/ 20 w 38"/>
                <a:gd name="T19" fmla="*/ 22 h 62"/>
                <a:gd name="T20" fmla="*/ 24 w 38"/>
                <a:gd name="T21" fmla="*/ 22 h 62"/>
                <a:gd name="T22" fmla="*/ 27 w 38"/>
                <a:gd name="T23" fmla="*/ 24 h 62"/>
                <a:gd name="T24" fmla="*/ 27 w 38"/>
                <a:gd name="T25" fmla="*/ 24 h 62"/>
                <a:gd name="T26" fmla="*/ 29 w 38"/>
                <a:gd name="T27" fmla="*/ 27 h 62"/>
                <a:gd name="T28" fmla="*/ 29 w 38"/>
                <a:gd name="T29" fmla="*/ 33 h 62"/>
                <a:gd name="T30" fmla="*/ 29 w 38"/>
                <a:gd name="T31" fmla="*/ 62 h 62"/>
                <a:gd name="T32" fmla="*/ 38 w 38"/>
                <a:gd name="T33" fmla="*/ 62 h 62"/>
                <a:gd name="T34" fmla="*/ 38 w 38"/>
                <a:gd name="T35" fmla="*/ 33 h 62"/>
                <a:gd name="T36" fmla="*/ 38 w 38"/>
                <a:gd name="T37" fmla="*/ 33 h 62"/>
                <a:gd name="T38" fmla="*/ 36 w 38"/>
                <a:gd name="T39" fmla="*/ 27 h 62"/>
                <a:gd name="T40" fmla="*/ 36 w 38"/>
                <a:gd name="T41" fmla="*/ 22 h 62"/>
                <a:gd name="T42" fmla="*/ 36 w 38"/>
                <a:gd name="T43" fmla="*/ 22 h 62"/>
                <a:gd name="T44" fmla="*/ 32 w 38"/>
                <a:gd name="T45" fmla="*/ 21 h 62"/>
                <a:gd name="T46" fmla="*/ 31 w 38"/>
                <a:gd name="T47" fmla="*/ 17 h 62"/>
                <a:gd name="T48" fmla="*/ 31 w 38"/>
                <a:gd name="T49" fmla="*/ 17 h 62"/>
                <a:gd name="T50" fmla="*/ 26 w 38"/>
                <a:gd name="T51" fmla="*/ 15 h 62"/>
                <a:gd name="T52" fmla="*/ 20 w 38"/>
                <a:gd name="T53" fmla="*/ 15 h 62"/>
                <a:gd name="T54" fmla="*/ 20 w 38"/>
                <a:gd name="T55" fmla="*/ 15 h 62"/>
                <a:gd name="T56" fmla="*/ 13 w 38"/>
                <a:gd name="T57" fmla="*/ 17 h 62"/>
                <a:gd name="T58" fmla="*/ 8 w 38"/>
                <a:gd name="T59" fmla="*/ 22 h 62"/>
                <a:gd name="T60" fmla="*/ 8 w 38"/>
                <a:gd name="T61" fmla="*/ 0 h 62"/>
                <a:gd name="T62" fmla="*/ 0 w 38"/>
                <a:gd name="T63" fmla="*/ 0 h 62"/>
                <a:gd name="T64" fmla="*/ 0 w 38"/>
                <a:gd name="T65" fmla="*/ 62 h 62"/>
                <a:gd name="T66" fmla="*/ 8 w 38"/>
                <a:gd name="T67" fmla="*/ 62 h 62"/>
                <a:gd name="T68" fmla="*/ 8 w 38"/>
                <a:gd name="T6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2">
                  <a:moveTo>
                    <a:pt x="8" y="62"/>
                  </a:moveTo>
                  <a:lnTo>
                    <a:pt x="8" y="38"/>
                  </a:lnTo>
                  <a:lnTo>
                    <a:pt x="8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4" y="22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9" y="62"/>
                  </a:lnTo>
                  <a:lnTo>
                    <a:pt x="38" y="6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7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2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3" y="17"/>
                  </a:lnTo>
                  <a:lnTo>
                    <a:pt x="8" y="2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B21A1740-503E-4115-9A07-5F9DB1E7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405" y="4565588"/>
              <a:ext cx="76933" cy="89755"/>
            </a:xfrm>
            <a:custGeom>
              <a:avLst/>
              <a:gdLst>
                <a:gd name="T0" fmla="*/ 30 w 42"/>
                <a:gd name="T1" fmla="*/ 40 h 49"/>
                <a:gd name="T2" fmla="*/ 30 w 42"/>
                <a:gd name="T3" fmla="*/ 40 h 49"/>
                <a:gd name="T4" fmla="*/ 26 w 42"/>
                <a:gd name="T5" fmla="*/ 42 h 49"/>
                <a:gd name="T6" fmla="*/ 21 w 42"/>
                <a:gd name="T7" fmla="*/ 42 h 49"/>
                <a:gd name="T8" fmla="*/ 21 w 42"/>
                <a:gd name="T9" fmla="*/ 42 h 49"/>
                <a:gd name="T10" fmla="*/ 16 w 42"/>
                <a:gd name="T11" fmla="*/ 40 h 49"/>
                <a:gd name="T12" fmla="*/ 12 w 42"/>
                <a:gd name="T13" fmla="*/ 38 h 49"/>
                <a:gd name="T14" fmla="*/ 12 w 42"/>
                <a:gd name="T15" fmla="*/ 38 h 49"/>
                <a:gd name="T16" fmla="*/ 9 w 42"/>
                <a:gd name="T17" fmla="*/ 33 h 49"/>
                <a:gd name="T18" fmla="*/ 7 w 42"/>
                <a:gd name="T19" fmla="*/ 26 h 49"/>
                <a:gd name="T20" fmla="*/ 42 w 42"/>
                <a:gd name="T21" fmla="*/ 26 h 49"/>
                <a:gd name="T22" fmla="*/ 42 w 42"/>
                <a:gd name="T23" fmla="*/ 26 h 49"/>
                <a:gd name="T24" fmla="*/ 42 w 42"/>
                <a:gd name="T25" fmla="*/ 25 h 49"/>
                <a:gd name="T26" fmla="*/ 42 w 42"/>
                <a:gd name="T27" fmla="*/ 25 h 49"/>
                <a:gd name="T28" fmla="*/ 40 w 42"/>
                <a:gd name="T29" fmla="*/ 14 h 49"/>
                <a:gd name="T30" fmla="*/ 37 w 42"/>
                <a:gd name="T31" fmla="*/ 7 h 49"/>
                <a:gd name="T32" fmla="*/ 37 w 42"/>
                <a:gd name="T33" fmla="*/ 7 h 49"/>
                <a:gd name="T34" fmla="*/ 30 w 42"/>
                <a:gd name="T35" fmla="*/ 2 h 49"/>
                <a:gd name="T36" fmla="*/ 21 w 42"/>
                <a:gd name="T37" fmla="*/ 0 h 49"/>
                <a:gd name="T38" fmla="*/ 21 w 42"/>
                <a:gd name="T39" fmla="*/ 0 h 49"/>
                <a:gd name="T40" fmla="*/ 12 w 42"/>
                <a:gd name="T41" fmla="*/ 2 h 49"/>
                <a:gd name="T42" fmla="*/ 6 w 42"/>
                <a:gd name="T43" fmla="*/ 7 h 49"/>
                <a:gd name="T44" fmla="*/ 6 w 42"/>
                <a:gd name="T45" fmla="*/ 7 h 49"/>
                <a:gd name="T46" fmla="*/ 2 w 42"/>
                <a:gd name="T47" fmla="*/ 14 h 49"/>
                <a:gd name="T48" fmla="*/ 0 w 42"/>
                <a:gd name="T49" fmla="*/ 25 h 49"/>
                <a:gd name="T50" fmla="*/ 0 w 42"/>
                <a:gd name="T51" fmla="*/ 25 h 49"/>
                <a:gd name="T52" fmla="*/ 2 w 42"/>
                <a:gd name="T53" fmla="*/ 35 h 49"/>
                <a:gd name="T54" fmla="*/ 6 w 42"/>
                <a:gd name="T55" fmla="*/ 42 h 49"/>
                <a:gd name="T56" fmla="*/ 6 w 42"/>
                <a:gd name="T57" fmla="*/ 42 h 49"/>
                <a:gd name="T58" fmla="*/ 12 w 42"/>
                <a:gd name="T59" fmla="*/ 47 h 49"/>
                <a:gd name="T60" fmla="*/ 21 w 42"/>
                <a:gd name="T61" fmla="*/ 49 h 49"/>
                <a:gd name="T62" fmla="*/ 21 w 42"/>
                <a:gd name="T63" fmla="*/ 49 h 49"/>
                <a:gd name="T64" fmla="*/ 28 w 42"/>
                <a:gd name="T65" fmla="*/ 47 h 49"/>
                <a:gd name="T66" fmla="*/ 35 w 42"/>
                <a:gd name="T67" fmla="*/ 44 h 49"/>
                <a:gd name="T68" fmla="*/ 35 w 42"/>
                <a:gd name="T69" fmla="*/ 44 h 49"/>
                <a:gd name="T70" fmla="*/ 38 w 42"/>
                <a:gd name="T71" fmla="*/ 40 h 49"/>
                <a:gd name="T72" fmla="*/ 42 w 42"/>
                <a:gd name="T73" fmla="*/ 33 h 49"/>
                <a:gd name="T74" fmla="*/ 33 w 42"/>
                <a:gd name="T75" fmla="*/ 33 h 49"/>
                <a:gd name="T76" fmla="*/ 33 w 42"/>
                <a:gd name="T77" fmla="*/ 33 h 49"/>
                <a:gd name="T78" fmla="*/ 31 w 42"/>
                <a:gd name="T79" fmla="*/ 37 h 49"/>
                <a:gd name="T80" fmla="*/ 30 w 42"/>
                <a:gd name="T81" fmla="*/ 40 h 49"/>
                <a:gd name="T82" fmla="*/ 30 w 42"/>
                <a:gd name="T83" fmla="*/ 40 h 49"/>
                <a:gd name="T84" fmla="*/ 12 w 42"/>
                <a:gd name="T85" fmla="*/ 11 h 49"/>
                <a:gd name="T86" fmla="*/ 12 w 42"/>
                <a:gd name="T87" fmla="*/ 11 h 49"/>
                <a:gd name="T88" fmla="*/ 16 w 42"/>
                <a:gd name="T89" fmla="*/ 7 h 49"/>
                <a:gd name="T90" fmla="*/ 21 w 42"/>
                <a:gd name="T91" fmla="*/ 7 h 49"/>
                <a:gd name="T92" fmla="*/ 21 w 42"/>
                <a:gd name="T93" fmla="*/ 7 h 49"/>
                <a:gd name="T94" fmla="*/ 26 w 42"/>
                <a:gd name="T95" fmla="*/ 7 h 49"/>
                <a:gd name="T96" fmla="*/ 31 w 42"/>
                <a:gd name="T97" fmla="*/ 11 h 49"/>
                <a:gd name="T98" fmla="*/ 31 w 42"/>
                <a:gd name="T99" fmla="*/ 11 h 49"/>
                <a:gd name="T100" fmla="*/ 33 w 42"/>
                <a:gd name="T101" fmla="*/ 14 h 49"/>
                <a:gd name="T102" fmla="*/ 33 w 42"/>
                <a:gd name="T103" fmla="*/ 19 h 49"/>
                <a:gd name="T104" fmla="*/ 9 w 42"/>
                <a:gd name="T105" fmla="*/ 19 h 49"/>
                <a:gd name="T106" fmla="*/ 9 w 42"/>
                <a:gd name="T107" fmla="*/ 19 h 49"/>
                <a:gd name="T108" fmla="*/ 9 w 42"/>
                <a:gd name="T109" fmla="*/ 14 h 49"/>
                <a:gd name="T110" fmla="*/ 12 w 42"/>
                <a:gd name="T111" fmla="*/ 11 h 49"/>
                <a:gd name="T112" fmla="*/ 12 w 42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40"/>
                  </a:lnTo>
                  <a:lnTo>
                    <a:pt x="4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6E69FA15-4CAB-4F62-B4D6-1A25F9AE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4" y="4386078"/>
              <a:ext cx="108073" cy="122727"/>
            </a:xfrm>
            <a:custGeom>
              <a:avLst/>
              <a:gdLst>
                <a:gd name="T0" fmla="*/ 59 w 59"/>
                <a:gd name="T1" fmla="*/ 32 h 67"/>
                <a:gd name="T2" fmla="*/ 57 w 59"/>
                <a:gd name="T3" fmla="*/ 0 h 67"/>
                <a:gd name="T4" fmla="*/ 0 w 59"/>
                <a:gd name="T5" fmla="*/ 34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2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BA4CAEAA-402A-4531-96F7-A46DCBC2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569" y="4387177"/>
              <a:ext cx="108073" cy="120894"/>
            </a:xfrm>
            <a:custGeom>
              <a:avLst/>
              <a:gdLst>
                <a:gd name="T0" fmla="*/ 0 w 59"/>
                <a:gd name="T1" fmla="*/ 33 h 66"/>
                <a:gd name="T2" fmla="*/ 1 w 59"/>
                <a:gd name="T3" fmla="*/ 66 h 66"/>
                <a:gd name="T4" fmla="*/ 59 w 59"/>
                <a:gd name="T5" fmla="*/ 33 h 66"/>
                <a:gd name="T6" fmla="*/ 0 w 59"/>
                <a:gd name="T7" fmla="*/ 0 h 66"/>
                <a:gd name="T8" fmla="*/ 0 w 59"/>
                <a:gd name="T9" fmla="*/ 0 h 66"/>
                <a:gd name="T10" fmla="*/ 0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0" y="33"/>
                  </a:moveTo>
                  <a:lnTo>
                    <a:pt x="1" y="66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78B94A39-71EC-48D3-BFDA-3E4BA324A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386" y="4448355"/>
              <a:ext cx="183173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1E64B6B5-4B22-453D-B15E-C7EF6EC3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632" y="3569127"/>
              <a:ext cx="888390" cy="1758462"/>
            </a:xfrm>
            <a:custGeom>
              <a:avLst/>
              <a:gdLst>
                <a:gd name="T0" fmla="*/ 0 w 485"/>
                <a:gd name="T1" fmla="*/ 0 h 960"/>
                <a:gd name="T2" fmla="*/ 485 w 485"/>
                <a:gd name="T3" fmla="*/ 0 h 960"/>
                <a:gd name="T4" fmla="*/ 485 w 485"/>
                <a:gd name="T5" fmla="*/ 960 h 960"/>
                <a:gd name="T6" fmla="*/ 0 w 485"/>
                <a:gd name="T7" fmla="*/ 960 h 960"/>
                <a:gd name="T8" fmla="*/ 0 w 485"/>
                <a:gd name="T9" fmla="*/ 0 h 960"/>
                <a:gd name="T10" fmla="*/ 0 w 485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960">
                  <a:moveTo>
                    <a:pt x="0" y="0"/>
                  </a:moveTo>
                  <a:lnTo>
                    <a:pt x="485" y="0"/>
                  </a:lnTo>
                  <a:lnTo>
                    <a:pt x="485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3A3E5CAB-D248-4023-A25C-D95101B4B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651" y="4204737"/>
              <a:ext cx="73269" cy="113567"/>
            </a:xfrm>
            <a:custGeom>
              <a:avLst/>
              <a:gdLst>
                <a:gd name="T0" fmla="*/ 40 w 40"/>
                <a:gd name="T1" fmla="*/ 62 h 62"/>
                <a:gd name="T2" fmla="*/ 40 w 40"/>
                <a:gd name="T3" fmla="*/ 55 h 62"/>
                <a:gd name="T4" fmla="*/ 9 w 40"/>
                <a:gd name="T5" fmla="*/ 55 h 62"/>
                <a:gd name="T6" fmla="*/ 9 w 40"/>
                <a:gd name="T7" fmla="*/ 0 h 62"/>
                <a:gd name="T8" fmla="*/ 0 w 40"/>
                <a:gd name="T9" fmla="*/ 0 h 62"/>
                <a:gd name="T10" fmla="*/ 0 w 40"/>
                <a:gd name="T11" fmla="*/ 62 h 62"/>
                <a:gd name="T12" fmla="*/ 40 w 40"/>
                <a:gd name="T13" fmla="*/ 62 h 62"/>
                <a:gd name="T14" fmla="*/ 40 w 40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2">
                  <a:moveTo>
                    <a:pt x="40" y="62"/>
                  </a:moveTo>
                  <a:lnTo>
                    <a:pt x="40" y="55"/>
                  </a:lnTo>
                  <a:lnTo>
                    <a:pt x="9" y="55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40" y="62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CED9FCD0-0CAE-49C8-937E-1D2DE60D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742" y="4204737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19 w 41"/>
                <a:gd name="T3" fmla="*/ 64 h 64"/>
                <a:gd name="T4" fmla="*/ 27 w 41"/>
                <a:gd name="T5" fmla="*/ 62 h 64"/>
                <a:gd name="T6" fmla="*/ 34 w 41"/>
                <a:gd name="T7" fmla="*/ 59 h 64"/>
                <a:gd name="T8" fmla="*/ 41 w 41"/>
                <a:gd name="T9" fmla="*/ 45 h 64"/>
                <a:gd name="T10" fmla="*/ 40 w 41"/>
                <a:gd name="T11" fmla="*/ 38 h 64"/>
                <a:gd name="T12" fmla="*/ 38 w 41"/>
                <a:gd name="T13" fmla="*/ 34 h 64"/>
                <a:gd name="T14" fmla="*/ 29 w 41"/>
                <a:gd name="T15" fmla="*/ 29 h 64"/>
                <a:gd name="T16" fmla="*/ 33 w 41"/>
                <a:gd name="T17" fmla="*/ 26 h 64"/>
                <a:gd name="T18" fmla="*/ 34 w 41"/>
                <a:gd name="T19" fmla="*/ 24 h 64"/>
                <a:gd name="T20" fmla="*/ 38 w 41"/>
                <a:gd name="T21" fmla="*/ 15 h 64"/>
                <a:gd name="T22" fmla="*/ 36 w 41"/>
                <a:gd name="T23" fmla="*/ 12 h 64"/>
                <a:gd name="T24" fmla="*/ 34 w 41"/>
                <a:gd name="T25" fmla="*/ 8 h 64"/>
                <a:gd name="T26" fmla="*/ 29 w 41"/>
                <a:gd name="T27" fmla="*/ 1 h 64"/>
                <a:gd name="T28" fmla="*/ 24 w 41"/>
                <a:gd name="T29" fmla="*/ 0 h 64"/>
                <a:gd name="T30" fmla="*/ 19 w 41"/>
                <a:gd name="T31" fmla="*/ 0 h 64"/>
                <a:gd name="T32" fmla="*/ 7 w 41"/>
                <a:gd name="T33" fmla="*/ 3 h 64"/>
                <a:gd name="T34" fmla="*/ 3 w 41"/>
                <a:gd name="T35" fmla="*/ 8 h 64"/>
                <a:gd name="T36" fmla="*/ 8 w 41"/>
                <a:gd name="T37" fmla="*/ 17 h 64"/>
                <a:gd name="T38" fmla="*/ 8 w 41"/>
                <a:gd name="T39" fmla="*/ 12 h 64"/>
                <a:gd name="T40" fmla="*/ 12 w 41"/>
                <a:gd name="T41" fmla="*/ 8 h 64"/>
                <a:gd name="T42" fmla="*/ 19 w 41"/>
                <a:gd name="T43" fmla="*/ 5 h 64"/>
                <a:gd name="T44" fmla="*/ 24 w 41"/>
                <a:gd name="T45" fmla="*/ 7 h 64"/>
                <a:gd name="T46" fmla="*/ 27 w 41"/>
                <a:gd name="T47" fmla="*/ 8 h 64"/>
                <a:gd name="T48" fmla="*/ 29 w 41"/>
                <a:gd name="T49" fmla="*/ 15 h 64"/>
                <a:gd name="T50" fmla="*/ 29 w 41"/>
                <a:gd name="T51" fmla="*/ 21 h 64"/>
                <a:gd name="T52" fmla="*/ 26 w 41"/>
                <a:gd name="T53" fmla="*/ 24 h 64"/>
                <a:gd name="T54" fmla="*/ 17 w 41"/>
                <a:gd name="T55" fmla="*/ 26 h 64"/>
                <a:gd name="T56" fmla="*/ 15 w 41"/>
                <a:gd name="T57" fmla="*/ 26 h 64"/>
                <a:gd name="T58" fmla="*/ 15 w 41"/>
                <a:gd name="T59" fmla="*/ 33 h 64"/>
                <a:gd name="T60" fmla="*/ 21 w 41"/>
                <a:gd name="T61" fmla="*/ 33 h 64"/>
                <a:gd name="T62" fmla="*/ 29 w 41"/>
                <a:gd name="T63" fmla="*/ 36 h 64"/>
                <a:gd name="T64" fmla="*/ 31 w 41"/>
                <a:gd name="T65" fmla="*/ 40 h 64"/>
                <a:gd name="T66" fmla="*/ 33 w 41"/>
                <a:gd name="T67" fmla="*/ 45 h 64"/>
                <a:gd name="T68" fmla="*/ 29 w 41"/>
                <a:gd name="T69" fmla="*/ 53 h 64"/>
                <a:gd name="T70" fmla="*/ 24 w 41"/>
                <a:gd name="T71" fmla="*/ 57 h 64"/>
                <a:gd name="T72" fmla="*/ 19 w 41"/>
                <a:gd name="T73" fmla="*/ 57 h 64"/>
                <a:gd name="T74" fmla="*/ 12 w 41"/>
                <a:gd name="T75" fmla="*/ 55 h 64"/>
                <a:gd name="T76" fmla="*/ 8 w 41"/>
                <a:gd name="T77" fmla="*/ 50 h 64"/>
                <a:gd name="T78" fmla="*/ 0 w 41"/>
                <a:gd name="T79" fmla="*/ 47 h 64"/>
                <a:gd name="T80" fmla="*/ 2 w 41"/>
                <a:gd name="T81" fmla="*/ 53 h 64"/>
                <a:gd name="T82" fmla="*/ 5 w 41"/>
                <a:gd name="T8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7" y="62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40" y="52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4" y="31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33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8"/>
                  </a:lnTo>
                  <a:lnTo>
                    <a:pt x="0" y="1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21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1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1" y="4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1" y="5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71275733-1952-4B12-864A-A112AB21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598" y="4594896"/>
              <a:ext cx="100746" cy="117231"/>
            </a:xfrm>
            <a:custGeom>
              <a:avLst/>
              <a:gdLst>
                <a:gd name="T0" fmla="*/ 40 w 55"/>
                <a:gd name="T1" fmla="*/ 54 h 64"/>
                <a:gd name="T2" fmla="*/ 40 w 55"/>
                <a:gd name="T3" fmla="*/ 54 h 64"/>
                <a:gd name="T4" fmla="*/ 35 w 55"/>
                <a:gd name="T5" fmla="*/ 57 h 64"/>
                <a:gd name="T6" fmla="*/ 28 w 55"/>
                <a:gd name="T7" fmla="*/ 57 h 64"/>
                <a:gd name="T8" fmla="*/ 28 w 55"/>
                <a:gd name="T9" fmla="*/ 57 h 64"/>
                <a:gd name="T10" fmla="*/ 23 w 55"/>
                <a:gd name="T11" fmla="*/ 57 h 64"/>
                <a:gd name="T12" fmla="*/ 17 w 55"/>
                <a:gd name="T13" fmla="*/ 54 h 64"/>
                <a:gd name="T14" fmla="*/ 17 w 55"/>
                <a:gd name="T15" fmla="*/ 54 h 64"/>
                <a:gd name="T16" fmla="*/ 14 w 55"/>
                <a:gd name="T17" fmla="*/ 50 h 64"/>
                <a:gd name="T18" fmla="*/ 10 w 55"/>
                <a:gd name="T19" fmla="*/ 45 h 64"/>
                <a:gd name="T20" fmla="*/ 10 w 55"/>
                <a:gd name="T21" fmla="*/ 45 h 64"/>
                <a:gd name="T22" fmla="*/ 9 w 55"/>
                <a:gd name="T23" fmla="*/ 40 h 64"/>
                <a:gd name="T24" fmla="*/ 9 w 55"/>
                <a:gd name="T25" fmla="*/ 31 h 64"/>
                <a:gd name="T26" fmla="*/ 9 w 55"/>
                <a:gd name="T27" fmla="*/ 31 h 64"/>
                <a:gd name="T28" fmla="*/ 10 w 55"/>
                <a:gd name="T29" fmla="*/ 19 h 64"/>
                <a:gd name="T30" fmla="*/ 10 w 55"/>
                <a:gd name="T31" fmla="*/ 19 h 64"/>
                <a:gd name="T32" fmla="*/ 12 w 55"/>
                <a:gd name="T33" fmla="*/ 14 h 64"/>
                <a:gd name="T34" fmla="*/ 17 w 55"/>
                <a:gd name="T35" fmla="*/ 10 h 64"/>
                <a:gd name="T36" fmla="*/ 17 w 55"/>
                <a:gd name="T37" fmla="*/ 10 h 64"/>
                <a:gd name="T38" fmla="*/ 23 w 55"/>
                <a:gd name="T39" fmla="*/ 7 h 64"/>
                <a:gd name="T40" fmla="*/ 30 w 55"/>
                <a:gd name="T41" fmla="*/ 7 h 64"/>
                <a:gd name="T42" fmla="*/ 30 w 55"/>
                <a:gd name="T43" fmla="*/ 7 h 64"/>
                <a:gd name="T44" fmla="*/ 35 w 55"/>
                <a:gd name="T45" fmla="*/ 7 h 64"/>
                <a:gd name="T46" fmla="*/ 40 w 55"/>
                <a:gd name="T47" fmla="*/ 10 h 64"/>
                <a:gd name="T48" fmla="*/ 40 w 55"/>
                <a:gd name="T49" fmla="*/ 10 h 64"/>
                <a:gd name="T50" fmla="*/ 43 w 55"/>
                <a:gd name="T51" fmla="*/ 14 h 64"/>
                <a:gd name="T52" fmla="*/ 45 w 55"/>
                <a:gd name="T53" fmla="*/ 19 h 64"/>
                <a:gd name="T54" fmla="*/ 54 w 55"/>
                <a:gd name="T55" fmla="*/ 17 h 64"/>
                <a:gd name="T56" fmla="*/ 54 w 55"/>
                <a:gd name="T57" fmla="*/ 17 h 64"/>
                <a:gd name="T58" fmla="*/ 50 w 55"/>
                <a:gd name="T59" fmla="*/ 10 h 64"/>
                <a:gd name="T60" fmla="*/ 45 w 55"/>
                <a:gd name="T61" fmla="*/ 3 h 64"/>
                <a:gd name="T62" fmla="*/ 45 w 55"/>
                <a:gd name="T63" fmla="*/ 3 h 64"/>
                <a:gd name="T64" fmla="*/ 38 w 55"/>
                <a:gd name="T65" fmla="*/ 0 h 64"/>
                <a:gd name="T66" fmla="*/ 30 w 55"/>
                <a:gd name="T67" fmla="*/ 0 h 64"/>
                <a:gd name="T68" fmla="*/ 30 w 55"/>
                <a:gd name="T69" fmla="*/ 0 h 64"/>
                <a:gd name="T70" fmla="*/ 21 w 55"/>
                <a:gd name="T71" fmla="*/ 0 h 64"/>
                <a:gd name="T72" fmla="*/ 14 w 55"/>
                <a:gd name="T73" fmla="*/ 3 h 64"/>
                <a:gd name="T74" fmla="*/ 14 w 55"/>
                <a:gd name="T75" fmla="*/ 3 h 64"/>
                <a:gd name="T76" fmla="*/ 7 w 55"/>
                <a:gd name="T77" fmla="*/ 9 h 64"/>
                <a:gd name="T78" fmla="*/ 4 w 55"/>
                <a:gd name="T79" fmla="*/ 14 h 64"/>
                <a:gd name="T80" fmla="*/ 4 w 55"/>
                <a:gd name="T81" fmla="*/ 14 h 64"/>
                <a:gd name="T82" fmla="*/ 0 w 55"/>
                <a:gd name="T83" fmla="*/ 22 h 64"/>
                <a:gd name="T84" fmla="*/ 0 w 55"/>
                <a:gd name="T85" fmla="*/ 31 h 64"/>
                <a:gd name="T86" fmla="*/ 0 w 55"/>
                <a:gd name="T87" fmla="*/ 31 h 64"/>
                <a:gd name="T88" fmla="*/ 0 w 55"/>
                <a:gd name="T89" fmla="*/ 40 h 64"/>
                <a:gd name="T90" fmla="*/ 4 w 55"/>
                <a:gd name="T91" fmla="*/ 48 h 64"/>
                <a:gd name="T92" fmla="*/ 4 w 55"/>
                <a:gd name="T93" fmla="*/ 48 h 64"/>
                <a:gd name="T94" fmla="*/ 7 w 55"/>
                <a:gd name="T95" fmla="*/ 55 h 64"/>
                <a:gd name="T96" fmla="*/ 12 w 55"/>
                <a:gd name="T97" fmla="*/ 61 h 64"/>
                <a:gd name="T98" fmla="*/ 12 w 55"/>
                <a:gd name="T99" fmla="*/ 61 h 64"/>
                <a:gd name="T100" fmla="*/ 19 w 55"/>
                <a:gd name="T101" fmla="*/ 64 h 64"/>
                <a:gd name="T102" fmla="*/ 30 w 55"/>
                <a:gd name="T103" fmla="*/ 64 h 64"/>
                <a:gd name="T104" fmla="*/ 30 w 55"/>
                <a:gd name="T105" fmla="*/ 64 h 64"/>
                <a:gd name="T106" fmla="*/ 38 w 55"/>
                <a:gd name="T107" fmla="*/ 64 h 64"/>
                <a:gd name="T108" fmla="*/ 45 w 55"/>
                <a:gd name="T109" fmla="*/ 59 h 64"/>
                <a:gd name="T110" fmla="*/ 45 w 55"/>
                <a:gd name="T111" fmla="*/ 59 h 64"/>
                <a:gd name="T112" fmla="*/ 52 w 55"/>
                <a:gd name="T113" fmla="*/ 52 h 64"/>
                <a:gd name="T114" fmla="*/ 55 w 55"/>
                <a:gd name="T115" fmla="*/ 43 h 64"/>
                <a:gd name="T116" fmla="*/ 47 w 55"/>
                <a:gd name="T117" fmla="*/ 41 h 64"/>
                <a:gd name="T118" fmla="*/ 47 w 55"/>
                <a:gd name="T119" fmla="*/ 41 h 64"/>
                <a:gd name="T120" fmla="*/ 43 w 55"/>
                <a:gd name="T121" fmla="*/ 48 h 64"/>
                <a:gd name="T122" fmla="*/ 40 w 55"/>
                <a:gd name="T123" fmla="*/ 54 h 64"/>
                <a:gd name="T124" fmla="*/ 40 w 55"/>
                <a:gd name="T125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4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4" y="50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7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7" y="55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55" y="43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3" y="48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5230F7B-9002-44FC-B4A5-3FBC380EE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0165" y="4626035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2 h 47"/>
                <a:gd name="T4" fmla="*/ 38 w 42"/>
                <a:gd name="T5" fmla="*/ 28 h 47"/>
                <a:gd name="T6" fmla="*/ 38 w 42"/>
                <a:gd name="T7" fmla="*/ 18 h 47"/>
                <a:gd name="T8" fmla="*/ 38 w 42"/>
                <a:gd name="T9" fmla="*/ 11 h 47"/>
                <a:gd name="T10" fmla="*/ 37 w 42"/>
                <a:gd name="T11" fmla="*/ 4 h 47"/>
                <a:gd name="T12" fmla="*/ 32 w 42"/>
                <a:gd name="T13" fmla="*/ 0 h 47"/>
                <a:gd name="T14" fmla="*/ 21 w 42"/>
                <a:gd name="T15" fmla="*/ 0 h 47"/>
                <a:gd name="T16" fmla="*/ 11 w 42"/>
                <a:gd name="T17" fmla="*/ 2 h 47"/>
                <a:gd name="T18" fmla="*/ 4 w 42"/>
                <a:gd name="T19" fmla="*/ 5 h 47"/>
                <a:gd name="T20" fmla="*/ 0 w 42"/>
                <a:gd name="T21" fmla="*/ 14 h 47"/>
                <a:gd name="T22" fmla="*/ 9 w 42"/>
                <a:gd name="T23" fmla="*/ 14 h 47"/>
                <a:gd name="T24" fmla="*/ 13 w 42"/>
                <a:gd name="T25" fmla="*/ 7 h 47"/>
                <a:gd name="T26" fmla="*/ 16 w 42"/>
                <a:gd name="T27" fmla="*/ 7 h 47"/>
                <a:gd name="T28" fmla="*/ 19 w 42"/>
                <a:gd name="T29" fmla="*/ 5 h 47"/>
                <a:gd name="T30" fmla="*/ 30 w 42"/>
                <a:gd name="T31" fmla="*/ 9 h 47"/>
                <a:gd name="T32" fmla="*/ 32 w 42"/>
                <a:gd name="T33" fmla="*/ 11 h 47"/>
                <a:gd name="T34" fmla="*/ 32 w 42"/>
                <a:gd name="T35" fmla="*/ 16 h 47"/>
                <a:gd name="T36" fmla="*/ 32 w 42"/>
                <a:gd name="T37" fmla="*/ 18 h 47"/>
                <a:gd name="T38" fmla="*/ 18 w 42"/>
                <a:gd name="T39" fmla="*/ 19 h 47"/>
                <a:gd name="T40" fmla="*/ 11 w 42"/>
                <a:gd name="T41" fmla="*/ 21 h 47"/>
                <a:gd name="T42" fmla="*/ 6 w 42"/>
                <a:gd name="T43" fmla="*/ 24 h 47"/>
                <a:gd name="T44" fmla="*/ 0 w 42"/>
                <a:gd name="T45" fmla="*/ 28 h 47"/>
                <a:gd name="T46" fmla="*/ 0 w 42"/>
                <a:gd name="T47" fmla="*/ 35 h 47"/>
                <a:gd name="T48" fmla="*/ 4 w 42"/>
                <a:gd name="T49" fmla="*/ 44 h 47"/>
                <a:gd name="T50" fmla="*/ 9 w 42"/>
                <a:gd name="T51" fmla="*/ 47 h 47"/>
                <a:gd name="T52" fmla="*/ 16 w 42"/>
                <a:gd name="T53" fmla="*/ 47 h 47"/>
                <a:gd name="T54" fmla="*/ 23 w 42"/>
                <a:gd name="T55" fmla="*/ 45 h 47"/>
                <a:gd name="T56" fmla="*/ 32 w 42"/>
                <a:gd name="T57" fmla="*/ 40 h 47"/>
                <a:gd name="T58" fmla="*/ 33 w 42"/>
                <a:gd name="T59" fmla="*/ 47 h 47"/>
                <a:gd name="T60" fmla="*/ 32 w 42"/>
                <a:gd name="T61" fmla="*/ 26 h 47"/>
                <a:gd name="T62" fmla="*/ 30 w 42"/>
                <a:gd name="T63" fmla="*/ 35 h 47"/>
                <a:gd name="T64" fmla="*/ 28 w 42"/>
                <a:gd name="T65" fmla="*/ 37 h 47"/>
                <a:gd name="T66" fmla="*/ 25 w 42"/>
                <a:gd name="T67" fmla="*/ 40 h 47"/>
                <a:gd name="T68" fmla="*/ 18 w 42"/>
                <a:gd name="T69" fmla="*/ 42 h 47"/>
                <a:gd name="T70" fmla="*/ 13 w 42"/>
                <a:gd name="T71" fmla="*/ 40 h 47"/>
                <a:gd name="T72" fmla="*/ 11 w 42"/>
                <a:gd name="T73" fmla="*/ 40 h 47"/>
                <a:gd name="T74" fmla="*/ 7 w 42"/>
                <a:gd name="T75" fmla="*/ 35 h 47"/>
                <a:gd name="T76" fmla="*/ 9 w 42"/>
                <a:gd name="T77" fmla="*/ 30 h 47"/>
                <a:gd name="T78" fmla="*/ 13 w 42"/>
                <a:gd name="T79" fmla="*/ 28 h 47"/>
                <a:gd name="T80" fmla="*/ 19 w 42"/>
                <a:gd name="T81" fmla="*/ 26 h 47"/>
                <a:gd name="T82" fmla="*/ 32 w 42"/>
                <a:gd name="T83" fmla="*/ 23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3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5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8" y="37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3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E6894FB5-4885-4712-9069-E170FE94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920" y="46260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5 w 40"/>
                <a:gd name="T11" fmla="*/ 40 h 47"/>
                <a:gd name="T12" fmla="*/ 10 w 40"/>
                <a:gd name="T13" fmla="*/ 37 h 47"/>
                <a:gd name="T14" fmla="*/ 10 w 40"/>
                <a:gd name="T15" fmla="*/ 37 h 47"/>
                <a:gd name="T16" fmla="*/ 9 w 40"/>
                <a:gd name="T17" fmla="*/ 31 h 47"/>
                <a:gd name="T18" fmla="*/ 7 w 40"/>
                <a:gd name="T19" fmla="*/ 23 h 47"/>
                <a:gd name="T20" fmla="*/ 7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5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1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5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5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31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9" y="3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1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25D8285D-D6BB-4F0B-A38C-158966A3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011" y="4594896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29 h 64"/>
                <a:gd name="T8" fmla="*/ 8 w 36"/>
                <a:gd name="T9" fmla="*/ 29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29 h 64"/>
                <a:gd name="T28" fmla="*/ 27 w 36"/>
                <a:gd name="T29" fmla="*/ 35 h 64"/>
                <a:gd name="T30" fmla="*/ 27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29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0 w 36"/>
                <a:gd name="T53" fmla="*/ 17 h 64"/>
                <a:gd name="T54" fmla="*/ 20 w 36"/>
                <a:gd name="T55" fmla="*/ 17 h 64"/>
                <a:gd name="T56" fmla="*/ 13 w 36"/>
                <a:gd name="T57" fmla="*/ 19 h 64"/>
                <a:gd name="T58" fmla="*/ 7 w 36"/>
                <a:gd name="T59" fmla="*/ 22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29"/>
                  </a:lnTo>
                  <a:lnTo>
                    <a:pt x="27" y="35"/>
                  </a:lnTo>
                  <a:lnTo>
                    <a:pt x="27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29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13" y="19"/>
                  </a:lnTo>
                  <a:lnTo>
                    <a:pt x="7" y="2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E3392278-4924-4BB9-A2DB-B57F0C71C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440" y="4626035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10 w 41"/>
                <a:gd name="T17" fmla="*/ 31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1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0 w 41"/>
                <a:gd name="T37" fmla="*/ 0 h 47"/>
                <a:gd name="T38" fmla="*/ 20 w 41"/>
                <a:gd name="T39" fmla="*/ 0 h 47"/>
                <a:gd name="T40" fmla="*/ 13 w 41"/>
                <a:gd name="T41" fmla="*/ 2 h 47"/>
                <a:gd name="T42" fmla="*/ 7 w 41"/>
                <a:gd name="T43" fmla="*/ 5 h 47"/>
                <a:gd name="T44" fmla="*/ 7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7 w 41"/>
                <a:gd name="T55" fmla="*/ 42 h 47"/>
                <a:gd name="T56" fmla="*/ 7 w 41"/>
                <a:gd name="T57" fmla="*/ 42 h 47"/>
                <a:gd name="T58" fmla="*/ 13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4 h 47"/>
                <a:gd name="T68" fmla="*/ 34 w 41"/>
                <a:gd name="T69" fmla="*/ 44 h 47"/>
                <a:gd name="T70" fmla="*/ 39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7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2 w 41"/>
                <a:gd name="T91" fmla="*/ 5 h 47"/>
                <a:gd name="T92" fmla="*/ 22 w 41"/>
                <a:gd name="T93" fmla="*/ 5 h 47"/>
                <a:gd name="T94" fmla="*/ 27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31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9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A74E9A3A-1B30-4F8B-9476-BF59299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784" y="4387910"/>
              <a:ext cx="108073" cy="120894"/>
            </a:xfrm>
            <a:custGeom>
              <a:avLst/>
              <a:gdLst>
                <a:gd name="T0" fmla="*/ 59 w 59"/>
                <a:gd name="T1" fmla="*/ 33 h 66"/>
                <a:gd name="T2" fmla="*/ 59 w 59"/>
                <a:gd name="T3" fmla="*/ 0 h 66"/>
                <a:gd name="T4" fmla="*/ 0 w 59"/>
                <a:gd name="T5" fmla="*/ 33 h 66"/>
                <a:gd name="T6" fmla="*/ 59 w 59"/>
                <a:gd name="T7" fmla="*/ 66 h 66"/>
                <a:gd name="T8" fmla="*/ 59 w 59"/>
                <a:gd name="T9" fmla="*/ 66 h 66"/>
                <a:gd name="T10" fmla="*/ 59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1229BEFD-DD80-48AD-B23D-51AA0515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434" y="4387910"/>
              <a:ext cx="104409" cy="120894"/>
            </a:xfrm>
            <a:custGeom>
              <a:avLst/>
              <a:gdLst>
                <a:gd name="T0" fmla="*/ 0 w 57"/>
                <a:gd name="T1" fmla="*/ 33 h 66"/>
                <a:gd name="T2" fmla="*/ 0 w 57"/>
                <a:gd name="T3" fmla="*/ 66 h 66"/>
                <a:gd name="T4" fmla="*/ 57 w 57"/>
                <a:gd name="T5" fmla="*/ 33 h 66"/>
                <a:gd name="T6" fmla="*/ 0 w 57"/>
                <a:gd name="T7" fmla="*/ 0 h 66"/>
                <a:gd name="T8" fmla="*/ 0 w 57"/>
                <a:gd name="T9" fmla="*/ 0 h 66"/>
                <a:gd name="T10" fmla="*/ 0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0" y="33"/>
                  </a:moveTo>
                  <a:lnTo>
                    <a:pt x="0" y="66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162CDB24-DD33-43DD-93CB-DDB78D525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4093" y="4448357"/>
              <a:ext cx="181342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0A5E716E-B934-46ED-9D73-50D4CB5F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97" y="3303525"/>
              <a:ext cx="1014779" cy="2326298"/>
            </a:xfrm>
            <a:custGeom>
              <a:avLst/>
              <a:gdLst>
                <a:gd name="T0" fmla="*/ 0 w 554"/>
                <a:gd name="T1" fmla="*/ 0 h 1270"/>
                <a:gd name="T2" fmla="*/ 554 w 554"/>
                <a:gd name="T3" fmla="*/ 0 h 1270"/>
                <a:gd name="T4" fmla="*/ 554 w 554"/>
                <a:gd name="T5" fmla="*/ 1270 h 1270"/>
                <a:gd name="T6" fmla="*/ 0 w 554"/>
                <a:gd name="T7" fmla="*/ 1270 h 1270"/>
                <a:gd name="T8" fmla="*/ 0 w 554"/>
                <a:gd name="T9" fmla="*/ 0 h 1270"/>
                <a:gd name="T10" fmla="*/ 0 w 554"/>
                <a:gd name="T11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1270">
                  <a:moveTo>
                    <a:pt x="0" y="0"/>
                  </a:moveTo>
                  <a:lnTo>
                    <a:pt x="554" y="0"/>
                  </a:lnTo>
                  <a:lnTo>
                    <a:pt x="554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8BFFB9E2-8E82-473F-A191-934E7C3F8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7" y="4122309"/>
              <a:ext cx="109904" cy="113567"/>
            </a:xfrm>
            <a:custGeom>
              <a:avLst/>
              <a:gdLst>
                <a:gd name="T0" fmla="*/ 8 w 60"/>
                <a:gd name="T1" fmla="*/ 62 h 62"/>
                <a:gd name="T2" fmla="*/ 8 w 60"/>
                <a:gd name="T3" fmla="*/ 8 h 62"/>
                <a:gd name="T4" fmla="*/ 26 w 60"/>
                <a:gd name="T5" fmla="*/ 62 h 62"/>
                <a:gd name="T6" fmla="*/ 34 w 60"/>
                <a:gd name="T7" fmla="*/ 62 h 62"/>
                <a:gd name="T8" fmla="*/ 52 w 60"/>
                <a:gd name="T9" fmla="*/ 10 h 62"/>
                <a:gd name="T10" fmla="*/ 52 w 60"/>
                <a:gd name="T11" fmla="*/ 62 h 62"/>
                <a:gd name="T12" fmla="*/ 60 w 60"/>
                <a:gd name="T13" fmla="*/ 62 h 62"/>
                <a:gd name="T14" fmla="*/ 60 w 60"/>
                <a:gd name="T15" fmla="*/ 0 h 62"/>
                <a:gd name="T16" fmla="*/ 48 w 60"/>
                <a:gd name="T17" fmla="*/ 0 h 62"/>
                <a:gd name="T18" fmla="*/ 34 w 60"/>
                <a:gd name="T19" fmla="*/ 43 h 62"/>
                <a:gd name="T20" fmla="*/ 34 w 60"/>
                <a:gd name="T21" fmla="*/ 43 h 62"/>
                <a:gd name="T22" fmla="*/ 31 w 60"/>
                <a:gd name="T23" fmla="*/ 53 h 62"/>
                <a:gd name="T24" fmla="*/ 31 w 60"/>
                <a:gd name="T25" fmla="*/ 53 h 62"/>
                <a:gd name="T26" fmla="*/ 27 w 60"/>
                <a:gd name="T27" fmla="*/ 43 h 62"/>
                <a:gd name="T28" fmla="*/ 12 w 60"/>
                <a:gd name="T29" fmla="*/ 0 h 62"/>
                <a:gd name="T30" fmla="*/ 0 w 60"/>
                <a:gd name="T31" fmla="*/ 0 h 62"/>
                <a:gd name="T32" fmla="*/ 0 w 60"/>
                <a:gd name="T33" fmla="*/ 62 h 62"/>
                <a:gd name="T34" fmla="*/ 8 w 60"/>
                <a:gd name="T35" fmla="*/ 62 h 62"/>
                <a:gd name="T36" fmla="*/ 8 w 60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2">
                  <a:moveTo>
                    <a:pt x="8" y="62"/>
                  </a:moveTo>
                  <a:lnTo>
                    <a:pt x="8" y="8"/>
                  </a:lnTo>
                  <a:lnTo>
                    <a:pt x="26" y="62"/>
                  </a:lnTo>
                  <a:lnTo>
                    <a:pt x="34" y="62"/>
                  </a:lnTo>
                  <a:lnTo>
                    <a:pt x="52" y="10"/>
                  </a:lnTo>
                  <a:lnTo>
                    <a:pt x="52" y="62"/>
                  </a:lnTo>
                  <a:lnTo>
                    <a:pt x="60" y="6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0D61CEFA-0F38-4174-83FB-A98EA37B7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5103" y="4122309"/>
              <a:ext cx="104409" cy="113567"/>
            </a:xfrm>
            <a:custGeom>
              <a:avLst/>
              <a:gdLst>
                <a:gd name="T0" fmla="*/ 9 w 57"/>
                <a:gd name="T1" fmla="*/ 62 h 62"/>
                <a:gd name="T2" fmla="*/ 16 w 57"/>
                <a:gd name="T3" fmla="*/ 43 h 62"/>
                <a:gd name="T4" fmla="*/ 42 w 57"/>
                <a:gd name="T5" fmla="*/ 43 h 62"/>
                <a:gd name="T6" fmla="*/ 49 w 57"/>
                <a:gd name="T7" fmla="*/ 62 h 62"/>
                <a:gd name="T8" fmla="*/ 57 w 57"/>
                <a:gd name="T9" fmla="*/ 62 h 62"/>
                <a:gd name="T10" fmla="*/ 33 w 57"/>
                <a:gd name="T11" fmla="*/ 0 h 62"/>
                <a:gd name="T12" fmla="*/ 23 w 57"/>
                <a:gd name="T13" fmla="*/ 0 h 62"/>
                <a:gd name="T14" fmla="*/ 0 w 57"/>
                <a:gd name="T15" fmla="*/ 62 h 62"/>
                <a:gd name="T16" fmla="*/ 9 w 57"/>
                <a:gd name="T17" fmla="*/ 62 h 62"/>
                <a:gd name="T18" fmla="*/ 9 w 57"/>
                <a:gd name="T19" fmla="*/ 62 h 62"/>
                <a:gd name="T20" fmla="*/ 25 w 57"/>
                <a:gd name="T21" fmla="*/ 17 h 62"/>
                <a:gd name="T22" fmla="*/ 25 w 57"/>
                <a:gd name="T23" fmla="*/ 17 h 62"/>
                <a:gd name="T24" fmla="*/ 28 w 57"/>
                <a:gd name="T25" fmla="*/ 5 h 62"/>
                <a:gd name="T26" fmla="*/ 28 w 57"/>
                <a:gd name="T27" fmla="*/ 5 h 62"/>
                <a:gd name="T28" fmla="*/ 31 w 57"/>
                <a:gd name="T29" fmla="*/ 19 h 62"/>
                <a:gd name="T30" fmla="*/ 38 w 57"/>
                <a:gd name="T31" fmla="*/ 36 h 62"/>
                <a:gd name="T32" fmla="*/ 18 w 57"/>
                <a:gd name="T33" fmla="*/ 36 h 62"/>
                <a:gd name="T34" fmla="*/ 25 w 57"/>
                <a:gd name="T35" fmla="*/ 17 h 62"/>
                <a:gd name="T36" fmla="*/ 25 w 57"/>
                <a:gd name="T37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2">
                  <a:moveTo>
                    <a:pt x="9" y="62"/>
                  </a:moveTo>
                  <a:lnTo>
                    <a:pt x="16" y="43"/>
                  </a:lnTo>
                  <a:lnTo>
                    <a:pt x="42" y="43"/>
                  </a:lnTo>
                  <a:lnTo>
                    <a:pt x="49" y="62"/>
                  </a:lnTo>
                  <a:lnTo>
                    <a:pt x="57" y="62"/>
                  </a:lnTo>
                  <a:lnTo>
                    <a:pt x="33" y="0"/>
                  </a:lnTo>
                  <a:lnTo>
                    <a:pt x="23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25" y="17"/>
                  </a:moveTo>
                  <a:lnTo>
                    <a:pt x="25" y="17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1" y="19"/>
                  </a:lnTo>
                  <a:lnTo>
                    <a:pt x="38" y="36"/>
                  </a:lnTo>
                  <a:lnTo>
                    <a:pt x="18" y="36"/>
                  </a:lnTo>
                  <a:lnTo>
                    <a:pt x="25" y="17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180DD2EF-60B5-4D75-A5AF-2B3219C83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997" y="4122309"/>
              <a:ext cx="16486" cy="113567"/>
            </a:xfrm>
            <a:custGeom>
              <a:avLst/>
              <a:gdLst>
                <a:gd name="T0" fmla="*/ 9 w 9"/>
                <a:gd name="T1" fmla="*/ 62 h 62"/>
                <a:gd name="T2" fmla="*/ 9 w 9"/>
                <a:gd name="T3" fmla="*/ 0 h 62"/>
                <a:gd name="T4" fmla="*/ 0 w 9"/>
                <a:gd name="T5" fmla="*/ 0 h 62"/>
                <a:gd name="T6" fmla="*/ 0 w 9"/>
                <a:gd name="T7" fmla="*/ 62 h 62"/>
                <a:gd name="T8" fmla="*/ 9 w 9"/>
                <a:gd name="T9" fmla="*/ 62 h 62"/>
                <a:gd name="T10" fmla="*/ 9 w 9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2">
                  <a:moveTo>
                    <a:pt x="9" y="6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B22E9734-C16B-487C-BA48-C5A773713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7" y="4122309"/>
              <a:ext cx="91587" cy="113567"/>
            </a:xfrm>
            <a:custGeom>
              <a:avLst/>
              <a:gdLst>
                <a:gd name="T0" fmla="*/ 8 w 50"/>
                <a:gd name="T1" fmla="*/ 62 h 62"/>
                <a:gd name="T2" fmla="*/ 8 w 50"/>
                <a:gd name="T3" fmla="*/ 12 h 62"/>
                <a:gd name="T4" fmla="*/ 41 w 50"/>
                <a:gd name="T5" fmla="*/ 62 h 62"/>
                <a:gd name="T6" fmla="*/ 50 w 50"/>
                <a:gd name="T7" fmla="*/ 62 h 62"/>
                <a:gd name="T8" fmla="*/ 50 w 50"/>
                <a:gd name="T9" fmla="*/ 0 h 62"/>
                <a:gd name="T10" fmla="*/ 41 w 50"/>
                <a:gd name="T11" fmla="*/ 0 h 62"/>
                <a:gd name="T12" fmla="*/ 41 w 50"/>
                <a:gd name="T13" fmla="*/ 48 h 62"/>
                <a:gd name="T14" fmla="*/ 8 w 50"/>
                <a:gd name="T15" fmla="*/ 0 h 62"/>
                <a:gd name="T16" fmla="*/ 0 w 50"/>
                <a:gd name="T17" fmla="*/ 0 h 62"/>
                <a:gd name="T18" fmla="*/ 0 w 50"/>
                <a:gd name="T19" fmla="*/ 62 h 62"/>
                <a:gd name="T20" fmla="*/ 8 w 50"/>
                <a:gd name="T21" fmla="*/ 62 h 62"/>
                <a:gd name="T22" fmla="*/ 8 w 5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62">
                  <a:moveTo>
                    <a:pt x="8" y="62"/>
                  </a:moveTo>
                  <a:lnTo>
                    <a:pt x="8" y="12"/>
                  </a:lnTo>
                  <a:lnTo>
                    <a:pt x="41" y="62"/>
                  </a:lnTo>
                  <a:lnTo>
                    <a:pt x="50" y="62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4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584DD43-B76E-47C7-9BE8-DF7596BD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642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2 w 59"/>
                <a:gd name="T9" fmla="*/ 10 h 64"/>
                <a:gd name="T10" fmla="*/ 52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9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30 w 59"/>
                <a:gd name="T23" fmla="*/ 55 h 64"/>
                <a:gd name="T24" fmla="*/ 30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2" y="10"/>
                  </a:lnTo>
                  <a:lnTo>
                    <a:pt x="52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06372DBD-40E9-4CC8-9D08-D53BE57CF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357" y="4611381"/>
              <a:ext cx="86092" cy="117231"/>
            </a:xfrm>
            <a:custGeom>
              <a:avLst/>
              <a:gdLst>
                <a:gd name="T0" fmla="*/ 47 w 47"/>
                <a:gd name="T1" fmla="*/ 64 h 64"/>
                <a:gd name="T2" fmla="*/ 47 w 47"/>
                <a:gd name="T3" fmla="*/ 57 h 64"/>
                <a:gd name="T4" fmla="*/ 9 w 47"/>
                <a:gd name="T5" fmla="*/ 57 h 64"/>
                <a:gd name="T6" fmla="*/ 9 w 47"/>
                <a:gd name="T7" fmla="*/ 34 h 64"/>
                <a:gd name="T8" fmla="*/ 43 w 47"/>
                <a:gd name="T9" fmla="*/ 34 h 64"/>
                <a:gd name="T10" fmla="*/ 43 w 47"/>
                <a:gd name="T11" fmla="*/ 27 h 64"/>
                <a:gd name="T12" fmla="*/ 9 w 47"/>
                <a:gd name="T13" fmla="*/ 27 h 64"/>
                <a:gd name="T14" fmla="*/ 9 w 47"/>
                <a:gd name="T15" fmla="*/ 8 h 64"/>
                <a:gd name="T16" fmla="*/ 45 w 47"/>
                <a:gd name="T17" fmla="*/ 8 h 64"/>
                <a:gd name="T18" fmla="*/ 45 w 47"/>
                <a:gd name="T19" fmla="*/ 0 h 64"/>
                <a:gd name="T20" fmla="*/ 0 w 47"/>
                <a:gd name="T21" fmla="*/ 0 h 64"/>
                <a:gd name="T22" fmla="*/ 0 w 47"/>
                <a:gd name="T23" fmla="*/ 64 h 64"/>
                <a:gd name="T24" fmla="*/ 47 w 47"/>
                <a:gd name="T25" fmla="*/ 64 h 64"/>
                <a:gd name="T26" fmla="*/ 47 w 47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64">
                  <a:moveTo>
                    <a:pt x="47" y="64"/>
                  </a:moveTo>
                  <a:lnTo>
                    <a:pt x="47" y="57"/>
                  </a:lnTo>
                  <a:lnTo>
                    <a:pt x="9" y="57"/>
                  </a:lnTo>
                  <a:lnTo>
                    <a:pt x="9" y="34"/>
                  </a:lnTo>
                  <a:lnTo>
                    <a:pt x="43" y="34"/>
                  </a:lnTo>
                  <a:lnTo>
                    <a:pt x="43" y="27"/>
                  </a:lnTo>
                  <a:lnTo>
                    <a:pt x="9" y="27"/>
                  </a:lnTo>
                  <a:lnTo>
                    <a:pt x="9" y="8"/>
                  </a:lnTo>
                  <a:lnTo>
                    <a:pt x="45" y="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59A9A1BB-91A7-4338-AA23-4CD7A29E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0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0 w 59"/>
                <a:gd name="T9" fmla="*/ 10 h 64"/>
                <a:gd name="T10" fmla="*/ 50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8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29 w 59"/>
                <a:gd name="T23" fmla="*/ 55 h 64"/>
                <a:gd name="T24" fmla="*/ 29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0" y="10"/>
                  </a:lnTo>
                  <a:lnTo>
                    <a:pt x="50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33BE44E9-9012-4D3C-8DA8-86C6050CD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8819" y="4611381"/>
              <a:ext cx="111736" cy="119063"/>
            </a:xfrm>
            <a:custGeom>
              <a:avLst/>
              <a:gdLst>
                <a:gd name="T0" fmla="*/ 3 w 61"/>
                <a:gd name="T1" fmla="*/ 48 h 65"/>
                <a:gd name="T2" fmla="*/ 16 w 61"/>
                <a:gd name="T3" fmla="*/ 60 h 65"/>
                <a:gd name="T4" fmla="*/ 22 w 61"/>
                <a:gd name="T5" fmla="*/ 64 h 65"/>
                <a:gd name="T6" fmla="*/ 31 w 61"/>
                <a:gd name="T7" fmla="*/ 65 h 65"/>
                <a:gd name="T8" fmla="*/ 47 w 61"/>
                <a:gd name="T9" fmla="*/ 60 h 65"/>
                <a:gd name="T10" fmla="*/ 52 w 61"/>
                <a:gd name="T11" fmla="*/ 55 h 65"/>
                <a:gd name="T12" fmla="*/ 57 w 61"/>
                <a:gd name="T13" fmla="*/ 50 h 65"/>
                <a:gd name="T14" fmla="*/ 61 w 61"/>
                <a:gd name="T15" fmla="*/ 32 h 65"/>
                <a:gd name="T16" fmla="*/ 61 w 61"/>
                <a:gd name="T17" fmla="*/ 24 h 65"/>
                <a:gd name="T18" fmla="*/ 57 w 61"/>
                <a:gd name="T19" fmla="*/ 15 h 65"/>
                <a:gd name="T20" fmla="*/ 47 w 61"/>
                <a:gd name="T21" fmla="*/ 3 h 65"/>
                <a:gd name="T22" fmla="*/ 40 w 61"/>
                <a:gd name="T23" fmla="*/ 0 h 65"/>
                <a:gd name="T24" fmla="*/ 31 w 61"/>
                <a:gd name="T25" fmla="*/ 0 h 65"/>
                <a:gd name="T26" fmla="*/ 19 w 61"/>
                <a:gd name="T27" fmla="*/ 1 h 65"/>
                <a:gd name="T28" fmla="*/ 9 w 61"/>
                <a:gd name="T29" fmla="*/ 8 h 65"/>
                <a:gd name="T30" fmla="*/ 5 w 61"/>
                <a:gd name="T31" fmla="*/ 13 h 65"/>
                <a:gd name="T32" fmla="*/ 2 w 61"/>
                <a:gd name="T33" fmla="*/ 26 h 65"/>
                <a:gd name="T34" fmla="*/ 0 w 61"/>
                <a:gd name="T35" fmla="*/ 32 h 65"/>
                <a:gd name="T36" fmla="*/ 3 w 61"/>
                <a:gd name="T37" fmla="*/ 48 h 65"/>
                <a:gd name="T38" fmla="*/ 16 w 61"/>
                <a:gd name="T39" fmla="*/ 12 h 65"/>
                <a:gd name="T40" fmla="*/ 22 w 61"/>
                <a:gd name="T41" fmla="*/ 8 h 65"/>
                <a:gd name="T42" fmla="*/ 31 w 61"/>
                <a:gd name="T43" fmla="*/ 6 h 65"/>
                <a:gd name="T44" fmla="*/ 42 w 61"/>
                <a:gd name="T45" fmla="*/ 10 h 65"/>
                <a:gd name="T46" fmla="*/ 47 w 61"/>
                <a:gd name="T47" fmla="*/ 13 h 65"/>
                <a:gd name="T48" fmla="*/ 50 w 61"/>
                <a:gd name="T49" fmla="*/ 19 h 65"/>
                <a:gd name="T50" fmla="*/ 52 w 61"/>
                <a:gd name="T51" fmla="*/ 32 h 65"/>
                <a:gd name="T52" fmla="*/ 50 w 61"/>
                <a:gd name="T53" fmla="*/ 43 h 65"/>
                <a:gd name="T54" fmla="*/ 47 w 61"/>
                <a:gd name="T55" fmla="*/ 52 h 65"/>
                <a:gd name="T56" fmla="*/ 31 w 61"/>
                <a:gd name="T57" fmla="*/ 57 h 65"/>
                <a:gd name="T58" fmla="*/ 22 w 61"/>
                <a:gd name="T59" fmla="*/ 55 h 65"/>
                <a:gd name="T60" fmla="*/ 16 w 61"/>
                <a:gd name="T61" fmla="*/ 52 h 65"/>
                <a:gd name="T62" fmla="*/ 9 w 61"/>
                <a:gd name="T63" fmla="*/ 32 h 65"/>
                <a:gd name="T64" fmla="*/ 10 w 61"/>
                <a:gd name="T65" fmla="*/ 20 h 65"/>
                <a:gd name="T66" fmla="*/ 16 w 61"/>
                <a:gd name="T67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5">
                  <a:moveTo>
                    <a:pt x="3" y="48"/>
                  </a:moveTo>
                  <a:lnTo>
                    <a:pt x="3" y="48"/>
                  </a:lnTo>
                  <a:lnTo>
                    <a:pt x="9" y="55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64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38" y="64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52" y="55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61" y="4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1" y="24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2" y="8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5" y="13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3" y="48"/>
                  </a:lnTo>
                  <a:lnTo>
                    <a:pt x="3" y="4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22" y="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6" y="6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7" y="13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2" y="2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0" y="4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0" y="55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22" y="55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0" y="20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FDDB81C7-1931-4E92-ACCB-F3AC45522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8872" y="4611381"/>
              <a:ext cx="100746" cy="117231"/>
            </a:xfrm>
            <a:custGeom>
              <a:avLst/>
              <a:gdLst>
                <a:gd name="T0" fmla="*/ 9 w 55"/>
                <a:gd name="T1" fmla="*/ 64 h 64"/>
                <a:gd name="T2" fmla="*/ 9 w 55"/>
                <a:gd name="T3" fmla="*/ 36 h 64"/>
                <a:gd name="T4" fmla="*/ 19 w 55"/>
                <a:gd name="T5" fmla="*/ 36 h 64"/>
                <a:gd name="T6" fmla="*/ 19 w 55"/>
                <a:gd name="T7" fmla="*/ 36 h 64"/>
                <a:gd name="T8" fmla="*/ 22 w 55"/>
                <a:gd name="T9" fmla="*/ 36 h 64"/>
                <a:gd name="T10" fmla="*/ 22 w 55"/>
                <a:gd name="T11" fmla="*/ 36 h 64"/>
                <a:gd name="T12" fmla="*/ 28 w 55"/>
                <a:gd name="T13" fmla="*/ 38 h 64"/>
                <a:gd name="T14" fmla="*/ 28 w 55"/>
                <a:gd name="T15" fmla="*/ 38 h 64"/>
                <a:gd name="T16" fmla="*/ 31 w 55"/>
                <a:gd name="T17" fmla="*/ 41 h 64"/>
                <a:gd name="T18" fmla="*/ 31 w 55"/>
                <a:gd name="T19" fmla="*/ 41 h 64"/>
                <a:gd name="T20" fmla="*/ 36 w 55"/>
                <a:gd name="T21" fmla="*/ 50 h 64"/>
                <a:gd name="T22" fmla="*/ 45 w 55"/>
                <a:gd name="T23" fmla="*/ 64 h 64"/>
                <a:gd name="T24" fmla="*/ 55 w 55"/>
                <a:gd name="T25" fmla="*/ 64 h 64"/>
                <a:gd name="T26" fmla="*/ 45 w 55"/>
                <a:gd name="T27" fmla="*/ 46 h 64"/>
                <a:gd name="T28" fmla="*/ 45 w 55"/>
                <a:gd name="T29" fmla="*/ 46 h 64"/>
                <a:gd name="T30" fmla="*/ 38 w 55"/>
                <a:gd name="T31" fmla="*/ 38 h 64"/>
                <a:gd name="T32" fmla="*/ 38 w 55"/>
                <a:gd name="T33" fmla="*/ 38 h 64"/>
                <a:gd name="T34" fmla="*/ 33 w 55"/>
                <a:gd name="T35" fmla="*/ 34 h 64"/>
                <a:gd name="T36" fmla="*/ 33 w 55"/>
                <a:gd name="T37" fmla="*/ 34 h 64"/>
                <a:gd name="T38" fmla="*/ 42 w 55"/>
                <a:gd name="T39" fmla="*/ 32 h 64"/>
                <a:gd name="T40" fmla="*/ 47 w 55"/>
                <a:gd name="T41" fmla="*/ 29 h 64"/>
                <a:gd name="T42" fmla="*/ 47 w 55"/>
                <a:gd name="T43" fmla="*/ 29 h 64"/>
                <a:gd name="T44" fmla="*/ 50 w 55"/>
                <a:gd name="T45" fmla="*/ 24 h 64"/>
                <a:gd name="T46" fmla="*/ 50 w 55"/>
                <a:gd name="T47" fmla="*/ 17 h 64"/>
                <a:gd name="T48" fmla="*/ 50 w 55"/>
                <a:gd name="T49" fmla="*/ 17 h 64"/>
                <a:gd name="T50" fmla="*/ 50 w 55"/>
                <a:gd name="T51" fmla="*/ 12 h 64"/>
                <a:gd name="T52" fmla="*/ 48 w 55"/>
                <a:gd name="T53" fmla="*/ 8 h 64"/>
                <a:gd name="T54" fmla="*/ 48 w 55"/>
                <a:gd name="T55" fmla="*/ 8 h 64"/>
                <a:gd name="T56" fmla="*/ 45 w 55"/>
                <a:gd name="T57" fmla="*/ 5 h 64"/>
                <a:gd name="T58" fmla="*/ 42 w 55"/>
                <a:gd name="T59" fmla="*/ 1 h 64"/>
                <a:gd name="T60" fmla="*/ 42 w 55"/>
                <a:gd name="T61" fmla="*/ 1 h 64"/>
                <a:gd name="T62" fmla="*/ 36 w 55"/>
                <a:gd name="T63" fmla="*/ 1 h 64"/>
                <a:gd name="T64" fmla="*/ 28 w 55"/>
                <a:gd name="T65" fmla="*/ 0 h 64"/>
                <a:gd name="T66" fmla="*/ 0 w 55"/>
                <a:gd name="T67" fmla="*/ 0 h 64"/>
                <a:gd name="T68" fmla="*/ 0 w 55"/>
                <a:gd name="T69" fmla="*/ 64 h 64"/>
                <a:gd name="T70" fmla="*/ 9 w 55"/>
                <a:gd name="T71" fmla="*/ 64 h 64"/>
                <a:gd name="T72" fmla="*/ 9 w 55"/>
                <a:gd name="T73" fmla="*/ 64 h 64"/>
                <a:gd name="T74" fmla="*/ 9 w 55"/>
                <a:gd name="T75" fmla="*/ 6 h 64"/>
                <a:gd name="T76" fmla="*/ 29 w 55"/>
                <a:gd name="T77" fmla="*/ 6 h 64"/>
                <a:gd name="T78" fmla="*/ 29 w 55"/>
                <a:gd name="T79" fmla="*/ 6 h 64"/>
                <a:gd name="T80" fmla="*/ 35 w 55"/>
                <a:gd name="T81" fmla="*/ 8 h 64"/>
                <a:gd name="T82" fmla="*/ 38 w 55"/>
                <a:gd name="T83" fmla="*/ 10 h 64"/>
                <a:gd name="T84" fmla="*/ 38 w 55"/>
                <a:gd name="T85" fmla="*/ 10 h 64"/>
                <a:gd name="T86" fmla="*/ 42 w 55"/>
                <a:gd name="T87" fmla="*/ 13 h 64"/>
                <a:gd name="T88" fmla="*/ 42 w 55"/>
                <a:gd name="T89" fmla="*/ 17 h 64"/>
                <a:gd name="T90" fmla="*/ 42 w 55"/>
                <a:gd name="T91" fmla="*/ 17 h 64"/>
                <a:gd name="T92" fmla="*/ 40 w 55"/>
                <a:gd name="T93" fmla="*/ 24 h 64"/>
                <a:gd name="T94" fmla="*/ 40 w 55"/>
                <a:gd name="T95" fmla="*/ 24 h 64"/>
                <a:gd name="T96" fmla="*/ 36 w 55"/>
                <a:gd name="T97" fmla="*/ 27 h 64"/>
                <a:gd name="T98" fmla="*/ 36 w 55"/>
                <a:gd name="T99" fmla="*/ 27 h 64"/>
                <a:gd name="T100" fmla="*/ 26 w 55"/>
                <a:gd name="T101" fmla="*/ 29 h 64"/>
                <a:gd name="T102" fmla="*/ 9 w 55"/>
                <a:gd name="T103" fmla="*/ 29 h 64"/>
                <a:gd name="T104" fmla="*/ 9 w 55"/>
                <a:gd name="T105" fmla="*/ 6 h 64"/>
                <a:gd name="T106" fmla="*/ 9 w 55"/>
                <a:gd name="T107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64">
                  <a:moveTo>
                    <a:pt x="9" y="64"/>
                  </a:moveTo>
                  <a:lnTo>
                    <a:pt x="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6" y="50"/>
                  </a:lnTo>
                  <a:lnTo>
                    <a:pt x="45" y="64"/>
                  </a:lnTo>
                  <a:lnTo>
                    <a:pt x="55" y="64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42" y="32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0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5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  <a:moveTo>
                    <a:pt x="9" y="6"/>
                  </a:moveTo>
                  <a:lnTo>
                    <a:pt x="29" y="6"/>
                  </a:lnTo>
                  <a:lnTo>
                    <a:pt x="29" y="6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2" y="13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id="{4C637A56-7617-4504-953A-F2EB754A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786" y="4611381"/>
              <a:ext cx="104409" cy="117231"/>
            </a:xfrm>
            <a:custGeom>
              <a:avLst/>
              <a:gdLst>
                <a:gd name="T0" fmla="*/ 33 w 57"/>
                <a:gd name="T1" fmla="*/ 64 h 64"/>
                <a:gd name="T2" fmla="*/ 33 w 57"/>
                <a:gd name="T3" fmla="*/ 36 h 64"/>
                <a:gd name="T4" fmla="*/ 57 w 57"/>
                <a:gd name="T5" fmla="*/ 0 h 64"/>
                <a:gd name="T6" fmla="*/ 48 w 57"/>
                <a:gd name="T7" fmla="*/ 0 h 64"/>
                <a:gd name="T8" fmla="*/ 36 w 57"/>
                <a:gd name="T9" fmla="*/ 19 h 64"/>
                <a:gd name="T10" fmla="*/ 36 w 57"/>
                <a:gd name="T11" fmla="*/ 19 h 64"/>
                <a:gd name="T12" fmla="*/ 29 w 57"/>
                <a:gd name="T13" fmla="*/ 31 h 64"/>
                <a:gd name="T14" fmla="*/ 29 w 57"/>
                <a:gd name="T15" fmla="*/ 31 h 64"/>
                <a:gd name="T16" fmla="*/ 22 w 57"/>
                <a:gd name="T17" fmla="*/ 19 h 64"/>
                <a:gd name="T18" fmla="*/ 10 w 57"/>
                <a:gd name="T19" fmla="*/ 0 h 64"/>
                <a:gd name="T20" fmla="*/ 0 w 57"/>
                <a:gd name="T21" fmla="*/ 0 h 64"/>
                <a:gd name="T22" fmla="*/ 24 w 57"/>
                <a:gd name="T23" fmla="*/ 36 h 64"/>
                <a:gd name="T24" fmla="*/ 24 w 57"/>
                <a:gd name="T25" fmla="*/ 64 h 64"/>
                <a:gd name="T26" fmla="*/ 33 w 57"/>
                <a:gd name="T27" fmla="*/ 64 h 64"/>
                <a:gd name="T28" fmla="*/ 33 w 57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64">
                  <a:moveTo>
                    <a:pt x="33" y="64"/>
                  </a:moveTo>
                  <a:lnTo>
                    <a:pt x="33" y="36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2" y="1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4" y="36"/>
                  </a:lnTo>
                  <a:lnTo>
                    <a:pt x="24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id="{C5363CBA-BCE0-4927-9E33-E93FB7FE7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059" y="3798092"/>
              <a:ext cx="811457" cy="346198"/>
            </a:xfrm>
            <a:custGeom>
              <a:avLst/>
              <a:gdLst>
                <a:gd name="T0" fmla="*/ 0 w 443"/>
                <a:gd name="T1" fmla="*/ 95 h 189"/>
                <a:gd name="T2" fmla="*/ 0 w 443"/>
                <a:gd name="T3" fmla="*/ 95 h 189"/>
                <a:gd name="T4" fmla="*/ 2 w 443"/>
                <a:gd name="T5" fmla="*/ 85 h 189"/>
                <a:gd name="T6" fmla="*/ 6 w 443"/>
                <a:gd name="T7" fmla="*/ 74 h 189"/>
                <a:gd name="T8" fmla="*/ 11 w 443"/>
                <a:gd name="T9" fmla="*/ 66 h 189"/>
                <a:gd name="T10" fmla="*/ 18 w 443"/>
                <a:gd name="T11" fmla="*/ 57 h 189"/>
                <a:gd name="T12" fmla="*/ 26 w 443"/>
                <a:gd name="T13" fmla="*/ 48 h 189"/>
                <a:gd name="T14" fmla="*/ 38 w 443"/>
                <a:gd name="T15" fmla="*/ 41 h 189"/>
                <a:gd name="T16" fmla="*/ 51 w 443"/>
                <a:gd name="T17" fmla="*/ 35 h 189"/>
                <a:gd name="T18" fmla="*/ 64 w 443"/>
                <a:gd name="T19" fmla="*/ 28 h 189"/>
                <a:gd name="T20" fmla="*/ 80 w 443"/>
                <a:gd name="T21" fmla="*/ 21 h 189"/>
                <a:gd name="T22" fmla="*/ 97 w 443"/>
                <a:gd name="T23" fmla="*/ 15 h 189"/>
                <a:gd name="T24" fmla="*/ 135 w 443"/>
                <a:gd name="T25" fmla="*/ 7 h 189"/>
                <a:gd name="T26" fmla="*/ 177 w 443"/>
                <a:gd name="T27" fmla="*/ 2 h 189"/>
                <a:gd name="T28" fmla="*/ 222 w 443"/>
                <a:gd name="T29" fmla="*/ 0 h 189"/>
                <a:gd name="T30" fmla="*/ 222 w 443"/>
                <a:gd name="T31" fmla="*/ 0 h 189"/>
                <a:gd name="T32" fmla="*/ 267 w 443"/>
                <a:gd name="T33" fmla="*/ 2 h 189"/>
                <a:gd name="T34" fmla="*/ 308 w 443"/>
                <a:gd name="T35" fmla="*/ 7 h 189"/>
                <a:gd name="T36" fmla="*/ 347 w 443"/>
                <a:gd name="T37" fmla="*/ 15 h 189"/>
                <a:gd name="T38" fmla="*/ 364 w 443"/>
                <a:gd name="T39" fmla="*/ 21 h 189"/>
                <a:gd name="T40" fmla="*/ 379 w 443"/>
                <a:gd name="T41" fmla="*/ 28 h 189"/>
                <a:gd name="T42" fmla="*/ 393 w 443"/>
                <a:gd name="T43" fmla="*/ 35 h 189"/>
                <a:gd name="T44" fmla="*/ 407 w 443"/>
                <a:gd name="T45" fmla="*/ 41 h 189"/>
                <a:gd name="T46" fmla="*/ 418 w 443"/>
                <a:gd name="T47" fmla="*/ 48 h 189"/>
                <a:gd name="T48" fmla="*/ 426 w 443"/>
                <a:gd name="T49" fmla="*/ 57 h 189"/>
                <a:gd name="T50" fmla="*/ 435 w 443"/>
                <a:gd name="T51" fmla="*/ 66 h 189"/>
                <a:gd name="T52" fmla="*/ 440 w 443"/>
                <a:gd name="T53" fmla="*/ 74 h 189"/>
                <a:gd name="T54" fmla="*/ 443 w 443"/>
                <a:gd name="T55" fmla="*/ 85 h 189"/>
                <a:gd name="T56" fmla="*/ 443 w 443"/>
                <a:gd name="T57" fmla="*/ 95 h 189"/>
                <a:gd name="T58" fmla="*/ 443 w 443"/>
                <a:gd name="T59" fmla="*/ 95 h 189"/>
                <a:gd name="T60" fmla="*/ 443 w 443"/>
                <a:gd name="T61" fmla="*/ 104 h 189"/>
                <a:gd name="T62" fmla="*/ 440 w 443"/>
                <a:gd name="T63" fmla="*/ 114 h 189"/>
                <a:gd name="T64" fmla="*/ 435 w 443"/>
                <a:gd name="T65" fmla="*/ 123 h 189"/>
                <a:gd name="T66" fmla="*/ 426 w 443"/>
                <a:gd name="T67" fmla="*/ 132 h 189"/>
                <a:gd name="T68" fmla="*/ 418 w 443"/>
                <a:gd name="T69" fmla="*/ 140 h 189"/>
                <a:gd name="T70" fmla="*/ 407 w 443"/>
                <a:gd name="T71" fmla="*/ 147 h 189"/>
                <a:gd name="T72" fmla="*/ 393 w 443"/>
                <a:gd name="T73" fmla="*/ 156 h 189"/>
                <a:gd name="T74" fmla="*/ 379 w 443"/>
                <a:gd name="T75" fmla="*/ 161 h 189"/>
                <a:gd name="T76" fmla="*/ 364 w 443"/>
                <a:gd name="T77" fmla="*/ 168 h 189"/>
                <a:gd name="T78" fmla="*/ 347 w 443"/>
                <a:gd name="T79" fmla="*/ 173 h 189"/>
                <a:gd name="T80" fmla="*/ 308 w 443"/>
                <a:gd name="T81" fmla="*/ 182 h 189"/>
                <a:gd name="T82" fmla="*/ 267 w 443"/>
                <a:gd name="T83" fmla="*/ 187 h 189"/>
                <a:gd name="T84" fmla="*/ 222 w 443"/>
                <a:gd name="T85" fmla="*/ 189 h 189"/>
                <a:gd name="T86" fmla="*/ 222 w 443"/>
                <a:gd name="T87" fmla="*/ 189 h 189"/>
                <a:gd name="T88" fmla="*/ 177 w 443"/>
                <a:gd name="T89" fmla="*/ 187 h 189"/>
                <a:gd name="T90" fmla="*/ 135 w 443"/>
                <a:gd name="T91" fmla="*/ 182 h 189"/>
                <a:gd name="T92" fmla="*/ 97 w 443"/>
                <a:gd name="T93" fmla="*/ 173 h 189"/>
                <a:gd name="T94" fmla="*/ 80 w 443"/>
                <a:gd name="T95" fmla="*/ 168 h 189"/>
                <a:gd name="T96" fmla="*/ 64 w 443"/>
                <a:gd name="T97" fmla="*/ 161 h 189"/>
                <a:gd name="T98" fmla="*/ 51 w 443"/>
                <a:gd name="T99" fmla="*/ 156 h 189"/>
                <a:gd name="T100" fmla="*/ 38 w 443"/>
                <a:gd name="T101" fmla="*/ 147 h 189"/>
                <a:gd name="T102" fmla="*/ 26 w 443"/>
                <a:gd name="T103" fmla="*/ 140 h 189"/>
                <a:gd name="T104" fmla="*/ 18 w 443"/>
                <a:gd name="T105" fmla="*/ 132 h 189"/>
                <a:gd name="T106" fmla="*/ 11 w 443"/>
                <a:gd name="T107" fmla="*/ 123 h 189"/>
                <a:gd name="T108" fmla="*/ 6 w 443"/>
                <a:gd name="T109" fmla="*/ 114 h 189"/>
                <a:gd name="T110" fmla="*/ 2 w 443"/>
                <a:gd name="T111" fmla="*/ 104 h 189"/>
                <a:gd name="T112" fmla="*/ 0 w 443"/>
                <a:gd name="T113" fmla="*/ 95 h 189"/>
                <a:gd name="T114" fmla="*/ 0 w 443"/>
                <a:gd name="T115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" h="189">
                  <a:moveTo>
                    <a:pt x="0" y="95"/>
                  </a:moveTo>
                  <a:lnTo>
                    <a:pt x="0" y="95"/>
                  </a:lnTo>
                  <a:lnTo>
                    <a:pt x="2" y="85"/>
                  </a:lnTo>
                  <a:lnTo>
                    <a:pt x="6" y="74"/>
                  </a:lnTo>
                  <a:lnTo>
                    <a:pt x="11" y="66"/>
                  </a:lnTo>
                  <a:lnTo>
                    <a:pt x="18" y="57"/>
                  </a:lnTo>
                  <a:lnTo>
                    <a:pt x="26" y="48"/>
                  </a:lnTo>
                  <a:lnTo>
                    <a:pt x="38" y="41"/>
                  </a:lnTo>
                  <a:lnTo>
                    <a:pt x="51" y="35"/>
                  </a:lnTo>
                  <a:lnTo>
                    <a:pt x="64" y="28"/>
                  </a:lnTo>
                  <a:lnTo>
                    <a:pt x="80" y="21"/>
                  </a:lnTo>
                  <a:lnTo>
                    <a:pt x="97" y="15"/>
                  </a:lnTo>
                  <a:lnTo>
                    <a:pt x="135" y="7"/>
                  </a:lnTo>
                  <a:lnTo>
                    <a:pt x="177" y="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67" y="2"/>
                  </a:lnTo>
                  <a:lnTo>
                    <a:pt x="308" y="7"/>
                  </a:lnTo>
                  <a:lnTo>
                    <a:pt x="347" y="15"/>
                  </a:lnTo>
                  <a:lnTo>
                    <a:pt x="364" y="21"/>
                  </a:lnTo>
                  <a:lnTo>
                    <a:pt x="379" y="28"/>
                  </a:lnTo>
                  <a:lnTo>
                    <a:pt x="393" y="35"/>
                  </a:lnTo>
                  <a:lnTo>
                    <a:pt x="407" y="41"/>
                  </a:lnTo>
                  <a:lnTo>
                    <a:pt x="418" y="48"/>
                  </a:lnTo>
                  <a:lnTo>
                    <a:pt x="426" y="57"/>
                  </a:lnTo>
                  <a:lnTo>
                    <a:pt x="435" y="66"/>
                  </a:lnTo>
                  <a:lnTo>
                    <a:pt x="440" y="74"/>
                  </a:lnTo>
                  <a:lnTo>
                    <a:pt x="443" y="85"/>
                  </a:lnTo>
                  <a:lnTo>
                    <a:pt x="443" y="95"/>
                  </a:lnTo>
                  <a:lnTo>
                    <a:pt x="443" y="95"/>
                  </a:lnTo>
                  <a:lnTo>
                    <a:pt x="443" y="104"/>
                  </a:lnTo>
                  <a:lnTo>
                    <a:pt x="440" y="114"/>
                  </a:lnTo>
                  <a:lnTo>
                    <a:pt x="435" y="123"/>
                  </a:lnTo>
                  <a:lnTo>
                    <a:pt x="426" y="132"/>
                  </a:lnTo>
                  <a:lnTo>
                    <a:pt x="418" y="140"/>
                  </a:lnTo>
                  <a:lnTo>
                    <a:pt x="407" y="147"/>
                  </a:lnTo>
                  <a:lnTo>
                    <a:pt x="393" y="156"/>
                  </a:lnTo>
                  <a:lnTo>
                    <a:pt x="379" y="161"/>
                  </a:lnTo>
                  <a:lnTo>
                    <a:pt x="364" y="168"/>
                  </a:lnTo>
                  <a:lnTo>
                    <a:pt x="347" y="173"/>
                  </a:lnTo>
                  <a:lnTo>
                    <a:pt x="308" y="182"/>
                  </a:lnTo>
                  <a:lnTo>
                    <a:pt x="267" y="187"/>
                  </a:lnTo>
                  <a:lnTo>
                    <a:pt x="222" y="189"/>
                  </a:lnTo>
                  <a:lnTo>
                    <a:pt x="222" y="189"/>
                  </a:lnTo>
                  <a:lnTo>
                    <a:pt x="177" y="187"/>
                  </a:lnTo>
                  <a:lnTo>
                    <a:pt x="135" y="182"/>
                  </a:lnTo>
                  <a:lnTo>
                    <a:pt x="97" y="173"/>
                  </a:lnTo>
                  <a:lnTo>
                    <a:pt x="80" y="168"/>
                  </a:lnTo>
                  <a:lnTo>
                    <a:pt x="64" y="161"/>
                  </a:lnTo>
                  <a:lnTo>
                    <a:pt x="51" y="156"/>
                  </a:lnTo>
                  <a:lnTo>
                    <a:pt x="38" y="147"/>
                  </a:lnTo>
                  <a:lnTo>
                    <a:pt x="26" y="140"/>
                  </a:lnTo>
                  <a:lnTo>
                    <a:pt x="18" y="132"/>
                  </a:lnTo>
                  <a:lnTo>
                    <a:pt x="11" y="123"/>
                  </a:lnTo>
                  <a:lnTo>
                    <a:pt x="6" y="114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58F595D8-7FB3-43E1-9954-94F1F1E3A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7059" y="3979434"/>
              <a:ext cx="7327" cy="97081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5FA248FF-5356-4745-A0BC-DF9B7F86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9507" y="3984929"/>
              <a:ext cx="0" cy="99463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1A112C1F-27FB-40D2-A6A2-0DC160BC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3545" y="4944021"/>
              <a:ext cx="406644" cy="124558"/>
            </a:xfrm>
            <a:custGeom>
              <a:avLst/>
              <a:gdLst>
                <a:gd name="T0" fmla="*/ 222 w 222"/>
                <a:gd name="T1" fmla="*/ 68 h 68"/>
                <a:gd name="T2" fmla="*/ 222 w 222"/>
                <a:gd name="T3" fmla="*/ 68 h 68"/>
                <a:gd name="T4" fmla="*/ 222 w 222"/>
                <a:gd name="T5" fmla="*/ 68 h 68"/>
                <a:gd name="T6" fmla="*/ 222 w 222"/>
                <a:gd name="T7" fmla="*/ 68 h 68"/>
                <a:gd name="T8" fmla="*/ 177 w 222"/>
                <a:gd name="T9" fmla="*/ 66 h 68"/>
                <a:gd name="T10" fmla="*/ 135 w 222"/>
                <a:gd name="T11" fmla="*/ 62 h 68"/>
                <a:gd name="T12" fmla="*/ 97 w 222"/>
                <a:gd name="T13" fmla="*/ 55 h 68"/>
                <a:gd name="T14" fmla="*/ 64 w 222"/>
                <a:gd name="T15" fmla="*/ 47 h 68"/>
                <a:gd name="T16" fmla="*/ 36 w 222"/>
                <a:gd name="T17" fmla="*/ 38 h 68"/>
                <a:gd name="T18" fmla="*/ 26 w 222"/>
                <a:gd name="T19" fmla="*/ 33 h 68"/>
                <a:gd name="T20" fmla="*/ 17 w 222"/>
                <a:gd name="T21" fmla="*/ 26 h 68"/>
                <a:gd name="T22" fmla="*/ 9 w 222"/>
                <a:gd name="T23" fmla="*/ 21 h 68"/>
                <a:gd name="T24" fmla="*/ 3 w 222"/>
                <a:gd name="T25" fmla="*/ 14 h 68"/>
                <a:gd name="T26" fmla="*/ 0 w 222"/>
                <a:gd name="T27" fmla="*/ 7 h 68"/>
                <a:gd name="T28" fmla="*/ 0 w 222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8">
                  <a:moveTo>
                    <a:pt x="222" y="68"/>
                  </a:moveTo>
                  <a:lnTo>
                    <a:pt x="222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177" y="66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358603FA-20A9-433C-B84C-FD8C9FF3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4947685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8 w 221"/>
                <a:gd name="T11" fmla="*/ 14 h 66"/>
                <a:gd name="T12" fmla="*/ 211 w 221"/>
                <a:gd name="T13" fmla="*/ 20 h 66"/>
                <a:gd name="T14" fmla="*/ 204 w 221"/>
                <a:gd name="T15" fmla="*/ 26 h 66"/>
                <a:gd name="T16" fmla="*/ 195 w 221"/>
                <a:gd name="T17" fmla="*/ 31 h 66"/>
                <a:gd name="T18" fmla="*/ 183 w 221"/>
                <a:gd name="T19" fmla="*/ 38 h 66"/>
                <a:gd name="T20" fmla="*/ 157 w 221"/>
                <a:gd name="T21" fmla="*/ 46 h 66"/>
                <a:gd name="T22" fmla="*/ 124 w 221"/>
                <a:gd name="T23" fmla="*/ 55 h 66"/>
                <a:gd name="T24" fmla="*/ 86 w 221"/>
                <a:gd name="T25" fmla="*/ 60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8" y="14"/>
                  </a:lnTo>
                  <a:lnTo>
                    <a:pt x="211" y="20"/>
                  </a:lnTo>
                  <a:lnTo>
                    <a:pt x="204" y="26"/>
                  </a:lnTo>
                  <a:lnTo>
                    <a:pt x="195" y="31"/>
                  </a:lnTo>
                  <a:lnTo>
                    <a:pt x="183" y="38"/>
                  </a:lnTo>
                  <a:lnTo>
                    <a:pt x="157" y="46"/>
                  </a:lnTo>
                  <a:lnTo>
                    <a:pt x="124" y="55"/>
                  </a:lnTo>
                  <a:lnTo>
                    <a:pt x="86" y="60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917FBC3A-B14D-40F9-9465-3C79CE901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82386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5 h 66"/>
                <a:gd name="T14" fmla="*/ 65 w 221"/>
                <a:gd name="T15" fmla="*/ 46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4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4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52DA8216-713D-433A-8592-60895926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825694"/>
              <a:ext cx="408477" cy="120894"/>
            </a:xfrm>
            <a:custGeom>
              <a:avLst/>
              <a:gdLst>
                <a:gd name="T0" fmla="*/ 223 w 223"/>
                <a:gd name="T1" fmla="*/ 0 h 66"/>
                <a:gd name="T2" fmla="*/ 223 w 223"/>
                <a:gd name="T3" fmla="*/ 0 h 66"/>
                <a:gd name="T4" fmla="*/ 223 w 223"/>
                <a:gd name="T5" fmla="*/ 0 h 66"/>
                <a:gd name="T6" fmla="*/ 223 w 223"/>
                <a:gd name="T7" fmla="*/ 0 h 66"/>
                <a:gd name="T8" fmla="*/ 222 w 223"/>
                <a:gd name="T9" fmla="*/ 7 h 66"/>
                <a:gd name="T10" fmla="*/ 218 w 223"/>
                <a:gd name="T11" fmla="*/ 13 h 66"/>
                <a:gd name="T12" fmla="*/ 213 w 223"/>
                <a:gd name="T13" fmla="*/ 19 h 66"/>
                <a:gd name="T14" fmla="*/ 206 w 223"/>
                <a:gd name="T15" fmla="*/ 25 h 66"/>
                <a:gd name="T16" fmla="*/ 196 w 223"/>
                <a:gd name="T17" fmla="*/ 32 h 66"/>
                <a:gd name="T18" fmla="*/ 185 w 223"/>
                <a:gd name="T19" fmla="*/ 37 h 66"/>
                <a:gd name="T20" fmla="*/ 158 w 223"/>
                <a:gd name="T21" fmla="*/ 47 h 66"/>
                <a:gd name="T22" fmla="*/ 125 w 223"/>
                <a:gd name="T23" fmla="*/ 54 h 66"/>
                <a:gd name="T24" fmla="*/ 88 w 223"/>
                <a:gd name="T25" fmla="*/ 61 h 66"/>
                <a:gd name="T26" fmla="*/ 45 w 223"/>
                <a:gd name="T27" fmla="*/ 65 h 66"/>
                <a:gd name="T28" fmla="*/ 0 w 223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6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2" y="7"/>
                  </a:lnTo>
                  <a:lnTo>
                    <a:pt x="218" y="13"/>
                  </a:lnTo>
                  <a:lnTo>
                    <a:pt x="213" y="19"/>
                  </a:lnTo>
                  <a:lnTo>
                    <a:pt x="206" y="25"/>
                  </a:lnTo>
                  <a:lnTo>
                    <a:pt x="196" y="32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4"/>
                  </a:lnTo>
                  <a:lnTo>
                    <a:pt x="88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F5CEC4B2-44C0-482A-AEBC-23897A4E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228" y="4659006"/>
              <a:ext cx="404813" cy="119063"/>
            </a:xfrm>
            <a:custGeom>
              <a:avLst/>
              <a:gdLst>
                <a:gd name="T0" fmla="*/ 221 w 221"/>
                <a:gd name="T1" fmla="*/ 65 h 65"/>
                <a:gd name="T2" fmla="*/ 221 w 221"/>
                <a:gd name="T3" fmla="*/ 65 h 65"/>
                <a:gd name="T4" fmla="*/ 221 w 221"/>
                <a:gd name="T5" fmla="*/ 65 h 65"/>
                <a:gd name="T6" fmla="*/ 221 w 221"/>
                <a:gd name="T7" fmla="*/ 65 h 65"/>
                <a:gd name="T8" fmla="*/ 176 w 221"/>
                <a:gd name="T9" fmla="*/ 64 h 65"/>
                <a:gd name="T10" fmla="*/ 135 w 221"/>
                <a:gd name="T11" fmla="*/ 60 h 65"/>
                <a:gd name="T12" fmla="*/ 98 w 221"/>
                <a:gd name="T13" fmla="*/ 55 h 65"/>
                <a:gd name="T14" fmla="*/ 65 w 221"/>
                <a:gd name="T15" fmla="*/ 46 h 65"/>
                <a:gd name="T16" fmla="*/ 38 w 221"/>
                <a:gd name="T17" fmla="*/ 36 h 65"/>
                <a:gd name="T18" fmla="*/ 27 w 221"/>
                <a:gd name="T19" fmla="*/ 31 h 65"/>
                <a:gd name="T20" fmla="*/ 17 w 221"/>
                <a:gd name="T21" fmla="*/ 26 h 65"/>
                <a:gd name="T22" fmla="*/ 10 w 221"/>
                <a:gd name="T23" fmla="*/ 19 h 65"/>
                <a:gd name="T24" fmla="*/ 5 w 221"/>
                <a:gd name="T25" fmla="*/ 13 h 65"/>
                <a:gd name="T26" fmla="*/ 1 w 221"/>
                <a:gd name="T27" fmla="*/ 6 h 65"/>
                <a:gd name="T28" fmla="*/ 0 w 22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5">
                  <a:moveTo>
                    <a:pt x="221" y="65"/>
                  </a:moveTo>
                  <a:lnTo>
                    <a:pt x="221" y="65"/>
                  </a:lnTo>
                  <a:lnTo>
                    <a:pt x="221" y="65"/>
                  </a:lnTo>
                  <a:lnTo>
                    <a:pt x="221" y="65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8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3"/>
                  </a:lnTo>
                  <a:lnTo>
                    <a:pt x="1" y="6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E0D7606B-7D2E-42AC-ACB2-4F77C02D0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219" y="4660838"/>
              <a:ext cx="410308" cy="120894"/>
            </a:xfrm>
            <a:custGeom>
              <a:avLst/>
              <a:gdLst>
                <a:gd name="T0" fmla="*/ 224 w 224"/>
                <a:gd name="T1" fmla="*/ 0 h 66"/>
                <a:gd name="T2" fmla="*/ 224 w 224"/>
                <a:gd name="T3" fmla="*/ 0 h 66"/>
                <a:gd name="T4" fmla="*/ 224 w 224"/>
                <a:gd name="T5" fmla="*/ 0 h 66"/>
                <a:gd name="T6" fmla="*/ 224 w 224"/>
                <a:gd name="T7" fmla="*/ 0 h 66"/>
                <a:gd name="T8" fmla="*/ 222 w 224"/>
                <a:gd name="T9" fmla="*/ 7 h 66"/>
                <a:gd name="T10" fmla="*/ 218 w 224"/>
                <a:gd name="T11" fmla="*/ 14 h 66"/>
                <a:gd name="T12" fmla="*/ 213 w 224"/>
                <a:gd name="T13" fmla="*/ 19 h 66"/>
                <a:gd name="T14" fmla="*/ 206 w 224"/>
                <a:gd name="T15" fmla="*/ 26 h 66"/>
                <a:gd name="T16" fmla="*/ 196 w 224"/>
                <a:gd name="T17" fmla="*/ 31 h 66"/>
                <a:gd name="T18" fmla="*/ 185 w 224"/>
                <a:gd name="T19" fmla="*/ 37 h 66"/>
                <a:gd name="T20" fmla="*/ 158 w 224"/>
                <a:gd name="T21" fmla="*/ 47 h 66"/>
                <a:gd name="T22" fmla="*/ 125 w 224"/>
                <a:gd name="T23" fmla="*/ 56 h 66"/>
                <a:gd name="T24" fmla="*/ 89 w 224"/>
                <a:gd name="T25" fmla="*/ 61 h 66"/>
                <a:gd name="T26" fmla="*/ 45 w 224"/>
                <a:gd name="T27" fmla="*/ 64 h 66"/>
                <a:gd name="T28" fmla="*/ 0 w 224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66"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19"/>
                  </a:lnTo>
                  <a:lnTo>
                    <a:pt x="206" y="26"/>
                  </a:lnTo>
                  <a:lnTo>
                    <a:pt x="196" y="31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9" y="61"/>
                  </a:lnTo>
                  <a:lnTo>
                    <a:pt x="45" y="64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2C17740-0F6A-4DBC-83EA-2D48EC5A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490487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3 h 66"/>
                <a:gd name="T14" fmla="*/ 65 w 221"/>
                <a:gd name="T15" fmla="*/ 47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2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3"/>
                  </a:lnTo>
                  <a:lnTo>
                    <a:pt x="65" y="47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2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A2E8A86-7ED2-4365-8F54-0F6AAA6CF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490487"/>
              <a:ext cx="408477" cy="122727"/>
            </a:xfrm>
            <a:custGeom>
              <a:avLst/>
              <a:gdLst>
                <a:gd name="T0" fmla="*/ 223 w 223"/>
                <a:gd name="T1" fmla="*/ 0 h 67"/>
                <a:gd name="T2" fmla="*/ 223 w 223"/>
                <a:gd name="T3" fmla="*/ 0 h 67"/>
                <a:gd name="T4" fmla="*/ 223 w 223"/>
                <a:gd name="T5" fmla="*/ 1 h 67"/>
                <a:gd name="T6" fmla="*/ 223 w 223"/>
                <a:gd name="T7" fmla="*/ 1 h 67"/>
                <a:gd name="T8" fmla="*/ 222 w 223"/>
                <a:gd name="T9" fmla="*/ 7 h 67"/>
                <a:gd name="T10" fmla="*/ 218 w 223"/>
                <a:gd name="T11" fmla="*/ 14 h 67"/>
                <a:gd name="T12" fmla="*/ 213 w 223"/>
                <a:gd name="T13" fmla="*/ 21 h 67"/>
                <a:gd name="T14" fmla="*/ 206 w 223"/>
                <a:gd name="T15" fmla="*/ 26 h 67"/>
                <a:gd name="T16" fmla="*/ 196 w 223"/>
                <a:gd name="T17" fmla="*/ 33 h 67"/>
                <a:gd name="T18" fmla="*/ 185 w 223"/>
                <a:gd name="T19" fmla="*/ 38 h 67"/>
                <a:gd name="T20" fmla="*/ 158 w 223"/>
                <a:gd name="T21" fmla="*/ 48 h 67"/>
                <a:gd name="T22" fmla="*/ 125 w 223"/>
                <a:gd name="T23" fmla="*/ 55 h 67"/>
                <a:gd name="T24" fmla="*/ 88 w 223"/>
                <a:gd name="T25" fmla="*/ 62 h 67"/>
                <a:gd name="T26" fmla="*/ 45 w 223"/>
                <a:gd name="T27" fmla="*/ 66 h 67"/>
                <a:gd name="T28" fmla="*/ 0 w 223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7">
                  <a:moveTo>
                    <a:pt x="223" y="0"/>
                  </a:moveTo>
                  <a:lnTo>
                    <a:pt x="223" y="0"/>
                  </a:lnTo>
                  <a:lnTo>
                    <a:pt x="223" y="1"/>
                  </a:lnTo>
                  <a:lnTo>
                    <a:pt x="223" y="1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21"/>
                  </a:lnTo>
                  <a:lnTo>
                    <a:pt x="206" y="26"/>
                  </a:lnTo>
                  <a:lnTo>
                    <a:pt x="196" y="33"/>
                  </a:lnTo>
                  <a:lnTo>
                    <a:pt x="185" y="38"/>
                  </a:lnTo>
                  <a:lnTo>
                    <a:pt x="158" y="48"/>
                  </a:lnTo>
                  <a:lnTo>
                    <a:pt x="125" y="55"/>
                  </a:lnTo>
                  <a:lnTo>
                    <a:pt x="88" y="62"/>
                  </a:lnTo>
                  <a:lnTo>
                    <a:pt x="45" y="66"/>
                  </a:lnTo>
                  <a:lnTo>
                    <a:pt x="0" y="67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3C5CD1E5-F95D-447B-B4DA-84A1C43EC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386" y="434761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6 h 66"/>
                <a:gd name="T10" fmla="*/ 135 w 221"/>
                <a:gd name="T11" fmla="*/ 60 h 66"/>
                <a:gd name="T12" fmla="*/ 97 w 221"/>
                <a:gd name="T13" fmla="*/ 55 h 66"/>
                <a:gd name="T14" fmla="*/ 64 w 221"/>
                <a:gd name="T15" fmla="*/ 47 h 66"/>
                <a:gd name="T16" fmla="*/ 36 w 221"/>
                <a:gd name="T17" fmla="*/ 38 h 66"/>
                <a:gd name="T18" fmla="*/ 26 w 221"/>
                <a:gd name="T19" fmla="*/ 31 h 66"/>
                <a:gd name="T20" fmla="*/ 17 w 221"/>
                <a:gd name="T21" fmla="*/ 26 h 66"/>
                <a:gd name="T22" fmla="*/ 8 w 221"/>
                <a:gd name="T23" fmla="*/ 21 h 66"/>
                <a:gd name="T24" fmla="*/ 3 w 221"/>
                <a:gd name="T25" fmla="*/ 14 h 66"/>
                <a:gd name="T26" fmla="*/ 0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6"/>
                  </a:lnTo>
                  <a:lnTo>
                    <a:pt x="135" y="60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6EE7606F-2AB5-416D-92FB-D1671A18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4349444"/>
              <a:ext cx="406644" cy="120894"/>
            </a:xfrm>
            <a:custGeom>
              <a:avLst/>
              <a:gdLst>
                <a:gd name="T0" fmla="*/ 222 w 222"/>
                <a:gd name="T1" fmla="*/ 0 h 66"/>
                <a:gd name="T2" fmla="*/ 222 w 222"/>
                <a:gd name="T3" fmla="*/ 0 h 66"/>
                <a:gd name="T4" fmla="*/ 222 w 222"/>
                <a:gd name="T5" fmla="*/ 0 h 66"/>
                <a:gd name="T6" fmla="*/ 222 w 222"/>
                <a:gd name="T7" fmla="*/ 0 h 66"/>
                <a:gd name="T8" fmla="*/ 220 w 222"/>
                <a:gd name="T9" fmla="*/ 7 h 66"/>
                <a:gd name="T10" fmla="*/ 217 w 222"/>
                <a:gd name="T11" fmla="*/ 14 h 66"/>
                <a:gd name="T12" fmla="*/ 212 w 222"/>
                <a:gd name="T13" fmla="*/ 20 h 66"/>
                <a:gd name="T14" fmla="*/ 205 w 222"/>
                <a:gd name="T15" fmla="*/ 26 h 66"/>
                <a:gd name="T16" fmla="*/ 196 w 222"/>
                <a:gd name="T17" fmla="*/ 32 h 66"/>
                <a:gd name="T18" fmla="*/ 184 w 222"/>
                <a:gd name="T19" fmla="*/ 37 h 66"/>
                <a:gd name="T20" fmla="*/ 158 w 222"/>
                <a:gd name="T21" fmla="*/ 47 h 66"/>
                <a:gd name="T22" fmla="*/ 125 w 222"/>
                <a:gd name="T23" fmla="*/ 56 h 66"/>
                <a:gd name="T24" fmla="*/ 87 w 222"/>
                <a:gd name="T25" fmla="*/ 61 h 66"/>
                <a:gd name="T26" fmla="*/ 45 w 222"/>
                <a:gd name="T27" fmla="*/ 65 h 66"/>
                <a:gd name="T28" fmla="*/ 0 w 222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6">
                  <a:moveTo>
                    <a:pt x="222" y="0"/>
                  </a:move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0" y="7"/>
                  </a:lnTo>
                  <a:lnTo>
                    <a:pt x="217" y="14"/>
                  </a:lnTo>
                  <a:lnTo>
                    <a:pt x="212" y="20"/>
                  </a:lnTo>
                  <a:lnTo>
                    <a:pt x="205" y="26"/>
                  </a:lnTo>
                  <a:lnTo>
                    <a:pt x="196" y="32"/>
                  </a:lnTo>
                  <a:lnTo>
                    <a:pt x="184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7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D9F63249-1AC6-4291-97C7-3EF82DA5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5" y="4182756"/>
              <a:ext cx="404813" cy="122727"/>
            </a:xfrm>
            <a:custGeom>
              <a:avLst/>
              <a:gdLst>
                <a:gd name="T0" fmla="*/ 221 w 221"/>
                <a:gd name="T1" fmla="*/ 67 h 67"/>
                <a:gd name="T2" fmla="*/ 221 w 221"/>
                <a:gd name="T3" fmla="*/ 67 h 67"/>
                <a:gd name="T4" fmla="*/ 221 w 221"/>
                <a:gd name="T5" fmla="*/ 67 h 67"/>
                <a:gd name="T6" fmla="*/ 221 w 221"/>
                <a:gd name="T7" fmla="*/ 67 h 67"/>
                <a:gd name="T8" fmla="*/ 176 w 221"/>
                <a:gd name="T9" fmla="*/ 65 h 67"/>
                <a:gd name="T10" fmla="*/ 135 w 221"/>
                <a:gd name="T11" fmla="*/ 62 h 67"/>
                <a:gd name="T12" fmla="*/ 97 w 221"/>
                <a:gd name="T13" fmla="*/ 55 h 67"/>
                <a:gd name="T14" fmla="*/ 64 w 221"/>
                <a:gd name="T15" fmla="*/ 46 h 67"/>
                <a:gd name="T16" fmla="*/ 36 w 221"/>
                <a:gd name="T17" fmla="*/ 38 h 67"/>
                <a:gd name="T18" fmla="*/ 26 w 221"/>
                <a:gd name="T19" fmla="*/ 33 h 67"/>
                <a:gd name="T20" fmla="*/ 17 w 221"/>
                <a:gd name="T21" fmla="*/ 26 h 67"/>
                <a:gd name="T22" fmla="*/ 9 w 221"/>
                <a:gd name="T23" fmla="*/ 20 h 67"/>
                <a:gd name="T24" fmla="*/ 3 w 221"/>
                <a:gd name="T25" fmla="*/ 13 h 67"/>
                <a:gd name="T26" fmla="*/ 0 w 221"/>
                <a:gd name="T27" fmla="*/ 7 h 67"/>
                <a:gd name="T28" fmla="*/ 0 w 221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7">
                  <a:moveTo>
                    <a:pt x="221" y="67"/>
                  </a:moveTo>
                  <a:lnTo>
                    <a:pt x="221" y="67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176" y="65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6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0"/>
                  </a:lnTo>
                  <a:lnTo>
                    <a:pt x="3" y="13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B345062B-DBD8-48EA-BBA9-D6B62A56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386" y="4184588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6 w 221"/>
                <a:gd name="T11" fmla="*/ 14 h 66"/>
                <a:gd name="T12" fmla="*/ 211 w 221"/>
                <a:gd name="T13" fmla="*/ 21 h 66"/>
                <a:gd name="T14" fmla="*/ 204 w 221"/>
                <a:gd name="T15" fmla="*/ 26 h 66"/>
                <a:gd name="T16" fmla="*/ 195 w 221"/>
                <a:gd name="T17" fmla="*/ 32 h 66"/>
                <a:gd name="T18" fmla="*/ 183 w 221"/>
                <a:gd name="T19" fmla="*/ 38 h 66"/>
                <a:gd name="T20" fmla="*/ 157 w 221"/>
                <a:gd name="T21" fmla="*/ 47 h 66"/>
                <a:gd name="T22" fmla="*/ 124 w 221"/>
                <a:gd name="T23" fmla="*/ 56 h 66"/>
                <a:gd name="T24" fmla="*/ 86 w 221"/>
                <a:gd name="T25" fmla="*/ 61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6" y="14"/>
                  </a:lnTo>
                  <a:lnTo>
                    <a:pt x="211" y="21"/>
                  </a:lnTo>
                  <a:lnTo>
                    <a:pt x="204" y="26"/>
                  </a:lnTo>
                  <a:lnTo>
                    <a:pt x="195" y="32"/>
                  </a:lnTo>
                  <a:lnTo>
                    <a:pt x="183" y="38"/>
                  </a:lnTo>
                  <a:lnTo>
                    <a:pt x="157" y="47"/>
                  </a:lnTo>
                  <a:lnTo>
                    <a:pt x="124" y="56"/>
                  </a:lnTo>
                  <a:lnTo>
                    <a:pt x="86" y="61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FFCD5B12-2F73-4DA8-A5C7-E0DF0206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030" y="4417217"/>
              <a:ext cx="104409" cy="122727"/>
            </a:xfrm>
            <a:custGeom>
              <a:avLst/>
              <a:gdLst>
                <a:gd name="T0" fmla="*/ 57 w 57"/>
                <a:gd name="T1" fmla="*/ 35 h 67"/>
                <a:gd name="T2" fmla="*/ 57 w 57"/>
                <a:gd name="T3" fmla="*/ 0 h 67"/>
                <a:gd name="T4" fmla="*/ 0 w 57"/>
                <a:gd name="T5" fmla="*/ 35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5"/>
                  </a:moveTo>
                  <a:lnTo>
                    <a:pt x="57" y="0"/>
                  </a:lnTo>
                  <a:lnTo>
                    <a:pt x="0" y="35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4AC105D7-2D99-41D4-AC37-7FDC66048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32" y="4417217"/>
              <a:ext cx="104409" cy="122727"/>
            </a:xfrm>
            <a:custGeom>
              <a:avLst/>
              <a:gdLst>
                <a:gd name="T0" fmla="*/ 0 w 57"/>
                <a:gd name="T1" fmla="*/ 35 h 67"/>
                <a:gd name="T2" fmla="*/ 0 w 57"/>
                <a:gd name="T3" fmla="*/ 67 h 67"/>
                <a:gd name="T4" fmla="*/ 57 w 57"/>
                <a:gd name="T5" fmla="*/ 35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5"/>
                  </a:moveTo>
                  <a:lnTo>
                    <a:pt x="0" y="67"/>
                  </a:lnTo>
                  <a:lnTo>
                    <a:pt x="57" y="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4D95E07E-D1CF-4854-925E-D3495E8E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4675" y="4481329"/>
              <a:ext cx="239957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1DAF1551-022A-44F2-B9D2-3F5987A95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2511" y="3915323"/>
              <a:ext cx="95250" cy="117231"/>
            </a:xfrm>
            <a:custGeom>
              <a:avLst/>
              <a:gdLst>
                <a:gd name="T0" fmla="*/ 24 w 52"/>
                <a:gd name="T1" fmla="*/ 64 h 64"/>
                <a:gd name="T2" fmla="*/ 24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1 w 52"/>
                <a:gd name="T9" fmla="*/ 59 h 64"/>
                <a:gd name="T10" fmla="*/ 41 w 52"/>
                <a:gd name="T11" fmla="*/ 59 h 64"/>
                <a:gd name="T12" fmla="*/ 46 w 52"/>
                <a:gd name="T13" fmla="*/ 54 h 64"/>
                <a:gd name="T14" fmla="*/ 46 w 52"/>
                <a:gd name="T15" fmla="*/ 54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2 w 52"/>
                <a:gd name="T25" fmla="*/ 24 h 64"/>
                <a:gd name="T26" fmla="*/ 50 w 52"/>
                <a:gd name="T27" fmla="*/ 17 h 64"/>
                <a:gd name="T28" fmla="*/ 50 w 52"/>
                <a:gd name="T29" fmla="*/ 17 h 64"/>
                <a:gd name="T30" fmla="*/ 46 w 52"/>
                <a:gd name="T31" fmla="*/ 10 h 64"/>
                <a:gd name="T32" fmla="*/ 43 w 52"/>
                <a:gd name="T33" fmla="*/ 5 h 64"/>
                <a:gd name="T34" fmla="*/ 43 w 52"/>
                <a:gd name="T35" fmla="*/ 5 h 64"/>
                <a:gd name="T36" fmla="*/ 38 w 52"/>
                <a:gd name="T37" fmla="*/ 3 h 64"/>
                <a:gd name="T38" fmla="*/ 33 w 52"/>
                <a:gd name="T39" fmla="*/ 2 h 64"/>
                <a:gd name="T40" fmla="*/ 33 w 52"/>
                <a:gd name="T41" fmla="*/ 2 h 64"/>
                <a:gd name="T42" fmla="*/ 22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4 w 52"/>
                <a:gd name="T49" fmla="*/ 64 h 64"/>
                <a:gd name="T50" fmla="*/ 24 w 52"/>
                <a:gd name="T51" fmla="*/ 64 h 64"/>
                <a:gd name="T52" fmla="*/ 8 w 52"/>
                <a:gd name="T53" fmla="*/ 7 h 64"/>
                <a:gd name="T54" fmla="*/ 22 w 52"/>
                <a:gd name="T55" fmla="*/ 7 h 64"/>
                <a:gd name="T56" fmla="*/ 22 w 52"/>
                <a:gd name="T57" fmla="*/ 7 h 64"/>
                <a:gd name="T58" fmla="*/ 33 w 52"/>
                <a:gd name="T59" fmla="*/ 9 h 64"/>
                <a:gd name="T60" fmla="*/ 33 w 52"/>
                <a:gd name="T61" fmla="*/ 9 h 64"/>
                <a:gd name="T62" fmla="*/ 38 w 52"/>
                <a:gd name="T63" fmla="*/ 12 h 64"/>
                <a:gd name="T64" fmla="*/ 41 w 52"/>
                <a:gd name="T65" fmla="*/ 16 h 64"/>
                <a:gd name="T66" fmla="*/ 41 w 52"/>
                <a:gd name="T67" fmla="*/ 16 h 64"/>
                <a:gd name="T68" fmla="*/ 43 w 52"/>
                <a:gd name="T69" fmla="*/ 23 h 64"/>
                <a:gd name="T70" fmla="*/ 43 w 52"/>
                <a:gd name="T71" fmla="*/ 31 h 64"/>
                <a:gd name="T72" fmla="*/ 43 w 52"/>
                <a:gd name="T73" fmla="*/ 31 h 64"/>
                <a:gd name="T74" fmla="*/ 43 w 52"/>
                <a:gd name="T75" fmla="*/ 43 h 64"/>
                <a:gd name="T76" fmla="*/ 43 w 52"/>
                <a:gd name="T77" fmla="*/ 43 h 64"/>
                <a:gd name="T78" fmla="*/ 39 w 52"/>
                <a:gd name="T79" fmla="*/ 49 h 64"/>
                <a:gd name="T80" fmla="*/ 38 w 52"/>
                <a:gd name="T81" fmla="*/ 52 h 64"/>
                <a:gd name="T82" fmla="*/ 38 w 52"/>
                <a:gd name="T83" fmla="*/ 52 h 64"/>
                <a:gd name="T84" fmla="*/ 33 w 52"/>
                <a:gd name="T85" fmla="*/ 55 h 64"/>
                <a:gd name="T86" fmla="*/ 33 w 52"/>
                <a:gd name="T87" fmla="*/ 55 h 64"/>
                <a:gd name="T88" fmla="*/ 22 w 52"/>
                <a:gd name="T89" fmla="*/ 55 h 64"/>
                <a:gd name="T90" fmla="*/ 8 w 52"/>
                <a:gd name="T91" fmla="*/ 55 h 64"/>
                <a:gd name="T92" fmla="*/ 8 w 52"/>
                <a:gd name="T93" fmla="*/ 7 h 64"/>
                <a:gd name="T94" fmla="*/ 8 w 52"/>
                <a:gd name="T9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4" y="64"/>
                  </a:moveTo>
                  <a:lnTo>
                    <a:pt x="24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6" y="10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38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4" y="64"/>
                  </a:lnTo>
                  <a:lnTo>
                    <a:pt x="24" y="64"/>
                  </a:lnTo>
                  <a:close/>
                  <a:moveTo>
                    <a:pt x="8" y="7"/>
                  </a:moveTo>
                  <a:lnTo>
                    <a:pt x="22" y="7"/>
                  </a:lnTo>
                  <a:lnTo>
                    <a:pt x="22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8" y="12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39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22" y="55"/>
                  </a:lnTo>
                  <a:lnTo>
                    <a:pt x="8" y="55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2C2CC54D-9FFE-4AD5-BC16-80B4426A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574" y="3915323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5ED25378-56AB-4409-8827-839AA563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3915323"/>
              <a:ext cx="93419" cy="117231"/>
            </a:xfrm>
            <a:custGeom>
              <a:avLst/>
              <a:gdLst>
                <a:gd name="T0" fmla="*/ 4 w 51"/>
                <a:gd name="T1" fmla="*/ 54 h 64"/>
                <a:gd name="T2" fmla="*/ 14 w 51"/>
                <a:gd name="T3" fmla="*/ 62 h 64"/>
                <a:gd name="T4" fmla="*/ 19 w 51"/>
                <a:gd name="T5" fmla="*/ 64 h 64"/>
                <a:gd name="T6" fmla="*/ 28 w 51"/>
                <a:gd name="T7" fmla="*/ 64 h 64"/>
                <a:gd name="T8" fmla="*/ 40 w 51"/>
                <a:gd name="T9" fmla="*/ 62 h 64"/>
                <a:gd name="T10" fmla="*/ 45 w 51"/>
                <a:gd name="T11" fmla="*/ 59 h 64"/>
                <a:gd name="T12" fmla="*/ 49 w 51"/>
                <a:gd name="T13" fmla="*/ 55 h 64"/>
                <a:gd name="T14" fmla="*/ 51 w 51"/>
                <a:gd name="T15" fmla="*/ 45 h 64"/>
                <a:gd name="T16" fmla="*/ 51 w 51"/>
                <a:gd name="T17" fmla="*/ 42 h 64"/>
                <a:gd name="T18" fmla="*/ 49 w 51"/>
                <a:gd name="T19" fmla="*/ 36 h 64"/>
                <a:gd name="T20" fmla="*/ 40 w 51"/>
                <a:gd name="T21" fmla="*/ 29 h 64"/>
                <a:gd name="T22" fmla="*/ 26 w 51"/>
                <a:gd name="T23" fmla="*/ 26 h 64"/>
                <a:gd name="T24" fmla="*/ 18 w 51"/>
                <a:gd name="T25" fmla="*/ 24 h 64"/>
                <a:gd name="T26" fmla="*/ 14 w 51"/>
                <a:gd name="T27" fmla="*/ 23 h 64"/>
                <a:gd name="T28" fmla="*/ 11 w 51"/>
                <a:gd name="T29" fmla="*/ 16 h 64"/>
                <a:gd name="T30" fmla="*/ 13 w 51"/>
                <a:gd name="T31" fmla="*/ 12 h 64"/>
                <a:gd name="T32" fmla="*/ 14 w 51"/>
                <a:gd name="T33" fmla="*/ 9 h 64"/>
                <a:gd name="T34" fmla="*/ 26 w 51"/>
                <a:gd name="T35" fmla="*/ 7 h 64"/>
                <a:gd name="T36" fmla="*/ 32 w 51"/>
                <a:gd name="T37" fmla="*/ 7 h 64"/>
                <a:gd name="T38" fmla="*/ 37 w 51"/>
                <a:gd name="T39" fmla="*/ 10 h 64"/>
                <a:gd name="T40" fmla="*/ 42 w 51"/>
                <a:gd name="T41" fmla="*/ 19 h 64"/>
                <a:gd name="T42" fmla="*/ 49 w 51"/>
                <a:gd name="T43" fmla="*/ 17 h 64"/>
                <a:gd name="T44" fmla="*/ 45 w 51"/>
                <a:gd name="T45" fmla="*/ 9 h 64"/>
                <a:gd name="T46" fmla="*/ 42 w 51"/>
                <a:gd name="T47" fmla="*/ 3 h 64"/>
                <a:gd name="T48" fmla="*/ 39 w 51"/>
                <a:gd name="T49" fmla="*/ 2 h 64"/>
                <a:gd name="T50" fmla="*/ 26 w 51"/>
                <a:gd name="T51" fmla="*/ 0 h 64"/>
                <a:gd name="T52" fmla="*/ 19 w 51"/>
                <a:gd name="T53" fmla="*/ 0 h 64"/>
                <a:gd name="T54" fmla="*/ 14 w 51"/>
                <a:gd name="T55" fmla="*/ 2 h 64"/>
                <a:gd name="T56" fmla="*/ 6 w 51"/>
                <a:gd name="T57" fmla="*/ 7 h 64"/>
                <a:gd name="T58" fmla="*/ 4 w 51"/>
                <a:gd name="T59" fmla="*/ 12 h 64"/>
                <a:gd name="T60" fmla="*/ 4 w 51"/>
                <a:gd name="T61" fmla="*/ 17 h 64"/>
                <a:gd name="T62" fmla="*/ 6 w 51"/>
                <a:gd name="T63" fmla="*/ 24 h 64"/>
                <a:gd name="T64" fmla="*/ 9 w 51"/>
                <a:gd name="T65" fmla="*/ 28 h 64"/>
                <a:gd name="T66" fmla="*/ 13 w 51"/>
                <a:gd name="T67" fmla="*/ 31 h 64"/>
                <a:gd name="T68" fmla="*/ 25 w 51"/>
                <a:gd name="T69" fmla="*/ 35 h 64"/>
                <a:gd name="T70" fmla="*/ 35 w 51"/>
                <a:gd name="T71" fmla="*/ 38 h 64"/>
                <a:gd name="T72" fmla="*/ 42 w 51"/>
                <a:gd name="T73" fmla="*/ 42 h 64"/>
                <a:gd name="T74" fmla="*/ 44 w 51"/>
                <a:gd name="T75" fmla="*/ 47 h 64"/>
                <a:gd name="T76" fmla="*/ 42 w 51"/>
                <a:gd name="T77" fmla="*/ 52 h 64"/>
                <a:gd name="T78" fmla="*/ 37 w 51"/>
                <a:gd name="T79" fmla="*/ 55 h 64"/>
                <a:gd name="T80" fmla="*/ 28 w 51"/>
                <a:gd name="T81" fmla="*/ 57 h 64"/>
                <a:gd name="T82" fmla="*/ 18 w 51"/>
                <a:gd name="T83" fmla="*/ 55 h 64"/>
                <a:gd name="T84" fmla="*/ 11 w 51"/>
                <a:gd name="T85" fmla="*/ 50 h 64"/>
                <a:gd name="T86" fmla="*/ 9 w 51"/>
                <a:gd name="T87" fmla="*/ 43 h 64"/>
                <a:gd name="T88" fmla="*/ 0 w 51"/>
                <a:gd name="T89" fmla="*/ 43 h 64"/>
                <a:gd name="T90" fmla="*/ 4 w 51"/>
                <a:gd name="T91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64">
                  <a:moveTo>
                    <a:pt x="4" y="54"/>
                  </a:moveTo>
                  <a:lnTo>
                    <a:pt x="4" y="54"/>
                  </a:lnTo>
                  <a:lnTo>
                    <a:pt x="9" y="59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1" y="50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5" y="33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24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3" y="19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2" y="7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2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9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9" y="28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4" y="5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753EE986-DB99-4B8F-BC22-7F9C97E5C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776" y="3915323"/>
              <a:ext cx="95250" cy="117231"/>
            </a:xfrm>
            <a:custGeom>
              <a:avLst/>
              <a:gdLst>
                <a:gd name="T0" fmla="*/ 7 w 52"/>
                <a:gd name="T1" fmla="*/ 64 h 64"/>
                <a:gd name="T2" fmla="*/ 7 w 52"/>
                <a:gd name="T3" fmla="*/ 42 h 64"/>
                <a:gd name="T4" fmla="*/ 17 w 52"/>
                <a:gd name="T5" fmla="*/ 31 h 64"/>
                <a:gd name="T6" fmla="*/ 40 w 52"/>
                <a:gd name="T7" fmla="*/ 64 h 64"/>
                <a:gd name="T8" fmla="*/ 52 w 52"/>
                <a:gd name="T9" fmla="*/ 64 h 64"/>
                <a:gd name="T10" fmla="*/ 24 w 52"/>
                <a:gd name="T11" fmla="*/ 26 h 64"/>
                <a:gd name="T12" fmla="*/ 50 w 52"/>
                <a:gd name="T13" fmla="*/ 0 h 64"/>
                <a:gd name="T14" fmla="*/ 38 w 52"/>
                <a:gd name="T15" fmla="*/ 0 h 64"/>
                <a:gd name="T16" fmla="*/ 7 w 52"/>
                <a:gd name="T17" fmla="*/ 31 h 64"/>
                <a:gd name="T18" fmla="*/ 7 w 52"/>
                <a:gd name="T19" fmla="*/ 0 h 64"/>
                <a:gd name="T20" fmla="*/ 0 w 52"/>
                <a:gd name="T21" fmla="*/ 0 h 64"/>
                <a:gd name="T22" fmla="*/ 0 w 52"/>
                <a:gd name="T23" fmla="*/ 64 h 64"/>
                <a:gd name="T24" fmla="*/ 7 w 52"/>
                <a:gd name="T25" fmla="*/ 64 h 64"/>
                <a:gd name="T26" fmla="*/ 7 w 5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7" y="64"/>
                  </a:moveTo>
                  <a:lnTo>
                    <a:pt x="7" y="42"/>
                  </a:lnTo>
                  <a:lnTo>
                    <a:pt x="17" y="31"/>
                  </a:lnTo>
                  <a:lnTo>
                    <a:pt x="40" y="64"/>
                  </a:lnTo>
                  <a:lnTo>
                    <a:pt x="52" y="64"/>
                  </a:lnTo>
                  <a:lnTo>
                    <a:pt x="24" y="26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7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240C8CF5-7612-4E08-AB67-76ACA94F6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60" y="3686357"/>
              <a:ext cx="100746" cy="120894"/>
            </a:xfrm>
            <a:custGeom>
              <a:avLst/>
              <a:gdLst>
                <a:gd name="T0" fmla="*/ 40 w 55"/>
                <a:gd name="T1" fmla="*/ 54 h 66"/>
                <a:gd name="T2" fmla="*/ 40 w 55"/>
                <a:gd name="T3" fmla="*/ 54 h 66"/>
                <a:gd name="T4" fmla="*/ 35 w 55"/>
                <a:gd name="T5" fmla="*/ 57 h 66"/>
                <a:gd name="T6" fmla="*/ 28 w 55"/>
                <a:gd name="T7" fmla="*/ 59 h 66"/>
                <a:gd name="T8" fmla="*/ 28 w 55"/>
                <a:gd name="T9" fmla="*/ 59 h 66"/>
                <a:gd name="T10" fmla="*/ 22 w 55"/>
                <a:gd name="T11" fmla="*/ 57 h 66"/>
                <a:gd name="T12" fmla="*/ 17 w 55"/>
                <a:gd name="T13" fmla="*/ 56 h 66"/>
                <a:gd name="T14" fmla="*/ 17 w 55"/>
                <a:gd name="T15" fmla="*/ 56 h 66"/>
                <a:gd name="T16" fmla="*/ 14 w 55"/>
                <a:gd name="T17" fmla="*/ 52 h 66"/>
                <a:gd name="T18" fmla="*/ 10 w 55"/>
                <a:gd name="T19" fmla="*/ 47 h 66"/>
                <a:gd name="T20" fmla="*/ 10 w 55"/>
                <a:gd name="T21" fmla="*/ 47 h 66"/>
                <a:gd name="T22" fmla="*/ 9 w 55"/>
                <a:gd name="T23" fmla="*/ 40 h 66"/>
                <a:gd name="T24" fmla="*/ 7 w 55"/>
                <a:gd name="T25" fmla="*/ 31 h 66"/>
                <a:gd name="T26" fmla="*/ 7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2 w 55"/>
                <a:gd name="T33" fmla="*/ 14 h 66"/>
                <a:gd name="T34" fmla="*/ 17 w 55"/>
                <a:gd name="T35" fmla="*/ 11 h 66"/>
                <a:gd name="T36" fmla="*/ 17 w 55"/>
                <a:gd name="T37" fmla="*/ 11 h 66"/>
                <a:gd name="T38" fmla="*/ 22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5 w 55"/>
                <a:gd name="T45" fmla="*/ 9 h 66"/>
                <a:gd name="T46" fmla="*/ 40 w 55"/>
                <a:gd name="T47" fmla="*/ 11 h 66"/>
                <a:gd name="T48" fmla="*/ 40 w 55"/>
                <a:gd name="T49" fmla="*/ 11 h 66"/>
                <a:gd name="T50" fmla="*/ 43 w 55"/>
                <a:gd name="T51" fmla="*/ 14 h 66"/>
                <a:gd name="T52" fmla="*/ 45 w 55"/>
                <a:gd name="T53" fmla="*/ 21 h 66"/>
                <a:gd name="T54" fmla="*/ 54 w 55"/>
                <a:gd name="T55" fmla="*/ 19 h 66"/>
                <a:gd name="T56" fmla="*/ 54 w 55"/>
                <a:gd name="T57" fmla="*/ 19 h 66"/>
                <a:gd name="T58" fmla="*/ 50 w 55"/>
                <a:gd name="T59" fmla="*/ 11 h 66"/>
                <a:gd name="T60" fmla="*/ 45 w 55"/>
                <a:gd name="T61" fmla="*/ 5 h 66"/>
                <a:gd name="T62" fmla="*/ 45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1 w 55"/>
                <a:gd name="T71" fmla="*/ 0 h 66"/>
                <a:gd name="T72" fmla="*/ 14 w 55"/>
                <a:gd name="T73" fmla="*/ 4 h 66"/>
                <a:gd name="T74" fmla="*/ 14 w 55"/>
                <a:gd name="T75" fmla="*/ 4 h 66"/>
                <a:gd name="T76" fmla="*/ 7 w 55"/>
                <a:gd name="T77" fmla="*/ 9 h 66"/>
                <a:gd name="T78" fmla="*/ 3 w 55"/>
                <a:gd name="T79" fmla="*/ 16 h 66"/>
                <a:gd name="T80" fmla="*/ 3 w 55"/>
                <a:gd name="T81" fmla="*/ 16 h 66"/>
                <a:gd name="T82" fmla="*/ 0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0 w 55"/>
                <a:gd name="T89" fmla="*/ 42 h 66"/>
                <a:gd name="T90" fmla="*/ 2 w 55"/>
                <a:gd name="T91" fmla="*/ 49 h 66"/>
                <a:gd name="T92" fmla="*/ 2 w 55"/>
                <a:gd name="T93" fmla="*/ 49 h 66"/>
                <a:gd name="T94" fmla="*/ 7 w 55"/>
                <a:gd name="T95" fmla="*/ 56 h 66"/>
                <a:gd name="T96" fmla="*/ 12 w 55"/>
                <a:gd name="T97" fmla="*/ 61 h 66"/>
                <a:gd name="T98" fmla="*/ 12 w 55"/>
                <a:gd name="T99" fmla="*/ 61 h 66"/>
                <a:gd name="T100" fmla="*/ 19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38 w 55"/>
                <a:gd name="T107" fmla="*/ 64 h 66"/>
                <a:gd name="T108" fmla="*/ 45 w 55"/>
                <a:gd name="T109" fmla="*/ 61 h 66"/>
                <a:gd name="T110" fmla="*/ 45 w 55"/>
                <a:gd name="T111" fmla="*/ 61 h 66"/>
                <a:gd name="T112" fmla="*/ 50 w 55"/>
                <a:gd name="T113" fmla="*/ 54 h 66"/>
                <a:gd name="T114" fmla="*/ 55 w 55"/>
                <a:gd name="T115" fmla="*/ 44 h 66"/>
                <a:gd name="T116" fmla="*/ 47 w 55"/>
                <a:gd name="T117" fmla="*/ 42 h 66"/>
                <a:gd name="T118" fmla="*/ 47 w 55"/>
                <a:gd name="T119" fmla="*/ 42 h 66"/>
                <a:gd name="T120" fmla="*/ 43 w 55"/>
                <a:gd name="T121" fmla="*/ 49 h 66"/>
                <a:gd name="T122" fmla="*/ 40 w 55"/>
                <a:gd name="T123" fmla="*/ 54 h 66"/>
                <a:gd name="T124" fmla="*/ 40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2" y="57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4" y="52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9" y="4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2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5" y="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0" y="11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9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8" y="64"/>
                  </a:lnTo>
                  <a:lnTo>
                    <a:pt x="45" y="61"/>
                  </a:lnTo>
                  <a:lnTo>
                    <a:pt x="45" y="61"/>
                  </a:lnTo>
                  <a:lnTo>
                    <a:pt x="50" y="54"/>
                  </a:lnTo>
                  <a:lnTo>
                    <a:pt x="55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3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FCB31316-241E-452D-A1E0-BB7AD0D02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3391" y="3690021"/>
              <a:ext cx="87923" cy="113567"/>
            </a:xfrm>
            <a:custGeom>
              <a:avLst/>
              <a:gdLst>
                <a:gd name="T0" fmla="*/ 9 w 48"/>
                <a:gd name="T1" fmla="*/ 62 h 62"/>
                <a:gd name="T2" fmla="*/ 9 w 48"/>
                <a:gd name="T3" fmla="*/ 36 h 62"/>
                <a:gd name="T4" fmla="*/ 26 w 48"/>
                <a:gd name="T5" fmla="*/ 36 h 62"/>
                <a:gd name="T6" fmla="*/ 26 w 48"/>
                <a:gd name="T7" fmla="*/ 36 h 62"/>
                <a:gd name="T8" fmla="*/ 36 w 48"/>
                <a:gd name="T9" fmla="*/ 35 h 62"/>
                <a:gd name="T10" fmla="*/ 40 w 48"/>
                <a:gd name="T11" fmla="*/ 33 h 62"/>
                <a:gd name="T12" fmla="*/ 43 w 48"/>
                <a:gd name="T13" fmla="*/ 31 h 62"/>
                <a:gd name="T14" fmla="*/ 43 w 48"/>
                <a:gd name="T15" fmla="*/ 31 h 62"/>
                <a:gd name="T16" fmla="*/ 47 w 48"/>
                <a:gd name="T17" fmla="*/ 24 h 62"/>
                <a:gd name="T18" fmla="*/ 48 w 48"/>
                <a:gd name="T19" fmla="*/ 17 h 62"/>
                <a:gd name="T20" fmla="*/ 48 w 48"/>
                <a:gd name="T21" fmla="*/ 17 h 62"/>
                <a:gd name="T22" fmla="*/ 47 w 48"/>
                <a:gd name="T23" fmla="*/ 9 h 62"/>
                <a:gd name="T24" fmla="*/ 47 w 48"/>
                <a:gd name="T25" fmla="*/ 9 h 62"/>
                <a:gd name="T26" fmla="*/ 42 w 48"/>
                <a:gd name="T27" fmla="*/ 3 h 62"/>
                <a:gd name="T28" fmla="*/ 42 w 48"/>
                <a:gd name="T29" fmla="*/ 3 h 62"/>
                <a:gd name="T30" fmla="*/ 35 w 48"/>
                <a:gd name="T31" fmla="*/ 0 h 62"/>
                <a:gd name="T32" fmla="*/ 35 w 48"/>
                <a:gd name="T33" fmla="*/ 0 h 62"/>
                <a:gd name="T34" fmla="*/ 24 w 48"/>
                <a:gd name="T35" fmla="*/ 0 h 62"/>
                <a:gd name="T36" fmla="*/ 0 w 48"/>
                <a:gd name="T37" fmla="*/ 0 h 62"/>
                <a:gd name="T38" fmla="*/ 0 w 48"/>
                <a:gd name="T39" fmla="*/ 62 h 62"/>
                <a:gd name="T40" fmla="*/ 9 w 48"/>
                <a:gd name="T41" fmla="*/ 62 h 62"/>
                <a:gd name="T42" fmla="*/ 9 w 48"/>
                <a:gd name="T43" fmla="*/ 62 h 62"/>
                <a:gd name="T44" fmla="*/ 9 w 48"/>
                <a:gd name="T45" fmla="*/ 7 h 62"/>
                <a:gd name="T46" fmla="*/ 26 w 48"/>
                <a:gd name="T47" fmla="*/ 7 h 62"/>
                <a:gd name="T48" fmla="*/ 26 w 48"/>
                <a:gd name="T49" fmla="*/ 7 h 62"/>
                <a:gd name="T50" fmla="*/ 33 w 48"/>
                <a:gd name="T51" fmla="*/ 7 h 62"/>
                <a:gd name="T52" fmla="*/ 33 w 48"/>
                <a:gd name="T53" fmla="*/ 7 h 62"/>
                <a:gd name="T54" fmla="*/ 36 w 48"/>
                <a:gd name="T55" fmla="*/ 9 h 62"/>
                <a:gd name="T56" fmla="*/ 38 w 48"/>
                <a:gd name="T57" fmla="*/ 10 h 62"/>
                <a:gd name="T58" fmla="*/ 38 w 48"/>
                <a:gd name="T59" fmla="*/ 10 h 62"/>
                <a:gd name="T60" fmla="*/ 40 w 48"/>
                <a:gd name="T61" fmla="*/ 14 h 62"/>
                <a:gd name="T62" fmla="*/ 40 w 48"/>
                <a:gd name="T63" fmla="*/ 17 h 62"/>
                <a:gd name="T64" fmla="*/ 40 w 48"/>
                <a:gd name="T65" fmla="*/ 17 h 62"/>
                <a:gd name="T66" fmla="*/ 40 w 48"/>
                <a:gd name="T67" fmla="*/ 22 h 62"/>
                <a:gd name="T68" fmla="*/ 36 w 48"/>
                <a:gd name="T69" fmla="*/ 26 h 62"/>
                <a:gd name="T70" fmla="*/ 36 w 48"/>
                <a:gd name="T71" fmla="*/ 26 h 62"/>
                <a:gd name="T72" fmla="*/ 33 w 48"/>
                <a:gd name="T73" fmla="*/ 28 h 62"/>
                <a:gd name="T74" fmla="*/ 26 w 48"/>
                <a:gd name="T75" fmla="*/ 29 h 62"/>
                <a:gd name="T76" fmla="*/ 9 w 48"/>
                <a:gd name="T77" fmla="*/ 29 h 62"/>
                <a:gd name="T78" fmla="*/ 9 w 48"/>
                <a:gd name="T79" fmla="*/ 7 h 62"/>
                <a:gd name="T80" fmla="*/ 9 w 48"/>
                <a:gd name="T81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2">
                  <a:moveTo>
                    <a:pt x="9" y="62"/>
                  </a:moveTo>
                  <a:lnTo>
                    <a:pt x="9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6" y="35"/>
                  </a:lnTo>
                  <a:lnTo>
                    <a:pt x="40" y="3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7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9" y="7"/>
                  </a:moveTo>
                  <a:lnTo>
                    <a:pt x="26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3" y="28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2F362242-0295-4F26-B659-A7043C3F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463" y="3690021"/>
              <a:ext cx="91587" cy="117231"/>
            </a:xfrm>
            <a:custGeom>
              <a:avLst/>
              <a:gdLst>
                <a:gd name="T0" fmla="*/ 41 w 50"/>
                <a:gd name="T1" fmla="*/ 36 h 64"/>
                <a:gd name="T2" fmla="*/ 41 w 50"/>
                <a:gd name="T3" fmla="*/ 36 h 64"/>
                <a:gd name="T4" fmla="*/ 41 w 50"/>
                <a:gd name="T5" fmla="*/ 45 h 64"/>
                <a:gd name="T6" fmla="*/ 38 w 50"/>
                <a:gd name="T7" fmla="*/ 52 h 64"/>
                <a:gd name="T8" fmla="*/ 38 w 50"/>
                <a:gd name="T9" fmla="*/ 52 h 64"/>
                <a:gd name="T10" fmla="*/ 33 w 50"/>
                <a:gd name="T11" fmla="*/ 55 h 64"/>
                <a:gd name="T12" fmla="*/ 24 w 50"/>
                <a:gd name="T13" fmla="*/ 55 h 64"/>
                <a:gd name="T14" fmla="*/ 24 w 50"/>
                <a:gd name="T15" fmla="*/ 55 h 64"/>
                <a:gd name="T16" fmla="*/ 19 w 50"/>
                <a:gd name="T17" fmla="*/ 55 h 64"/>
                <a:gd name="T18" fmla="*/ 15 w 50"/>
                <a:gd name="T19" fmla="*/ 54 h 64"/>
                <a:gd name="T20" fmla="*/ 15 w 50"/>
                <a:gd name="T21" fmla="*/ 54 h 64"/>
                <a:gd name="T22" fmla="*/ 12 w 50"/>
                <a:gd name="T23" fmla="*/ 52 h 64"/>
                <a:gd name="T24" fmla="*/ 10 w 50"/>
                <a:gd name="T25" fmla="*/ 48 h 64"/>
                <a:gd name="T26" fmla="*/ 10 w 50"/>
                <a:gd name="T27" fmla="*/ 48 h 64"/>
                <a:gd name="T28" fmla="*/ 8 w 50"/>
                <a:gd name="T29" fmla="*/ 36 h 64"/>
                <a:gd name="T30" fmla="*/ 8 w 50"/>
                <a:gd name="T31" fmla="*/ 0 h 64"/>
                <a:gd name="T32" fmla="*/ 0 w 50"/>
                <a:gd name="T33" fmla="*/ 0 h 64"/>
                <a:gd name="T34" fmla="*/ 0 w 50"/>
                <a:gd name="T35" fmla="*/ 36 h 64"/>
                <a:gd name="T36" fmla="*/ 0 w 50"/>
                <a:gd name="T37" fmla="*/ 36 h 64"/>
                <a:gd name="T38" fmla="*/ 2 w 50"/>
                <a:gd name="T39" fmla="*/ 45 h 64"/>
                <a:gd name="T40" fmla="*/ 3 w 50"/>
                <a:gd name="T41" fmla="*/ 52 h 64"/>
                <a:gd name="T42" fmla="*/ 3 w 50"/>
                <a:gd name="T43" fmla="*/ 52 h 64"/>
                <a:gd name="T44" fmla="*/ 7 w 50"/>
                <a:gd name="T45" fmla="*/ 57 h 64"/>
                <a:gd name="T46" fmla="*/ 10 w 50"/>
                <a:gd name="T47" fmla="*/ 61 h 64"/>
                <a:gd name="T48" fmla="*/ 10 w 50"/>
                <a:gd name="T49" fmla="*/ 61 h 64"/>
                <a:gd name="T50" fmla="*/ 17 w 50"/>
                <a:gd name="T51" fmla="*/ 62 h 64"/>
                <a:gd name="T52" fmla="*/ 26 w 50"/>
                <a:gd name="T53" fmla="*/ 64 h 64"/>
                <a:gd name="T54" fmla="*/ 26 w 50"/>
                <a:gd name="T55" fmla="*/ 64 h 64"/>
                <a:gd name="T56" fmla="*/ 33 w 50"/>
                <a:gd name="T57" fmla="*/ 62 h 64"/>
                <a:gd name="T58" fmla="*/ 40 w 50"/>
                <a:gd name="T59" fmla="*/ 61 h 64"/>
                <a:gd name="T60" fmla="*/ 40 w 50"/>
                <a:gd name="T61" fmla="*/ 61 h 64"/>
                <a:gd name="T62" fmla="*/ 45 w 50"/>
                <a:gd name="T63" fmla="*/ 55 h 64"/>
                <a:gd name="T64" fmla="*/ 48 w 50"/>
                <a:gd name="T65" fmla="*/ 50 h 64"/>
                <a:gd name="T66" fmla="*/ 48 w 50"/>
                <a:gd name="T67" fmla="*/ 50 h 64"/>
                <a:gd name="T68" fmla="*/ 50 w 50"/>
                <a:gd name="T69" fmla="*/ 45 h 64"/>
                <a:gd name="T70" fmla="*/ 50 w 50"/>
                <a:gd name="T71" fmla="*/ 36 h 64"/>
                <a:gd name="T72" fmla="*/ 50 w 50"/>
                <a:gd name="T73" fmla="*/ 0 h 64"/>
                <a:gd name="T74" fmla="*/ 41 w 50"/>
                <a:gd name="T75" fmla="*/ 0 h 64"/>
                <a:gd name="T76" fmla="*/ 41 w 50"/>
                <a:gd name="T77" fmla="*/ 36 h 64"/>
                <a:gd name="T78" fmla="*/ 41 w 50"/>
                <a:gd name="T7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64">
                  <a:moveTo>
                    <a:pt x="41" y="36"/>
                  </a:moveTo>
                  <a:lnTo>
                    <a:pt x="41" y="36"/>
                  </a:lnTo>
                  <a:lnTo>
                    <a:pt x="41" y="45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19" y="55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2" y="52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3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5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2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2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3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36"/>
                  </a:lnTo>
                  <a:lnTo>
                    <a:pt x="4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31">
              <a:extLst>
                <a:ext uri="{FF2B5EF4-FFF2-40B4-BE49-F238E27FC236}">
                  <a16:creationId xmlns:a16="http://schemas.microsoft.com/office/drawing/2014/main" id="{BA2D6DF3-ADBE-43AC-9DB9-71526AC1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016" y="3127679"/>
              <a:ext cx="10990" cy="2745765"/>
            </a:xfrm>
            <a:custGeom>
              <a:avLst/>
              <a:gdLst>
                <a:gd name="T0" fmla="*/ 0 w 6"/>
                <a:gd name="T1" fmla="*/ 0 h 1499"/>
                <a:gd name="T2" fmla="*/ 6 w 6"/>
                <a:gd name="T3" fmla="*/ 1499 h 1499"/>
                <a:gd name="T4" fmla="*/ 0 w 6"/>
                <a:gd name="T5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499">
                  <a:moveTo>
                    <a:pt x="0" y="0"/>
                  </a:moveTo>
                  <a:lnTo>
                    <a:pt x="6" y="149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86D40778-5A5A-4129-815D-C42D753CD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5959" y="3105697"/>
              <a:ext cx="10990" cy="274576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BED03117-DC0E-4579-ADD2-A3ADB9A77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742" y="5690271"/>
              <a:ext cx="104409" cy="122727"/>
            </a:xfrm>
            <a:custGeom>
              <a:avLst/>
              <a:gdLst>
                <a:gd name="T0" fmla="*/ 57 w 57"/>
                <a:gd name="T1" fmla="*/ 34 h 67"/>
                <a:gd name="T2" fmla="*/ 57 w 57"/>
                <a:gd name="T3" fmla="*/ 0 h 67"/>
                <a:gd name="T4" fmla="*/ 0 w 57"/>
                <a:gd name="T5" fmla="*/ 34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4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6DBCE66A-AC64-4852-8750-C8C0AEA58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1708" y="5743391"/>
              <a:ext cx="3267142" cy="915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91EA7E59-CB07-4263-BFC3-D743E0EC3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421" y="5685044"/>
              <a:ext cx="108073" cy="122727"/>
            </a:xfrm>
            <a:custGeom>
              <a:avLst/>
              <a:gdLst>
                <a:gd name="T0" fmla="*/ 0 w 59"/>
                <a:gd name="T1" fmla="*/ 32 h 67"/>
                <a:gd name="T2" fmla="*/ 0 w 59"/>
                <a:gd name="T3" fmla="*/ 67 h 67"/>
                <a:gd name="T4" fmla="*/ 59 w 59"/>
                <a:gd name="T5" fmla="*/ 32 h 67"/>
                <a:gd name="T6" fmla="*/ 0 w 59"/>
                <a:gd name="T7" fmla="*/ 0 h 67"/>
                <a:gd name="T8" fmla="*/ 0 w 59"/>
                <a:gd name="T9" fmla="*/ 0 h 67"/>
                <a:gd name="T10" fmla="*/ 0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0" y="32"/>
                  </a:moveTo>
                  <a:lnTo>
                    <a:pt x="0" y="67"/>
                  </a:lnTo>
                  <a:lnTo>
                    <a:pt x="59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Line 150">
              <a:extLst>
                <a:ext uri="{FF2B5EF4-FFF2-40B4-BE49-F238E27FC236}">
                  <a16:creationId xmlns:a16="http://schemas.microsoft.com/office/drawing/2014/main" id="{A02DAC8C-6CD7-4177-A1F6-F93CF0D7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094" y="5740485"/>
              <a:ext cx="3442674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73">
              <a:extLst>
                <a:ext uri="{FF2B5EF4-FFF2-40B4-BE49-F238E27FC236}">
                  <a16:creationId xmlns:a16="http://schemas.microsoft.com/office/drawing/2014/main" id="{A221AB04-257C-4BBD-8EE1-F3622485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882" y="3642396"/>
              <a:ext cx="76933" cy="117231"/>
            </a:xfrm>
            <a:custGeom>
              <a:avLst/>
              <a:gdLst>
                <a:gd name="T0" fmla="*/ 7 w 42"/>
                <a:gd name="T1" fmla="*/ 59 h 64"/>
                <a:gd name="T2" fmla="*/ 21 w 42"/>
                <a:gd name="T3" fmla="*/ 64 h 64"/>
                <a:gd name="T4" fmla="*/ 26 w 42"/>
                <a:gd name="T5" fmla="*/ 64 h 64"/>
                <a:gd name="T6" fmla="*/ 31 w 42"/>
                <a:gd name="T7" fmla="*/ 61 h 64"/>
                <a:gd name="T8" fmla="*/ 38 w 42"/>
                <a:gd name="T9" fmla="*/ 50 h 64"/>
                <a:gd name="T10" fmla="*/ 40 w 42"/>
                <a:gd name="T11" fmla="*/ 42 h 64"/>
                <a:gd name="T12" fmla="*/ 42 w 42"/>
                <a:gd name="T13" fmla="*/ 33 h 64"/>
                <a:gd name="T14" fmla="*/ 40 w 42"/>
                <a:gd name="T15" fmla="*/ 17 h 64"/>
                <a:gd name="T16" fmla="*/ 37 w 42"/>
                <a:gd name="T17" fmla="*/ 9 h 64"/>
                <a:gd name="T18" fmla="*/ 30 w 42"/>
                <a:gd name="T19" fmla="*/ 2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9 h 64"/>
                <a:gd name="T28" fmla="*/ 2 w 42"/>
                <a:gd name="T29" fmla="*/ 14 h 64"/>
                <a:gd name="T30" fmla="*/ 0 w 42"/>
                <a:gd name="T31" fmla="*/ 33 h 64"/>
                <a:gd name="T32" fmla="*/ 2 w 42"/>
                <a:gd name="T33" fmla="*/ 48 h 64"/>
                <a:gd name="T34" fmla="*/ 7 w 42"/>
                <a:gd name="T35" fmla="*/ 59 h 64"/>
                <a:gd name="T36" fmla="*/ 7 w 42"/>
                <a:gd name="T37" fmla="*/ 59 h 64"/>
                <a:gd name="T38" fmla="*/ 12 w 42"/>
                <a:gd name="T39" fmla="*/ 10 h 64"/>
                <a:gd name="T40" fmla="*/ 21 w 42"/>
                <a:gd name="T41" fmla="*/ 7 h 64"/>
                <a:gd name="T42" fmla="*/ 26 w 42"/>
                <a:gd name="T43" fmla="*/ 9 h 64"/>
                <a:gd name="T44" fmla="*/ 30 w 42"/>
                <a:gd name="T45" fmla="*/ 12 h 64"/>
                <a:gd name="T46" fmla="*/ 33 w 42"/>
                <a:gd name="T47" fmla="*/ 33 h 64"/>
                <a:gd name="T48" fmla="*/ 33 w 42"/>
                <a:gd name="T49" fmla="*/ 45 h 64"/>
                <a:gd name="T50" fmla="*/ 30 w 42"/>
                <a:gd name="T51" fmla="*/ 54 h 64"/>
                <a:gd name="T52" fmla="*/ 21 w 42"/>
                <a:gd name="T53" fmla="*/ 59 h 64"/>
                <a:gd name="T54" fmla="*/ 16 w 42"/>
                <a:gd name="T55" fmla="*/ 57 h 64"/>
                <a:gd name="T56" fmla="*/ 12 w 42"/>
                <a:gd name="T57" fmla="*/ 54 h 64"/>
                <a:gd name="T58" fmla="*/ 9 w 42"/>
                <a:gd name="T59" fmla="*/ 33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6" y="64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7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2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9" y="45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74">
              <a:extLst>
                <a:ext uri="{FF2B5EF4-FFF2-40B4-BE49-F238E27FC236}">
                  <a16:creationId xmlns:a16="http://schemas.microsoft.com/office/drawing/2014/main" id="{B5B0A7E5-8B0C-4F3A-8D17-268DA98B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795" y="3743140"/>
              <a:ext cx="16486" cy="16486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9 w 9"/>
                <a:gd name="T9" fmla="*/ 9 h 9"/>
                <a:gd name="T10" fmla="*/ 9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75">
              <a:extLst>
                <a:ext uri="{FF2B5EF4-FFF2-40B4-BE49-F238E27FC236}">
                  <a16:creationId xmlns:a16="http://schemas.microsoft.com/office/drawing/2014/main" id="{931FA713-0A7F-4404-9BF9-6F23F6D0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597" y="3646059"/>
              <a:ext cx="75102" cy="113567"/>
            </a:xfrm>
            <a:custGeom>
              <a:avLst/>
              <a:gdLst>
                <a:gd name="T0" fmla="*/ 7 w 41"/>
                <a:gd name="T1" fmla="*/ 59 h 62"/>
                <a:gd name="T2" fmla="*/ 7 w 41"/>
                <a:gd name="T3" fmla="*/ 59 h 62"/>
                <a:gd name="T4" fmla="*/ 12 w 41"/>
                <a:gd name="T5" fmla="*/ 62 h 62"/>
                <a:gd name="T6" fmla="*/ 21 w 41"/>
                <a:gd name="T7" fmla="*/ 62 h 62"/>
                <a:gd name="T8" fmla="*/ 21 w 41"/>
                <a:gd name="T9" fmla="*/ 62 h 62"/>
                <a:gd name="T10" fmla="*/ 26 w 41"/>
                <a:gd name="T11" fmla="*/ 62 h 62"/>
                <a:gd name="T12" fmla="*/ 29 w 41"/>
                <a:gd name="T13" fmla="*/ 60 h 62"/>
                <a:gd name="T14" fmla="*/ 35 w 41"/>
                <a:gd name="T15" fmla="*/ 59 h 62"/>
                <a:gd name="T16" fmla="*/ 36 w 41"/>
                <a:gd name="T17" fmla="*/ 55 h 62"/>
                <a:gd name="T18" fmla="*/ 36 w 41"/>
                <a:gd name="T19" fmla="*/ 55 h 62"/>
                <a:gd name="T20" fmla="*/ 41 w 41"/>
                <a:gd name="T21" fmla="*/ 48 h 62"/>
                <a:gd name="T22" fmla="*/ 41 w 41"/>
                <a:gd name="T23" fmla="*/ 40 h 62"/>
                <a:gd name="T24" fmla="*/ 41 w 41"/>
                <a:gd name="T25" fmla="*/ 40 h 62"/>
                <a:gd name="T26" fmla="*/ 40 w 41"/>
                <a:gd name="T27" fmla="*/ 33 h 62"/>
                <a:gd name="T28" fmla="*/ 36 w 41"/>
                <a:gd name="T29" fmla="*/ 26 h 62"/>
                <a:gd name="T30" fmla="*/ 36 w 41"/>
                <a:gd name="T31" fmla="*/ 26 h 62"/>
                <a:gd name="T32" fmla="*/ 29 w 41"/>
                <a:gd name="T33" fmla="*/ 20 h 62"/>
                <a:gd name="T34" fmla="*/ 22 w 41"/>
                <a:gd name="T35" fmla="*/ 20 h 62"/>
                <a:gd name="T36" fmla="*/ 22 w 41"/>
                <a:gd name="T37" fmla="*/ 20 h 62"/>
                <a:gd name="T38" fmla="*/ 17 w 41"/>
                <a:gd name="T39" fmla="*/ 20 h 62"/>
                <a:gd name="T40" fmla="*/ 10 w 41"/>
                <a:gd name="T41" fmla="*/ 24 h 62"/>
                <a:gd name="T42" fmla="*/ 14 w 41"/>
                <a:gd name="T43" fmla="*/ 7 h 62"/>
                <a:gd name="T44" fmla="*/ 40 w 41"/>
                <a:gd name="T45" fmla="*/ 7 h 62"/>
                <a:gd name="T46" fmla="*/ 40 w 41"/>
                <a:gd name="T47" fmla="*/ 0 h 62"/>
                <a:gd name="T48" fmla="*/ 9 w 41"/>
                <a:gd name="T49" fmla="*/ 0 h 62"/>
                <a:gd name="T50" fmla="*/ 2 w 41"/>
                <a:gd name="T51" fmla="*/ 31 h 62"/>
                <a:gd name="T52" fmla="*/ 9 w 41"/>
                <a:gd name="T53" fmla="*/ 33 h 62"/>
                <a:gd name="T54" fmla="*/ 9 w 41"/>
                <a:gd name="T55" fmla="*/ 33 h 62"/>
                <a:gd name="T56" fmla="*/ 14 w 41"/>
                <a:gd name="T57" fmla="*/ 27 h 62"/>
                <a:gd name="T58" fmla="*/ 14 w 41"/>
                <a:gd name="T59" fmla="*/ 27 h 62"/>
                <a:gd name="T60" fmla="*/ 21 w 41"/>
                <a:gd name="T61" fmla="*/ 26 h 62"/>
                <a:gd name="T62" fmla="*/ 21 w 41"/>
                <a:gd name="T63" fmla="*/ 26 h 62"/>
                <a:gd name="T64" fmla="*/ 26 w 41"/>
                <a:gd name="T65" fmla="*/ 27 h 62"/>
                <a:gd name="T66" fmla="*/ 29 w 41"/>
                <a:gd name="T67" fmla="*/ 31 h 62"/>
                <a:gd name="T68" fmla="*/ 29 w 41"/>
                <a:gd name="T69" fmla="*/ 31 h 62"/>
                <a:gd name="T70" fmla="*/ 33 w 41"/>
                <a:gd name="T71" fmla="*/ 34 h 62"/>
                <a:gd name="T72" fmla="*/ 35 w 41"/>
                <a:gd name="T73" fmla="*/ 41 h 62"/>
                <a:gd name="T74" fmla="*/ 35 w 41"/>
                <a:gd name="T75" fmla="*/ 41 h 62"/>
                <a:gd name="T76" fmla="*/ 33 w 41"/>
                <a:gd name="T77" fmla="*/ 46 h 62"/>
                <a:gd name="T78" fmla="*/ 29 w 41"/>
                <a:gd name="T79" fmla="*/ 52 h 62"/>
                <a:gd name="T80" fmla="*/ 29 w 41"/>
                <a:gd name="T81" fmla="*/ 52 h 62"/>
                <a:gd name="T82" fmla="*/ 26 w 41"/>
                <a:gd name="T83" fmla="*/ 55 h 62"/>
                <a:gd name="T84" fmla="*/ 21 w 41"/>
                <a:gd name="T85" fmla="*/ 57 h 62"/>
                <a:gd name="T86" fmla="*/ 21 w 41"/>
                <a:gd name="T87" fmla="*/ 57 h 62"/>
                <a:gd name="T88" fmla="*/ 16 w 41"/>
                <a:gd name="T89" fmla="*/ 55 h 62"/>
                <a:gd name="T90" fmla="*/ 12 w 41"/>
                <a:gd name="T91" fmla="*/ 53 h 62"/>
                <a:gd name="T92" fmla="*/ 12 w 41"/>
                <a:gd name="T93" fmla="*/ 53 h 62"/>
                <a:gd name="T94" fmla="*/ 10 w 41"/>
                <a:gd name="T95" fmla="*/ 50 h 62"/>
                <a:gd name="T96" fmla="*/ 9 w 41"/>
                <a:gd name="T97" fmla="*/ 45 h 62"/>
                <a:gd name="T98" fmla="*/ 0 w 41"/>
                <a:gd name="T99" fmla="*/ 45 h 62"/>
                <a:gd name="T100" fmla="*/ 0 w 41"/>
                <a:gd name="T101" fmla="*/ 45 h 62"/>
                <a:gd name="T102" fmla="*/ 2 w 41"/>
                <a:gd name="T103" fmla="*/ 52 h 62"/>
                <a:gd name="T104" fmla="*/ 7 w 41"/>
                <a:gd name="T105" fmla="*/ 59 h 62"/>
                <a:gd name="T106" fmla="*/ 7 w 41"/>
                <a:gd name="T10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2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5" y="59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0" y="33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29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7" y="20"/>
                  </a:lnTo>
                  <a:lnTo>
                    <a:pt x="10" y="24"/>
                  </a:lnTo>
                  <a:lnTo>
                    <a:pt x="14" y="7"/>
                  </a:lnTo>
                  <a:lnTo>
                    <a:pt x="40" y="7"/>
                  </a:lnTo>
                  <a:lnTo>
                    <a:pt x="40" y="0"/>
                  </a:lnTo>
                  <a:lnTo>
                    <a:pt x="9" y="0"/>
                  </a:lnTo>
                  <a:lnTo>
                    <a:pt x="2" y="31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6" y="27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3" y="34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52"/>
                  </a:lnTo>
                  <a:lnTo>
                    <a:pt x="7" y="59"/>
                  </a:lnTo>
                  <a:lnTo>
                    <a:pt x="7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76">
              <a:extLst>
                <a:ext uri="{FF2B5EF4-FFF2-40B4-BE49-F238E27FC236}">
                  <a16:creationId xmlns:a16="http://schemas.microsoft.com/office/drawing/2014/main" id="{C12D24A0-D71D-4875-B4D9-BE88FAF7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847" y="367353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9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7 h 47"/>
                <a:gd name="T16" fmla="*/ 19 w 36"/>
                <a:gd name="T17" fmla="*/ 7 h 47"/>
                <a:gd name="T18" fmla="*/ 24 w 36"/>
                <a:gd name="T19" fmla="*/ 7 h 47"/>
                <a:gd name="T20" fmla="*/ 24 w 36"/>
                <a:gd name="T21" fmla="*/ 7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8 h 47"/>
                <a:gd name="T34" fmla="*/ 36 w 36"/>
                <a:gd name="T35" fmla="*/ 18 h 47"/>
                <a:gd name="T36" fmla="*/ 36 w 36"/>
                <a:gd name="T37" fmla="*/ 11 h 47"/>
                <a:gd name="T38" fmla="*/ 36 w 36"/>
                <a:gd name="T39" fmla="*/ 11 h 47"/>
                <a:gd name="T40" fmla="*/ 33 w 36"/>
                <a:gd name="T41" fmla="*/ 5 h 47"/>
                <a:gd name="T42" fmla="*/ 33 w 36"/>
                <a:gd name="T43" fmla="*/ 5 h 47"/>
                <a:gd name="T44" fmla="*/ 28 w 36"/>
                <a:gd name="T45" fmla="*/ 2 h 47"/>
                <a:gd name="T46" fmla="*/ 28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9 w 36"/>
                <a:gd name="T57" fmla="*/ 4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9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9" y="4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40077863-A4EC-43F9-A9E1-B3582BAF4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276" y="3673535"/>
              <a:ext cx="69606" cy="86092"/>
            </a:xfrm>
            <a:custGeom>
              <a:avLst/>
              <a:gdLst>
                <a:gd name="T0" fmla="*/ 5 w 38"/>
                <a:gd name="T1" fmla="*/ 44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4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30 h 47"/>
                <a:gd name="T14" fmla="*/ 36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8 h 47"/>
                <a:gd name="T22" fmla="*/ 10 w 38"/>
                <a:gd name="T23" fmla="*/ 14 h 47"/>
                <a:gd name="T24" fmla="*/ 9 w 38"/>
                <a:gd name="T25" fmla="*/ 12 h 47"/>
                <a:gd name="T26" fmla="*/ 10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7 h 47"/>
                <a:gd name="T34" fmla="*/ 28 w 38"/>
                <a:gd name="T35" fmla="*/ 11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3 w 38"/>
                <a:gd name="T51" fmla="*/ 7 h 47"/>
                <a:gd name="T52" fmla="*/ 2 w 38"/>
                <a:gd name="T53" fmla="*/ 12 h 47"/>
                <a:gd name="T54" fmla="*/ 3 w 38"/>
                <a:gd name="T55" fmla="*/ 19 h 47"/>
                <a:gd name="T56" fmla="*/ 9 w 38"/>
                <a:gd name="T57" fmla="*/ 23 h 47"/>
                <a:gd name="T58" fmla="*/ 19 w 38"/>
                <a:gd name="T59" fmla="*/ 26 h 47"/>
                <a:gd name="T60" fmla="*/ 28 w 38"/>
                <a:gd name="T61" fmla="*/ 30 h 47"/>
                <a:gd name="T62" fmla="*/ 29 w 38"/>
                <a:gd name="T63" fmla="*/ 33 h 47"/>
                <a:gd name="T64" fmla="*/ 29 w 38"/>
                <a:gd name="T65" fmla="*/ 37 h 47"/>
                <a:gd name="T66" fmla="*/ 28 w 38"/>
                <a:gd name="T67" fmla="*/ 38 h 47"/>
                <a:gd name="T68" fmla="*/ 19 w 38"/>
                <a:gd name="T69" fmla="*/ 42 h 47"/>
                <a:gd name="T70" fmla="*/ 15 w 38"/>
                <a:gd name="T71" fmla="*/ 40 h 47"/>
                <a:gd name="T72" fmla="*/ 12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4"/>
                  </a:moveTo>
                  <a:lnTo>
                    <a:pt x="5" y="44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4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7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78">
              <a:extLst>
                <a:ext uri="{FF2B5EF4-FFF2-40B4-BE49-F238E27FC236}">
                  <a16:creationId xmlns:a16="http://schemas.microsoft.com/office/drawing/2014/main" id="{BF4B65A1-A40D-4CD7-AF11-4BB9D0914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703" y="3673535"/>
              <a:ext cx="75102" cy="86092"/>
            </a:xfrm>
            <a:custGeom>
              <a:avLst/>
              <a:gdLst>
                <a:gd name="T0" fmla="*/ 28 w 41"/>
                <a:gd name="T1" fmla="*/ 38 h 47"/>
                <a:gd name="T2" fmla="*/ 28 w 41"/>
                <a:gd name="T3" fmla="*/ 38 h 47"/>
                <a:gd name="T4" fmla="*/ 26 w 41"/>
                <a:gd name="T5" fmla="*/ 40 h 47"/>
                <a:gd name="T6" fmla="*/ 21 w 41"/>
                <a:gd name="T7" fmla="*/ 42 h 47"/>
                <a:gd name="T8" fmla="*/ 21 w 41"/>
                <a:gd name="T9" fmla="*/ 42 h 47"/>
                <a:gd name="T10" fmla="*/ 15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9 w 41"/>
                <a:gd name="T17" fmla="*/ 31 h 47"/>
                <a:gd name="T18" fmla="*/ 7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2 w 41"/>
                <a:gd name="T47" fmla="*/ 14 h 47"/>
                <a:gd name="T48" fmla="*/ 0 w 41"/>
                <a:gd name="T49" fmla="*/ 25 h 47"/>
                <a:gd name="T50" fmla="*/ 0 w 41"/>
                <a:gd name="T51" fmla="*/ 25 h 47"/>
                <a:gd name="T52" fmla="*/ 2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1 w 41"/>
                <a:gd name="T61" fmla="*/ 47 h 47"/>
                <a:gd name="T62" fmla="*/ 21 w 41"/>
                <a:gd name="T63" fmla="*/ 47 h 47"/>
                <a:gd name="T64" fmla="*/ 28 w 41"/>
                <a:gd name="T65" fmla="*/ 47 h 47"/>
                <a:gd name="T66" fmla="*/ 35 w 41"/>
                <a:gd name="T67" fmla="*/ 44 h 47"/>
                <a:gd name="T68" fmla="*/ 35 w 41"/>
                <a:gd name="T69" fmla="*/ 44 h 47"/>
                <a:gd name="T70" fmla="*/ 38 w 41"/>
                <a:gd name="T71" fmla="*/ 38 h 47"/>
                <a:gd name="T72" fmla="*/ 41 w 41"/>
                <a:gd name="T73" fmla="*/ 33 h 47"/>
                <a:gd name="T74" fmla="*/ 33 w 41"/>
                <a:gd name="T75" fmla="*/ 31 h 47"/>
                <a:gd name="T76" fmla="*/ 33 w 41"/>
                <a:gd name="T77" fmla="*/ 31 h 47"/>
                <a:gd name="T78" fmla="*/ 31 w 41"/>
                <a:gd name="T79" fmla="*/ 37 h 47"/>
                <a:gd name="T80" fmla="*/ 28 w 41"/>
                <a:gd name="T81" fmla="*/ 38 h 47"/>
                <a:gd name="T82" fmla="*/ 28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5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3 w 41"/>
                <a:gd name="T103" fmla="*/ 19 h 47"/>
                <a:gd name="T104" fmla="*/ 9 w 41"/>
                <a:gd name="T105" fmla="*/ 19 h 47"/>
                <a:gd name="T106" fmla="*/ 9 w 41"/>
                <a:gd name="T107" fmla="*/ 19 h 47"/>
                <a:gd name="T108" fmla="*/ 9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38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7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79">
              <a:extLst>
                <a:ext uri="{FF2B5EF4-FFF2-40B4-BE49-F238E27FC236}">
                  <a16:creationId xmlns:a16="http://schemas.microsoft.com/office/drawing/2014/main" id="{1A71B965-9E6C-4F4C-B34B-FE98C868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6" y="36735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5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2 w 40"/>
                <a:gd name="T13" fmla="*/ 37 h 47"/>
                <a:gd name="T14" fmla="*/ 12 w 40"/>
                <a:gd name="T15" fmla="*/ 37 h 47"/>
                <a:gd name="T16" fmla="*/ 9 w 40"/>
                <a:gd name="T17" fmla="*/ 31 h 47"/>
                <a:gd name="T18" fmla="*/ 9 w 40"/>
                <a:gd name="T19" fmla="*/ 23 h 47"/>
                <a:gd name="T20" fmla="*/ 9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0 w 40"/>
                <a:gd name="T41" fmla="*/ 11 h 47"/>
                <a:gd name="T42" fmla="*/ 32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7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5 h 47"/>
                <a:gd name="T76" fmla="*/ 0 w 40"/>
                <a:gd name="T77" fmla="*/ 25 h 47"/>
                <a:gd name="T78" fmla="*/ 2 w 40"/>
                <a:gd name="T79" fmla="*/ 33 h 47"/>
                <a:gd name="T80" fmla="*/ 6 w 40"/>
                <a:gd name="T81" fmla="*/ 42 h 47"/>
                <a:gd name="T82" fmla="*/ 6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8 w 40"/>
                <a:gd name="T97" fmla="*/ 38 h 47"/>
                <a:gd name="T98" fmla="*/ 40 w 40"/>
                <a:gd name="T99" fmla="*/ 31 h 47"/>
                <a:gd name="T100" fmla="*/ 32 w 40"/>
                <a:gd name="T101" fmla="*/ 30 h 47"/>
                <a:gd name="T102" fmla="*/ 32 w 40"/>
                <a:gd name="T103" fmla="*/ 30 h 47"/>
                <a:gd name="T104" fmla="*/ 32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80">
              <a:extLst>
                <a:ext uri="{FF2B5EF4-FFF2-40B4-BE49-F238E27FC236}">
                  <a16:creationId xmlns:a16="http://schemas.microsoft.com/office/drawing/2014/main" id="{A3B35214-3464-4CEF-A208-862D2DEF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218" y="3598434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5 w 41"/>
                <a:gd name="T3" fmla="*/ 59 h 64"/>
                <a:gd name="T4" fmla="*/ 12 w 41"/>
                <a:gd name="T5" fmla="*/ 62 h 64"/>
                <a:gd name="T6" fmla="*/ 19 w 41"/>
                <a:gd name="T7" fmla="*/ 64 h 64"/>
                <a:gd name="T8" fmla="*/ 19 w 41"/>
                <a:gd name="T9" fmla="*/ 64 h 64"/>
                <a:gd name="T10" fmla="*/ 24 w 41"/>
                <a:gd name="T11" fmla="*/ 64 h 64"/>
                <a:gd name="T12" fmla="*/ 29 w 41"/>
                <a:gd name="T13" fmla="*/ 62 h 64"/>
                <a:gd name="T14" fmla="*/ 33 w 41"/>
                <a:gd name="T15" fmla="*/ 59 h 64"/>
                <a:gd name="T16" fmla="*/ 36 w 41"/>
                <a:gd name="T17" fmla="*/ 57 h 64"/>
                <a:gd name="T18" fmla="*/ 36 w 41"/>
                <a:gd name="T19" fmla="*/ 57 h 64"/>
                <a:gd name="T20" fmla="*/ 40 w 41"/>
                <a:gd name="T21" fmla="*/ 50 h 64"/>
                <a:gd name="T22" fmla="*/ 41 w 41"/>
                <a:gd name="T23" fmla="*/ 41 h 64"/>
                <a:gd name="T24" fmla="*/ 41 w 41"/>
                <a:gd name="T25" fmla="*/ 41 h 64"/>
                <a:gd name="T26" fmla="*/ 40 w 41"/>
                <a:gd name="T27" fmla="*/ 33 h 64"/>
                <a:gd name="T28" fmla="*/ 34 w 41"/>
                <a:gd name="T29" fmla="*/ 26 h 64"/>
                <a:gd name="T30" fmla="*/ 34 w 41"/>
                <a:gd name="T31" fmla="*/ 26 h 64"/>
                <a:gd name="T32" fmla="*/ 29 w 41"/>
                <a:gd name="T33" fmla="*/ 22 h 64"/>
                <a:gd name="T34" fmla="*/ 20 w 41"/>
                <a:gd name="T35" fmla="*/ 20 h 64"/>
                <a:gd name="T36" fmla="*/ 20 w 41"/>
                <a:gd name="T37" fmla="*/ 20 h 64"/>
                <a:gd name="T38" fmla="*/ 15 w 41"/>
                <a:gd name="T39" fmla="*/ 22 h 64"/>
                <a:gd name="T40" fmla="*/ 8 w 41"/>
                <a:gd name="T41" fmla="*/ 24 h 64"/>
                <a:gd name="T42" fmla="*/ 12 w 41"/>
                <a:gd name="T43" fmla="*/ 8 h 64"/>
                <a:gd name="T44" fmla="*/ 38 w 41"/>
                <a:gd name="T45" fmla="*/ 8 h 64"/>
                <a:gd name="T46" fmla="*/ 38 w 41"/>
                <a:gd name="T47" fmla="*/ 0 h 64"/>
                <a:gd name="T48" fmla="*/ 7 w 41"/>
                <a:gd name="T49" fmla="*/ 0 h 64"/>
                <a:gd name="T50" fmla="*/ 0 w 41"/>
                <a:gd name="T51" fmla="*/ 33 h 64"/>
                <a:gd name="T52" fmla="*/ 8 w 41"/>
                <a:gd name="T53" fmla="*/ 34 h 64"/>
                <a:gd name="T54" fmla="*/ 8 w 41"/>
                <a:gd name="T55" fmla="*/ 34 h 64"/>
                <a:gd name="T56" fmla="*/ 12 w 41"/>
                <a:gd name="T57" fmla="*/ 29 h 64"/>
                <a:gd name="T58" fmla="*/ 12 w 41"/>
                <a:gd name="T59" fmla="*/ 29 h 64"/>
                <a:gd name="T60" fmla="*/ 19 w 41"/>
                <a:gd name="T61" fmla="*/ 27 h 64"/>
                <a:gd name="T62" fmla="*/ 19 w 41"/>
                <a:gd name="T63" fmla="*/ 27 h 64"/>
                <a:gd name="T64" fmla="*/ 24 w 41"/>
                <a:gd name="T65" fmla="*/ 29 h 64"/>
                <a:gd name="T66" fmla="*/ 29 w 41"/>
                <a:gd name="T67" fmla="*/ 31 h 64"/>
                <a:gd name="T68" fmla="*/ 29 w 41"/>
                <a:gd name="T69" fmla="*/ 31 h 64"/>
                <a:gd name="T70" fmla="*/ 31 w 41"/>
                <a:gd name="T71" fmla="*/ 36 h 64"/>
                <a:gd name="T72" fmla="*/ 33 w 41"/>
                <a:gd name="T73" fmla="*/ 41 h 64"/>
                <a:gd name="T74" fmla="*/ 33 w 41"/>
                <a:gd name="T75" fmla="*/ 41 h 64"/>
                <a:gd name="T76" fmla="*/ 31 w 41"/>
                <a:gd name="T77" fmla="*/ 48 h 64"/>
                <a:gd name="T78" fmla="*/ 29 w 41"/>
                <a:gd name="T79" fmla="*/ 53 h 64"/>
                <a:gd name="T80" fmla="*/ 29 w 41"/>
                <a:gd name="T81" fmla="*/ 53 h 64"/>
                <a:gd name="T82" fmla="*/ 24 w 41"/>
                <a:gd name="T83" fmla="*/ 57 h 64"/>
                <a:gd name="T84" fmla="*/ 19 w 41"/>
                <a:gd name="T85" fmla="*/ 57 h 64"/>
                <a:gd name="T86" fmla="*/ 19 w 41"/>
                <a:gd name="T87" fmla="*/ 57 h 64"/>
                <a:gd name="T88" fmla="*/ 15 w 41"/>
                <a:gd name="T89" fmla="*/ 57 h 64"/>
                <a:gd name="T90" fmla="*/ 12 w 41"/>
                <a:gd name="T91" fmla="*/ 55 h 64"/>
                <a:gd name="T92" fmla="*/ 12 w 41"/>
                <a:gd name="T93" fmla="*/ 55 h 64"/>
                <a:gd name="T94" fmla="*/ 8 w 41"/>
                <a:gd name="T95" fmla="*/ 50 h 64"/>
                <a:gd name="T96" fmla="*/ 7 w 41"/>
                <a:gd name="T97" fmla="*/ 45 h 64"/>
                <a:gd name="T98" fmla="*/ 0 w 41"/>
                <a:gd name="T99" fmla="*/ 46 h 64"/>
                <a:gd name="T100" fmla="*/ 0 w 41"/>
                <a:gd name="T101" fmla="*/ 46 h 64"/>
                <a:gd name="T102" fmla="*/ 1 w 41"/>
                <a:gd name="T103" fmla="*/ 53 h 64"/>
                <a:gd name="T104" fmla="*/ 5 w 41"/>
                <a:gd name="T105" fmla="*/ 59 h 64"/>
                <a:gd name="T106" fmla="*/ 5 w 41"/>
                <a:gd name="T107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4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0" y="33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22"/>
                  </a:lnTo>
                  <a:lnTo>
                    <a:pt x="8" y="24"/>
                  </a:lnTo>
                  <a:lnTo>
                    <a:pt x="12" y="8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7" y="0"/>
                  </a:lnTo>
                  <a:lnTo>
                    <a:pt x="0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4" y="2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1" y="36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1" y="48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181">
              <a:extLst>
                <a:ext uri="{FF2B5EF4-FFF2-40B4-BE49-F238E27FC236}">
                  <a16:creationId xmlns:a16="http://schemas.microsoft.com/office/drawing/2014/main" id="{C2EAE169-6483-4316-9DA7-326D8B6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805" y="3625910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3 h 47"/>
                <a:gd name="T4" fmla="*/ 7 w 36"/>
                <a:gd name="T5" fmla="*/ 23 h 47"/>
                <a:gd name="T6" fmla="*/ 9 w 36"/>
                <a:gd name="T7" fmla="*/ 16 h 47"/>
                <a:gd name="T8" fmla="*/ 10 w 36"/>
                <a:gd name="T9" fmla="*/ 11 h 47"/>
                <a:gd name="T10" fmla="*/ 10 w 36"/>
                <a:gd name="T11" fmla="*/ 11 h 47"/>
                <a:gd name="T12" fmla="*/ 15 w 36"/>
                <a:gd name="T13" fmla="*/ 9 h 47"/>
                <a:gd name="T14" fmla="*/ 19 w 36"/>
                <a:gd name="T15" fmla="*/ 7 h 47"/>
                <a:gd name="T16" fmla="*/ 19 w 36"/>
                <a:gd name="T17" fmla="*/ 7 h 47"/>
                <a:gd name="T18" fmla="*/ 26 w 36"/>
                <a:gd name="T19" fmla="*/ 9 h 47"/>
                <a:gd name="T20" fmla="*/ 26 w 36"/>
                <a:gd name="T21" fmla="*/ 9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9 h 47"/>
                <a:gd name="T34" fmla="*/ 36 w 36"/>
                <a:gd name="T35" fmla="*/ 19 h 47"/>
                <a:gd name="T36" fmla="*/ 36 w 36"/>
                <a:gd name="T37" fmla="*/ 12 h 47"/>
                <a:gd name="T38" fmla="*/ 36 w 36"/>
                <a:gd name="T39" fmla="*/ 12 h 47"/>
                <a:gd name="T40" fmla="*/ 35 w 36"/>
                <a:gd name="T41" fmla="*/ 5 h 47"/>
                <a:gd name="T42" fmla="*/ 35 w 36"/>
                <a:gd name="T43" fmla="*/ 5 h 47"/>
                <a:gd name="T44" fmla="*/ 29 w 36"/>
                <a:gd name="T45" fmla="*/ 2 h 47"/>
                <a:gd name="T46" fmla="*/ 29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7 w 36"/>
                <a:gd name="T53" fmla="*/ 2 h 47"/>
                <a:gd name="T54" fmla="*/ 14 w 36"/>
                <a:gd name="T55" fmla="*/ 2 h 47"/>
                <a:gd name="T56" fmla="*/ 10 w 36"/>
                <a:gd name="T57" fmla="*/ 5 h 47"/>
                <a:gd name="T58" fmla="*/ 7 w 36"/>
                <a:gd name="T59" fmla="*/ 9 h 47"/>
                <a:gd name="T60" fmla="*/ 7 w 36"/>
                <a:gd name="T61" fmla="*/ 2 h 47"/>
                <a:gd name="T62" fmla="*/ 0 w 36"/>
                <a:gd name="T63" fmla="*/ 2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5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0" y="5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82">
              <a:extLst>
                <a:ext uri="{FF2B5EF4-FFF2-40B4-BE49-F238E27FC236}">
                  <a16:creationId xmlns:a16="http://schemas.microsoft.com/office/drawing/2014/main" id="{A663AE06-1B45-4102-B87E-0733A4C2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232" y="3625910"/>
              <a:ext cx="69606" cy="89755"/>
            </a:xfrm>
            <a:custGeom>
              <a:avLst/>
              <a:gdLst>
                <a:gd name="T0" fmla="*/ 7 w 38"/>
                <a:gd name="T1" fmla="*/ 45 h 49"/>
                <a:gd name="T2" fmla="*/ 21 w 38"/>
                <a:gd name="T3" fmla="*/ 49 h 49"/>
                <a:gd name="T4" fmla="*/ 29 w 38"/>
                <a:gd name="T5" fmla="*/ 47 h 49"/>
                <a:gd name="T6" fmla="*/ 33 w 38"/>
                <a:gd name="T7" fmla="*/ 45 h 49"/>
                <a:gd name="T8" fmla="*/ 36 w 38"/>
                <a:gd name="T9" fmla="*/ 42 h 49"/>
                <a:gd name="T10" fmla="*/ 38 w 38"/>
                <a:gd name="T11" fmla="*/ 35 h 49"/>
                <a:gd name="T12" fmla="*/ 38 w 38"/>
                <a:gd name="T13" fmla="*/ 30 h 49"/>
                <a:gd name="T14" fmla="*/ 36 w 38"/>
                <a:gd name="T15" fmla="*/ 28 h 49"/>
                <a:gd name="T16" fmla="*/ 31 w 38"/>
                <a:gd name="T17" fmla="*/ 23 h 49"/>
                <a:gd name="T18" fmla="*/ 21 w 38"/>
                <a:gd name="T19" fmla="*/ 19 h 49"/>
                <a:gd name="T20" fmla="*/ 14 w 38"/>
                <a:gd name="T21" fmla="*/ 18 h 49"/>
                <a:gd name="T22" fmla="*/ 10 w 38"/>
                <a:gd name="T23" fmla="*/ 16 h 49"/>
                <a:gd name="T24" fmla="*/ 9 w 38"/>
                <a:gd name="T25" fmla="*/ 12 h 49"/>
                <a:gd name="T26" fmla="*/ 12 w 38"/>
                <a:gd name="T27" fmla="*/ 9 h 49"/>
                <a:gd name="T28" fmla="*/ 14 w 38"/>
                <a:gd name="T29" fmla="*/ 7 h 49"/>
                <a:gd name="T30" fmla="*/ 19 w 38"/>
                <a:gd name="T31" fmla="*/ 7 h 49"/>
                <a:gd name="T32" fmla="*/ 26 w 38"/>
                <a:gd name="T33" fmla="*/ 9 h 49"/>
                <a:gd name="T34" fmla="*/ 28 w 38"/>
                <a:gd name="T35" fmla="*/ 12 h 49"/>
                <a:gd name="T36" fmla="*/ 36 w 38"/>
                <a:gd name="T37" fmla="*/ 14 h 49"/>
                <a:gd name="T38" fmla="*/ 35 w 38"/>
                <a:gd name="T39" fmla="*/ 7 h 49"/>
                <a:gd name="T40" fmla="*/ 31 w 38"/>
                <a:gd name="T41" fmla="*/ 4 h 49"/>
                <a:gd name="T42" fmla="*/ 28 w 38"/>
                <a:gd name="T43" fmla="*/ 2 h 49"/>
                <a:gd name="T44" fmla="*/ 19 w 38"/>
                <a:gd name="T45" fmla="*/ 0 h 49"/>
                <a:gd name="T46" fmla="*/ 12 w 38"/>
                <a:gd name="T47" fmla="*/ 2 h 49"/>
                <a:gd name="T48" fmla="*/ 7 w 38"/>
                <a:gd name="T49" fmla="*/ 4 h 49"/>
                <a:gd name="T50" fmla="*/ 3 w 38"/>
                <a:gd name="T51" fmla="*/ 9 h 49"/>
                <a:gd name="T52" fmla="*/ 2 w 38"/>
                <a:gd name="T53" fmla="*/ 14 h 49"/>
                <a:gd name="T54" fmla="*/ 3 w 38"/>
                <a:gd name="T55" fmla="*/ 21 h 49"/>
                <a:gd name="T56" fmla="*/ 9 w 38"/>
                <a:gd name="T57" fmla="*/ 25 h 49"/>
                <a:gd name="T58" fmla="*/ 21 w 38"/>
                <a:gd name="T59" fmla="*/ 28 h 49"/>
                <a:gd name="T60" fmla="*/ 28 w 38"/>
                <a:gd name="T61" fmla="*/ 31 h 49"/>
                <a:gd name="T62" fmla="*/ 31 w 38"/>
                <a:gd name="T63" fmla="*/ 35 h 49"/>
                <a:gd name="T64" fmla="*/ 29 w 38"/>
                <a:gd name="T65" fmla="*/ 38 h 49"/>
                <a:gd name="T66" fmla="*/ 28 w 38"/>
                <a:gd name="T67" fmla="*/ 40 h 49"/>
                <a:gd name="T68" fmla="*/ 21 w 38"/>
                <a:gd name="T69" fmla="*/ 42 h 49"/>
                <a:gd name="T70" fmla="*/ 15 w 38"/>
                <a:gd name="T71" fmla="*/ 42 h 49"/>
                <a:gd name="T72" fmla="*/ 12 w 38"/>
                <a:gd name="T73" fmla="*/ 40 h 49"/>
                <a:gd name="T74" fmla="*/ 9 w 38"/>
                <a:gd name="T75" fmla="*/ 33 h 49"/>
                <a:gd name="T76" fmla="*/ 0 w 38"/>
                <a:gd name="T77" fmla="*/ 33 h 49"/>
                <a:gd name="T78" fmla="*/ 7 w 38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9">
                  <a:moveTo>
                    <a:pt x="7" y="45"/>
                  </a:moveTo>
                  <a:lnTo>
                    <a:pt x="7" y="45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9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5"/>
                  </a:lnTo>
                  <a:lnTo>
                    <a:pt x="7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183">
              <a:extLst>
                <a:ext uri="{FF2B5EF4-FFF2-40B4-BE49-F238E27FC236}">
                  <a16:creationId xmlns:a16="http://schemas.microsoft.com/office/drawing/2014/main" id="{6E516EEB-24F1-497F-BBF9-8CEA3B882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2661" y="3625910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2 w 41"/>
                <a:gd name="T7" fmla="*/ 42 h 49"/>
                <a:gd name="T8" fmla="*/ 22 w 41"/>
                <a:gd name="T9" fmla="*/ 42 h 49"/>
                <a:gd name="T10" fmla="*/ 17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9 w 41"/>
                <a:gd name="T17" fmla="*/ 33 h 49"/>
                <a:gd name="T18" fmla="*/ 9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5 h 49"/>
                <a:gd name="T26" fmla="*/ 41 w 41"/>
                <a:gd name="T27" fmla="*/ 25 h 49"/>
                <a:gd name="T28" fmla="*/ 40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1 w 41"/>
                <a:gd name="T37" fmla="*/ 0 h 49"/>
                <a:gd name="T38" fmla="*/ 21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2 w 41"/>
                <a:gd name="T47" fmla="*/ 14 h 49"/>
                <a:gd name="T48" fmla="*/ 0 w 41"/>
                <a:gd name="T49" fmla="*/ 25 h 49"/>
                <a:gd name="T50" fmla="*/ 0 w 41"/>
                <a:gd name="T51" fmla="*/ 25 h 49"/>
                <a:gd name="T52" fmla="*/ 2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2 w 41"/>
                <a:gd name="T61" fmla="*/ 49 h 49"/>
                <a:gd name="T62" fmla="*/ 22 w 41"/>
                <a:gd name="T63" fmla="*/ 49 h 49"/>
                <a:gd name="T64" fmla="*/ 29 w 41"/>
                <a:gd name="T65" fmla="*/ 47 h 49"/>
                <a:gd name="T66" fmla="*/ 35 w 41"/>
                <a:gd name="T67" fmla="*/ 45 h 49"/>
                <a:gd name="T68" fmla="*/ 35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3 w 41"/>
                <a:gd name="T75" fmla="*/ 33 h 49"/>
                <a:gd name="T76" fmla="*/ 33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6 w 41"/>
                <a:gd name="T89" fmla="*/ 9 h 49"/>
                <a:gd name="T90" fmla="*/ 21 w 41"/>
                <a:gd name="T91" fmla="*/ 7 h 49"/>
                <a:gd name="T92" fmla="*/ 21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3 w 41"/>
                <a:gd name="T101" fmla="*/ 16 h 49"/>
                <a:gd name="T102" fmla="*/ 35 w 41"/>
                <a:gd name="T103" fmla="*/ 21 h 49"/>
                <a:gd name="T104" fmla="*/ 9 w 41"/>
                <a:gd name="T105" fmla="*/ 21 h 49"/>
                <a:gd name="T106" fmla="*/ 9 w 41"/>
                <a:gd name="T107" fmla="*/ 21 h 49"/>
                <a:gd name="T108" fmla="*/ 10 w 41"/>
                <a:gd name="T109" fmla="*/ 16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35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77A3180C-10D8-49DF-A721-D4B2C6DC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584" y="3625910"/>
              <a:ext cx="73269" cy="89755"/>
            </a:xfrm>
            <a:custGeom>
              <a:avLst/>
              <a:gdLst>
                <a:gd name="T0" fmla="*/ 30 w 40"/>
                <a:gd name="T1" fmla="*/ 40 h 49"/>
                <a:gd name="T2" fmla="*/ 30 w 40"/>
                <a:gd name="T3" fmla="*/ 40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2 h 49"/>
                <a:gd name="T12" fmla="*/ 13 w 40"/>
                <a:gd name="T13" fmla="*/ 38 h 49"/>
                <a:gd name="T14" fmla="*/ 13 w 40"/>
                <a:gd name="T15" fmla="*/ 38 h 49"/>
                <a:gd name="T16" fmla="*/ 9 w 40"/>
                <a:gd name="T17" fmla="*/ 33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8 h 49"/>
                <a:gd name="T24" fmla="*/ 13 w 40"/>
                <a:gd name="T25" fmla="*/ 11 h 49"/>
                <a:gd name="T26" fmla="*/ 13 w 40"/>
                <a:gd name="T27" fmla="*/ 11 h 49"/>
                <a:gd name="T28" fmla="*/ 16 w 40"/>
                <a:gd name="T29" fmla="*/ 9 h 49"/>
                <a:gd name="T30" fmla="*/ 21 w 40"/>
                <a:gd name="T31" fmla="*/ 7 h 49"/>
                <a:gd name="T32" fmla="*/ 21 w 40"/>
                <a:gd name="T33" fmla="*/ 7 h 49"/>
                <a:gd name="T34" fmla="*/ 25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2 w 40"/>
                <a:gd name="T41" fmla="*/ 12 h 49"/>
                <a:gd name="T42" fmla="*/ 32 w 40"/>
                <a:gd name="T43" fmla="*/ 16 h 49"/>
                <a:gd name="T44" fmla="*/ 40 w 40"/>
                <a:gd name="T45" fmla="*/ 16 h 49"/>
                <a:gd name="T46" fmla="*/ 40 w 40"/>
                <a:gd name="T47" fmla="*/ 16 h 49"/>
                <a:gd name="T48" fmla="*/ 37 w 40"/>
                <a:gd name="T49" fmla="*/ 9 h 49"/>
                <a:gd name="T50" fmla="*/ 33 w 40"/>
                <a:gd name="T51" fmla="*/ 5 h 49"/>
                <a:gd name="T52" fmla="*/ 33 w 40"/>
                <a:gd name="T53" fmla="*/ 5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2 h 49"/>
                <a:gd name="T62" fmla="*/ 11 w 40"/>
                <a:gd name="T63" fmla="*/ 4 h 49"/>
                <a:gd name="T64" fmla="*/ 11 w 40"/>
                <a:gd name="T65" fmla="*/ 4 h 49"/>
                <a:gd name="T66" fmla="*/ 6 w 40"/>
                <a:gd name="T67" fmla="*/ 7 h 49"/>
                <a:gd name="T68" fmla="*/ 4 w 40"/>
                <a:gd name="T69" fmla="*/ 12 h 49"/>
                <a:gd name="T70" fmla="*/ 4 w 40"/>
                <a:gd name="T71" fmla="*/ 12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3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1 h 49"/>
                <a:gd name="T102" fmla="*/ 33 w 40"/>
                <a:gd name="T103" fmla="*/ 31 h 49"/>
                <a:gd name="T104" fmla="*/ 32 w 40"/>
                <a:gd name="T105" fmla="*/ 37 h 49"/>
                <a:gd name="T106" fmla="*/ 30 w 40"/>
                <a:gd name="T107" fmla="*/ 40 h 49"/>
                <a:gd name="T108" fmla="*/ 30 w 40"/>
                <a:gd name="T10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9" y="3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7"/>
                  </a:lnTo>
                  <a:lnTo>
                    <a:pt x="30" y="40"/>
                  </a:lnTo>
                  <a:lnTo>
                    <a:pt x="3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185">
              <a:extLst>
                <a:ext uri="{FF2B5EF4-FFF2-40B4-BE49-F238E27FC236}">
                  <a16:creationId xmlns:a16="http://schemas.microsoft.com/office/drawing/2014/main" id="{F0F02AF9-7F38-4384-B739-96415BA80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863" y="3352982"/>
              <a:ext cx="76933" cy="117231"/>
            </a:xfrm>
            <a:custGeom>
              <a:avLst/>
              <a:gdLst>
                <a:gd name="T0" fmla="*/ 13 w 42"/>
                <a:gd name="T1" fmla="*/ 57 h 64"/>
                <a:gd name="T2" fmla="*/ 13 w 42"/>
                <a:gd name="T3" fmla="*/ 57 h 64"/>
                <a:gd name="T4" fmla="*/ 14 w 42"/>
                <a:gd name="T5" fmla="*/ 52 h 64"/>
                <a:gd name="T6" fmla="*/ 14 w 42"/>
                <a:gd name="T7" fmla="*/ 52 h 64"/>
                <a:gd name="T8" fmla="*/ 25 w 42"/>
                <a:gd name="T9" fmla="*/ 45 h 64"/>
                <a:gd name="T10" fmla="*/ 25 w 42"/>
                <a:gd name="T11" fmla="*/ 45 h 64"/>
                <a:gd name="T12" fmla="*/ 35 w 42"/>
                <a:gd name="T13" fmla="*/ 33 h 64"/>
                <a:gd name="T14" fmla="*/ 35 w 42"/>
                <a:gd name="T15" fmla="*/ 33 h 64"/>
                <a:gd name="T16" fmla="*/ 40 w 42"/>
                <a:gd name="T17" fmla="*/ 26 h 64"/>
                <a:gd name="T18" fmla="*/ 40 w 42"/>
                <a:gd name="T19" fmla="*/ 26 h 64"/>
                <a:gd name="T20" fmla="*/ 42 w 42"/>
                <a:gd name="T21" fmla="*/ 18 h 64"/>
                <a:gd name="T22" fmla="*/ 42 w 42"/>
                <a:gd name="T23" fmla="*/ 18 h 64"/>
                <a:gd name="T24" fmla="*/ 42 w 42"/>
                <a:gd name="T25" fmla="*/ 12 h 64"/>
                <a:gd name="T26" fmla="*/ 37 w 42"/>
                <a:gd name="T27" fmla="*/ 5 h 64"/>
                <a:gd name="T28" fmla="*/ 37 w 42"/>
                <a:gd name="T29" fmla="*/ 5 h 64"/>
                <a:gd name="T30" fmla="*/ 32 w 42"/>
                <a:gd name="T31" fmla="*/ 2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2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1 h 64"/>
                <a:gd name="T44" fmla="*/ 2 w 42"/>
                <a:gd name="T45" fmla="*/ 19 h 64"/>
                <a:gd name="T46" fmla="*/ 11 w 42"/>
                <a:gd name="T47" fmla="*/ 19 h 64"/>
                <a:gd name="T48" fmla="*/ 11 w 42"/>
                <a:gd name="T49" fmla="*/ 19 h 64"/>
                <a:gd name="T50" fmla="*/ 11 w 42"/>
                <a:gd name="T51" fmla="*/ 14 h 64"/>
                <a:gd name="T52" fmla="*/ 14 w 42"/>
                <a:gd name="T53" fmla="*/ 11 h 64"/>
                <a:gd name="T54" fmla="*/ 14 w 42"/>
                <a:gd name="T55" fmla="*/ 11 h 64"/>
                <a:gd name="T56" fmla="*/ 18 w 42"/>
                <a:gd name="T57" fmla="*/ 9 h 64"/>
                <a:gd name="T58" fmla="*/ 23 w 42"/>
                <a:gd name="T59" fmla="*/ 7 h 64"/>
                <a:gd name="T60" fmla="*/ 23 w 42"/>
                <a:gd name="T61" fmla="*/ 7 h 64"/>
                <a:gd name="T62" fmla="*/ 28 w 42"/>
                <a:gd name="T63" fmla="*/ 7 h 64"/>
                <a:gd name="T64" fmla="*/ 32 w 42"/>
                <a:gd name="T65" fmla="*/ 11 h 64"/>
                <a:gd name="T66" fmla="*/ 32 w 42"/>
                <a:gd name="T67" fmla="*/ 11 h 64"/>
                <a:gd name="T68" fmla="*/ 33 w 42"/>
                <a:gd name="T69" fmla="*/ 14 h 64"/>
                <a:gd name="T70" fmla="*/ 35 w 42"/>
                <a:gd name="T71" fmla="*/ 18 h 64"/>
                <a:gd name="T72" fmla="*/ 35 w 42"/>
                <a:gd name="T73" fmla="*/ 18 h 64"/>
                <a:gd name="T74" fmla="*/ 33 w 42"/>
                <a:gd name="T75" fmla="*/ 23 h 64"/>
                <a:gd name="T76" fmla="*/ 32 w 42"/>
                <a:gd name="T77" fmla="*/ 28 h 64"/>
                <a:gd name="T78" fmla="*/ 32 w 42"/>
                <a:gd name="T79" fmla="*/ 28 h 64"/>
                <a:gd name="T80" fmla="*/ 26 w 42"/>
                <a:gd name="T81" fmla="*/ 33 h 64"/>
                <a:gd name="T82" fmla="*/ 18 w 42"/>
                <a:gd name="T83" fmla="*/ 40 h 64"/>
                <a:gd name="T84" fmla="*/ 18 w 42"/>
                <a:gd name="T85" fmla="*/ 40 h 64"/>
                <a:gd name="T86" fmla="*/ 7 w 42"/>
                <a:gd name="T87" fmla="*/ 51 h 64"/>
                <a:gd name="T88" fmla="*/ 7 w 42"/>
                <a:gd name="T89" fmla="*/ 51 h 64"/>
                <a:gd name="T90" fmla="*/ 2 w 42"/>
                <a:gd name="T91" fmla="*/ 59 h 64"/>
                <a:gd name="T92" fmla="*/ 2 w 42"/>
                <a:gd name="T93" fmla="*/ 59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7 h 64"/>
                <a:gd name="T100" fmla="*/ 13 w 42"/>
                <a:gd name="T101" fmla="*/ 57 h 64"/>
                <a:gd name="T102" fmla="*/ 13 w 42"/>
                <a:gd name="T10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3" y="57"/>
                  </a:moveTo>
                  <a:lnTo>
                    <a:pt x="13" y="57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2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1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8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3" y="14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3" y="23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26" y="33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7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86">
              <a:extLst>
                <a:ext uri="{FF2B5EF4-FFF2-40B4-BE49-F238E27FC236}">
                  <a16:creationId xmlns:a16="http://schemas.microsoft.com/office/drawing/2014/main" id="{446B7A3B-9463-4923-A29D-B2A28FAED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8280" y="3352982"/>
              <a:ext cx="75102" cy="120894"/>
            </a:xfrm>
            <a:custGeom>
              <a:avLst/>
              <a:gdLst>
                <a:gd name="T0" fmla="*/ 7 w 41"/>
                <a:gd name="T1" fmla="*/ 59 h 66"/>
                <a:gd name="T2" fmla="*/ 20 w 41"/>
                <a:gd name="T3" fmla="*/ 66 h 66"/>
                <a:gd name="T4" fmla="*/ 27 w 41"/>
                <a:gd name="T5" fmla="*/ 64 h 66"/>
                <a:gd name="T6" fmla="*/ 33 w 41"/>
                <a:gd name="T7" fmla="*/ 61 h 66"/>
                <a:gd name="T8" fmla="*/ 38 w 41"/>
                <a:gd name="T9" fmla="*/ 51 h 66"/>
                <a:gd name="T10" fmla="*/ 40 w 41"/>
                <a:gd name="T11" fmla="*/ 44 h 66"/>
                <a:gd name="T12" fmla="*/ 41 w 41"/>
                <a:gd name="T13" fmla="*/ 33 h 66"/>
                <a:gd name="T14" fmla="*/ 40 w 41"/>
                <a:gd name="T15" fmla="*/ 18 h 66"/>
                <a:gd name="T16" fmla="*/ 36 w 41"/>
                <a:gd name="T17" fmla="*/ 9 h 66"/>
                <a:gd name="T18" fmla="*/ 29 w 41"/>
                <a:gd name="T19" fmla="*/ 4 h 66"/>
                <a:gd name="T20" fmla="*/ 26 w 41"/>
                <a:gd name="T21" fmla="*/ 2 h 66"/>
                <a:gd name="T22" fmla="*/ 20 w 41"/>
                <a:gd name="T23" fmla="*/ 0 h 66"/>
                <a:gd name="T24" fmla="*/ 8 w 41"/>
                <a:gd name="T25" fmla="*/ 4 h 66"/>
                <a:gd name="T26" fmla="*/ 5 w 41"/>
                <a:gd name="T27" fmla="*/ 9 h 66"/>
                <a:gd name="T28" fmla="*/ 1 w 41"/>
                <a:gd name="T29" fmla="*/ 16 h 66"/>
                <a:gd name="T30" fmla="*/ 0 w 41"/>
                <a:gd name="T31" fmla="*/ 33 h 66"/>
                <a:gd name="T32" fmla="*/ 1 w 41"/>
                <a:gd name="T33" fmla="*/ 49 h 66"/>
                <a:gd name="T34" fmla="*/ 7 w 41"/>
                <a:gd name="T35" fmla="*/ 59 h 66"/>
                <a:gd name="T36" fmla="*/ 7 w 41"/>
                <a:gd name="T37" fmla="*/ 59 h 66"/>
                <a:gd name="T38" fmla="*/ 12 w 41"/>
                <a:gd name="T39" fmla="*/ 12 h 66"/>
                <a:gd name="T40" fmla="*/ 20 w 41"/>
                <a:gd name="T41" fmla="*/ 7 h 66"/>
                <a:gd name="T42" fmla="*/ 26 w 41"/>
                <a:gd name="T43" fmla="*/ 9 h 66"/>
                <a:gd name="T44" fmla="*/ 29 w 41"/>
                <a:gd name="T45" fmla="*/ 12 h 66"/>
                <a:gd name="T46" fmla="*/ 33 w 41"/>
                <a:gd name="T47" fmla="*/ 33 h 66"/>
                <a:gd name="T48" fmla="*/ 33 w 41"/>
                <a:gd name="T49" fmla="*/ 45 h 66"/>
                <a:gd name="T50" fmla="*/ 29 w 41"/>
                <a:gd name="T51" fmla="*/ 54 h 66"/>
                <a:gd name="T52" fmla="*/ 20 w 41"/>
                <a:gd name="T53" fmla="*/ 59 h 66"/>
                <a:gd name="T54" fmla="*/ 15 w 41"/>
                <a:gd name="T55" fmla="*/ 57 h 66"/>
                <a:gd name="T56" fmla="*/ 12 w 41"/>
                <a:gd name="T57" fmla="*/ 54 h 66"/>
                <a:gd name="T58" fmla="*/ 8 w 41"/>
                <a:gd name="T59" fmla="*/ 33 h 66"/>
                <a:gd name="T60" fmla="*/ 8 w 41"/>
                <a:gd name="T61" fmla="*/ 19 h 66"/>
                <a:gd name="T62" fmla="*/ 12 w 41"/>
                <a:gd name="T6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6">
                  <a:moveTo>
                    <a:pt x="7" y="59"/>
                  </a:moveTo>
                  <a:lnTo>
                    <a:pt x="7" y="59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7" y="64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6" y="57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40" y="44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3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5" y="9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9"/>
                  </a:lnTo>
                  <a:lnTo>
                    <a:pt x="3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2"/>
                  </a:moveTo>
                  <a:lnTo>
                    <a:pt x="12" y="12"/>
                  </a:lnTo>
                  <a:lnTo>
                    <a:pt x="15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19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187">
              <a:extLst>
                <a:ext uri="{FF2B5EF4-FFF2-40B4-BE49-F238E27FC236}">
                  <a16:creationId xmlns:a16="http://schemas.microsoft.com/office/drawing/2014/main" id="{2EC6A350-5D77-4CEF-B42A-8E41C66EA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530" y="3385953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8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3 w 36"/>
                <a:gd name="T13" fmla="*/ 7 h 46"/>
                <a:gd name="T14" fmla="*/ 19 w 36"/>
                <a:gd name="T15" fmla="*/ 7 h 46"/>
                <a:gd name="T16" fmla="*/ 19 w 36"/>
                <a:gd name="T17" fmla="*/ 7 h 46"/>
                <a:gd name="T18" fmla="*/ 24 w 36"/>
                <a:gd name="T19" fmla="*/ 8 h 46"/>
                <a:gd name="T20" fmla="*/ 24 w 36"/>
                <a:gd name="T21" fmla="*/ 8 h 46"/>
                <a:gd name="T22" fmla="*/ 27 w 36"/>
                <a:gd name="T23" fmla="*/ 12 h 46"/>
                <a:gd name="T24" fmla="*/ 27 w 36"/>
                <a:gd name="T25" fmla="*/ 12 h 46"/>
                <a:gd name="T26" fmla="*/ 27 w 36"/>
                <a:gd name="T27" fmla="*/ 19 h 46"/>
                <a:gd name="T28" fmla="*/ 27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7 w 36"/>
                <a:gd name="T45" fmla="*/ 1 h 46"/>
                <a:gd name="T46" fmla="*/ 27 w 36"/>
                <a:gd name="T47" fmla="*/ 1 h 46"/>
                <a:gd name="T48" fmla="*/ 20 w 36"/>
                <a:gd name="T49" fmla="*/ 0 h 46"/>
                <a:gd name="T50" fmla="*/ 20 w 36"/>
                <a:gd name="T51" fmla="*/ 0 h 46"/>
                <a:gd name="T52" fmla="*/ 15 w 36"/>
                <a:gd name="T53" fmla="*/ 0 h 46"/>
                <a:gd name="T54" fmla="*/ 12 w 36"/>
                <a:gd name="T55" fmla="*/ 1 h 46"/>
                <a:gd name="T56" fmla="*/ 8 w 36"/>
                <a:gd name="T57" fmla="*/ 3 h 46"/>
                <a:gd name="T58" fmla="*/ 7 w 36"/>
                <a:gd name="T59" fmla="*/ 7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9"/>
                  </a:lnTo>
                  <a:lnTo>
                    <a:pt x="27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188">
              <a:extLst>
                <a:ext uri="{FF2B5EF4-FFF2-40B4-BE49-F238E27FC236}">
                  <a16:creationId xmlns:a16="http://schemas.microsoft.com/office/drawing/2014/main" id="{976CEED8-2AF3-4EE6-B2C9-23D7FBEA5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959" y="3385953"/>
              <a:ext cx="69606" cy="87923"/>
            </a:xfrm>
            <a:custGeom>
              <a:avLst/>
              <a:gdLst>
                <a:gd name="T0" fmla="*/ 5 w 38"/>
                <a:gd name="T1" fmla="*/ 43 h 48"/>
                <a:gd name="T2" fmla="*/ 19 w 38"/>
                <a:gd name="T3" fmla="*/ 48 h 48"/>
                <a:gd name="T4" fmla="*/ 29 w 38"/>
                <a:gd name="T5" fmla="*/ 45 h 48"/>
                <a:gd name="T6" fmla="*/ 33 w 38"/>
                <a:gd name="T7" fmla="*/ 43 h 48"/>
                <a:gd name="T8" fmla="*/ 34 w 38"/>
                <a:gd name="T9" fmla="*/ 39 h 48"/>
                <a:gd name="T10" fmla="*/ 38 w 38"/>
                <a:gd name="T11" fmla="*/ 33 h 48"/>
                <a:gd name="T12" fmla="*/ 36 w 38"/>
                <a:gd name="T13" fmla="*/ 29 h 48"/>
                <a:gd name="T14" fmla="*/ 36 w 38"/>
                <a:gd name="T15" fmla="*/ 26 h 48"/>
                <a:gd name="T16" fmla="*/ 31 w 38"/>
                <a:gd name="T17" fmla="*/ 22 h 48"/>
                <a:gd name="T18" fmla="*/ 19 w 38"/>
                <a:gd name="T19" fmla="*/ 19 h 48"/>
                <a:gd name="T20" fmla="*/ 12 w 38"/>
                <a:gd name="T21" fmla="*/ 17 h 48"/>
                <a:gd name="T22" fmla="*/ 10 w 38"/>
                <a:gd name="T23" fmla="*/ 15 h 48"/>
                <a:gd name="T24" fmla="*/ 8 w 38"/>
                <a:gd name="T25" fmla="*/ 12 h 48"/>
                <a:gd name="T26" fmla="*/ 10 w 38"/>
                <a:gd name="T27" fmla="*/ 8 h 48"/>
                <a:gd name="T28" fmla="*/ 13 w 38"/>
                <a:gd name="T29" fmla="*/ 7 h 48"/>
                <a:gd name="T30" fmla="*/ 19 w 38"/>
                <a:gd name="T31" fmla="*/ 7 h 48"/>
                <a:gd name="T32" fmla="*/ 26 w 38"/>
                <a:gd name="T33" fmla="*/ 8 h 48"/>
                <a:gd name="T34" fmla="*/ 27 w 38"/>
                <a:gd name="T35" fmla="*/ 10 h 48"/>
                <a:gd name="T36" fmla="*/ 36 w 38"/>
                <a:gd name="T37" fmla="*/ 12 h 48"/>
                <a:gd name="T38" fmla="*/ 33 w 38"/>
                <a:gd name="T39" fmla="*/ 5 h 48"/>
                <a:gd name="T40" fmla="*/ 31 w 38"/>
                <a:gd name="T41" fmla="*/ 3 h 48"/>
                <a:gd name="T42" fmla="*/ 27 w 38"/>
                <a:gd name="T43" fmla="*/ 1 h 48"/>
                <a:gd name="T44" fmla="*/ 17 w 38"/>
                <a:gd name="T45" fmla="*/ 0 h 48"/>
                <a:gd name="T46" fmla="*/ 12 w 38"/>
                <a:gd name="T47" fmla="*/ 0 h 48"/>
                <a:gd name="T48" fmla="*/ 7 w 38"/>
                <a:gd name="T49" fmla="*/ 3 h 48"/>
                <a:gd name="T50" fmla="*/ 1 w 38"/>
                <a:gd name="T51" fmla="*/ 7 h 48"/>
                <a:gd name="T52" fmla="*/ 1 w 38"/>
                <a:gd name="T53" fmla="*/ 13 h 48"/>
                <a:gd name="T54" fmla="*/ 3 w 38"/>
                <a:gd name="T55" fmla="*/ 19 h 48"/>
                <a:gd name="T56" fmla="*/ 8 w 38"/>
                <a:gd name="T57" fmla="*/ 24 h 48"/>
                <a:gd name="T58" fmla="*/ 19 w 38"/>
                <a:gd name="T59" fmla="*/ 27 h 48"/>
                <a:gd name="T60" fmla="*/ 27 w 38"/>
                <a:gd name="T61" fmla="*/ 29 h 48"/>
                <a:gd name="T62" fmla="*/ 29 w 38"/>
                <a:gd name="T63" fmla="*/ 34 h 48"/>
                <a:gd name="T64" fmla="*/ 29 w 38"/>
                <a:gd name="T65" fmla="*/ 36 h 48"/>
                <a:gd name="T66" fmla="*/ 27 w 38"/>
                <a:gd name="T67" fmla="*/ 39 h 48"/>
                <a:gd name="T68" fmla="*/ 19 w 38"/>
                <a:gd name="T69" fmla="*/ 41 h 48"/>
                <a:gd name="T70" fmla="*/ 13 w 38"/>
                <a:gd name="T71" fmla="*/ 41 h 48"/>
                <a:gd name="T72" fmla="*/ 10 w 38"/>
                <a:gd name="T73" fmla="*/ 38 h 48"/>
                <a:gd name="T74" fmla="*/ 7 w 38"/>
                <a:gd name="T75" fmla="*/ 31 h 48"/>
                <a:gd name="T76" fmla="*/ 0 w 38"/>
                <a:gd name="T77" fmla="*/ 33 h 48"/>
                <a:gd name="T78" fmla="*/ 5 w 38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8">
                  <a:moveTo>
                    <a:pt x="5" y="43"/>
                  </a:moveTo>
                  <a:lnTo>
                    <a:pt x="5" y="43"/>
                  </a:lnTo>
                  <a:lnTo>
                    <a:pt x="12" y="46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6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189">
              <a:extLst>
                <a:ext uri="{FF2B5EF4-FFF2-40B4-BE49-F238E27FC236}">
                  <a16:creationId xmlns:a16="http://schemas.microsoft.com/office/drawing/2014/main" id="{DD4002EE-1FB6-4795-998C-BBAC78176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386" y="3385953"/>
              <a:ext cx="75102" cy="87923"/>
            </a:xfrm>
            <a:custGeom>
              <a:avLst/>
              <a:gdLst>
                <a:gd name="T0" fmla="*/ 27 w 41"/>
                <a:gd name="T1" fmla="*/ 39 h 48"/>
                <a:gd name="T2" fmla="*/ 27 w 41"/>
                <a:gd name="T3" fmla="*/ 39 h 48"/>
                <a:gd name="T4" fmla="*/ 24 w 41"/>
                <a:gd name="T5" fmla="*/ 41 h 48"/>
                <a:gd name="T6" fmla="*/ 20 w 41"/>
                <a:gd name="T7" fmla="*/ 41 h 48"/>
                <a:gd name="T8" fmla="*/ 20 w 41"/>
                <a:gd name="T9" fmla="*/ 41 h 48"/>
                <a:gd name="T10" fmla="*/ 15 w 41"/>
                <a:gd name="T11" fmla="*/ 39 h 48"/>
                <a:gd name="T12" fmla="*/ 12 w 41"/>
                <a:gd name="T13" fmla="*/ 38 h 48"/>
                <a:gd name="T14" fmla="*/ 12 w 41"/>
                <a:gd name="T15" fmla="*/ 38 h 48"/>
                <a:gd name="T16" fmla="*/ 8 w 41"/>
                <a:gd name="T17" fmla="*/ 33 h 48"/>
                <a:gd name="T18" fmla="*/ 7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39 w 41"/>
                <a:gd name="T29" fmla="*/ 13 h 48"/>
                <a:gd name="T30" fmla="*/ 34 w 41"/>
                <a:gd name="T31" fmla="*/ 7 h 48"/>
                <a:gd name="T32" fmla="*/ 34 w 41"/>
                <a:gd name="T33" fmla="*/ 7 h 48"/>
                <a:gd name="T34" fmla="*/ 29 w 41"/>
                <a:gd name="T35" fmla="*/ 1 h 48"/>
                <a:gd name="T36" fmla="*/ 20 w 41"/>
                <a:gd name="T37" fmla="*/ 0 h 48"/>
                <a:gd name="T38" fmla="*/ 20 w 41"/>
                <a:gd name="T39" fmla="*/ 0 h 48"/>
                <a:gd name="T40" fmla="*/ 12 w 41"/>
                <a:gd name="T41" fmla="*/ 1 h 48"/>
                <a:gd name="T42" fmla="*/ 5 w 41"/>
                <a:gd name="T43" fmla="*/ 7 h 48"/>
                <a:gd name="T44" fmla="*/ 5 w 41"/>
                <a:gd name="T45" fmla="*/ 7 h 48"/>
                <a:gd name="T46" fmla="*/ 0 w 41"/>
                <a:gd name="T47" fmla="*/ 13 h 48"/>
                <a:gd name="T48" fmla="*/ 0 w 41"/>
                <a:gd name="T49" fmla="*/ 24 h 48"/>
                <a:gd name="T50" fmla="*/ 0 w 41"/>
                <a:gd name="T51" fmla="*/ 24 h 48"/>
                <a:gd name="T52" fmla="*/ 0 w 41"/>
                <a:gd name="T53" fmla="*/ 34 h 48"/>
                <a:gd name="T54" fmla="*/ 5 w 41"/>
                <a:gd name="T55" fmla="*/ 41 h 48"/>
                <a:gd name="T56" fmla="*/ 5 w 41"/>
                <a:gd name="T57" fmla="*/ 41 h 48"/>
                <a:gd name="T58" fmla="*/ 12 w 41"/>
                <a:gd name="T59" fmla="*/ 46 h 48"/>
                <a:gd name="T60" fmla="*/ 20 w 41"/>
                <a:gd name="T61" fmla="*/ 48 h 48"/>
                <a:gd name="T62" fmla="*/ 20 w 41"/>
                <a:gd name="T63" fmla="*/ 48 h 48"/>
                <a:gd name="T64" fmla="*/ 27 w 41"/>
                <a:gd name="T65" fmla="*/ 46 h 48"/>
                <a:gd name="T66" fmla="*/ 34 w 41"/>
                <a:gd name="T67" fmla="*/ 43 h 48"/>
                <a:gd name="T68" fmla="*/ 34 w 41"/>
                <a:gd name="T69" fmla="*/ 43 h 48"/>
                <a:gd name="T70" fmla="*/ 38 w 41"/>
                <a:gd name="T71" fmla="*/ 39 h 48"/>
                <a:gd name="T72" fmla="*/ 41 w 41"/>
                <a:gd name="T73" fmla="*/ 33 h 48"/>
                <a:gd name="T74" fmla="*/ 33 w 41"/>
                <a:gd name="T75" fmla="*/ 31 h 48"/>
                <a:gd name="T76" fmla="*/ 33 w 41"/>
                <a:gd name="T77" fmla="*/ 31 h 48"/>
                <a:gd name="T78" fmla="*/ 31 w 41"/>
                <a:gd name="T79" fmla="*/ 36 h 48"/>
                <a:gd name="T80" fmla="*/ 27 w 41"/>
                <a:gd name="T81" fmla="*/ 39 h 48"/>
                <a:gd name="T82" fmla="*/ 27 w 41"/>
                <a:gd name="T83" fmla="*/ 39 h 48"/>
                <a:gd name="T84" fmla="*/ 12 w 41"/>
                <a:gd name="T85" fmla="*/ 10 h 48"/>
                <a:gd name="T86" fmla="*/ 12 w 41"/>
                <a:gd name="T87" fmla="*/ 10 h 48"/>
                <a:gd name="T88" fmla="*/ 15 w 41"/>
                <a:gd name="T89" fmla="*/ 7 h 48"/>
                <a:gd name="T90" fmla="*/ 20 w 41"/>
                <a:gd name="T91" fmla="*/ 7 h 48"/>
                <a:gd name="T92" fmla="*/ 20 w 41"/>
                <a:gd name="T93" fmla="*/ 7 h 48"/>
                <a:gd name="T94" fmla="*/ 26 w 41"/>
                <a:gd name="T95" fmla="*/ 7 h 48"/>
                <a:gd name="T96" fmla="*/ 29 w 41"/>
                <a:gd name="T97" fmla="*/ 10 h 48"/>
                <a:gd name="T98" fmla="*/ 29 w 41"/>
                <a:gd name="T99" fmla="*/ 10 h 48"/>
                <a:gd name="T100" fmla="*/ 33 w 41"/>
                <a:gd name="T101" fmla="*/ 13 h 48"/>
                <a:gd name="T102" fmla="*/ 33 w 41"/>
                <a:gd name="T103" fmla="*/ 19 h 48"/>
                <a:gd name="T104" fmla="*/ 7 w 41"/>
                <a:gd name="T105" fmla="*/ 19 h 48"/>
                <a:gd name="T106" fmla="*/ 7 w 41"/>
                <a:gd name="T107" fmla="*/ 19 h 48"/>
                <a:gd name="T108" fmla="*/ 8 w 41"/>
                <a:gd name="T109" fmla="*/ 13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7" y="39"/>
                  </a:moveTo>
                  <a:lnTo>
                    <a:pt x="27" y="39"/>
                  </a:lnTo>
                  <a:lnTo>
                    <a:pt x="24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9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7" y="46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8" y="39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6"/>
                  </a:lnTo>
                  <a:lnTo>
                    <a:pt x="27" y="39"/>
                  </a:lnTo>
                  <a:lnTo>
                    <a:pt x="27" y="3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3"/>
                  </a:lnTo>
                  <a:lnTo>
                    <a:pt x="33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13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190">
              <a:extLst>
                <a:ext uri="{FF2B5EF4-FFF2-40B4-BE49-F238E27FC236}">
                  <a16:creationId xmlns:a16="http://schemas.microsoft.com/office/drawing/2014/main" id="{9AFE14B8-9E9A-487D-9453-FE1E393F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309" y="3385953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39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39 h 48"/>
                <a:gd name="T12" fmla="*/ 11 w 40"/>
                <a:gd name="T13" fmla="*/ 36 h 48"/>
                <a:gd name="T14" fmla="*/ 11 w 40"/>
                <a:gd name="T15" fmla="*/ 36 h 48"/>
                <a:gd name="T16" fmla="*/ 9 w 40"/>
                <a:gd name="T17" fmla="*/ 31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2 w 40"/>
                <a:gd name="T25" fmla="*/ 10 h 48"/>
                <a:gd name="T26" fmla="*/ 12 w 40"/>
                <a:gd name="T27" fmla="*/ 10 h 48"/>
                <a:gd name="T28" fmla="*/ 16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0 w 40"/>
                <a:gd name="T41" fmla="*/ 12 h 48"/>
                <a:gd name="T42" fmla="*/ 31 w 40"/>
                <a:gd name="T43" fmla="*/ 15 h 48"/>
                <a:gd name="T44" fmla="*/ 38 w 40"/>
                <a:gd name="T45" fmla="*/ 13 h 48"/>
                <a:gd name="T46" fmla="*/ 38 w 40"/>
                <a:gd name="T47" fmla="*/ 13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0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5 w 40"/>
                <a:gd name="T67" fmla="*/ 7 h 48"/>
                <a:gd name="T68" fmla="*/ 2 w 40"/>
                <a:gd name="T69" fmla="*/ 10 h 48"/>
                <a:gd name="T70" fmla="*/ 2 w 40"/>
                <a:gd name="T71" fmla="*/ 10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6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6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31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39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1" y="15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6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1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191">
              <a:extLst>
                <a:ext uri="{FF2B5EF4-FFF2-40B4-BE49-F238E27FC236}">
                  <a16:creationId xmlns:a16="http://schemas.microsoft.com/office/drawing/2014/main" id="{BFEF67FD-7C39-4944-9BB4-BB9023D7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036" y="3113025"/>
              <a:ext cx="76933" cy="117231"/>
            </a:xfrm>
            <a:custGeom>
              <a:avLst/>
              <a:gdLst>
                <a:gd name="T0" fmla="*/ 10 w 42"/>
                <a:gd name="T1" fmla="*/ 55 h 64"/>
                <a:gd name="T2" fmla="*/ 10 w 42"/>
                <a:gd name="T3" fmla="*/ 55 h 64"/>
                <a:gd name="T4" fmla="*/ 14 w 42"/>
                <a:gd name="T5" fmla="*/ 52 h 64"/>
                <a:gd name="T6" fmla="*/ 14 w 42"/>
                <a:gd name="T7" fmla="*/ 52 h 64"/>
                <a:gd name="T8" fmla="*/ 24 w 42"/>
                <a:gd name="T9" fmla="*/ 43 h 64"/>
                <a:gd name="T10" fmla="*/ 24 w 42"/>
                <a:gd name="T11" fmla="*/ 43 h 64"/>
                <a:gd name="T12" fmla="*/ 35 w 42"/>
                <a:gd name="T13" fmla="*/ 32 h 64"/>
                <a:gd name="T14" fmla="*/ 35 w 42"/>
                <a:gd name="T15" fmla="*/ 32 h 64"/>
                <a:gd name="T16" fmla="*/ 40 w 42"/>
                <a:gd name="T17" fmla="*/ 24 h 64"/>
                <a:gd name="T18" fmla="*/ 40 w 42"/>
                <a:gd name="T19" fmla="*/ 24 h 64"/>
                <a:gd name="T20" fmla="*/ 42 w 42"/>
                <a:gd name="T21" fmla="*/ 17 h 64"/>
                <a:gd name="T22" fmla="*/ 42 w 42"/>
                <a:gd name="T23" fmla="*/ 17 h 64"/>
                <a:gd name="T24" fmla="*/ 40 w 42"/>
                <a:gd name="T25" fmla="*/ 10 h 64"/>
                <a:gd name="T26" fmla="*/ 36 w 42"/>
                <a:gd name="T27" fmla="*/ 5 h 64"/>
                <a:gd name="T28" fmla="*/ 36 w 42"/>
                <a:gd name="T29" fmla="*/ 5 h 64"/>
                <a:gd name="T30" fmla="*/ 31 w 42"/>
                <a:gd name="T31" fmla="*/ 1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1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0 h 64"/>
                <a:gd name="T44" fmla="*/ 2 w 42"/>
                <a:gd name="T45" fmla="*/ 17 h 64"/>
                <a:gd name="T46" fmla="*/ 10 w 42"/>
                <a:gd name="T47" fmla="*/ 19 h 64"/>
                <a:gd name="T48" fmla="*/ 10 w 42"/>
                <a:gd name="T49" fmla="*/ 19 h 64"/>
                <a:gd name="T50" fmla="*/ 10 w 42"/>
                <a:gd name="T51" fmla="*/ 13 h 64"/>
                <a:gd name="T52" fmla="*/ 14 w 42"/>
                <a:gd name="T53" fmla="*/ 10 h 64"/>
                <a:gd name="T54" fmla="*/ 14 w 42"/>
                <a:gd name="T55" fmla="*/ 10 h 64"/>
                <a:gd name="T56" fmla="*/ 17 w 42"/>
                <a:gd name="T57" fmla="*/ 6 h 64"/>
                <a:gd name="T58" fmla="*/ 23 w 42"/>
                <a:gd name="T59" fmla="*/ 6 h 64"/>
                <a:gd name="T60" fmla="*/ 23 w 42"/>
                <a:gd name="T61" fmla="*/ 6 h 64"/>
                <a:gd name="T62" fmla="*/ 28 w 42"/>
                <a:gd name="T63" fmla="*/ 6 h 64"/>
                <a:gd name="T64" fmla="*/ 31 w 42"/>
                <a:gd name="T65" fmla="*/ 8 h 64"/>
                <a:gd name="T66" fmla="*/ 31 w 42"/>
                <a:gd name="T67" fmla="*/ 8 h 64"/>
                <a:gd name="T68" fmla="*/ 33 w 42"/>
                <a:gd name="T69" fmla="*/ 12 h 64"/>
                <a:gd name="T70" fmla="*/ 35 w 42"/>
                <a:gd name="T71" fmla="*/ 17 h 64"/>
                <a:gd name="T72" fmla="*/ 35 w 42"/>
                <a:gd name="T73" fmla="*/ 17 h 64"/>
                <a:gd name="T74" fmla="*/ 33 w 42"/>
                <a:gd name="T75" fmla="*/ 22 h 64"/>
                <a:gd name="T76" fmla="*/ 31 w 42"/>
                <a:gd name="T77" fmla="*/ 26 h 64"/>
                <a:gd name="T78" fmla="*/ 31 w 42"/>
                <a:gd name="T79" fmla="*/ 26 h 64"/>
                <a:gd name="T80" fmla="*/ 26 w 42"/>
                <a:gd name="T81" fmla="*/ 32 h 64"/>
                <a:gd name="T82" fmla="*/ 17 w 42"/>
                <a:gd name="T83" fmla="*/ 39 h 64"/>
                <a:gd name="T84" fmla="*/ 17 w 42"/>
                <a:gd name="T85" fmla="*/ 39 h 64"/>
                <a:gd name="T86" fmla="*/ 7 w 42"/>
                <a:gd name="T87" fmla="*/ 50 h 64"/>
                <a:gd name="T88" fmla="*/ 7 w 42"/>
                <a:gd name="T89" fmla="*/ 50 h 64"/>
                <a:gd name="T90" fmla="*/ 2 w 42"/>
                <a:gd name="T91" fmla="*/ 57 h 64"/>
                <a:gd name="T92" fmla="*/ 2 w 42"/>
                <a:gd name="T93" fmla="*/ 57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5 h 64"/>
                <a:gd name="T100" fmla="*/ 10 w 42"/>
                <a:gd name="T101" fmla="*/ 55 h 64"/>
                <a:gd name="T102" fmla="*/ 10 w 42"/>
                <a:gd name="T10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0" y="55"/>
                  </a:moveTo>
                  <a:lnTo>
                    <a:pt x="10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5" y="32"/>
                  </a:lnTo>
                  <a:lnTo>
                    <a:pt x="35" y="3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7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8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3" y="22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32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5"/>
                  </a:lnTo>
                  <a:lnTo>
                    <a:pt x="10" y="55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192">
              <a:extLst>
                <a:ext uri="{FF2B5EF4-FFF2-40B4-BE49-F238E27FC236}">
                  <a16:creationId xmlns:a16="http://schemas.microsoft.com/office/drawing/2014/main" id="{1E1F76A2-4C1A-49E0-8AE4-0FA8894490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622" y="3113025"/>
              <a:ext cx="76933" cy="117231"/>
            </a:xfrm>
            <a:custGeom>
              <a:avLst/>
              <a:gdLst>
                <a:gd name="T0" fmla="*/ 7 w 42"/>
                <a:gd name="T1" fmla="*/ 57 h 64"/>
                <a:gd name="T2" fmla="*/ 21 w 42"/>
                <a:gd name="T3" fmla="*/ 64 h 64"/>
                <a:gd name="T4" fmla="*/ 28 w 42"/>
                <a:gd name="T5" fmla="*/ 64 h 64"/>
                <a:gd name="T6" fmla="*/ 31 w 42"/>
                <a:gd name="T7" fmla="*/ 60 h 64"/>
                <a:gd name="T8" fmla="*/ 38 w 42"/>
                <a:gd name="T9" fmla="*/ 50 h 64"/>
                <a:gd name="T10" fmla="*/ 40 w 42"/>
                <a:gd name="T11" fmla="*/ 41 h 64"/>
                <a:gd name="T12" fmla="*/ 42 w 42"/>
                <a:gd name="T13" fmla="*/ 32 h 64"/>
                <a:gd name="T14" fmla="*/ 40 w 42"/>
                <a:gd name="T15" fmla="*/ 17 h 64"/>
                <a:gd name="T16" fmla="*/ 37 w 42"/>
                <a:gd name="T17" fmla="*/ 8 h 64"/>
                <a:gd name="T18" fmla="*/ 30 w 42"/>
                <a:gd name="T19" fmla="*/ 1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8 h 64"/>
                <a:gd name="T28" fmla="*/ 2 w 42"/>
                <a:gd name="T29" fmla="*/ 13 h 64"/>
                <a:gd name="T30" fmla="*/ 0 w 42"/>
                <a:gd name="T31" fmla="*/ 32 h 64"/>
                <a:gd name="T32" fmla="*/ 2 w 42"/>
                <a:gd name="T33" fmla="*/ 46 h 64"/>
                <a:gd name="T34" fmla="*/ 7 w 42"/>
                <a:gd name="T35" fmla="*/ 57 h 64"/>
                <a:gd name="T36" fmla="*/ 7 w 42"/>
                <a:gd name="T37" fmla="*/ 57 h 64"/>
                <a:gd name="T38" fmla="*/ 12 w 42"/>
                <a:gd name="T39" fmla="*/ 10 h 64"/>
                <a:gd name="T40" fmla="*/ 21 w 42"/>
                <a:gd name="T41" fmla="*/ 6 h 64"/>
                <a:gd name="T42" fmla="*/ 26 w 42"/>
                <a:gd name="T43" fmla="*/ 6 h 64"/>
                <a:gd name="T44" fmla="*/ 30 w 42"/>
                <a:gd name="T45" fmla="*/ 12 h 64"/>
                <a:gd name="T46" fmla="*/ 33 w 42"/>
                <a:gd name="T47" fmla="*/ 32 h 64"/>
                <a:gd name="T48" fmla="*/ 33 w 42"/>
                <a:gd name="T49" fmla="*/ 45 h 64"/>
                <a:gd name="T50" fmla="*/ 30 w 42"/>
                <a:gd name="T51" fmla="*/ 52 h 64"/>
                <a:gd name="T52" fmla="*/ 21 w 42"/>
                <a:gd name="T53" fmla="*/ 57 h 64"/>
                <a:gd name="T54" fmla="*/ 16 w 42"/>
                <a:gd name="T55" fmla="*/ 57 h 64"/>
                <a:gd name="T56" fmla="*/ 12 w 42"/>
                <a:gd name="T57" fmla="*/ 53 h 64"/>
                <a:gd name="T58" fmla="*/ 9 w 42"/>
                <a:gd name="T59" fmla="*/ 32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37" y="55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1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3" y="5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9" y="45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193">
              <a:extLst>
                <a:ext uri="{FF2B5EF4-FFF2-40B4-BE49-F238E27FC236}">
                  <a16:creationId xmlns:a16="http://schemas.microsoft.com/office/drawing/2014/main" id="{24C54576-0554-456C-8B33-8633F2244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2377" y="3113025"/>
              <a:ext cx="75102" cy="117231"/>
            </a:xfrm>
            <a:custGeom>
              <a:avLst/>
              <a:gdLst>
                <a:gd name="T0" fmla="*/ 7 w 41"/>
                <a:gd name="T1" fmla="*/ 57 h 64"/>
                <a:gd name="T2" fmla="*/ 21 w 41"/>
                <a:gd name="T3" fmla="*/ 64 h 64"/>
                <a:gd name="T4" fmla="*/ 27 w 41"/>
                <a:gd name="T5" fmla="*/ 64 h 64"/>
                <a:gd name="T6" fmla="*/ 33 w 41"/>
                <a:gd name="T7" fmla="*/ 60 h 64"/>
                <a:gd name="T8" fmla="*/ 40 w 41"/>
                <a:gd name="T9" fmla="*/ 50 h 64"/>
                <a:gd name="T10" fmla="*/ 41 w 41"/>
                <a:gd name="T11" fmla="*/ 41 h 64"/>
                <a:gd name="T12" fmla="*/ 41 w 41"/>
                <a:gd name="T13" fmla="*/ 32 h 64"/>
                <a:gd name="T14" fmla="*/ 40 w 41"/>
                <a:gd name="T15" fmla="*/ 17 h 64"/>
                <a:gd name="T16" fmla="*/ 36 w 41"/>
                <a:gd name="T17" fmla="*/ 8 h 64"/>
                <a:gd name="T18" fmla="*/ 29 w 41"/>
                <a:gd name="T19" fmla="*/ 1 h 64"/>
                <a:gd name="T20" fmla="*/ 26 w 41"/>
                <a:gd name="T21" fmla="*/ 0 h 64"/>
                <a:gd name="T22" fmla="*/ 21 w 41"/>
                <a:gd name="T23" fmla="*/ 0 h 64"/>
                <a:gd name="T24" fmla="*/ 8 w 41"/>
                <a:gd name="T25" fmla="*/ 3 h 64"/>
                <a:gd name="T26" fmla="*/ 5 w 41"/>
                <a:gd name="T27" fmla="*/ 8 h 64"/>
                <a:gd name="T28" fmla="*/ 3 w 41"/>
                <a:gd name="T29" fmla="*/ 13 h 64"/>
                <a:gd name="T30" fmla="*/ 0 w 41"/>
                <a:gd name="T31" fmla="*/ 32 h 64"/>
                <a:gd name="T32" fmla="*/ 2 w 41"/>
                <a:gd name="T33" fmla="*/ 46 h 64"/>
                <a:gd name="T34" fmla="*/ 7 w 41"/>
                <a:gd name="T35" fmla="*/ 57 h 64"/>
                <a:gd name="T36" fmla="*/ 7 w 41"/>
                <a:gd name="T37" fmla="*/ 57 h 64"/>
                <a:gd name="T38" fmla="*/ 12 w 41"/>
                <a:gd name="T39" fmla="*/ 10 h 64"/>
                <a:gd name="T40" fmla="*/ 21 w 41"/>
                <a:gd name="T41" fmla="*/ 6 h 64"/>
                <a:gd name="T42" fmla="*/ 26 w 41"/>
                <a:gd name="T43" fmla="*/ 6 h 64"/>
                <a:gd name="T44" fmla="*/ 29 w 41"/>
                <a:gd name="T45" fmla="*/ 12 h 64"/>
                <a:gd name="T46" fmla="*/ 33 w 41"/>
                <a:gd name="T47" fmla="*/ 32 h 64"/>
                <a:gd name="T48" fmla="*/ 33 w 41"/>
                <a:gd name="T49" fmla="*/ 45 h 64"/>
                <a:gd name="T50" fmla="*/ 29 w 41"/>
                <a:gd name="T51" fmla="*/ 52 h 64"/>
                <a:gd name="T52" fmla="*/ 21 w 41"/>
                <a:gd name="T53" fmla="*/ 57 h 64"/>
                <a:gd name="T54" fmla="*/ 15 w 41"/>
                <a:gd name="T55" fmla="*/ 57 h 64"/>
                <a:gd name="T56" fmla="*/ 12 w 41"/>
                <a:gd name="T57" fmla="*/ 53 h 64"/>
                <a:gd name="T58" fmla="*/ 8 w 41"/>
                <a:gd name="T59" fmla="*/ 32 h 64"/>
                <a:gd name="T60" fmla="*/ 8 w 41"/>
                <a:gd name="T61" fmla="*/ 19 h 64"/>
                <a:gd name="T62" fmla="*/ 12 w 41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7" y="64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6" y="55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5" y="8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8" y="4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194">
              <a:extLst>
                <a:ext uri="{FF2B5EF4-FFF2-40B4-BE49-F238E27FC236}">
                  <a16:creationId xmlns:a16="http://schemas.microsoft.com/office/drawing/2014/main" id="{7DA2FE1F-8282-442B-BBCC-88E9488C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7" y="314416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8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5 h 47"/>
                <a:gd name="T16" fmla="*/ 19 w 36"/>
                <a:gd name="T17" fmla="*/ 5 h 47"/>
                <a:gd name="T18" fmla="*/ 24 w 36"/>
                <a:gd name="T19" fmla="*/ 7 h 47"/>
                <a:gd name="T20" fmla="*/ 24 w 36"/>
                <a:gd name="T21" fmla="*/ 7 h 47"/>
                <a:gd name="T22" fmla="*/ 27 w 36"/>
                <a:gd name="T23" fmla="*/ 10 h 47"/>
                <a:gd name="T24" fmla="*/ 27 w 36"/>
                <a:gd name="T25" fmla="*/ 10 h 47"/>
                <a:gd name="T26" fmla="*/ 29 w 36"/>
                <a:gd name="T27" fmla="*/ 17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7 h 47"/>
                <a:gd name="T34" fmla="*/ 36 w 36"/>
                <a:gd name="T35" fmla="*/ 17 h 47"/>
                <a:gd name="T36" fmla="*/ 36 w 36"/>
                <a:gd name="T37" fmla="*/ 10 h 47"/>
                <a:gd name="T38" fmla="*/ 36 w 36"/>
                <a:gd name="T39" fmla="*/ 10 h 47"/>
                <a:gd name="T40" fmla="*/ 33 w 36"/>
                <a:gd name="T41" fmla="*/ 5 h 47"/>
                <a:gd name="T42" fmla="*/ 33 w 36"/>
                <a:gd name="T43" fmla="*/ 5 h 47"/>
                <a:gd name="T44" fmla="*/ 27 w 36"/>
                <a:gd name="T45" fmla="*/ 0 h 47"/>
                <a:gd name="T46" fmla="*/ 27 w 36"/>
                <a:gd name="T47" fmla="*/ 0 h 47"/>
                <a:gd name="T48" fmla="*/ 20 w 36"/>
                <a:gd name="T49" fmla="*/ 0 h 47"/>
                <a:gd name="T50" fmla="*/ 20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8 w 36"/>
                <a:gd name="T57" fmla="*/ 3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7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195">
              <a:extLst>
                <a:ext uri="{FF2B5EF4-FFF2-40B4-BE49-F238E27FC236}">
                  <a16:creationId xmlns:a16="http://schemas.microsoft.com/office/drawing/2014/main" id="{62179F72-636A-4DCD-9234-EB7C46E7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055" y="3144165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3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29 h 47"/>
                <a:gd name="T14" fmla="*/ 36 w 38"/>
                <a:gd name="T15" fmla="*/ 26 h 47"/>
                <a:gd name="T16" fmla="*/ 31 w 38"/>
                <a:gd name="T17" fmla="*/ 22 h 47"/>
                <a:gd name="T18" fmla="*/ 19 w 38"/>
                <a:gd name="T19" fmla="*/ 19 h 47"/>
                <a:gd name="T20" fmla="*/ 12 w 38"/>
                <a:gd name="T21" fmla="*/ 15 h 47"/>
                <a:gd name="T22" fmla="*/ 10 w 38"/>
                <a:gd name="T23" fmla="*/ 14 h 47"/>
                <a:gd name="T24" fmla="*/ 8 w 38"/>
                <a:gd name="T25" fmla="*/ 12 h 47"/>
                <a:gd name="T26" fmla="*/ 10 w 38"/>
                <a:gd name="T27" fmla="*/ 7 h 47"/>
                <a:gd name="T28" fmla="*/ 14 w 38"/>
                <a:gd name="T29" fmla="*/ 5 h 47"/>
                <a:gd name="T30" fmla="*/ 19 w 38"/>
                <a:gd name="T31" fmla="*/ 5 h 47"/>
                <a:gd name="T32" fmla="*/ 26 w 38"/>
                <a:gd name="T33" fmla="*/ 7 h 47"/>
                <a:gd name="T34" fmla="*/ 27 w 38"/>
                <a:gd name="T35" fmla="*/ 10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2 h 47"/>
                <a:gd name="T42" fmla="*/ 27 w 38"/>
                <a:gd name="T43" fmla="*/ 0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2 h 47"/>
                <a:gd name="T50" fmla="*/ 3 w 38"/>
                <a:gd name="T51" fmla="*/ 7 h 47"/>
                <a:gd name="T52" fmla="*/ 1 w 38"/>
                <a:gd name="T53" fmla="*/ 12 h 47"/>
                <a:gd name="T54" fmla="*/ 3 w 38"/>
                <a:gd name="T55" fmla="*/ 19 h 47"/>
                <a:gd name="T56" fmla="*/ 8 w 38"/>
                <a:gd name="T57" fmla="*/ 22 h 47"/>
                <a:gd name="T58" fmla="*/ 19 w 38"/>
                <a:gd name="T59" fmla="*/ 26 h 47"/>
                <a:gd name="T60" fmla="*/ 27 w 38"/>
                <a:gd name="T61" fmla="*/ 29 h 47"/>
                <a:gd name="T62" fmla="*/ 29 w 38"/>
                <a:gd name="T63" fmla="*/ 33 h 47"/>
                <a:gd name="T64" fmla="*/ 29 w 38"/>
                <a:gd name="T65" fmla="*/ 36 h 47"/>
                <a:gd name="T66" fmla="*/ 27 w 38"/>
                <a:gd name="T67" fmla="*/ 38 h 47"/>
                <a:gd name="T68" fmla="*/ 19 w 38"/>
                <a:gd name="T69" fmla="*/ 40 h 47"/>
                <a:gd name="T70" fmla="*/ 15 w 38"/>
                <a:gd name="T71" fmla="*/ 40 h 47"/>
                <a:gd name="T72" fmla="*/ 10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6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4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8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96">
              <a:extLst>
                <a:ext uri="{FF2B5EF4-FFF2-40B4-BE49-F238E27FC236}">
                  <a16:creationId xmlns:a16="http://schemas.microsoft.com/office/drawing/2014/main" id="{E491AB88-3C92-4173-8031-9AD71CC05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82" y="3144165"/>
              <a:ext cx="73269" cy="86092"/>
            </a:xfrm>
            <a:custGeom>
              <a:avLst/>
              <a:gdLst>
                <a:gd name="T0" fmla="*/ 27 w 40"/>
                <a:gd name="T1" fmla="*/ 38 h 47"/>
                <a:gd name="T2" fmla="*/ 27 w 40"/>
                <a:gd name="T3" fmla="*/ 38 h 47"/>
                <a:gd name="T4" fmla="*/ 24 w 40"/>
                <a:gd name="T5" fmla="*/ 40 h 47"/>
                <a:gd name="T6" fmla="*/ 20 w 40"/>
                <a:gd name="T7" fmla="*/ 40 h 47"/>
                <a:gd name="T8" fmla="*/ 20 w 40"/>
                <a:gd name="T9" fmla="*/ 40 h 47"/>
                <a:gd name="T10" fmla="*/ 15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8 w 40"/>
                <a:gd name="T17" fmla="*/ 31 h 47"/>
                <a:gd name="T18" fmla="*/ 7 w 40"/>
                <a:gd name="T19" fmla="*/ 22 h 47"/>
                <a:gd name="T20" fmla="*/ 7 w 40"/>
                <a:gd name="T21" fmla="*/ 22 h 47"/>
                <a:gd name="T22" fmla="*/ 8 w 40"/>
                <a:gd name="T23" fmla="*/ 15 h 47"/>
                <a:gd name="T24" fmla="*/ 10 w 40"/>
                <a:gd name="T25" fmla="*/ 10 h 47"/>
                <a:gd name="T26" fmla="*/ 10 w 40"/>
                <a:gd name="T27" fmla="*/ 10 h 47"/>
                <a:gd name="T28" fmla="*/ 15 w 40"/>
                <a:gd name="T29" fmla="*/ 7 h 47"/>
                <a:gd name="T30" fmla="*/ 20 w 40"/>
                <a:gd name="T31" fmla="*/ 5 h 47"/>
                <a:gd name="T32" fmla="*/ 20 w 40"/>
                <a:gd name="T33" fmla="*/ 5 h 47"/>
                <a:gd name="T34" fmla="*/ 24 w 40"/>
                <a:gd name="T35" fmla="*/ 7 h 47"/>
                <a:gd name="T36" fmla="*/ 27 w 40"/>
                <a:gd name="T37" fmla="*/ 9 h 47"/>
                <a:gd name="T38" fmla="*/ 27 w 40"/>
                <a:gd name="T39" fmla="*/ 9 h 47"/>
                <a:gd name="T40" fmla="*/ 29 w 40"/>
                <a:gd name="T41" fmla="*/ 10 h 47"/>
                <a:gd name="T42" fmla="*/ 31 w 40"/>
                <a:gd name="T43" fmla="*/ 15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7 w 40"/>
                <a:gd name="T55" fmla="*/ 0 h 47"/>
                <a:gd name="T56" fmla="*/ 20 w 40"/>
                <a:gd name="T57" fmla="*/ 0 h 47"/>
                <a:gd name="T58" fmla="*/ 20 w 40"/>
                <a:gd name="T59" fmla="*/ 0 h 47"/>
                <a:gd name="T60" fmla="*/ 14 w 40"/>
                <a:gd name="T61" fmla="*/ 0 h 47"/>
                <a:gd name="T62" fmla="*/ 8 w 40"/>
                <a:gd name="T63" fmla="*/ 2 h 47"/>
                <a:gd name="T64" fmla="*/ 8 w 40"/>
                <a:gd name="T65" fmla="*/ 2 h 47"/>
                <a:gd name="T66" fmla="*/ 5 w 40"/>
                <a:gd name="T67" fmla="*/ 5 h 47"/>
                <a:gd name="T68" fmla="*/ 1 w 40"/>
                <a:gd name="T69" fmla="*/ 10 h 47"/>
                <a:gd name="T70" fmla="*/ 1 w 40"/>
                <a:gd name="T71" fmla="*/ 10 h 47"/>
                <a:gd name="T72" fmla="*/ 0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1 w 40"/>
                <a:gd name="T79" fmla="*/ 33 h 47"/>
                <a:gd name="T80" fmla="*/ 5 w 40"/>
                <a:gd name="T81" fmla="*/ 41 h 47"/>
                <a:gd name="T82" fmla="*/ 5 w 40"/>
                <a:gd name="T83" fmla="*/ 41 h 47"/>
                <a:gd name="T84" fmla="*/ 12 w 40"/>
                <a:gd name="T85" fmla="*/ 45 h 47"/>
                <a:gd name="T86" fmla="*/ 20 w 40"/>
                <a:gd name="T87" fmla="*/ 47 h 47"/>
                <a:gd name="T88" fmla="*/ 20 w 40"/>
                <a:gd name="T89" fmla="*/ 47 h 47"/>
                <a:gd name="T90" fmla="*/ 27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6 h 47"/>
                <a:gd name="T98" fmla="*/ 40 w 40"/>
                <a:gd name="T99" fmla="*/ 29 h 47"/>
                <a:gd name="T100" fmla="*/ 31 w 40"/>
                <a:gd name="T101" fmla="*/ 29 h 47"/>
                <a:gd name="T102" fmla="*/ 31 w 40"/>
                <a:gd name="T103" fmla="*/ 29 h 47"/>
                <a:gd name="T104" fmla="*/ 29 w 40"/>
                <a:gd name="T105" fmla="*/ 35 h 47"/>
                <a:gd name="T106" fmla="*/ 27 w 40"/>
                <a:gd name="T107" fmla="*/ 38 h 47"/>
                <a:gd name="T108" fmla="*/ 27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7" y="38"/>
                  </a:moveTo>
                  <a:lnTo>
                    <a:pt x="27" y="38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6"/>
                  </a:lnTo>
                  <a:lnTo>
                    <a:pt x="40" y="29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97">
              <a:extLst>
                <a:ext uri="{FF2B5EF4-FFF2-40B4-BE49-F238E27FC236}">
                  <a16:creationId xmlns:a16="http://schemas.microsoft.com/office/drawing/2014/main" id="{6B4DC7B4-3BB1-4349-A19C-ADCF96E0F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1247" y="3144165"/>
              <a:ext cx="76933" cy="86092"/>
            </a:xfrm>
            <a:custGeom>
              <a:avLst/>
              <a:gdLst>
                <a:gd name="T0" fmla="*/ 29 w 42"/>
                <a:gd name="T1" fmla="*/ 38 h 47"/>
                <a:gd name="T2" fmla="*/ 29 w 42"/>
                <a:gd name="T3" fmla="*/ 38 h 47"/>
                <a:gd name="T4" fmla="*/ 26 w 42"/>
                <a:gd name="T5" fmla="*/ 40 h 47"/>
                <a:gd name="T6" fmla="*/ 23 w 42"/>
                <a:gd name="T7" fmla="*/ 40 h 47"/>
                <a:gd name="T8" fmla="*/ 23 w 42"/>
                <a:gd name="T9" fmla="*/ 40 h 47"/>
                <a:gd name="T10" fmla="*/ 16 w 42"/>
                <a:gd name="T11" fmla="*/ 40 h 47"/>
                <a:gd name="T12" fmla="*/ 12 w 42"/>
                <a:gd name="T13" fmla="*/ 36 h 47"/>
                <a:gd name="T14" fmla="*/ 12 w 42"/>
                <a:gd name="T15" fmla="*/ 36 h 47"/>
                <a:gd name="T16" fmla="*/ 9 w 42"/>
                <a:gd name="T17" fmla="*/ 31 h 47"/>
                <a:gd name="T18" fmla="*/ 9 w 42"/>
                <a:gd name="T19" fmla="*/ 24 h 47"/>
                <a:gd name="T20" fmla="*/ 42 w 42"/>
                <a:gd name="T21" fmla="*/ 24 h 47"/>
                <a:gd name="T22" fmla="*/ 42 w 42"/>
                <a:gd name="T23" fmla="*/ 24 h 47"/>
                <a:gd name="T24" fmla="*/ 42 w 42"/>
                <a:gd name="T25" fmla="*/ 22 h 47"/>
                <a:gd name="T26" fmla="*/ 42 w 42"/>
                <a:gd name="T27" fmla="*/ 22 h 47"/>
                <a:gd name="T28" fmla="*/ 40 w 42"/>
                <a:gd name="T29" fmla="*/ 12 h 47"/>
                <a:gd name="T30" fmla="*/ 36 w 42"/>
                <a:gd name="T31" fmla="*/ 5 h 47"/>
                <a:gd name="T32" fmla="*/ 36 w 42"/>
                <a:gd name="T33" fmla="*/ 5 h 47"/>
                <a:gd name="T34" fmla="*/ 29 w 42"/>
                <a:gd name="T35" fmla="*/ 0 h 47"/>
                <a:gd name="T36" fmla="*/ 21 w 42"/>
                <a:gd name="T37" fmla="*/ 0 h 47"/>
                <a:gd name="T38" fmla="*/ 21 w 42"/>
                <a:gd name="T39" fmla="*/ 0 h 47"/>
                <a:gd name="T40" fmla="*/ 12 w 42"/>
                <a:gd name="T41" fmla="*/ 0 h 47"/>
                <a:gd name="T42" fmla="*/ 5 w 42"/>
                <a:gd name="T43" fmla="*/ 5 h 47"/>
                <a:gd name="T44" fmla="*/ 5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3 h 47"/>
                <a:gd name="T54" fmla="*/ 5 w 42"/>
                <a:gd name="T55" fmla="*/ 41 h 47"/>
                <a:gd name="T56" fmla="*/ 5 w 42"/>
                <a:gd name="T57" fmla="*/ 41 h 47"/>
                <a:gd name="T58" fmla="*/ 12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9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8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1 w 42"/>
                <a:gd name="T79" fmla="*/ 35 h 47"/>
                <a:gd name="T80" fmla="*/ 29 w 42"/>
                <a:gd name="T81" fmla="*/ 38 h 47"/>
                <a:gd name="T82" fmla="*/ 29 w 42"/>
                <a:gd name="T83" fmla="*/ 38 h 47"/>
                <a:gd name="T84" fmla="*/ 12 w 42"/>
                <a:gd name="T85" fmla="*/ 9 h 47"/>
                <a:gd name="T86" fmla="*/ 12 w 42"/>
                <a:gd name="T87" fmla="*/ 9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1 w 42"/>
                <a:gd name="T97" fmla="*/ 10 h 47"/>
                <a:gd name="T98" fmla="*/ 31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2 w 42"/>
                <a:gd name="T111" fmla="*/ 9 h 47"/>
                <a:gd name="T112" fmla="*/ 12 w 42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2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98">
              <a:extLst>
                <a:ext uri="{FF2B5EF4-FFF2-40B4-BE49-F238E27FC236}">
                  <a16:creationId xmlns:a16="http://schemas.microsoft.com/office/drawing/2014/main" id="{64C57996-69BD-47BA-9ACD-F9E26778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170" y="3144165"/>
              <a:ext cx="73269" cy="86092"/>
            </a:xfrm>
            <a:custGeom>
              <a:avLst/>
              <a:gdLst>
                <a:gd name="T0" fmla="*/ 30 w 40"/>
                <a:gd name="T1" fmla="*/ 38 h 47"/>
                <a:gd name="T2" fmla="*/ 30 w 40"/>
                <a:gd name="T3" fmla="*/ 38 h 47"/>
                <a:gd name="T4" fmla="*/ 26 w 40"/>
                <a:gd name="T5" fmla="*/ 40 h 47"/>
                <a:gd name="T6" fmla="*/ 21 w 40"/>
                <a:gd name="T7" fmla="*/ 40 h 47"/>
                <a:gd name="T8" fmla="*/ 21 w 40"/>
                <a:gd name="T9" fmla="*/ 40 h 47"/>
                <a:gd name="T10" fmla="*/ 16 w 40"/>
                <a:gd name="T11" fmla="*/ 40 h 47"/>
                <a:gd name="T12" fmla="*/ 13 w 40"/>
                <a:gd name="T13" fmla="*/ 36 h 47"/>
                <a:gd name="T14" fmla="*/ 13 w 40"/>
                <a:gd name="T15" fmla="*/ 36 h 47"/>
                <a:gd name="T16" fmla="*/ 9 w 40"/>
                <a:gd name="T17" fmla="*/ 31 h 47"/>
                <a:gd name="T18" fmla="*/ 9 w 40"/>
                <a:gd name="T19" fmla="*/ 22 h 47"/>
                <a:gd name="T20" fmla="*/ 9 w 40"/>
                <a:gd name="T21" fmla="*/ 22 h 47"/>
                <a:gd name="T22" fmla="*/ 9 w 40"/>
                <a:gd name="T23" fmla="*/ 15 h 47"/>
                <a:gd name="T24" fmla="*/ 13 w 40"/>
                <a:gd name="T25" fmla="*/ 10 h 47"/>
                <a:gd name="T26" fmla="*/ 13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2 w 40"/>
                <a:gd name="T41" fmla="*/ 10 h 47"/>
                <a:gd name="T42" fmla="*/ 32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7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4 w 40"/>
                <a:gd name="T69" fmla="*/ 10 h 47"/>
                <a:gd name="T70" fmla="*/ 4 w 40"/>
                <a:gd name="T71" fmla="*/ 10 h 47"/>
                <a:gd name="T72" fmla="*/ 2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2 w 40"/>
                <a:gd name="T79" fmla="*/ 33 h 47"/>
                <a:gd name="T80" fmla="*/ 7 w 40"/>
                <a:gd name="T81" fmla="*/ 41 h 47"/>
                <a:gd name="T82" fmla="*/ 7 w 40"/>
                <a:gd name="T83" fmla="*/ 41 h 47"/>
                <a:gd name="T84" fmla="*/ 13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9 w 40"/>
                <a:gd name="T97" fmla="*/ 36 h 47"/>
                <a:gd name="T98" fmla="*/ 40 w 40"/>
                <a:gd name="T99" fmla="*/ 29 h 47"/>
                <a:gd name="T100" fmla="*/ 33 w 40"/>
                <a:gd name="T101" fmla="*/ 29 h 47"/>
                <a:gd name="T102" fmla="*/ 33 w 40"/>
                <a:gd name="T103" fmla="*/ 29 h 47"/>
                <a:gd name="T104" fmla="*/ 32 w 40"/>
                <a:gd name="T105" fmla="*/ 35 h 47"/>
                <a:gd name="T106" fmla="*/ 30 w 40"/>
                <a:gd name="T107" fmla="*/ 38 h 47"/>
                <a:gd name="T108" fmla="*/ 30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3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5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199">
              <a:extLst>
                <a:ext uri="{FF2B5EF4-FFF2-40B4-BE49-F238E27FC236}">
                  <a16:creationId xmlns:a16="http://schemas.microsoft.com/office/drawing/2014/main" id="{6D686FB4-C384-41B3-B7F2-D1B3026C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132" y="3587444"/>
              <a:ext cx="42130" cy="119063"/>
            </a:xfrm>
            <a:custGeom>
              <a:avLst/>
              <a:gdLst>
                <a:gd name="T0" fmla="*/ 23 w 23"/>
                <a:gd name="T1" fmla="*/ 0 h 65"/>
                <a:gd name="T2" fmla="*/ 17 w 23"/>
                <a:gd name="T3" fmla="*/ 0 h 65"/>
                <a:gd name="T4" fmla="*/ 17 w 23"/>
                <a:gd name="T5" fmla="*/ 0 h 65"/>
                <a:gd name="T6" fmla="*/ 11 w 23"/>
                <a:gd name="T7" fmla="*/ 9 h 65"/>
                <a:gd name="T8" fmla="*/ 11 w 23"/>
                <a:gd name="T9" fmla="*/ 9 h 65"/>
                <a:gd name="T10" fmla="*/ 0 w 23"/>
                <a:gd name="T11" fmla="*/ 18 h 65"/>
                <a:gd name="T12" fmla="*/ 0 w 23"/>
                <a:gd name="T13" fmla="*/ 25 h 65"/>
                <a:gd name="T14" fmla="*/ 0 w 23"/>
                <a:gd name="T15" fmla="*/ 25 h 65"/>
                <a:gd name="T16" fmla="*/ 9 w 23"/>
                <a:gd name="T17" fmla="*/ 21 h 65"/>
                <a:gd name="T18" fmla="*/ 9 w 23"/>
                <a:gd name="T19" fmla="*/ 21 h 65"/>
                <a:gd name="T20" fmla="*/ 16 w 23"/>
                <a:gd name="T21" fmla="*/ 14 h 65"/>
                <a:gd name="T22" fmla="*/ 16 w 23"/>
                <a:gd name="T23" fmla="*/ 65 h 65"/>
                <a:gd name="T24" fmla="*/ 23 w 23"/>
                <a:gd name="T25" fmla="*/ 65 h 65"/>
                <a:gd name="T26" fmla="*/ 23 w 23"/>
                <a:gd name="T27" fmla="*/ 0 h 65"/>
                <a:gd name="T28" fmla="*/ 23 w 23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65">
                  <a:moveTo>
                    <a:pt x="23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4"/>
                  </a:lnTo>
                  <a:lnTo>
                    <a:pt x="16" y="65"/>
                  </a:lnTo>
                  <a:lnTo>
                    <a:pt x="23" y="6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200">
              <a:extLst>
                <a:ext uri="{FF2B5EF4-FFF2-40B4-BE49-F238E27FC236}">
                  <a16:creationId xmlns:a16="http://schemas.microsoft.com/office/drawing/2014/main" id="{1F9C9091-FE36-4DCF-ABA9-18185A3A2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3896" y="3587444"/>
              <a:ext cx="73269" cy="120894"/>
            </a:xfrm>
            <a:custGeom>
              <a:avLst/>
              <a:gdLst>
                <a:gd name="T0" fmla="*/ 6 w 40"/>
                <a:gd name="T1" fmla="*/ 59 h 66"/>
                <a:gd name="T2" fmla="*/ 21 w 40"/>
                <a:gd name="T3" fmla="*/ 66 h 66"/>
                <a:gd name="T4" fmla="*/ 26 w 40"/>
                <a:gd name="T5" fmla="*/ 65 h 66"/>
                <a:gd name="T6" fmla="*/ 32 w 40"/>
                <a:gd name="T7" fmla="*/ 61 h 66"/>
                <a:gd name="T8" fmla="*/ 39 w 40"/>
                <a:gd name="T9" fmla="*/ 51 h 66"/>
                <a:gd name="T10" fmla="*/ 40 w 40"/>
                <a:gd name="T11" fmla="*/ 44 h 66"/>
                <a:gd name="T12" fmla="*/ 40 w 40"/>
                <a:gd name="T13" fmla="*/ 33 h 66"/>
                <a:gd name="T14" fmla="*/ 40 w 40"/>
                <a:gd name="T15" fmla="*/ 18 h 66"/>
                <a:gd name="T16" fmla="*/ 35 w 40"/>
                <a:gd name="T17" fmla="*/ 9 h 66"/>
                <a:gd name="T18" fmla="*/ 30 w 40"/>
                <a:gd name="T19" fmla="*/ 4 h 66"/>
                <a:gd name="T20" fmla="*/ 25 w 40"/>
                <a:gd name="T21" fmla="*/ 2 h 66"/>
                <a:gd name="T22" fmla="*/ 21 w 40"/>
                <a:gd name="T23" fmla="*/ 0 h 66"/>
                <a:gd name="T24" fmla="*/ 9 w 40"/>
                <a:gd name="T25" fmla="*/ 4 h 66"/>
                <a:gd name="T26" fmla="*/ 6 w 40"/>
                <a:gd name="T27" fmla="*/ 9 h 66"/>
                <a:gd name="T28" fmla="*/ 2 w 40"/>
                <a:gd name="T29" fmla="*/ 16 h 66"/>
                <a:gd name="T30" fmla="*/ 0 w 40"/>
                <a:gd name="T31" fmla="*/ 33 h 66"/>
                <a:gd name="T32" fmla="*/ 2 w 40"/>
                <a:gd name="T33" fmla="*/ 49 h 66"/>
                <a:gd name="T34" fmla="*/ 6 w 40"/>
                <a:gd name="T35" fmla="*/ 59 h 66"/>
                <a:gd name="T36" fmla="*/ 6 w 40"/>
                <a:gd name="T37" fmla="*/ 59 h 66"/>
                <a:gd name="T38" fmla="*/ 13 w 40"/>
                <a:gd name="T39" fmla="*/ 13 h 66"/>
                <a:gd name="T40" fmla="*/ 19 w 40"/>
                <a:gd name="T41" fmla="*/ 7 h 66"/>
                <a:gd name="T42" fmla="*/ 25 w 40"/>
                <a:gd name="T43" fmla="*/ 9 h 66"/>
                <a:gd name="T44" fmla="*/ 30 w 40"/>
                <a:gd name="T45" fmla="*/ 13 h 66"/>
                <a:gd name="T46" fmla="*/ 33 w 40"/>
                <a:gd name="T47" fmla="*/ 33 h 66"/>
                <a:gd name="T48" fmla="*/ 32 w 40"/>
                <a:gd name="T49" fmla="*/ 46 h 66"/>
                <a:gd name="T50" fmla="*/ 30 w 40"/>
                <a:gd name="T51" fmla="*/ 54 h 66"/>
                <a:gd name="T52" fmla="*/ 21 w 40"/>
                <a:gd name="T53" fmla="*/ 59 h 66"/>
                <a:gd name="T54" fmla="*/ 16 w 40"/>
                <a:gd name="T55" fmla="*/ 58 h 66"/>
                <a:gd name="T56" fmla="*/ 11 w 40"/>
                <a:gd name="T57" fmla="*/ 54 h 66"/>
                <a:gd name="T58" fmla="*/ 7 w 40"/>
                <a:gd name="T59" fmla="*/ 33 h 66"/>
                <a:gd name="T60" fmla="*/ 9 w 40"/>
                <a:gd name="T61" fmla="*/ 20 h 66"/>
                <a:gd name="T62" fmla="*/ 13 w 40"/>
                <a:gd name="T63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66">
                  <a:moveTo>
                    <a:pt x="6" y="59"/>
                  </a:moveTo>
                  <a:lnTo>
                    <a:pt x="6" y="59"/>
                  </a:lnTo>
                  <a:lnTo>
                    <a:pt x="13" y="65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5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5" y="58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0" y="44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9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close/>
                  <a:moveTo>
                    <a:pt x="13" y="13"/>
                  </a:moveTo>
                  <a:lnTo>
                    <a:pt x="13" y="13"/>
                  </a:lnTo>
                  <a:lnTo>
                    <a:pt x="16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5" y="9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32" y="20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5" y="58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8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9" y="46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2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201">
              <a:extLst>
                <a:ext uri="{FF2B5EF4-FFF2-40B4-BE49-F238E27FC236}">
                  <a16:creationId xmlns:a16="http://schemas.microsoft.com/office/drawing/2014/main" id="{12D8FB51-C191-49C9-BE35-472DA097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5" y="3620415"/>
              <a:ext cx="113567" cy="86092"/>
            </a:xfrm>
            <a:custGeom>
              <a:avLst/>
              <a:gdLst>
                <a:gd name="T0" fmla="*/ 8 w 62"/>
                <a:gd name="T1" fmla="*/ 47 h 47"/>
                <a:gd name="T2" fmla="*/ 8 w 62"/>
                <a:gd name="T3" fmla="*/ 22 h 47"/>
                <a:gd name="T4" fmla="*/ 8 w 62"/>
                <a:gd name="T5" fmla="*/ 22 h 47"/>
                <a:gd name="T6" fmla="*/ 8 w 62"/>
                <a:gd name="T7" fmla="*/ 14 h 47"/>
                <a:gd name="T8" fmla="*/ 8 w 62"/>
                <a:gd name="T9" fmla="*/ 14 h 47"/>
                <a:gd name="T10" fmla="*/ 10 w 62"/>
                <a:gd name="T11" fmla="*/ 10 h 47"/>
                <a:gd name="T12" fmla="*/ 14 w 62"/>
                <a:gd name="T13" fmla="*/ 8 h 47"/>
                <a:gd name="T14" fmla="*/ 14 w 62"/>
                <a:gd name="T15" fmla="*/ 8 h 47"/>
                <a:gd name="T16" fmla="*/ 19 w 62"/>
                <a:gd name="T17" fmla="*/ 7 h 47"/>
                <a:gd name="T18" fmla="*/ 19 w 62"/>
                <a:gd name="T19" fmla="*/ 7 h 47"/>
                <a:gd name="T20" fmla="*/ 22 w 62"/>
                <a:gd name="T21" fmla="*/ 7 h 47"/>
                <a:gd name="T22" fmla="*/ 26 w 62"/>
                <a:gd name="T23" fmla="*/ 8 h 47"/>
                <a:gd name="T24" fmla="*/ 26 w 62"/>
                <a:gd name="T25" fmla="*/ 8 h 47"/>
                <a:gd name="T26" fmla="*/ 26 w 62"/>
                <a:gd name="T27" fmla="*/ 12 h 47"/>
                <a:gd name="T28" fmla="*/ 27 w 62"/>
                <a:gd name="T29" fmla="*/ 17 h 47"/>
                <a:gd name="T30" fmla="*/ 27 w 62"/>
                <a:gd name="T31" fmla="*/ 47 h 47"/>
                <a:gd name="T32" fmla="*/ 34 w 62"/>
                <a:gd name="T33" fmla="*/ 47 h 47"/>
                <a:gd name="T34" fmla="*/ 34 w 62"/>
                <a:gd name="T35" fmla="*/ 21 h 47"/>
                <a:gd name="T36" fmla="*/ 34 w 62"/>
                <a:gd name="T37" fmla="*/ 21 h 47"/>
                <a:gd name="T38" fmla="*/ 36 w 62"/>
                <a:gd name="T39" fmla="*/ 14 h 47"/>
                <a:gd name="T40" fmla="*/ 38 w 62"/>
                <a:gd name="T41" fmla="*/ 10 h 47"/>
                <a:gd name="T42" fmla="*/ 38 w 62"/>
                <a:gd name="T43" fmla="*/ 10 h 47"/>
                <a:gd name="T44" fmla="*/ 41 w 62"/>
                <a:gd name="T45" fmla="*/ 7 h 47"/>
                <a:gd name="T46" fmla="*/ 46 w 62"/>
                <a:gd name="T47" fmla="*/ 7 h 47"/>
                <a:gd name="T48" fmla="*/ 46 w 62"/>
                <a:gd name="T49" fmla="*/ 7 h 47"/>
                <a:gd name="T50" fmla="*/ 50 w 62"/>
                <a:gd name="T51" fmla="*/ 8 h 47"/>
                <a:gd name="T52" fmla="*/ 50 w 62"/>
                <a:gd name="T53" fmla="*/ 8 h 47"/>
                <a:gd name="T54" fmla="*/ 53 w 62"/>
                <a:gd name="T55" fmla="*/ 10 h 47"/>
                <a:gd name="T56" fmla="*/ 53 w 62"/>
                <a:gd name="T57" fmla="*/ 10 h 47"/>
                <a:gd name="T58" fmla="*/ 53 w 62"/>
                <a:gd name="T59" fmla="*/ 17 h 47"/>
                <a:gd name="T60" fmla="*/ 53 w 62"/>
                <a:gd name="T61" fmla="*/ 47 h 47"/>
                <a:gd name="T62" fmla="*/ 62 w 62"/>
                <a:gd name="T63" fmla="*/ 47 h 47"/>
                <a:gd name="T64" fmla="*/ 62 w 62"/>
                <a:gd name="T65" fmla="*/ 15 h 47"/>
                <a:gd name="T66" fmla="*/ 62 w 62"/>
                <a:gd name="T67" fmla="*/ 15 h 47"/>
                <a:gd name="T68" fmla="*/ 60 w 62"/>
                <a:gd name="T69" fmla="*/ 8 h 47"/>
                <a:gd name="T70" fmla="*/ 59 w 62"/>
                <a:gd name="T71" fmla="*/ 3 h 47"/>
                <a:gd name="T72" fmla="*/ 59 w 62"/>
                <a:gd name="T73" fmla="*/ 3 h 47"/>
                <a:gd name="T74" fmla="*/ 53 w 62"/>
                <a:gd name="T75" fmla="*/ 2 h 47"/>
                <a:gd name="T76" fmla="*/ 48 w 62"/>
                <a:gd name="T77" fmla="*/ 0 h 47"/>
                <a:gd name="T78" fmla="*/ 48 w 62"/>
                <a:gd name="T79" fmla="*/ 0 h 47"/>
                <a:gd name="T80" fmla="*/ 43 w 62"/>
                <a:gd name="T81" fmla="*/ 0 h 47"/>
                <a:gd name="T82" fmla="*/ 39 w 62"/>
                <a:gd name="T83" fmla="*/ 2 h 47"/>
                <a:gd name="T84" fmla="*/ 33 w 62"/>
                <a:gd name="T85" fmla="*/ 8 h 47"/>
                <a:gd name="T86" fmla="*/ 33 w 62"/>
                <a:gd name="T87" fmla="*/ 8 h 47"/>
                <a:gd name="T88" fmla="*/ 31 w 62"/>
                <a:gd name="T89" fmla="*/ 5 h 47"/>
                <a:gd name="T90" fmla="*/ 29 w 62"/>
                <a:gd name="T91" fmla="*/ 2 h 47"/>
                <a:gd name="T92" fmla="*/ 29 w 62"/>
                <a:gd name="T93" fmla="*/ 2 h 47"/>
                <a:gd name="T94" fmla="*/ 26 w 62"/>
                <a:gd name="T95" fmla="*/ 0 h 47"/>
                <a:gd name="T96" fmla="*/ 20 w 62"/>
                <a:gd name="T97" fmla="*/ 0 h 47"/>
                <a:gd name="T98" fmla="*/ 20 w 62"/>
                <a:gd name="T99" fmla="*/ 0 h 47"/>
                <a:gd name="T100" fmla="*/ 17 w 62"/>
                <a:gd name="T101" fmla="*/ 0 h 47"/>
                <a:gd name="T102" fmla="*/ 12 w 62"/>
                <a:gd name="T103" fmla="*/ 2 h 47"/>
                <a:gd name="T104" fmla="*/ 12 w 62"/>
                <a:gd name="T105" fmla="*/ 2 h 47"/>
                <a:gd name="T106" fmla="*/ 7 w 62"/>
                <a:gd name="T107" fmla="*/ 7 h 47"/>
                <a:gd name="T108" fmla="*/ 7 w 62"/>
                <a:gd name="T109" fmla="*/ 2 h 47"/>
                <a:gd name="T110" fmla="*/ 0 w 62"/>
                <a:gd name="T111" fmla="*/ 2 h 47"/>
                <a:gd name="T112" fmla="*/ 0 w 62"/>
                <a:gd name="T113" fmla="*/ 47 h 47"/>
                <a:gd name="T114" fmla="*/ 8 w 62"/>
                <a:gd name="T115" fmla="*/ 47 h 47"/>
                <a:gd name="T116" fmla="*/ 8 w 62"/>
                <a:gd name="T1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47">
                  <a:moveTo>
                    <a:pt x="8" y="47"/>
                  </a:moveTo>
                  <a:lnTo>
                    <a:pt x="8" y="22"/>
                  </a:lnTo>
                  <a:lnTo>
                    <a:pt x="8" y="2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7" y="17"/>
                  </a:lnTo>
                  <a:lnTo>
                    <a:pt x="27" y="47"/>
                  </a:lnTo>
                  <a:lnTo>
                    <a:pt x="34" y="4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1" y="7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3" y="17"/>
                  </a:lnTo>
                  <a:lnTo>
                    <a:pt x="53" y="47"/>
                  </a:lnTo>
                  <a:lnTo>
                    <a:pt x="62" y="47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0" y="8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3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202">
              <a:extLst>
                <a:ext uri="{FF2B5EF4-FFF2-40B4-BE49-F238E27FC236}">
                  <a16:creationId xmlns:a16="http://schemas.microsoft.com/office/drawing/2014/main" id="{6F75B885-80AE-4190-9D08-85B9C800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3620415"/>
              <a:ext cx="65942" cy="87923"/>
            </a:xfrm>
            <a:custGeom>
              <a:avLst/>
              <a:gdLst>
                <a:gd name="T0" fmla="*/ 5 w 36"/>
                <a:gd name="T1" fmla="*/ 43 h 48"/>
                <a:gd name="T2" fmla="*/ 19 w 36"/>
                <a:gd name="T3" fmla="*/ 48 h 48"/>
                <a:gd name="T4" fmla="*/ 27 w 36"/>
                <a:gd name="T5" fmla="*/ 45 h 48"/>
                <a:gd name="T6" fmla="*/ 31 w 36"/>
                <a:gd name="T7" fmla="*/ 43 h 48"/>
                <a:gd name="T8" fmla="*/ 34 w 36"/>
                <a:gd name="T9" fmla="*/ 40 h 48"/>
                <a:gd name="T10" fmla="*/ 36 w 36"/>
                <a:gd name="T11" fmla="*/ 33 h 48"/>
                <a:gd name="T12" fmla="*/ 36 w 36"/>
                <a:gd name="T13" fmla="*/ 29 h 48"/>
                <a:gd name="T14" fmla="*/ 34 w 36"/>
                <a:gd name="T15" fmla="*/ 26 h 48"/>
                <a:gd name="T16" fmla="*/ 29 w 36"/>
                <a:gd name="T17" fmla="*/ 22 h 48"/>
                <a:gd name="T18" fmla="*/ 19 w 36"/>
                <a:gd name="T19" fmla="*/ 19 h 48"/>
                <a:gd name="T20" fmla="*/ 12 w 36"/>
                <a:gd name="T21" fmla="*/ 17 h 48"/>
                <a:gd name="T22" fmla="*/ 8 w 36"/>
                <a:gd name="T23" fmla="*/ 15 h 48"/>
                <a:gd name="T24" fmla="*/ 8 w 36"/>
                <a:gd name="T25" fmla="*/ 12 h 48"/>
                <a:gd name="T26" fmla="*/ 10 w 36"/>
                <a:gd name="T27" fmla="*/ 8 h 48"/>
                <a:gd name="T28" fmla="*/ 13 w 36"/>
                <a:gd name="T29" fmla="*/ 7 h 48"/>
                <a:gd name="T30" fmla="*/ 17 w 36"/>
                <a:gd name="T31" fmla="*/ 7 h 48"/>
                <a:gd name="T32" fmla="*/ 24 w 36"/>
                <a:gd name="T33" fmla="*/ 8 h 48"/>
                <a:gd name="T34" fmla="*/ 26 w 36"/>
                <a:gd name="T35" fmla="*/ 10 h 48"/>
                <a:gd name="T36" fmla="*/ 34 w 36"/>
                <a:gd name="T37" fmla="*/ 12 h 48"/>
                <a:gd name="T38" fmla="*/ 33 w 36"/>
                <a:gd name="T39" fmla="*/ 5 h 48"/>
                <a:gd name="T40" fmla="*/ 29 w 36"/>
                <a:gd name="T41" fmla="*/ 3 h 48"/>
                <a:gd name="T42" fmla="*/ 26 w 36"/>
                <a:gd name="T43" fmla="*/ 2 h 48"/>
                <a:gd name="T44" fmla="*/ 17 w 36"/>
                <a:gd name="T45" fmla="*/ 0 h 48"/>
                <a:gd name="T46" fmla="*/ 10 w 36"/>
                <a:gd name="T47" fmla="*/ 0 h 48"/>
                <a:gd name="T48" fmla="*/ 5 w 36"/>
                <a:gd name="T49" fmla="*/ 3 h 48"/>
                <a:gd name="T50" fmla="*/ 1 w 36"/>
                <a:gd name="T51" fmla="*/ 7 h 48"/>
                <a:gd name="T52" fmla="*/ 0 w 36"/>
                <a:gd name="T53" fmla="*/ 14 h 48"/>
                <a:gd name="T54" fmla="*/ 1 w 36"/>
                <a:gd name="T55" fmla="*/ 19 h 48"/>
                <a:gd name="T56" fmla="*/ 7 w 36"/>
                <a:gd name="T57" fmla="*/ 24 h 48"/>
                <a:gd name="T58" fmla="*/ 19 w 36"/>
                <a:gd name="T59" fmla="*/ 28 h 48"/>
                <a:gd name="T60" fmla="*/ 26 w 36"/>
                <a:gd name="T61" fmla="*/ 29 h 48"/>
                <a:gd name="T62" fmla="*/ 29 w 36"/>
                <a:gd name="T63" fmla="*/ 34 h 48"/>
                <a:gd name="T64" fmla="*/ 27 w 36"/>
                <a:gd name="T65" fmla="*/ 36 h 48"/>
                <a:gd name="T66" fmla="*/ 26 w 36"/>
                <a:gd name="T67" fmla="*/ 40 h 48"/>
                <a:gd name="T68" fmla="*/ 19 w 36"/>
                <a:gd name="T69" fmla="*/ 41 h 48"/>
                <a:gd name="T70" fmla="*/ 13 w 36"/>
                <a:gd name="T71" fmla="*/ 41 h 48"/>
                <a:gd name="T72" fmla="*/ 10 w 36"/>
                <a:gd name="T73" fmla="*/ 38 h 48"/>
                <a:gd name="T74" fmla="*/ 7 w 36"/>
                <a:gd name="T75" fmla="*/ 31 h 48"/>
                <a:gd name="T76" fmla="*/ 0 w 36"/>
                <a:gd name="T77" fmla="*/ 33 h 48"/>
                <a:gd name="T78" fmla="*/ 5 w 36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48">
                  <a:moveTo>
                    <a:pt x="5" y="43"/>
                  </a:moveTo>
                  <a:lnTo>
                    <a:pt x="5" y="43"/>
                  </a:lnTo>
                  <a:lnTo>
                    <a:pt x="10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36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9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6" y="10"/>
                  </a:lnTo>
                  <a:lnTo>
                    <a:pt x="27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7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7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203">
              <a:extLst>
                <a:ext uri="{FF2B5EF4-FFF2-40B4-BE49-F238E27FC236}">
                  <a16:creationId xmlns:a16="http://schemas.microsoft.com/office/drawing/2014/main" id="{83619361-941C-4B8D-9C8A-DF9BD5EA3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132" y="3620415"/>
              <a:ext cx="75102" cy="87923"/>
            </a:xfrm>
            <a:custGeom>
              <a:avLst/>
              <a:gdLst>
                <a:gd name="T0" fmla="*/ 29 w 41"/>
                <a:gd name="T1" fmla="*/ 40 h 48"/>
                <a:gd name="T2" fmla="*/ 29 w 41"/>
                <a:gd name="T3" fmla="*/ 40 h 48"/>
                <a:gd name="T4" fmla="*/ 26 w 41"/>
                <a:gd name="T5" fmla="*/ 41 h 48"/>
                <a:gd name="T6" fmla="*/ 22 w 41"/>
                <a:gd name="T7" fmla="*/ 41 h 48"/>
                <a:gd name="T8" fmla="*/ 22 w 41"/>
                <a:gd name="T9" fmla="*/ 41 h 48"/>
                <a:gd name="T10" fmla="*/ 17 w 41"/>
                <a:gd name="T11" fmla="*/ 40 h 48"/>
                <a:gd name="T12" fmla="*/ 12 w 41"/>
                <a:gd name="T13" fmla="*/ 38 h 48"/>
                <a:gd name="T14" fmla="*/ 12 w 41"/>
                <a:gd name="T15" fmla="*/ 38 h 48"/>
                <a:gd name="T16" fmla="*/ 9 w 41"/>
                <a:gd name="T17" fmla="*/ 33 h 48"/>
                <a:gd name="T18" fmla="*/ 9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41 w 41"/>
                <a:gd name="T29" fmla="*/ 14 h 48"/>
                <a:gd name="T30" fmla="*/ 36 w 41"/>
                <a:gd name="T31" fmla="*/ 7 h 48"/>
                <a:gd name="T32" fmla="*/ 36 w 41"/>
                <a:gd name="T33" fmla="*/ 7 h 48"/>
                <a:gd name="T34" fmla="*/ 29 w 41"/>
                <a:gd name="T35" fmla="*/ 2 h 48"/>
                <a:gd name="T36" fmla="*/ 21 w 41"/>
                <a:gd name="T37" fmla="*/ 0 h 48"/>
                <a:gd name="T38" fmla="*/ 21 w 41"/>
                <a:gd name="T39" fmla="*/ 0 h 48"/>
                <a:gd name="T40" fmla="*/ 12 w 41"/>
                <a:gd name="T41" fmla="*/ 2 h 48"/>
                <a:gd name="T42" fmla="*/ 7 w 41"/>
                <a:gd name="T43" fmla="*/ 7 h 48"/>
                <a:gd name="T44" fmla="*/ 7 w 41"/>
                <a:gd name="T45" fmla="*/ 7 h 48"/>
                <a:gd name="T46" fmla="*/ 2 w 41"/>
                <a:gd name="T47" fmla="*/ 14 h 48"/>
                <a:gd name="T48" fmla="*/ 0 w 41"/>
                <a:gd name="T49" fmla="*/ 24 h 48"/>
                <a:gd name="T50" fmla="*/ 0 w 41"/>
                <a:gd name="T51" fmla="*/ 24 h 48"/>
                <a:gd name="T52" fmla="*/ 2 w 41"/>
                <a:gd name="T53" fmla="*/ 34 h 48"/>
                <a:gd name="T54" fmla="*/ 7 w 41"/>
                <a:gd name="T55" fmla="*/ 41 h 48"/>
                <a:gd name="T56" fmla="*/ 7 w 41"/>
                <a:gd name="T57" fmla="*/ 41 h 48"/>
                <a:gd name="T58" fmla="*/ 12 w 41"/>
                <a:gd name="T59" fmla="*/ 47 h 48"/>
                <a:gd name="T60" fmla="*/ 22 w 41"/>
                <a:gd name="T61" fmla="*/ 48 h 48"/>
                <a:gd name="T62" fmla="*/ 22 w 41"/>
                <a:gd name="T63" fmla="*/ 48 h 48"/>
                <a:gd name="T64" fmla="*/ 29 w 41"/>
                <a:gd name="T65" fmla="*/ 47 h 48"/>
                <a:gd name="T66" fmla="*/ 35 w 41"/>
                <a:gd name="T67" fmla="*/ 43 h 48"/>
                <a:gd name="T68" fmla="*/ 35 w 41"/>
                <a:gd name="T69" fmla="*/ 43 h 48"/>
                <a:gd name="T70" fmla="*/ 40 w 41"/>
                <a:gd name="T71" fmla="*/ 40 h 48"/>
                <a:gd name="T72" fmla="*/ 41 w 41"/>
                <a:gd name="T73" fmla="*/ 33 h 48"/>
                <a:gd name="T74" fmla="*/ 35 w 41"/>
                <a:gd name="T75" fmla="*/ 31 h 48"/>
                <a:gd name="T76" fmla="*/ 35 w 41"/>
                <a:gd name="T77" fmla="*/ 31 h 48"/>
                <a:gd name="T78" fmla="*/ 31 w 41"/>
                <a:gd name="T79" fmla="*/ 36 h 48"/>
                <a:gd name="T80" fmla="*/ 29 w 41"/>
                <a:gd name="T81" fmla="*/ 40 h 48"/>
                <a:gd name="T82" fmla="*/ 29 w 41"/>
                <a:gd name="T83" fmla="*/ 40 h 48"/>
                <a:gd name="T84" fmla="*/ 12 w 41"/>
                <a:gd name="T85" fmla="*/ 10 h 48"/>
                <a:gd name="T86" fmla="*/ 12 w 41"/>
                <a:gd name="T87" fmla="*/ 10 h 48"/>
                <a:gd name="T88" fmla="*/ 17 w 41"/>
                <a:gd name="T89" fmla="*/ 7 h 48"/>
                <a:gd name="T90" fmla="*/ 21 w 41"/>
                <a:gd name="T91" fmla="*/ 7 h 48"/>
                <a:gd name="T92" fmla="*/ 21 w 41"/>
                <a:gd name="T93" fmla="*/ 7 h 48"/>
                <a:gd name="T94" fmla="*/ 28 w 41"/>
                <a:gd name="T95" fmla="*/ 7 h 48"/>
                <a:gd name="T96" fmla="*/ 31 w 41"/>
                <a:gd name="T97" fmla="*/ 10 h 48"/>
                <a:gd name="T98" fmla="*/ 31 w 41"/>
                <a:gd name="T99" fmla="*/ 10 h 48"/>
                <a:gd name="T100" fmla="*/ 33 w 41"/>
                <a:gd name="T101" fmla="*/ 14 h 48"/>
                <a:gd name="T102" fmla="*/ 35 w 41"/>
                <a:gd name="T103" fmla="*/ 19 h 48"/>
                <a:gd name="T104" fmla="*/ 9 w 41"/>
                <a:gd name="T105" fmla="*/ 19 h 48"/>
                <a:gd name="T106" fmla="*/ 9 w 41"/>
                <a:gd name="T107" fmla="*/ 19 h 48"/>
                <a:gd name="T108" fmla="*/ 10 w 41"/>
                <a:gd name="T109" fmla="*/ 14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9" y="40"/>
                  </a:moveTo>
                  <a:lnTo>
                    <a:pt x="29" y="40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204">
              <a:extLst>
                <a:ext uri="{FF2B5EF4-FFF2-40B4-BE49-F238E27FC236}">
                  <a16:creationId xmlns:a16="http://schemas.microsoft.com/office/drawing/2014/main" id="{C8282471-42C0-4C45-B080-CDF44AFF7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055" y="3620415"/>
              <a:ext cx="73269" cy="87923"/>
            </a:xfrm>
            <a:custGeom>
              <a:avLst/>
              <a:gdLst>
                <a:gd name="T0" fmla="*/ 30 w 40"/>
                <a:gd name="T1" fmla="*/ 38 h 48"/>
                <a:gd name="T2" fmla="*/ 30 w 40"/>
                <a:gd name="T3" fmla="*/ 38 h 48"/>
                <a:gd name="T4" fmla="*/ 26 w 40"/>
                <a:gd name="T5" fmla="*/ 40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40 h 48"/>
                <a:gd name="T12" fmla="*/ 13 w 40"/>
                <a:gd name="T13" fmla="*/ 36 h 48"/>
                <a:gd name="T14" fmla="*/ 13 w 40"/>
                <a:gd name="T15" fmla="*/ 36 h 48"/>
                <a:gd name="T16" fmla="*/ 11 w 40"/>
                <a:gd name="T17" fmla="*/ 31 h 48"/>
                <a:gd name="T18" fmla="*/ 9 w 40"/>
                <a:gd name="T19" fmla="*/ 24 h 48"/>
                <a:gd name="T20" fmla="*/ 9 w 40"/>
                <a:gd name="T21" fmla="*/ 24 h 48"/>
                <a:gd name="T22" fmla="*/ 11 w 40"/>
                <a:gd name="T23" fmla="*/ 15 h 48"/>
                <a:gd name="T24" fmla="*/ 13 w 40"/>
                <a:gd name="T25" fmla="*/ 10 h 48"/>
                <a:gd name="T26" fmla="*/ 13 w 40"/>
                <a:gd name="T27" fmla="*/ 10 h 48"/>
                <a:gd name="T28" fmla="*/ 18 w 40"/>
                <a:gd name="T29" fmla="*/ 7 h 48"/>
                <a:gd name="T30" fmla="*/ 23 w 40"/>
                <a:gd name="T31" fmla="*/ 7 h 48"/>
                <a:gd name="T32" fmla="*/ 23 w 40"/>
                <a:gd name="T33" fmla="*/ 7 h 48"/>
                <a:gd name="T34" fmla="*/ 26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2 w 40"/>
                <a:gd name="T41" fmla="*/ 12 h 48"/>
                <a:gd name="T42" fmla="*/ 33 w 40"/>
                <a:gd name="T43" fmla="*/ 15 h 48"/>
                <a:gd name="T44" fmla="*/ 40 w 40"/>
                <a:gd name="T45" fmla="*/ 14 h 48"/>
                <a:gd name="T46" fmla="*/ 40 w 40"/>
                <a:gd name="T47" fmla="*/ 14 h 48"/>
                <a:gd name="T48" fmla="*/ 38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2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7 w 40"/>
                <a:gd name="T67" fmla="*/ 7 h 48"/>
                <a:gd name="T68" fmla="*/ 4 w 40"/>
                <a:gd name="T69" fmla="*/ 10 h 48"/>
                <a:gd name="T70" fmla="*/ 4 w 40"/>
                <a:gd name="T71" fmla="*/ 10 h 48"/>
                <a:gd name="T72" fmla="*/ 2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7 w 40"/>
                <a:gd name="T81" fmla="*/ 41 h 48"/>
                <a:gd name="T82" fmla="*/ 7 w 40"/>
                <a:gd name="T83" fmla="*/ 41 h 48"/>
                <a:gd name="T84" fmla="*/ 14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5 w 40"/>
                <a:gd name="T93" fmla="*/ 43 h 48"/>
                <a:gd name="T94" fmla="*/ 35 w 40"/>
                <a:gd name="T95" fmla="*/ 43 h 48"/>
                <a:gd name="T96" fmla="*/ 38 w 40"/>
                <a:gd name="T97" fmla="*/ 38 h 48"/>
                <a:gd name="T98" fmla="*/ 40 w 40"/>
                <a:gd name="T99" fmla="*/ 31 h 48"/>
                <a:gd name="T100" fmla="*/ 33 w 40"/>
                <a:gd name="T101" fmla="*/ 29 h 48"/>
                <a:gd name="T102" fmla="*/ 33 w 40"/>
                <a:gd name="T103" fmla="*/ 29 h 48"/>
                <a:gd name="T104" fmla="*/ 32 w 40"/>
                <a:gd name="T105" fmla="*/ 34 h 48"/>
                <a:gd name="T106" fmla="*/ 30 w 40"/>
                <a:gd name="T107" fmla="*/ 38 h 48"/>
                <a:gd name="T108" fmla="*/ 30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1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3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7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4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3B904-5592-4734-A9EA-125C40B4FE19}"/>
                </a:ext>
              </a:extLst>
            </p:cNvPr>
            <p:cNvSpPr txBox="1"/>
            <p:nvPr/>
          </p:nvSpPr>
          <p:spPr>
            <a:xfrm>
              <a:off x="3656137" y="536029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On-chip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5D4EBEC-3C5D-4E08-A9E7-657A93C5EE68}"/>
                </a:ext>
              </a:extLst>
            </p:cNvPr>
            <p:cNvSpPr txBox="1"/>
            <p:nvPr/>
          </p:nvSpPr>
          <p:spPr>
            <a:xfrm>
              <a:off x="6003451" y="5358569"/>
              <a:ext cx="940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Off-chip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1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Measuring Performance with Caches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66801"/>
            <a:ext cx="10487024" cy="1574800"/>
          </a:xfrm>
        </p:spPr>
        <p:txBody>
          <a:bodyPr>
            <a:noAutofit/>
          </a:bodyPr>
          <a:lstStyle/>
          <a:p>
            <a:r>
              <a:rPr lang="en-US" sz="2400" b="1" dirty="0"/>
              <a:t>Assuming cache hit costs are included as part of the normal CPU execution cycle, then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CPU time = IC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CPI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=  IC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(</a:t>
            </a:r>
            <a:r>
              <a:rPr lang="en-US" sz="2400" dirty="0" err="1">
                <a:solidFill>
                  <a:schemeClr val="accent2"/>
                </a:solidFill>
              </a:rPr>
              <a:t>CPI</a:t>
            </a:r>
            <a:r>
              <a:rPr lang="en-US" sz="2400" baseline="-25000" dirty="0" err="1">
                <a:solidFill>
                  <a:schemeClr val="accent2"/>
                </a:solidFill>
              </a:rPr>
              <a:t>ideal</a:t>
            </a:r>
            <a:r>
              <a:rPr lang="en-US" sz="2400" dirty="0">
                <a:solidFill>
                  <a:schemeClr val="accent2"/>
                </a:solidFill>
              </a:rPr>
              <a:t> + Memory-stall cycles)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</a:t>
            </a:r>
          </a:p>
        </p:txBody>
      </p:sp>
      <p:grpSp>
        <p:nvGrpSpPr>
          <p:cNvPr id="1674248" name="Group 8"/>
          <p:cNvGrpSpPr>
            <a:grpSpLocks/>
          </p:cNvGrpSpPr>
          <p:nvPr/>
        </p:nvGrpSpPr>
        <p:grpSpPr bwMode="auto">
          <a:xfrm>
            <a:off x="4476750" y="2828925"/>
            <a:ext cx="3505200" cy="473075"/>
            <a:chOff x="2016" y="1488"/>
            <a:chExt cx="2208" cy="298"/>
          </a:xfrm>
        </p:grpSpPr>
        <p:sp>
          <p:nvSpPr>
            <p:cNvPr id="1674245" name="AutoShape 5"/>
            <p:cNvSpPr>
              <a:spLocks/>
            </p:cNvSpPr>
            <p:nvPr/>
          </p:nvSpPr>
          <p:spPr bwMode="auto">
            <a:xfrm rot="5400000">
              <a:off x="3072" y="432"/>
              <a:ext cx="96" cy="2208"/>
            </a:xfrm>
            <a:prstGeom prst="rightBrace">
              <a:avLst>
                <a:gd name="adj1" fmla="val 191667"/>
                <a:gd name="adj2" fmla="val 50000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246" name="Text Box 6"/>
            <p:cNvSpPr txBox="1">
              <a:spLocks noChangeArrowheads="1"/>
            </p:cNvSpPr>
            <p:nvPr/>
          </p:nvSpPr>
          <p:spPr bwMode="auto">
            <a:xfrm>
              <a:off x="2688" y="153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2"/>
                  </a:solidFill>
                </a:rPr>
                <a:t>CPI</a:t>
              </a:r>
              <a:r>
                <a:rPr lang="en-US" sz="2000" baseline="-25000" dirty="0" err="1">
                  <a:solidFill>
                    <a:schemeClr val="accent2"/>
                  </a:solidFill>
                </a:rPr>
                <a:t>stall</a:t>
              </a:r>
              <a:endParaRPr lang="en-US" sz="2000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74247" name="Rectangle 7"/>
          <p:cNvSpPr>
            <a:spLocks noChangeArrowheads="1"/>
          </p:cNvSpPr>
          <p:nvPr/>
        </p:nvSpPr>
        <p:spPr bwMode="auto">
          <a:xfrm>
            <a:off x="1076324" y="3556000"/>
            <a:ext cx="10582275" cy="247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Memory-stall cycles come from cache misses (a sum of read-stalls and write-stalls)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Read-stall cycles  =   read miss ratio × read miss penalty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Write-stall cycles   =  write miss ratio × write miss penalty +  write buffer stalls</a:t>
            </a:r>
          </a:p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write-through caches, we can simplify this to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Memory-stall cycles   =  miss ratio × miss penalty</a:t>
            </a:r>
          </a:p>
        </p:txBody>
      </p:sp>
      <p:sp>
        <p:nvSpPr>
          <p:cNvPr id="8" name="Oval Callout 27">
            <a:extLst>
              <a:ext uri="{FF2B5EF4-FFF2-40B4-BE49-F238E27FC236}">
                <a16:creationId xmlns:a16="http://schemas.microsoft.com/office/drawing/2014/main" id="{D6988B1A-94D4-44E3-B6FC-125E43A87BA3}"/>
              </a:ext>
            </a:extLst>
          </p:cNvPr>
          <p:cNvSpPr/>
          <p:nvPr/>
        </p:nvSpPr>
        <p:spPr>
          <a:xfrm>
            <a:off x="6723063" y="2931044"/>
            <a:ext cx="5262562" cy="1278528"/>
          </a:xfrm>
          <a:prstGeom prst="wedgeEllipseCallout">
            <a:avLst>
              <a:gd name="adj1" fmla="val -38984"/>
              <a:gd name="adj2" fmla="val 58998"/>
            </a:avLst>
          </a:prstGeom>
          <a:solidFill>
            <a:schemeClr val="accent5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is miss ratio with regard to all instructions</a:t>
            </a:r>
          </a:p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read ratio * cache miss rate</a:t>
            </a:r>
          </a:p>
        </p:txBody>
      </p:sp>
    </p:spTree>
    <p:extLst>
      <p:ext uri="{BB962C8B-B14F-4D97-AF65-F5344CB8AC3E}">
        <p14:creationId xmlns:p14="http://schemas.microsoft.com/office/powerpoint/2010/main" val="894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4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4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4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74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Impacts of Cache Performance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65451"/>
            <a:ext cx="10772775" cy="5449888"/>
          </a:xfrm>
        </p:spPr>
        <p:txBody>
          <a:bodyPr>
            <a:noAutofit/>
          </a:bodyPr>
          <a:lstStyle/>
          <a:p>
            <a:r>
              <a:rPr lang="en-US" sz="2400" b="1" dirty="0"/>
              <a:t>Relative cache penalty increases as processor performance improves (faster clock rate and/or lower CPI)</a:t>
            </a:r>
          </a:p>
          <a:p>
            <a:pPr lvl="1"/>
            <a:r>
              <a:rPr lang="en-US" sz="2000" dirty="0"/>
              <a:t>The memory speed is unlikely to improve as fast as processor cycle time.  When calculating </a:t>
            </a:r>
            <a:r>
              <a:rPr lang="en-US" sz="2000" dirty="0" err="1"/>
              <a:t>CPI</a:t>
            </a:r>
            <a:r>
              <a:rPr lang="en-US" sz="2000" baseline="-25000" dirty="0" err="1"/>
              <a:t>stall</a:t>
            </a:r>
            <a:r>
              <a:rPr lang="en-US" sz="2000" dirty="0"/>
              <a:t>, the cache miss penalty is measured in </a:t>
            </a:r>
            <a:r>
              <a:rPr lang="en-US" sz="2000" i="1" dirty="0"/>
              <a:t>processor</a:t>
            </a:r>
            <a:r>
              <a:rPr lang="en-US" sz="2000" dirty="0"/>
              <a:t> clock cycles needed to handle a miss</a:t>
            </a:r>
          </a:p>
          <a:p>
            <a:pPr lvl="1"/>
            <a:r>
              <a:rPr lang="en-US" sz="2000" dirty="0"/>
              <a:t>The lower the </a:t>
            </a:r>
            <a:r>
              <a:rPr lang="en-US" sz="2000" dirty="0" err="1"/>
              <a:t>CPI</a:t>
            </a:r>
            <a:r>
              <a:rPr lang="en-US" sz="2000" baseline="-25000" dirty="0" err="1"/>
              <a:t>ideal</a:t>
            </a:r>
            <a:r>
              <a:rPr lang="en-US" sz="2000" dirty="0"/>
              <a:t>, the higher the impact of stalls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Example: A processor with a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ideal</a:t>
            </a:r>
            <a:r>
              <a:rPr lang="en-US" sz="2400" b="1" dirty="0"/>
              <a:t> of 2, a 100 cycle miss penalty, 36% load/store instructions, and 2% I$ and 4% D$ miss rates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Memory-stall cycles = 2%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100 + 36%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4%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100 = 3.44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err="1">
                <a:solidFill>
                  <a:srgbClr val="0070C0"/>
                </a:solidFill>
              </a:rPr>
              <a:t>CPI</a:t>
            </a:r>
            <a:r>
              <a:rPr lang="en-US" sz="2000" baseline="-25000" dirty="0" err="1">
                <a:solidFill>
                  <a:srgbClr val="0070C0"/>
                </a:solidFill>
              </a:rPr>
              <a:t>stalls</a:t>
            </a:r>
            <a:r>
              <a:rPr lang="en-US" sz="2000" dirty="0">
                <a:solidFill>
                  <a:srgbClr val="0070C0"/>
                </a:solidFill>
              </a:rPr>
              <a:t>  =  2 + 3.44 = 5.44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What if the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ideal</a:t>
            </a:r>
            <a:r>
              <a:rPr lang="en-US" sz="2400" b="1" dirty="0"/>
              <a:t> is reduced to 1? Or the processor clock rate is doubled (doubling the miss penalty)?</a:t>
            </a:r>
          </a:p>
        </p:txBody>
      </p:sp>
    </p:spTree>
    <p:extLst>
      <p:ext uri="{BB962C8B-B14F-4D97-AF65-F5344CB8AC3E}">
        <p14:creationId xmlns:p14="http://schemas.microsoft.com/office/powerpoint/2010/main" val="12430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6291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A900-7F9E-4C17-BF9C-DB0BBD3C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Other than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220C-ABFB-4EB6-9DB6-A09F3F24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Cache bypassing (e.g., L1D)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Reduce latency if L1 misses</a:t>
            </a:r>
          </a:p>
          <a:p>
            <a:pPr>
              <a:spcBef>
                <a:spcPts val="600"/>
              </a:spcBef>
            </a:pPr>
            <a:endParaRPr lang="en-US" sz="2400" b="1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Sector cache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Fetch only a portion of the cache line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Not the same as reducing cache line size</a:t>
            </a:r>
          </a:p>
          <a:p>
            <a:pPr>
              <a:spcBef>
                <a:spcPts val="600"/>
              </a:spcBef>
            </a:pPr>
            <a:endParaRPr lang="en-US" sz="2400" b="1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Value prediction</a:t>
            </a:r>
          </a:p>
          <a:p>
            <a:pPr lvl="1"/>
            <a:r>
              <a:rPr lang="en-US" sz="2000" dirty="0"/>
              <a:t>Using history value to predict future values</a:t>
            </a:r>
          </a:p>
          <a:p>
            <a:pPr lvl="1"/>
            <a:r>
              <a:rPr lang="en-US" sz="2000" dirty="0"/>
              <a:t>Roll back if predict wrong</a:t>
            </a:r>
          </a:p>
          <a:p>
            <a:pPr lvl="1"/>
            <a:r>
              <a:rPr lang="en-US" sz="2000" dirty="0"/>
              <a:t>Or accept a certain quality loss if the application is error tolerant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2609-2827-41BF-A801-E2ABA3C0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DFD7BE-89E0-47AC-BAB3-E0DC9F4A1FD5}"/>
              </a:ext>
            </a:extLst>
          </p:cNvPr>
          <p:cNvGrpSpPr/>
          <p:nvPr/>
        </p:nvGrpSpPr>
        <p:grpSpPr>
          <a:xfrm>
            <a:off x="5141807" y="2457391"/>
            <a:ext cx="6106067" cy="532280"/>
            <a:chOff x="4392692" y="1379970"/>
            <a:chExt cx="4579550" cy="3992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6EEB3C-A7A2-44D9-8F96-0E6E04451D32}"/>
                </a:ext>
              </a:extLst>
            </p:cNvPr>
            <p:cNvSpPr txBox="1"/>
            <p:nvPr/>
          </p:nvSpPr>
          <p:spPr>
            <a:xfrm>
              <a:off x="4956479" y="1379970"/>
              <a:ext cx="4015763" cy="3000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 to an on-die memory controller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591D1E-2F6A-466C-946A-B82FBB643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692" y="1600043"/>
              <a:ext cx="563787" cy="17913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ea typeface="ＭＳ Ｐゴシック" pitchFamily="34" charset="-128"/>
              </a:rPr>
              <a:t>DRAM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2258" y="4636330"/>
            <a:ext cx="9911514" cy="14732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/>
              <a:t>A DRAM cell consists of a capacitor and an access transistor</a:t>
            </a:r>
          </a:p>
          <a:p>
            <a:pPr>
              <a:defRPr/>
            </a:pPr>
            <a:r>
              <a:rPr lang="en-US" sz="2000" b="1" dirty="0"/>
              <a:t>It stores data in terms of charge in the capacitor</a:t>
            </a:r>
          </a:p>
          <a:p>
            <a:pPr>
              <a:defRPr/>
            </a:pPr>
            <a:r>
              <a:rPr lang="en-US" sz="2000" b="1" dirty="0"/>
              <a:t>Cheaper and larger than SRAM</a:t>
            </a:r>
          </a:p>
          <a:p>
            <a:pPr lvl="1">
              <a:defRPr/>
            </a:pPr>
            <a:r>
              <a:rPr lang="en-US" sz="1600" dirty="0"/>
              <a:t>A DRAM chip consists of (10s of 1000s of) rows of such cells</a:t>
            </a:r>
          </a:p>
        </p:txBody>
      </p:sp>
      <p:grpSp>
        <p:nvGrpSpPr>
          <p:cNvPr id="27652" name="Group 33"/>
          <p:cNvGrpSpPr>
            <a:grpSpLocks/>
          </p:cNvGrpSpPr>
          <p:nvPr/>
        </p:nvGrpSpPr>
        <p:grpSpPr bwMode="auto">
          <a:xfrm>
            <a:off x="4194687" y="1160331"/>
            <a:ext cx="3043802" cy="2872051"/>
            <a:chOff x="6554938" y="2996952"/>
            <a:chExt cx="1696887" cy="2133600"/>
          </a:xfrm>
        </p:grpSpPr>
        <p:grpSp>
          <p:nvGrpSpPr>
            <p:cNvPr id="27710" name="Group 19"/>
            <p:cNvGrpSpPr>
              <a:grpSpLocks/>
            </p:cNvGrpSpPr>
            <p:nvPr/>
          </p:nvGrpSpPr>
          <p:grpSpPr bwMode="auto">
            <a:xfrm>
              <a:off x="6554938" y="2996952"/>
              <a:ext cx="1696887" cy="2133600"/>
              <a:chOff x="741513" y="3276600"/>
              <a:chExt cx="1696887" cy="2133600"/>
            </a:xfrm>
          </p:grpSpPr>
          <p:sp>
            <p:nvSpPr>
              <p:cNvPr id="27716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7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719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Line 8"/>
              <p:cNvSpPr>
                <a:spLocks noChangeShapeType="1"/>
              </p:cNvSpPr>
              <p:nvPr/>
            </p:nvSpPr>
            <p:spPr bwMode="auto">
              <a:xfrm>
                <a:off x="741513" y="3799594"/>
                <a:ext cx="1696887" cy="10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1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10"/>
              <p:cNvSpPr txBox="1">
                <a:spLocks noChangeArrowheads="1"/>
              </p:cNvSpPr>
              <p:nvPr/>
            </p:nvSpPr>
            <p:spPr bwMode="auto">
              <a:xfrm>
                <a:off x="1229921" y="3579857"/>
                <a:ext cx="480950" cy="190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wordline</a:t>
                </a:r>
              </a:p>
            </p:txBody>
          </p:sp>
          <p:sp>
            <p:nvSpPr>
              <p:cNvPr id="27723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7856" y="4564736"/>
                <a:ext cx="439476" cy="157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bitline</a:t>
                </a:r>
                <a:endParaRPr lang="en-US" altLang="en-US" sz="1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711" name="Line 30"/>
            <p:cNvSpPr>
              <a:spLocks noChangeShapeType="1"/>
            </p:cNvSpPr>
            <p:nvPr/>
          </p:nvSpPr>
          <p:spPr bwMode="auto">
            <a:xfrm>
              <a:off x="7794625" y="4368552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Line 31"/>
            <p:cNvSpPr>
              <a:spLocks noChangeShapeType="1"/>
            </p:cNvSpPr>
            <p:nvPr/>
          </p:nvSpPr>
          <p:spPr bwMode="auto">
            <a:xfrm>
              <a:off x="7642225" y="45209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32"/>
            <p:cNvSpPr>
              <a:spLocks noChangeShapeType="1"/>
            </p:cNvSpPr>
            <p:nvPr/>
          </p:nvSpPr>
          <p:spPr bwMode="auto">
            <a:xfrm>
              <a:off x="7642225" y="45971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Line 35"/>
            <p:cNvSpPr>
              <a:spLocks noChangeShapeType="1"/>
            </p:cNvSpPr>
            <p:nvPr/>
          </p:nvSpPr>
          <p:spPr bwMode="auto">
            <a:xfrm>
              <a:off x="7794625" y="4597152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5" name="AutoShape 36"/>
            <p:cNvSpPr>
              <a:spLocks noChangeArrowheads="1"/>
            </p:cNvSpPr>
            <p:nvPr/>
          </p:nvSpPr>
          <p:spPr bwMode="auto">
            <a:xfrm flipV="1">
              <a:off x="7642225" y="4825752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774512" y="1172238"/>
            <a:ext cx="3045114" cy="2872051"/>
            <a:chOff x="6537565" y="2996952"/>
            <a:chExt cx="1696887" cy="2133600"/>
          </a:xfrm>
        </p:grpSpPr>
        <p:grpSp>
          <p:nvGrpSpPr>
            <p:cNvPr id="27697" name="Group 34"/>
            <p:cNvGrpSpPr>
              <a:grpSpLocks/>
            </p:cNvGrpSpPr>
            <p:nvPr/>
          </p:nvGrpSpPr>
          <p:grpSpPr bwMode="auto">
            <a:xfrm>
              <a:off x="6537565" y="2996952"/>
              <a:ext cx="1696887" cy="2133600"/>
              <a:chOff x="724140" y="3276600"/>
              <a:chExt cx="1696887" cy="2133600"/>
            </a:xfrm>
          </p:grpSpPr>
          <p:sp>
            <p:nvSpPr>
              <p:cNvPr id="27703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4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706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Line 8"/>
              <p:cNvSpPr>
                <a:spLocks noChangeShapeType="1"/>
              </p:cNvSpPr>
              <p:nvPr/>
            </p:nvSpPr>
            <p:spPr bwMode="auto">
              <a:xfrm>
                <a:off x="724140" y="3799594"/>
                <a:ext cx="1696887" cy="10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7868" y="4564770"/>
                <a:ext cx="439476" cy="157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bitline</a:t>
                </a:r>
                <a:endParaRPr lang="en-US" altLang="en-US" sz="1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98" name="Line 30"/>
            <p:cNvSpPr>
              <a:spLocks noChangeShapeType="1"/>
            </p:cNvSpPr>
            <p:nvPr/>
          </p:nvSpPr>
          <p:spPr bwMode="auto">
            <a:xfrm>
              <a:off x="7794625" y="4368552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31"/>
            <p:cNvSpPr>
              <a:spLocks noChangeShapeType="1"/>
            </p:cNvSpPr>
            <p:nvPr/>
          </p:nvSpPr>
          <p:spPr bwMode="auto">
            <a:xfrm>
              <a:off x="7642225" y="45209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32"/>
            <p:cNvSpPr>
              <a:spLocks noChangeShapeType="1"/>
            </p:cNvSpPr>
            <p:nvPr/>
          </p:nvSpPr>
          <p:spPr bwMode="auto">
            <a:xfrm>
              <a:off x="7642225" y="45971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Line 35"/>
            <p:cNvSpPr>
              <a:spLocks noChangeShapeType="1"/>
            </p:cNvSpPr>
            <p:nvPr/>
          </p:nvSpPr>
          <p:spPr bwMode="auto">
            <a:xfrm>
              <a:off x="7794625" y="4597152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AutoShape 36"/>
            <p:cNvSpPr>
              <a:spLocks noChangeArrowheads="1"/>
            </p:cNvSpPr>
            <p:nvPr/>
          </p:nvSpPr>
          <p:spPr bwMode="auto">
            <a:xfrm flipV="1">
              <a:off x="7642225" y="4825752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578624" y="1148425"/>
            <a:ext cx="3045114" cy="2872051"/>
            <a:chOff x="6554938" y="2996952"/>
            <a:chExt cx="1696887" cy="2133600"/>
          </a:xfrm>
        </p:grpSpPr>
        <p:grpSp>
          <p:nvGrpSpPr>
            <p:cNvPr id="27684" name="Group 49"/>
            <p:cNvGrpSpPr>
              <a:grpSpLocks/>
            </p:cNvGrpSpPr>
            <p:nvPr/>
          </p:nvGrpSpPr>
          <p:grpSpPr bwMode="auto">
            <a:xfrm>
              <a:off x="6554938" y="2996952"/>
              <a:ext cx="1696887" cy="2133600"/>
              <a:chOff x="741513" y="3276600"/>
              <a:chExt cx="1696887" cy="2133600"/>
            </a:xfrm>
          </p:grpSpPr>
          <p:sp>
            <p:nvSpPr>
              <p:cNvPr id="27690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693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8"/>
              <p:cNvSpPr>
                <a:spLocks noChangeShapeType="1"/>
              </p:cNvSpPr>
              <p:nvPr/>
            </p:nvSpPr>
            <p:spPr bwMode="auto">
              <a:xfrm>
                <a:off x="741513" y="3799594"/>
                <a:ext cx="1696887" cy="10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7867" y="4564770"/>
                <a:ext cx="439476" cy="157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bitline</a:t>
                </a:r>
                <a:endParaRPr lang="en-US" altLang="en-US" sz="1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85" name="Line 30"/>
            <p:cNvSpPr>
              <a:spLocks noChangeShapeType="1"/>
            </p:cNvSpPr>
            <p:nvPr/>
          </p:nvSpPr>
          <p:spPr bwMode="auto">
            <a:xfrm>
              <a:off x="7794625" y="4368552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1"/>
            <p:cNvSpPr>
              <a:spLocks noChangeShapeType="1"/>
            </p:cNvSpPr>
            <p:nvPr/>
          </p:nvSpPr>
          <p:spPr bwMode="auto">
            <a:xfrm>
              <a:off x="7642225" y="45209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32"/>
            <p:cNvSpPr>
              <a:spLocks noChangeShapeType="1"/>
            </p:cNvSpPr>
            <p:nvPr/>
          </p:nvSpPr>
          <p:spPr bwMode="auto">
            <a:xfrm>
              <a:off x="7642225" y="45971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35"/>
            <p:cNvSpPr>
              <a:spLocks noChangeShapeType="1"/>
            </p:cNvSpPr>
            <p:nvPr/>
          </p:nvSpPr>
          <p:spPr bwMode="auto">
            <a:xfrm>
              <a:off x="7794625" y="4597152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AutoShape 36"/>
            <p:cNvSpPr>
              <a:spLocks noChangeArrowheads="1"/>
            </p:cNvSpPr>
            <p:nvPr/>
          </p:nvSpPr>
          <p:spPr bwMode="auto">
            <a:xfrm flipV="1">
              <a:off x="7642225" y="4825752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5886450" y="1558926"/>
            <a:ext cx="14668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(row enable)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0D40CDEE-14B0-45CF-86B1-353D79D7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619" y="1719435"/>
            <a:ext cx="55656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row</a:t>
            </a: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17BAFB05-C349-42CB-826A-8B0E61C2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666" y="4062580"/>
            <a:ext cx="92845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</a:t>
            </a: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9CA81992-765C-4AB0-9C80-AEF11AFE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712" y="4062580"/>
            <a:ext cx="92845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</a:t>
            </a: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A108EA34-0936-4925-B815-76C943BB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758" y="4062580"/>
            <a:ext cx="92845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881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48" grpId="0"/>
      <p:bldP spid="50" grpId="0"/>
      <p:bldP spid="51" grpId="0"/>
      <p:bldP spid="5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ea typeface="ＭＳ Ｐゴシック" pitchFamily="34" charset="-128"/>
              </a:rPr>
              <a:t>DRAM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18235"/>
            <a:ext cx="10972798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/>
              <a:t>DRAM capacitor charge leaks over time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The memory controller needs to refresh each row periodically to restore charge 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Dynamic (i.e., never in a stable state)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Activate each row every N </a:t>
            </a:r>
            <a:r>
              <a:rPr lang="en-US" sz="2000" dirty="0" err="1">
                <a:ea typeface="ＭＳ Ｐゴシック" charset="0"/>
              </a:rPr>
              <a:t>ms</a:t>
            </a:r>
            <a:r>
              <a:rPr lang="en-US" sz="2000" dirty="0">
                <a:ea typeface="ＭＳ Ｐゴシック" charset="0"/>
              </a:rPr>
              <a:t> (e.g., typical N = 64 </a:t>
            </a:r>
            <a:r>
              <a:rPr lang="en-US" sz="2000" dirty="0" err="1">
                <a:ea typeface="ＭＳ Ｐゴシック" charset="0"/>
              </a:rPr>
              <a:t>ms</a:t>
            </a:r>
            <a:r>
              <a:rPr lang="en-US" sz="2000" dirty="0">
                <a:ea typeface="ＭＳ Ｐゴシック" charset="0"/>
              </a:rPr>
              <a:t>)</a:t>
            </a:r>
          </a:p>
          <a:p>
            <a:pPr lvl="1"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b="1" dirty="0"/>
              <a:t>Downsides of refresh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Energy consumption</a:t>
            </a:r>
            <a:r>
              <a:rPr lang="en-US" sz="2000" dirty="0">
                <a:ea typeface="ＭＳ Ｐゴシック" charset="0"/>
              </a:rPr>
              <a:t>: Each refresh consumes energy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Performance degradation</a:t>
            </a:r>
            <a:r>
              <a:rPr lang="en-US" sz="2000" dirty="0">
                <a:ea typeface="ＭＳ Ｐゴシック" charset="0"/>
              </a:rPr>
              <a:t>: DRAM rank/bank unavailable while refreshed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QoS/predictability impact</a:t>
            </a:r>
            <a:r>
              <a:rPr lang="en-US" sz="2000" dirty="0">
                <a:ea typeface="ＭＳ Ｐゴシック" charset="0"/>
              </a:rPr>
              <a:t>: (Long) pause times during refresh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</a:rPr>
              <a:t>Refresh rate limits DRAM capacity scaling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1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04962" y="1275709"/>
            <a:ext cx="2992832" cy="2473890"/>
            <a:chOff x="805" y="1014"/>
            <a:chExt cx="2348" cy="2124"/>
          </a:xfrm>
        </p:grpSpPr>
        <p:sp>
          <p:nvSpPr>
            <p:cNvPr id="1061891" name="Rectangle 3" descr="20%"/>
            <p:cNvSpPr>
              <a:spLocks noChangeArrowheads="1"/>
            </p:cNvSpPr>
            <p:nvPr/>
          </p:nvSpPr>
          <p:spPr bwMode="auto">
            <a:xfrm>
              <a:off x="1097" y="1014"/>
              <a:ext cx="2056" cy="196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2" name="Line 4"/>
            <p:cNvSpPr>
              <a:spLocks noChangeShapeType="1"/>
            </p:cNvSpPr>
            <p:nvPr/>
          </p:nvSpPr>
          <p:spPr bwMode="auto">
            <a:xfrm>
              <a:off x="813" y="11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3" name="Line 5"/>
            <p:cNvSpPr>
              <a:spLocks noChangeShapeType="1"/>
            </p:cNvSpPr>
            <p:nvPr/>
          </p:nvSpPr>
          <p:spPr bwMode="auto">
            <a:xfrm>
              <a:off x="813" y="13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4" name="Line 6"/>
            <p:cNvSpPr>
              <a:spLocks noChangeShapeType="1"/>
            </p:cNvSpPr>
            <p:nvPr/>
          </p:nvSpPr>
          <p:spPr bwMode="auto">
            <a:xfrm>
              <a:off x="821" y="1634"/>
              <a:ext cx="2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5" name="Line 7"/>
            <p:cNvSpPr>
              <a:spLocks noChangeShapeType="1"/>
            </p:cNvSpPr>
            <p:nvPr/>
          </p:nvSpPr>
          <p:spPr bwMode="auto">
            <a:xfrm>
              <a:off x="813" y="187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6" name="Line 8"/>
            <p:cNvSpPr>
              <a:spLocks noChangeShapeType="1"/>
            </p:cNvSpPr>
            <p:nvPr/>
          </p:nvSpPr>
          <p:spPr bwMode="auto">
            <a:xfrm>
              <a:off x="813" y="211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7" name="Line 9"/>
            <p:cNvSpPr>
              <a:spLocks noChangeShapeType="1"/>
            </p:cNvSpPr>
            <p:nvPr/>
          </p:nvSpPr>
          <p:spPr bwMode="auto">
            <a:xfrm>
              <a:off x="813" y="23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8" name="Line 10"/>
            <p:cNvSpPr>
              <a:spLocks noChangeShapeType="1"/>
            </p:cNvSpPr>
            <p:nvPr/>
          </p:nvSpPr>
          <p:spPr bwMode="auto">
            <a:xfrm>
              <a:off x="813" y="25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9" name="Line 11"/>
            <p:cNvSpPr>
              <a:spLocks noChangeShapeType="1"/>
            </p:cNvSpPr>
            <p:nvPr/>
          </p:nvSpPr>
          <p:spPr bwMode="auto">
            <a:xfrm>
              <a:off x="813" y="283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0" name="Line 12"/>
            <p:cNvSpPr>
              <a:spLocks noChangeShapeType="1"/>
            </p:cNvSpPr>
            <p:nvPr/>
          </p:nvSpPr>
          <p:spPr bwMode="auto">
            <a:xfrm flipV="1">
              <a:off x="12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1" name="Line 13"/>
            <p:cNvSpPr>
              <a:spLocks noChangeShapeType="1"/>
            </p:cNvSpPr>
            <p:nvPr/>
          </p:nvSpPr>
          <p:spPr bwMode="auto">
            <a:xfrm flipV="1">
              <a:off x="152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2" name="Line 14"/>
            <p:cNvSpPr>
              <a:spLocks noChangeShapeType="1"/>
            </p:cNvSpPr>
            <p:nvPr/>
          </p:nvSpPr>
          <p:spPr bwMode="auto">
            <a:xfrm flipV="1">
              <a:off x="17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3" name="Line 15"/>
            <p:cNvSpPr>
              <a:spLocks noChangeShapeType="1"/>
            </p:cNvSpPr>
            <p:nvPr/>
          </p:nvSpPr>
          <p:spPr bwMode="auto">
            <a:xfrm flipV="1">
              <a:off x="200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4" name="Line 16"/>
            <p:cNvSpPr>
              <a:spLocks noChangeShapeType="1"/>
            </p:cNvSpPr>
            <p:nvPr/>
          </p:nvSpPr>
          <p:spPr bwMode="auto">
            <a:xfrm flipV="1">
              <a:off x="224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5" name="Line 17"/>
            <p:cNvSpPr>
              <a:spLocks noChangeShapeType="1"/>
            </p:cNvSpPr>
            <p:nvPr/>
          </p:nvSpPr>
          <p:spPr bwMode="auto">
            <a:xfrm flipV="1">
              <a:off x="24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6" name="Line 18"/>
            <p:cNvSpPr>
              <a:spLocks noChangeShapeType="1"/>
            </p:cNvSpPr>
            <p:nvPr/>
          </p:nvSpPr>
          <p:spPr bwMode="auto">
            <a:xfrm flipV="1">
              <a:off x="29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7" name="Line 19"/>
            <p:cNvSpPr>
              <a:spLocks noChangeShapeType="1"/>
            </p:cNvSpPr>
            <p:nvPr/>
          </p:nvSpPr>
          <p:spPr bwMode="auto">
            <a:xfrm flipV="1">
              <a:off x="2725" y="1042"/>
              <a:ext cx="0" cy="20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8" name="Line 20"/>
            <p:cNvSpPr>
              <a:spLocks noChangeShapeType="1"/>
            </p:cNvSpPr>
            <p:nvPr/>
          </p:nvSpPr>
          <p:spPr bwMode="auto">
            <a:xfrm flipV="1">
              <a:off x="805" y="288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1909" name="Rectangle 21"/>
          <p:cNvSpPr>
            <a:spLocks noChangeArrowheads="1"/>
          </p:cNvSpPr>
          <p:nvPr/>
        </p:nvSpPr>
        <p:spPr bwMode="auto">
          <a:xfrm>
            <a:off x="5250836" y="4912811"/>
            <a:ext cx="696669" cy="5437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r>
              <a:rPr lang="en-US" sz="1600" b="1" dirty="0"/>
              <a:t>data bit</a:t>
            </a:r>
          </a:p>
        </p:txBody>
      </p:sp>
      <p:sp>
        <p:nvSpPr>
          <p:cNvPr id="1061910" name="Rectangle 22"/>
          <p:cNvSpPr>
            <a:spLocks noChangeArrowheads="1"/>
          </p:cNvSpPr>
          <p:nvPr/>
        </p:nvSpPr>
        <p:spPr bwMode="auto">
          <a:xfrm>
            <a:off x="4133667" y="5145673"/>
            <a:ext cx="696669" cy="471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/>
              <a:t>data bit</a:t>
            </a:r>
          </a:p>
        </p:txBody>
      </p:sp>
      <p:sp>
        <p:nvSpPr>
          <p:cNvPr id="1061912" name="Rectangle 24"/>
          <p:cNvSpPr>
            <a:spLocks noChangeArrowheads="1"/>
          </p:cNvSpPr>
          <p:nvPr/>
        </p:nvSpPr>
        <p:spPr bwMode="auto">
          <a:xfrm>
            <a:off x="2450372" y="2066208"/>
            <a:ext cx="244729" cy="20672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b="1" dirty="0"/>
              <a:t>r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o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w</a:t>
            </a:r>
          </a:p>
          <a:p>
            <a:pPr>
              <a:lnSpc>
                <a:spcPct val="85000"/>
              </a:lnSpc>
            </a:pPr>
            <a:endParaRPr lang="en-US" sz="1400" b="1" dirty="0"/>
          </a:p>
          <a:p>
            <a:pPr>
              <a:lnSpc>
                <a:spcPct val="85000"/>
              </a:lnSpc>
            </a:pPr>
            <a:r>
              <a:rPr lang="en-US" sz="1400" b="1" dirty="0"/>
              <a:t>d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e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c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o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d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e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r</a:t>
            </a:r>
          </a:p>
        </p:txBody>
      </p:sp>
      <p:sp>
        <p:nvSpPr>
          <p:cNvPr id="1061913" name="Rectangle 25"/>
          <p:cNvSpPr>
            <a:spLocks noChangeArrowheads="1"/>
          </p:cNvSpPr>
          <p:nvPr/>
        </p:nvSpPr>
        <p:spPr bwMode="auto">
          <a:xfrm>
            <a:off x="2329022" y="1958846"/>
            <a:ext cx="469064" cy="227355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14" name="Line 26"/>
          <p:cNvSpPr>
            <a:spLocks noChangeShapeType="1"/>
          </p:cNvSpPr>
          <p:nvPr/>
        </p:nvSpPr>
        <p:spPr bwMode="auto">
          <a:xfrm flipV="1">
            <a:off x="2530633" y="4334351"/>
            <a:ext cx="0" cy="36339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15" name="Rectangle 27"/>
          <p:cNvSpPr>
            <a:spLocks noChangeArrowheads="1"/>
          </p:cNvSpPr>
          <p:nvPr/>
        </p:nvSpPr>
        <p:spPr bwMode="auto">
          <a:xfrm>
            <a:off x="2101850" y="4697747"/>
            <a:ext cx="922091" cy="759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row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  <a:p>
            <a:pPr>
              <a:lnSpc>
                <a:spcPct val="85000"/>
              </a:lnSpc>
            </a:pPr>
            <a:r>
              <a:rPr lang="en-US" b="1" dirty="0"/>
              <a:t>(RAS)</a:t>
            </a:r>
          </a:p>
        </p:txBody>
      </p:sp>
      <p:sp>
        <p:nvSpPr>
          <p:cNvPr id="1061916" name="Rectangle 28"/>
          <p:cNvSpPr>
            <a:spLocks noChangeArrowheads="1"/>
          </p:cNvSpPr>
          <p:nvPr/>
        </p:nvSpPr>
        <p:spPr bwMode="auto">
          <a:xfrm>
            <a:off x="3645238" y="4369491"/>
            <a:ext cx="1531108" cy="419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/>
              <a:t>Column Selector &amp;</a:t>
            </a:r>
          </a:p>
          <a:p>
            <a:pPr algn="ctr">
              <a:lnSpc>
                <a:spcPct val="85000"/>
              </a:lnSpc>
            </a:pPr>
            <a:r>
              <a:rPr lang="en-US" sz="1400" b="1" dirty="0"/>
              <a:t>  I/O Circuits</a:t>
            </a:r>
          </a:p>
        </p:txBody>
      </p:sp>
      <p:sp>
        <p:nvSpPr>
          <p:cNvPr id="1061917" name="Rectangle 29"/>
          <p:cNvSpPr>
            <a:spLocks noChangeArrowheads="1"/>
          </p:cNvSpPr>
          <p:nvPr/>
        </p:nvSpPr>
        <p:spPr bwMode="auto">
          <a:xfrm>
            <a:off x="3293241" y="4369491"/>
            <a:ext cx="2304532" cy="4286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18" name="Rectangle 30"/>
          <p:cNvSpPr>
            <a:spLocks noChangeArrowheads="1"/>
          </p:cNvSpPr>
          <p:nvPr/>
        </p:nvSpPr>
        <p:spPr bwMode="auto">
          <a:xfrm>
            <a:off x="7087663" y="4003857"/>
            <a:ext cx="1097706" cy="759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column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  <a:p>
            <a:pPr>
              <a:lnSpc>
                <a:spcPct val="85000"/>
              </a:lnSpc>
            </a:pPr>
            <a:r>
              <a:rPr lang="en-US" b="1" dirty="0"/>
              <a:t>(CAS)</a:t>
            </a:r>
          </a:p>
        </p:txBody>
      </p:sp>
      <p:sp>
        <p:nvSpPr>
          <p:cNvPr id="1061919" name="Line 31"/>
          <p:cNvSpPr>
            <a:spLocks noChangeShapeType="1"/>
          </p:cNvSpPr>
          <p:nvPr/>
        </p:nvSpPr>
        <p:spPr bwMode="auto">
          <a:xfrm flipH="1">
            <a:off x="3770084" y="4802394"/>
            <a:ext cx="8148" cy="559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20" name="Rectangle 32"/>
          <p:cNvSpPr>
            <a:spLocks noChangeArrowheads="1"/>
          </p:cNvSpPr>
          <p:nvPr/>
        </p:nvSpPr>
        <p:spPr bwMode="auto">
          <a:xfrm>
            <a:off x="3502413" y="5366806"/>
            <a:ext cx="696669" cy="471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/>
              <a:t>data bit</a:t>
            </a:r>
          </a:p>
        </p:txBody>
      </p:sp>
      <p:sp>
        <p:nvSpPr>
          <p:cNvPr id="1061923" name="Line 35"/>
          <p:cNvSpPr>
            <a:spLocks noChangeShapeType="1"/>
          </p:cNvSpPr>
          <p:nvPr/>
        </p:nvSpPr>
        <p:spPr bwMode="auto">
          <a:xfrm flipV="1">
            <a:off x="6178082" y="1327091"/>
            <a:ext cx="795369" cy="55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24" name="Rectangle 36"/>
          <p:cNvSpPr>
            <a:spLocks noChangeArrowheads="1"/>
          </p:cNvSpPr>
          <p:nvPr/>
        </p:nvSpPr>
        <p:spPr bwMode="auto">
          <a:xfrm>
            <a:off x="6999280" y="1210645"/>
            <a:ext cx="164682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bit (data) lines</a:t>
            </a:r>
          </a:p>
        </p:txBody>
      </p:sp>
      <p:sp>
        <p:nvSpPr>
          <p:cNvPr id="1061925" name="Rectangle 37"/>
          <p:cNvSpPr>
            <a:spLocks noChangeArrowheads="1"/>
          </p:cNvSpPr>
          <p:nvPr/>
        </p:nvSpPr>
        <p:spPr bwMode="auto">
          <a:xfrm>
            <a:off x="7617268" y="1540186"/>
            <a:ext cx="282320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Each intersection represents a 1-T DRAM cell</a:t>
            </a:r>
          </a:p>
        </p:txBody>
      </p:sp>
      <p:sp>
        <p:nvSpPr>
          <p:cNvPr id="106192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6544128" y="4818169"/>
            <a:ext cx="4107175" cy="1020305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The column address selects the requested  bit from the row in each plane</a:t>
            </a:r>
          </a:p>
        </p:txBody>
      </p:sp>
      <p:sp>
        <p:nvSpPr>
          <p:cNvPr id="1061927" name="AutoShape 39"/>
          <p:cNvSpPr>
            <a:spLocks noChangeArrowheads="1"/>
          </p:cNvSpPr>
          <p:nvPr/>
        </p:nvSpPr>
        <p:spPr bwMode="auto">
          <a:xfrm rot="-2143539">
            <a:off x="5338339" y="3987470"/>
            <a:ext cx="1697809" cy="347675"/>
          </a:xfrm>
          <a:prstGeom prst="parallelogram">
            <a:avLst>
              <a:gd name="adj" fmla="val 715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31" name="Line 43"/>
          <p:cNvSpPr>
            <a:spLocks noChangeShapeType="1"/>
          </p:cNvSpPr>
          <p:nvPr/>
        </p:nvSpPr>
        <p:spPr bwMode="auto">
          <a:xfrm>
            <a:off x="4388104" y="4811252"/>
            <a:ext cx="0" cy="3074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1932" name="Line 44"/>
          <p:cNvSpPr>
            <a:spLocks noChangeShapeType="1"/>
          </p:cNvSpPr>
          <p:nvPr/>
        </p:nvSpPr>
        <p:spPr bwMode="auto">
          <a:xfrm>
            <a:off x="5516790" y="4810941"/>
            <a:ext cx="0" cy="1713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1933" name="Rectangle 45"/>
          <p:cNvSpPr>
            <a:spLocks noChangeArrowheads="1"/>
          </p:cNvSpPr>
          <p:nvPr/>
        </p:nvSpPr>
        <p:spPr bwMode="auto">
          <a:xfrm rot="20779618">
            <a:off x="4149345" y="5752342"/>
            <a:ext cx="130239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data word</a:t>
            </a:r>
          </a:p>
        </p:txBody>
      </p:sp>
      <p:sp>
        <p:nvSpPr>
          <p:cNvPr id="1061934" name="AutoShape 46"/>
          <p:cNvSpPr>
            <a:spLocks/>
          </p:cNvSpPr>
          <p:nvPr/>
        </p:nvSpPr>
        <p:spPr bwMode="auto">
          <a:xfrm rot="4545953">
            <a:off x="4589116" y="4898840"/>
            <a:ext cx="95933" cy="1620810"/>
          </a:xfrm>
          <a:prstGeom prst="rightBrace">
            <a:avLst>
              <a:gd name="adj1" fmla="val 1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35" name="Text Box 47"/>
          <p:cNvSpPr txBox="1">
            <a:spLocks noChangeArrowheads="1"/>
          </p:cNvSpPr>
          <p:nvPr/>
        </p:nvSpPr>
        <p:spPr bwMode="auto">
          <a:xfrm rot="19480748">
            <a:off x="6535161" y="1682126"/>
            <a:ext cx="773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1061936" name="Text Box 48"/>
          <p:cNvSpPr txBox="1">
            <a:spLocks noChangeArrowheads="1"/>
          </p:cNvSpPr>
          <p:nvPr/>
        </p:nvSpPr>
        <p:spPr bwMode="auto">
          <a:xfrm rot="20594092">
            <a:off x="4648566" y="4932152"/>
            <a:ext cx="66742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. . .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261054" y="1607643"/>
            <a:ext cx="2992832" cy="2473890"/>
            <a:chOff x="805" y="1014"/>
            <a:chExt cx="2348" cy="2124"/>
          </a:xfrm>
        </p:grpSpPr>
        <p:sp>
          <p:nvSpPr>
            <p:cNvPr id="1061938" name="Rectangle 50" descr="20%"/>
            <p:cNvSpPr>
              <a:spLocks noChangeArrowheads="1"/>
            </p:cNvSpPr>
            <p:nvPr/>
          </p:nvSpPr>
          <p:spPr bwMode="auto">
            <a:xfrm>
              <a:off x="1097" y="1014"/>
              <a:ext cx="2056" cy="196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39" name="Line 51"/>
            <p:cNvSpPr>
              <a:spLocks noChangeShapeType="1"/>
            </p:cNvSpPr>
            <p:nvPr/>
          </p:nvSpPr>
          <p:spPr bwMode="auto">
            <a:xfrm>
              <a:off x="813" y="11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0" name="Line 52"/>
            <p:cNvSpPr>
              <a:spLocks noChangeShapeType="1"/>
            </p:cNvSpPr>
            <p:nvPr/>
          </p:nvSpPr>
          <p:spPr bwMode="auto">
            <a:xfrm>
              <a:off x="813" y="13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1" name="Line 53"/>
            <p:cNvSpPr>
              <a:spLocks noChangeShapeType="1"/>
            </p:cNvSpPr>
            <p:nvPr/>
          </p:nvSpPr>
          <p:spPr bwMode="auto">
            <a:xfrm>
              <a:off x="821" y="1634"/>
              <a:ext cx="2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2" name="Line 54"/>
            <p:cNvSpPr>
              <a:spLocks noChangeShapeType="1"/>
            </p:cNvSpPr>
            <p:nvPr/>
          </p:nvSpPr>
          <p:spPr bwMode="auto">
            <a:xfrm>
              <a:off x="813" y="187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3" name="Line 55"/>
            <p:cNvSpPr>
              <a:spLocks noChangeShapeType="1"/>
            </p:cNvSpPr>
            <p:nvPr/>
          </p:nvSpPr>
          <p:spPr bwMode="auto">
            <a:xfrm>
              <a:off x="813" y="211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4" name="Line 56"/>
            <p:cNvSpPr>
              <a:spLocks noChangeShapeType="1"/>
            </p:cNvSpPr>
            <p:nvPr/>
          </p:nvSpPr>
          <p:spPr bwMode="auto">
            <a:xfrm>
              <a:off x="813" y="23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5" name="Line 57"/>
            <p:cNvSpPr>
              <a:spLocks noChangeShapeType="1"/>
            </p:cNvSpPr>
            <p:nvPr/>
          </p:nvSpPr>
          <p:spPr bwMode="auto">
            <a:xfrm>
              <a:off x="813" y="25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6" name="Line 58"/>
            <p:cNvSpPr>
              <a:spLocks noChangeShapeType="1"/>
            </p:cNvSpPr>
            <p:nvPr/>
          </p:nvSpPr>
          <p:spPr bwMode="auto">
            <a:xfrm>
              <a:off x="813" y="283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7" name="Line 59"/>
            <p:cNvSpPr>
              <a:spLocks noChangeShapeType="1"/>
            </p:cNvSpPr>
            <p:nvPr/>
          </p:nvSpPr>
          <p:spPr bwMode="auto">
            <a:xfrm flipV="1">
              <a:off x="12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8" name="Line 60"/>
            <p:cNvSpPr>
              <a:spLocks noChangeShapeType="1"/>
            </p:cNvSpPr>
            <p:nvPr/>
          </p:nvSpPr>
          <p:spPr bwMode="auto">
            <a:xfrm flipV="1">
              <a:off x="152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9" name="Line 61"/>
            <p:cNvSpPr>
              <a:spLocks noChangeShapeType="1"/>
            </p:cNvSpPr>
            <p:nvPr/>
          </p:nvSpPr>
          <p:spPr bwMode="auto">
            <a:xfrm flipV="1">
              <a:off x="17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0" name="Line 62"/>
            <p:cNvSpPr>
              <a:spLocks noChangeShapeType="1"/>
            </p:cNvSpPr>
            <p:nvPr/>
          </p:nvSpPr>
          <p:spPr bwMode="auto">
            <a:xfrm flipV="1">
              <a:off x="200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1" name="Line 63"/>
            <p:cNvSpPr>
              <a:spLocks noChangeShapeType="1"/>
            </p:cNvSpPr>
            <p:nvPr/>
          </p:nvSpPr>
          <p:spPr bwMode="auto">
            <a:xfrm flipV="1">
              <a:off x="224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2" name="Line 64"/>
            <p:cNvSpPr>
              <a:spLocks noChangeShapeType="1"/>
            </p:cNvSpPr>
            <p:nvPr/>
          </p:nvSpPr>
          <p:spPr bwMode="auto">
            <a:xfrm flipV="1">
              <a:off x="24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3" name="Line 65"/>
            <p:cNvSpPr>
              <a:spLocks noChangeShapeType="1"/>
            </p:cNvSpPr>
            <p:nvPr/>
          </p:nvSpPr>
          <p:spPr bwMode="auto">
            <a:xfrm flipV="1">
              <a:off x="29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4" name="Line 66"/>
            <p:cNvSpPr>
              <a:spLocks noChangeShapeType="1"/>
            </p:cNvSpPr>
            <p:nvPr/>
          </p:nvSpPr>
          <p:spPr bwMode="auto">
            <a:xfrm flipV="1">
              <a:off x="2725" y="1042"/>
              <a:ext cx="0" cy="20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5" name="Line 67"/>
            <p:cNvSpPr>
              <a:spLocks noChangeShapeType="1"/>
            </p:cNvSpPr>
            <p:nvPr/>
          </p:nvSpPr>
          <p:spPr bwMode="auto">
            <a:xfrm flipV="1">
              <a:off x="805" y="288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2801938" y="1884045"/>
            <a:ext cx="2992832" cy="2473890"/>
            <a:chOff x="805" y="1014"/>
            <a:chExt cx="2348" cy="2124"/>
          </a:xfrm>
        </p:grpSpPr>
        <p:sp>
          <p:nvSpPr>
            <p:cNvPr id="1061957" name="Rectangle 69" descr="20%"/>
            <p:cNvSpPr>
              <a:spLocks noChangeArrowheads="1"/>
            </p:cNvSpPr>
            <p:nvPr/>
          </p:nvSpPr>
          <p:spPr bwMode="auto">
            <a:xfrm>
              <a:off x="1097" y="1014"/>
              <a:ext cx="2056" cy="196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8" name="Line 70"/>
            <p:cNvSpPr>
              <a:spLocks noChangeShapeType="1"/>
            </p:cNvSpPr>
            <p:nvPr/>
          </p:nvSpPr>
          <p:spPr bwMode="auto">
            <a:xfrm>
              <a:off x="813" y="11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9" name="Line 71"/>
            <p:cNvSpPr>
              <a:spLocks noChangeShapeType="1"/>
            </p:cNvSpPr>
            <p:nvPr/>
          </p:nvSpPr>
          <p:spPr bwMode="auto">
            <a:xfrm>
              <a:off x="813" y="13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0" name="Line 72"/>
            <p:cNvSpPr>
              <a:spLocks noChangeShapeType="1"/>
            </p:cNvSpPr>
            <p:nvPr/>
          </p:nvSpPr>
          <p:spPr bwMode="auto">
            <a:xfrm>
              <a:off x="821" y="1634"/>
              <a:ext cx="2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1" name="Line 73"/>
            <p:cNvSpPr>
              <a:spLocks noChangeShapeType="1"/>
            </p:cNvSpPr>
            <p:nvPr/>
          </p:nvSpPr>
          <p:spPr bwMode="auto">
            <a:xfrm>
              <a:off x="813" y="187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2" name="Line 74"/>
            <p:cNvSpPr>
              <a:spLocks noChangeShapeType="1"/>
            </p:cNvSpPr>
            <p:nvPr/>
          </p:nvSpPr>
          <p:spPr bwMode="auto">
            <a:xfrm>
              <a:off x="813" y="211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3" name="Line 75"/>
            <p:cNvSpPr>
              <a:spLocks noChangeShapeType="1"/>
            </p:cNvSpPr>
            <p:nvPr/>
          </p:nvSpPr>
          <p:spPr bwMode="auto">
            <a:xfrm>
              <a:off x="813" y="23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4" name="Line 76"/>
            <p:cNvSpPr>
              <a:spLocks noChangeShapeType="1"/>
            </p:cNvSpPr>
            <p:nvPr/>
          </p:nvSpPr>
          <p:spPr bwMode="auto">
            <a:xfrm>
              <a:off x="813" y="25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5" name="Line 77"/>
            <p:cNvSpPr>
              <a:spLocks noChangeShapeType="1"/>
            </p:cNvSpPr>
            <p:nvPr/>
          </p:nvSpPr>
          <p:spPr bwMode="auto">
            <a:xfrm>
              <a:off x="813" y="283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6" name="Line 78"/>
            <p:cNvSpPr>
              <a:spLocks noChangeShapeType="1"/>
            </p:cNvSpPr>
            <p:nvPr/>
          </p:nvSpPr>
          <p:spPr bwMode="auto">
            <a:xfrm flipV="1">
              <a:off x="12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7" name="Line 79"/>
            <p:cNvSpPr>
              <a:spLocks noChangeShapeType="1"/>
            </p:cNvSpPr>
            <p:nvPr/>
          </p:nvSpPr>
          <p:spPr bwMode="auto">
            <a:xfrm flipV="1">
              <a:off x="152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8" name="Line 80"/>
            <p:cNvSpPr>
              <a:spLocks noChangeShapeType="1"/>
            </p:cNvSpPr>
            <p:nvPr/>
          </p:nvSpPr>
          <p:spPr bwMode="auto">
            <a:xfrm flipV="1">
              <a:off x="17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9" name="Line 81"/>
            <p:cNvSpPr>
              <a:spLocks noChangeShapeType="1"/>
            </p:cNvSpPr>
            <p:nvPr/>
          </p:nvSpPr>
          <p:spPr bwMode="auto">
            <a:xfrm flipV="1">
              <a:off x="200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0" name="Line 82"/>
            <p:cNvSpPr>
              <a:spLocks noChangeShapeType="1"/>
            </p:cNvSpPr>
            <p:nvPr/>
          </p:nvSpPr>
          <p:spPr bwMode="auto">
            <a:xfrm flipV="1">
              <a:off x="224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1" name="Line 83"/>
            <p:cNvSpPr>
              <a:spLocks noChangeShapeType="1"/>
            </p:cNvSpPr>
            <p:nvPr/>
          </p:nvSpPr>
          <p:spPr bwMode="auto">
            <a:xfrm flipV="1">
              <a:off x="24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2" name="Line 84"/>
            <p:cNvSpPr>
              <a:spLocks noChangeShapeType="1"/>
            </p:cNvSpPr>
            <p:nvPr/>
          </p:nvSpPr>
          <p:spPr bwMode="auto">
            <a:xfrm flipV="1">
              <a:off x="29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3" name="Line 85"/>
            <p:cNvSpPr>
              <a:spLocks noChangeShapeType="1"/>
            </p:cNvSpPr>
            <p:nvPr/>
          </p:nvSpPr>
          <p:spPr bwMode="auto">
            <a:xfrm flipV="1">
              <a:off x="2725" y="1042"/>
              <a:ext cx="0" cy="20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4" name="Line 86"/>
            <p:cNvSpPr>
              <a:spLocks noChangeShapeType="1"/>
            </p:cNvSpPr>
            <p:nvPr/>
          </p:nvSpPr>
          <p:spPr bwMode="auto">
            <a:xfrm flipV="1">
              <a:off x="805" y="288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61975" name="Rectangle 87"/>
            <p:cNvSpPr>
              <a:spLocks noChangeArrowheads="1"/>
            </p:cNvSpPr>
            <p:nvPr/>
          </p:nvSpPr>
          <p:spPr bwMode="auto">
            <a:xfrm>
              <a:off x="1494" y="1904"/>
              <a:ext cx="1011" cy="45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/>
                <a:t>DRAM Cell Array</a:t>
              </a:r>
            </a:p>
          </p:txBody>
        </p:sp>
      </p:grpSp>
      <p:sp>
        <p:nvSpPr>
          <p:cNvPr id="1061976" name="Line 88"/>
          <p:cNvSpPr>
            <a:spLocks noChangeShapeType="1"/>
          </p:cNvSpPr>
          <p:nvPr/>
        </p:nvSpPr>
        <p:spPr bwMode="auto">
          <a:xfrm flipH="1">
            <a:off x="6347499" y="4354993"/>
            <a:ext cx="64241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5662963" y="2271457"/>
            <a:ext cx="4052049" cy="321466"/>
            <a:chOff x="3017" y="2322"/>
            <a:chExt cx="3179" cy="276"/>
          </a:xfrm>
        </p:grpSpPr>
        <p:sp>
          <p:nvSpPr>
            <p:cNvPr id="1061922" name="Rectangle 34"/>
            <p:cNvSpPr>
              <a:spLocks noChangeArrowheads="1"/>
            </p:cNvSpPr>
            <p:nvPr/>
          </p:nvSpPr>
          <p:spPr bwMode="auto">
            <a:xfrm>
              <a:off x="4311" y="2322"/>
              <a:ext cx="188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word (row) select line</a:t>
              </a:r>
            </a:p>
          </p:txBody>
        </p:sp>
        <p:sp>
          <p:nvSpPr>
            <p:cNvPr id="1061921" name="Line 33"/>
            <p:cNvSpPr>
              <a:spLocks noChangeShapeType="1"/>
            </p:cNvSpPr>
            <p:nvPr/>
          </p:nvSpPr>
          <p:spPr bwMode="auto">
            <a:xfrm flipV="1">
              <a:off x="3017" y="2450"/>
              <a:ext cx="1292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142386" y="2110864"/>
            <a:ext cx="2244624" cy="1592189"/>
            <a:chOff x="3467" y="1626"/>
            <a:chExt cx="1761" cy="1367"/>
          </a:xfrm>
        </p:grpSpPr>
        <p:sp>
          <p:nvSpPr>
            <p:cNvPr id="1061978" name="AutoShape 90"/>
            <p:cNvSpPr>
              <a:spLocks/>
            </p:cNvSpPr>
            <p:nvPr/>
          </p:nvSpPr>
          <p:spPr bwMode="auto">
            <a:xfrm rot="2644659">
              <a:off x="3467" y="1626"/>
              <a:ext cx="182" cy="1367"/>
            </a:xfrm>
            <a:prstGeom prst="rightBrace">
              <a:avLst>
                <a:gd name="adj1" fmla="val 6259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9" name="Rectangle 91"/>
            <p:cNvSpPr>
              <a:spLocks noChangeArrowheads="1"/>
            </p:cNvSpPr>
            <p:nvPr/>
          </p:nvSpPr>
          <p:spPr bwMode="auto">
            <a:xfrm>
              <a:off x="4109" y="2233"/>
              <a:ext cx="1119" cy="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b="1" dirty="0"/>
                <a:t>m planes </a:t>
              </a:r>
            </a:p>
          </p:txBody>
        </p:sp>
        <p:sp>
          <p:nvSpPr>
            <p:cNvPr id="1061980" name="Line 92"/>
            <p:cNvSpPr>
              <a:spLocks noChangeShapeType="1"/>
            </p:cNvSpPr>
            <p:nvPr/>
          </p:nvSpPr>
          <p:spPr bwMode="auto">
            <a:xfrm flipH="1">
              <a:off x="3642" y="239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C2E9087-810C-4F33-A621-87714E9E4761}"/>
              </a:ext>
            </a:extLst>
          </p:cNvPr>
          <p:cNvSpPr/>
          <p:nvPr/>
        </p:nvSpPr>
        <p:spPr>
          <a:xfrm>
            <a:off x="2329022" y="1111701"/>
            <a:ext cx="1637498" cy="844549"/>
          </a:xfrm>
          <a:prstGeom prst="parallelogram">
            <a:avLst>
              <a:gd name="adj" fmla="val 139486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05F5B5D6-FEEE-46AA-94A0-B4ED78594D70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Design 1: The Classical</a:t>
            </a:r>
            <a:endParaRPr lang="en-US" altLang="en-US" sz="4400" dirty="0">
              <a:ea typeface="ＭＳ Ｐゴシック" pitchFamily="34" charset="-128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DDD19E2-A6F6-43AE-9862-6275ED25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45" y="1902708"/>
            <a:ext cx="1334064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DRAM Bank</a:t>
            </a:r>
          </a:p>
        </p:txBody>
      </p:sp>
    </p:spTree>
    <p:extLst>
      <p:ext uri="{BB962C8B-B14F-4D97-AF65-F5344CB8AC3E}">
        <p14:creationId xmlns:p14="http://schemas.microsoft.com/office/powerpoint/2010/main" val="10635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923" grpId="0" animBg="1"/>
      <p:bldP spid="1061924" grpId="0"/>
      <p:bldP spid="1061925" grpId="0"/>
      <p:bldP spid="1061926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35" y="1189741"/>
            <a:ext cx="10429890" cy="514192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DRAM addresses are divided into 2 halves (row and column)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RAS</a:t>
            </a:r>
            <a:r>
              <a:rPr lang="en-US" sz="2000" i="1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chemeClr val="accent2"/>
                </a:solidFill>
              </a:rPr>
              <a:t>Row Access Strobe </a:t>
            </a:r>
            <a:r>
              <a:rPr lang="en-US" sz="2000" dirty="0"/>
              <a:t>that triggers the row decoder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CAS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chemeClr val="accent2"/>
                </a:solidFill>
              </a:rPr>
              <a:t>Column Access Strobe </a:t>
            </a:r>
            <a:r>
              <a:rPr lang="en-US" sz="2000" dirty="0"/>
              <a:t>that triggers the column selector</a:t>
            </a:r>
          </a:p>
          <a:p>
            <a:pPr lvl="1">
              <a:spcBef>
                <a:spcPts val="600"/>
              </a:spcBef>
            </a:pP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Latency</a:t>
            </a:r>
            <a:r>
              <a:rPr lang="en-US" sz="2400" b="1" dirty="0"/>
              <a:t>: Time to access one word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Access Time</a:t>
            </a:r>
            <a:r>
              <a:rPr lang="en-US" sz="2000" dirty="0"/>
              <a:t>: time between request and when word is read or written</a:t>
            </a:r>
          </a:p>
          <a:p>
            <a:pPr lvl="2"/>
            <a:r>
              <a:rPr lang="en-US" sz="1600" dirty="0"/>
              <a:t>read access and write access times can be different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Cycle Time</a:t>
            </a:r>
            <a:r>
              <a:rPr lang="en-US" sz="2000" dirty="0"/>
              <a:t>: time between successive (read or write) requests</a:t>
            </a:r>
          </a:p>
          <a:p>
            <a:pPr lvl="1"/>
            <a:r>
              <a:rPr lang="en-US" sz="2000" dirty="0"/>
              <a:t>Usually, cycle time &gt; access time</a:t>
            </a:r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chemeClr val="accent1"/>
                </a:solidFill>
              </a:rPr>
              <a:t>Bandwidth</a:t>
            </a:r>
            <a:r>
              <a:rPr lang="en-US" sz="2400" b="1" dirty="0"/>
              <a:t>: How much data can be supplied per unit time</a:t>
            </a:r>
          </a:p>
          <a:p>
            <a:pPr lvl="1"/>
            <a:r>
              <a:rPr lang="en-US" sz="2000" dirty="0"/>
              <a:t>Width of the data channel  *  channel usage frequency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E1AF98-00FB-4D3F-97C9-E66B34F1083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6709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9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35" y="1189741"/>
            <a:ext cx="10429890" cy="514192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DRAM addresses are divided into 2 halves (row and column)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RAS</a:t>
            </a:r>
            <a:r>
              <a:rPr lang="en-US" sz="2000" i="1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chemeClr val="accent2"/>
                </a:solidFill>
              </a:rPr>
              <a:t>Row Access Strobe </a:t>
            </a:r>
            <a:r>
              <a:rPr lang="en-US" sz="2000" dirty="0"/>
              <a:t>that triggers the row decoder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CAS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chemeClr val="accent2"/>
                </a:solidFill>
              </a:rPr>
              <a:t>Column Access Strobe </a:t>
            </a:r>
            <a:r>
              <a:rPr lang="en-US" sz="2000" dirty="0"/>
              <a:t>that triggers the column selector</a:t>
            </a:r>
          </a:p>
          <a:p>
            <a:pPr lvl="1">
              <a:spcBef>
                <a:spcPts val="600"/>
              </a:spcBef>
            </a:pP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Latency</a:t>
            </a:r>
            <a:r>
              <a:rPr lang="en-US" sz="2400" b="1" dirty="0"/>
              <a:t>: Time to access one word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Access Time</a:t>
            </a:r>
            <a:r>
              <a:rPr lang="en-US" sz="2000" dirty="0"/>
              <a:t>: time between request and when word is read or written</a:t>
            </a:r>
          </a:p>
          <a:p>
            <a:pPr lvl="2"/>
            <a:r>
              <a:rPr lang="en-US" sz="1600" dirty="0"/>
              <a:t>read access and write access times can be different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Cycle Time</a:t>
            </a:r>
            <a:r>
              <a:rPr lang="en-US" sz="2000" dirty="0"/>
              <a:t>: time between successive (read or write) requests</a:t>
            </a:r>
          </a:p>
          <a:p>
            <a:pPr lvl="1"/>
            <a:r>
              <a:rPr lang="en-US" sz="2000" dirty="0"/>
              <a:t>Usually, cycle time &gt; access time</a:t>
            </a:r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chemeClr val="accent1"/>
                </a:solidFill>
              </a:rPr>
              <a:t>Bandwidth</a:t>
            </a:r>
            <a:r>
              <a:rPr lang="en-US" sz="2400" b="1" dirty="0"/>
              <a:t>: How much data can be supplied per unit time</a:t>
            </a:r>
          </a:p>
          <a:p>
            <a:pPr lvl="1"/>
            <a:r>
              <a:rPr lang="en-US" sz="2000" dirty="0"/>
              <a:t>Width of the data channel  *  channel usage frequency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E1AF98-00FB-4D3F-97C9-E66B34F1083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8961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9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206" y="1193556"/>
            <a:ext cx="8049217" cy="1739365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/>
              <a:t>DRAM Organization:</a:t>
            </a:r>
          </a:p>
          <a:p>
            <a:pPr lvl="1"/>
            <a:r>
              <a:rPr lang="en-US" sz="2000" dirty="0"/>
              <a:t>N rows x N column x M-bit (planes)</a:t>
            </a:r>
          </a:p>
          <a:p>
            <a:pPr lvl="1"/>
            <a:r>
              <a:rPr lang="en-US" sz="2000" dirty="0"/>
              <a:t>Reads or Writes M-bit at a time</a:t>
            </a:r>
          </a:p>
          <a:p>
            <a:pPr lvl="1"/>
            <a:r>
              <a:rPr lang="en-US" sz="2000" dirty="0"/>
              <a:t>Each M-bit access requires a RAS / CAS cycle</a:t>
            </a:r>
          </a:p>
        </p:txBody>
      </p:sp>
      <p:sp>
        <p:nvSpPr>
          <p:cNvPr id="1064964" name="Line 4"/>
          <p:cNvSpPr>
            <a:spLocks noChangeShapeType="1"/>
          </p:cNvSpPr>
          <p:nvPr/>
        </p:nvSpPr>
        <p:spPr bwMode="auto">
          <a:xfrm>
            <a:off x="1475740" y="5328454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5" name="Line 5"/>
          <p:cNvSpPr>
            <a:spLocks noChangeShapeType="1"/>
          </p:cNvSpPr>
          <p:nvPr/>
        </p:nvSpPr>
        <p:spPr bwMode="auto">
          <a:xfrm>
            <a:off x="1475740" y="5633254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6" name="Line 6"/>
          <p:cNvSpPr>
            <a:spLocks noChangeShapeType="1"/>
          </p:cNvSpPr>
          <p:nvPr/>
        </p:nvSpPr>
        <p:spPr bwMode="auto">
          <a:xfrm>
            <a:off x="17043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7" name="Line 7"/>
          <p:cNvSpPr>
            <a:spLocks noChangeShapeType="1"/>
          </p:cNvSpPr>
          <p:nvPr/>
        </p:nvSpPr>
        <p:spPr bwMode="auto">
          <a:xfrm flipV="1">
            <a:off x="17043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8" name="Line 8"/>
          <p:cNvSpPr>
            <a:spLocks noChangeShapeType="1"/>
          </p:cNvSpPr>
          <p:nvPr/>
        </p:nvSpPr>
        <p:spPr bwMode="auto">
          <a:xfrm>
            <a:off x="1856740" y="53284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9" name="Line 9"/>
          <p:cNvSpPr>
            <a:spLocks noChangeShapeType="1"/>
          </p:cNvSpPr>
          <p:nvPr/>
        </p:nvSpPr>
        <p:spPr bwMode="auto">
          <a:xfrm>
            <a:off x="1856740" y="56332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0" name="Line 10"/>
          <p:cNvSpPr>
            <a:spLocks noChangeShapeType="1"/>
          </p:cNvSpPr>
          <p:nvPr/>
        </p:nvSpPr>
        <p:spPr bwMode="auto">
          <a:xfrm>
            <a:off x="31521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1" name="Line 11"/>
          <p:cNvSpPr>
            <a:spLocks noChangeShapeType="1"/>
          </p:cNvSpPr>
          <p:nvPr/>
        </p:nvSpPr>
        <p:spPr bwMode="auto">
          <a:xfrm flipV="1">
            <a:off x="31521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2" name="Line 12"/>
          <p:cNvSpPr>
            <a:spLocks noChangeShapeType="1"/>
          </p:cNvSpPr>
          <p:nvPr/>
        </p:nvSpPr>
        <p:spPr bwMode="auto">
          <a:xfrm>
            <a:off x="4904740" y="53284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3" name="Line 13"/>
          <p:cNvSpPr>
            <a:spLocks noChangeShapeType="1"/>
          </p:cNvSpPr>
          <p:nvPr/>
        </p:nvSpPr>
        <p:spPr bwMode="auto">
          <a:xfrm>
            <a:off x="4904740" y="56332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4" name="Rectangle 14"/>
          <p:cNvSpPr>
            <a:spLocks noChangeArrowheads="1"/>
          </p:cNvSpPr>
          <p:nvPr/>
        </p:nvSpPr>
        <p:spPr bwMode="auto">
          <a:xfrm>
            <a:off x="1829754" y="5328455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64975" name="Line 15"/>
          <p:cNvSpPr>
            <a:spLocks noChangeShapeType="1"/>
          </p:cNvSpPr>
          <p:nvPr/>
        </p:nvSpPr>
        <p:spPr bwMode="auto">
          <a:xfrm>
            <a:off x="2377440" y="4198154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6" name="Line 16"/>
          <p:cNvSpPr>
            <a:spLocks noChangeShapeType="1"/>
          </p:cNvSpPr>
          <p:nvPr/>
        </p:nvSpPr>
        <p:spPr bwMode="auto">
          <a:xfrm>
            <a:off x="1475740" y="4871254"/>
            <a:ext cx="210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7" name="Line 17"/>
          <p:cNvSpPr>
            <a:spLocks noChangeShapeType="1"/>
          </p:cNvSpPr>
          <p:nvPr/>
        </p:nvSpPr>
        <p:spPr bwMode="auto">
          <a:xfrm>
            <a:off x="3609340" y="4883954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8" name="Line 18"/>
          <p:cNvSpPr>
            <a:spLocks noChangeShapeType="1"/>
          </p:cNvSpPr>
          <p:nvPr/>
        </p:nvSpPr>
        <p:spPr bwMode="auto">
          <a:xfrm>
            <a:off x="3761740" y="5099854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9" name="Line 19"/>
          <p:cNvSpPr>
            <a:spLocks noChangeShapeType="1"/>
          </p:cNvSpPr>
          <p:nvPr/>
        </p:nvSpPr>
        <p:spPr bwMode="auto">
          <a:xfrm flipV="1">
            <a:off x="5438140" y="4858554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0" name="Line 20"/>
          <p:cNvSpPr>
            <a:spLocks noChangeShapeType="1"/>
          </p:cNvSpPr>
          <p:nvPr/>
        </p:nvSpPr>
        <p:spPr bwMode="auto">
          <a:xfrm>
            <a:off x="5590540" y="4871254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1" name="Rectangle 21"/>
          <p:cNvSpPr>
            <a:spLocks noChangeArrowheads="1"/>
          </p:cNvSpPr>
          <p:nvPr/>
        </p:nvSpPr>
        <p:spPr bwMode="auto">
          <a:xfrm>
            <a:off x="1372554" y="4871255"/>
            <a:ext cx="5145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CAS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72554" y="4325154"/>
            <a:ext cx="8764587" cy="349250"/>
            <a:chOff x="135" y="3112"/>
            <a:chExt cx="5521" cy="220"/>
          </a:xfrm>
        </p:grpSpPr>
        <p:sp>
          <p:nvSpPr>
            <p:cNvPr id="1064983" name="Line 23"/>
            <p:cNvSpPr>
              <a:spLocks noChangeShapeType="1"/>
            </p:cNvSpPr>
            <p:nvPr/>
          </p:nvSpPr>
          <p:spPr bwMode="auto">
            <a:xfrm>
              <a:off x="200" y="312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4" name="Line 24"/>
            <p:cNvSpPr>
              <a:spLocks noChangeShapeType="1"/>
            </p:cNvSpPr>
            <p:nvPr/>
          </p:nvSpPr>
          <p:spPr bwMode="auto">
            <a:xfrm>
              <a:off x="728" y="3128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5" name="Line 25"/>
            <p:cNvSpPr>
              <a:spLocks noChangeShapeType="1"/>
            </p:cNvSpPr>
            <p:nvPr/>
          </p:nvSpPr>
          <p:spPr bwMode="auto">
            <a:xfrm>
              <a:off x="824" y="3264"/>
              <a:ext cx="1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6" name="Line 26"/>
            <p:cNvSpPr>
              <a:spLocks noChangeShapeType="1"/>
            </p:cNvSpPr>
            <p:nvPr/>
          </p:nvSpPr>
          <p:spPr bwMode="auto">
            <a:xfrm flipV="1">
              <a:off x="2696" y="3112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7" name="Line 27"/>
            <p:cNvSpPr>
              <a:spLocks noChangeShapeType="1"/>
            </p:cNvSpPr>
            <p:nvPr/>
          </p:nvSpPr>
          <p:spPr bwMode="auto">
            <a:xfrm>
              <a:off x="2792" y="3120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8" name="Rectangle 28"/>
            <p:cNvSpPr>
              <a:spLocks noChangeArrowheads="1"/>
            </p:cNvSpPr>
            <p:nvPr/>
          </p:nvSpPr>
          <p:spPr bwMode="auto">
            <a:xfrm>
              <a:off x="135" y="3120"/>
              <a:ext cx="3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RAS</a:t>
              </a:r>
            </a:p>
          </p:txBody>
        </p:sp>
        <p:sp>
          <p:nvSpPr>
            <p:cNvPr id="1064989" name="Line 29"/>
            <p:cNvSpPr>
              <a:spLocks noChangeShapeType="1"/>
            </p:cNvSpPr>
            <p:nvPr/>
          </p:nvSpPr>
          <p:spPr bwMode="auto">
            <a:xfrm>
              <a:off x="3224" y="3128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90" name="Line 30"/>
            <p:cNvSpPr>
              <a:spLocks noChangeShapeType="1"/>
            </p:cNvSpPr>
            <p:nvPr/>
          </p:nvSpPr>
          <p:spPr bwMode="auto">
            <a:xfrm>
              <a:off x="3320" y="3264"/>
              <a:ext cx="1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91" name="Line 31"/>
            <p:cNvSpPr>
              <a:spLocks noChangeShapeType="1"/>
            </p:cNvSpPr>
            <p:nvPr/>
          </p:nvSpPr>
          <p:spPr bwMode="auto">
            <a:xfrm flipV="1">
              <a:off x="5192" y="3112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92" name="Line 32"/>
            <p:cNvSpPr>
              <a:spLocks noChangeShapeType="1"/>
            </p:cNvSpPr>
            <p:nvPr/>
          </p:nvSpPr>
          <p:spPr bwMode="auto">
            <a:xfrm>
              <a:off x="5288" y="3120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4993" name="Rectangle 33"/>
          <p:cNvSpPr>
            <a:spLocks noChangeArrowheads="1"/>
          </p:cNvSpPr>
          <p:nvPr/>
        </p:nvSpPr>
        <p:spPr bwMode="auto">
          <a:xfrm>
            <a:off x="3429953" y="5328455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64994" name="Line 34"/>
          <p:cNvSpPr>
            <a:spLocks noChangeShapeType="1"/>
          </p:cNvSpPr>
          <p:nvPr/>
        </p:nvSpPr>
        <p:spPr bwMode="auto">
          <a:xfrm>
            <a:off x="47523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5" name="Line 35"/>
          <p:cNvSpPr>
            <a:spLocks noChangeShapeType="1"/>
          </p:cNvSpPr>
          <p:nvPr/>
        </p:nvSpPr>
        <p:spPr bwMode="auto">
          <a:xfrm flipV="1">
            <a:off x="47523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6" name="Line 36"/>
          <p:cNvSpPr>
            <a:spLocks noChangeShapeType="1"/>
          </p:cNvSpPr>
          <p:nvPr/>
        </p:nvSpPr>
        <p:spPr bwMode="auto">
          <a:xfrm>
            <a:off x="3304540" y="56332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7" name="Line 37"/>
          <p:cNvSpPr>
            <a:spLocks noChangeShapeType="1"/>
          </p:cNvSpPr>
          <p:nvPr/>
        </p:nvSpPr>
        <p:spPr bwMode="auto">
          <a:xfrm>
            <a:off x="3304540" y="53284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8" name="Line 38"/>
          <p:cNvSpPr>
            <a:spLocks noChangeShapeType="1"/>
          </p:cNvSpPr>
          <p:nvPr/>
        </p:nvSpPr>
        <p:spPr bwMode="auto">
          <a:xfrm>
            <a:off x="56667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9" name="Line 39"/>
          <p:cNvSpPr>
            <a:spLocks noChangeShapeType="1"/>
          </p:cNvSpPr>
          <p:nvPr/>
        </p:nvSpPr>
        <p:spPr bwMode="auto">
          <a:xfrm flipV="1">
            <a:off x="56667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0" name="Line 40"/>
          <p:cNvSpPr>
            <a:spLocks noChangeShapeType="1"/>
          </p:cNvSpPr>
          <p:nvPr/>
        </p:nvSpPr>
        <p:spPr bwMode="auto">
          <a:xfrm>
            <a:off x="5819140" y="53284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1" name="Line 41"/>
          <p:cNvSpPr>
            <a:spLocks noChangeShapeType="1"/>
          </p:cNvSpPr>
          <p:nvPr/>
        </p:nvSpPr>
        <p:spPr bwMode="auto">
          <a:xfrm>
            <a:off x="5819140" y="56332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2" name="Line 42"/>
          <p:cNvSpPr>
            <a:spLocks noChangeShapeType="1"/>
          </p:cNvSpPr>
          <p:nvPr/>
        </p:nvSpPr>
        <p:spPr bwMode="auto">
          <a:xfrm>
            <a:off x="71145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3" name="Line 43"/>
          <p:cNvSpPr>
            <a:spLocks noChangeShapeType="1"/>
          </p:cNvSpPr>
          <p:nvPr/>
        </p:nvSpPr>
        <p:spPr bwMode="auto">
          <a:xfrm flipV="1">
            <a:off x="71145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4" name="Rectangle 44"/>
          <p:cNvSpPr>
            <a:spLocks noChangeArrowheads="1"/>
          </p:cNvSpPr>
          <p:nvPr/>
        </p:nvSpPr>
        <p:spPr bwMode="auto">
          <a:xfrm>
            <a:off x="5792154" y="5328455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65005" name="Rectangle 45"/>
          <p:cNvSpPr>
            <a:spLocks noChangeArrowheads="1"/>
          </p:cNvSpPr>
          <p:nvPr/>
        </p:nvSpPr>
        <p:spPr bwMode="auto">
          <a:xfrm>
            <a:off x="7392353" y="5328455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65006" name="Line 46"/>
          <p:cNvSpPr>
            <a:spLocks noChangeShapeType="1"/>
          </p:cNvSpPr>
          <p:nvPr/>
        </p:nvSpPr>
        <p:spPr bwMode="auto">
          <a:xfrm>
            <a:off x="87147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7" name="Line 47"/>
          <p:cNvSpPr>
            <a:spLocks noChangeShapeType="1"/>
          </p:cNvSpPr>
          <p:nvPr/>
        </p:nvSpPr>
        <p:spPr bwMode="auto">
          <a:xfrm flipV="1">
            <a:off x="87147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8" name="Line 48"/>
          <p:cNvSpPr>
            <a:spLocks noChangeShapeType="1"/>
          </p:cNvSpPr>
          <p:nvPr/>
        </p:nvSpPr>
        <p:spPr bwMode="auto">
          <a:xfrm>
            <a:off x="7266940" y="56332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9" name="Line 49"/>
          <p:cNvSpPr>
            <a:spLocks noChangeShapeType="1"/>
          </p:cNvSpPr>
          <p:nvPr/>
        </p:nvSpPr>
        <p:spPr bwMode="auto">
          <a:xfrm>
            <a:off x="7266940" y="53284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0" name="Line 50"/>
          <p:cNvSpPr>
            <a:spLocks noChangeShapeType="1"/>
          </p:cNvSpPr>
          <p:nvPr/>
        </p:nvSpPr>
        <p:spPr bwMode="auto">
          <a:xfrm>
            <a:off x="7571740" y="4883954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1" name="Line 51"/>
          <p:cNvSpPr>
            <a:spLocks noChangeShapeType="1"/>
          </p:cNvSpPr>
          <p:nvPr/>
        </p:nvSpPr>
        <p:spPr bwMode="auto">
          <a:xfrm>
            <a:off x="7724140" y="5099854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2" name="Line 52"/>
          <p:cNvSpPr>
            <a:spLocks noChangeShapeType="1"/>
          </p:cNvSpPr>
          <p:nvPr/>
        </p:nvSpPr>
        <p:spPr bwMode="auto">
          <a:xfrm flipV="1">
            <a:off x="9400540" y="4858554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3" name="Line 53"/>
          <p:cNvSpPr>
            <a:spLocks noChangeShapeType="1"/>
          </p:cNvSpPr>
          <p:nvPr/>
        </p:nvSpPr>
        <p:spPr bwMode="auto">
          <a:xfrm>
            <a:off x="9552940" y="4871254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4" name="Line 54"/>
          <p:cNvSpPr>
            <a:spLocks noChangeShapeType="1"/>
          </p:cNvSpPr>
          <p:nvPr/>
        </p:nvSpPr>
        <p:spPr bwMode="auto">
          <a:xfrm>
            <a:off x="8867140" y="53284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5" name="Line 55"/>
          <p:cNvSpPr>
            <a:spLocks noChangeShapeType="1"/>
          </p:cNvSpPr>
          <p:nvPr/>
        </p:nvSpPr>
        <p:spPr bwMode="auto">
          <a:xfrm>
            <a:off x="8867140" y="56332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6" name="Line 56"/>
          <p:cNvSpPr>
            <a:spLocks noChangeShapeType="1"/>
          </p:cNvSpPr>
          <p:nvPr/>
        </p:nvSpPr>
        <p:spPr bwMode="auto">
          <a:xfrm>
            <a:off x="96291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7" name="Line 57"/>
          <p:cNvSpPr>
            <a:spLocks noChangeShapeType="1"/>
          </p:cNvSpPr>
          <p:nvPr/>
        </p:nvSpPr>
        <p:spPr bwMode="auto">
          <a:xfrm flipV="1">
            <a:off x="96291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8" name="Line 58"/>
          <p:cNvSpPr>
            <a:spLocks noChangeShapeType="1"/>
          </p:cNvSpPr>
          <p:nvPr/>
        </p:nvSpPr>
        <p:spPr bwMode="auto">
          <a:xfrm>
            <a:off x="9781540" y="5328454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9" name="Line 59"/>
          <p:cNvSpPr>
            <a:spLocks noChangeShapeType="1"/>
          </p:cNvSpPr>
          <p:nvPr/>
        </p:nvSpPr>
        <p:spPr bwMode="auto">
          <a:xfrm>
            <a:off x="9781540" y="5633254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1" name="Line 61"/>
          <p:cNvSpPr>
            <a:spLocks noChangeShapeType="1"/>
          </p:cNvSpPr>
          <p:nvPr/>
        </p:nvSpPr>
        <p:spPr bwMode="auto">
          <a:xfrm>
            <a:off x="5501640" y="4198154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2" name="Line 62"/>
          <p:cNvSpPr>
            <a:spLocks noChangeShapeType="1"/>
          </p:cNvSpPr>
          <p:nvPr/>
        </p:nvSpPr>
        <p:spPr bwMode="auto">
          <a:xfrm>
            <a:off x="6339840" y="4198154"/>
            <a:ext cx="0" cy="157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3" name="Line 63"/>
          <p:cNvSpPr>
            <a:spLocks noChangeShapeType="1"/>
          </p:cNvSpPr>
          <p:nvPr/>
        </p:nvSpPr>
        <p:spPr bwMode="auto">
          <a:xfrm>
            <a:off x="9464040" y="4198154"/>
            <a:ext cx="0" cy="157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2377440" y="3402820"/>
            <a:ext cx="3111500" cy="381000"/>
            <a:chOff x="768" y="2784"/>
            <a:chExt cx="1960" cy="240"/>
          </a:xfrm>
        </p:grpSpPr>
        <p:sp>
          <p:nvSpPr>
            <p:cNvPr id="1065020" name="Rectangle 60"/>
            <p:cNvSpPr>
              <a:spLocks noChangeArrowheads="1"/>
            </p:cNvSpPr>
            <p:nvPr/>
          </p:nvSpPr>
          <p:spPr bwMode="auto">
            <a:xfrm>
              <a:off x="1200" y="2784"/>
              <a:ext cx="7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Access Time</a:t>
              </a:r>
            </a:p>
          </p:txBody>
        </p:sp>
        <p:sp>
          <p:nvSpPr>
            <p:cNvPr id="1065024" name="Line 64"/>
            <p:cNvSpPr>
              <a:spLocks noChangeShapeType="1"/>
            </p:cNvSpPr>
            <p:nvPr/>
          </p:nvSpPr>
          <p:spPr bwMode="auto">
            <a:xfrm flipV="1">
              <a:off x="768" y="3016"/>
              <a:ext cx="196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2377440" y="3117068"/>
            <a:ext cx="3962400" cy="336550"/>
            <a:chOff x="384" y="2488"/>
            <a:chExt cx="2496" cy="212"/>
          </a:xfrm>
        </p:grpSpPr>
        <p:sp>
          <p:nvSpPr>
            <p:cNvPr id="1065063" name="Line 103"/>
            <p:cNvSpPr>
              <a:spLocks noChangeShapeType="1"/>
            </p:cNvSpPr>
            <p:nvPr/>
          </p:nvSpPr>
          <p:spPr bwMode="auto">
            <a:xfrm>
              <a:off x="384" y="2680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4" name="Rectangle 104"/>
            <p:cNvSpPr>
              <a:spLocks noChangeArrowheads="1"/>
            </p:cNvSpPr>
            <p:nvPr/>
          </p:nvSpPr>
          <p:spPr bwMode="auto">
            <a:xfrm>
              <a:off x="1296" y="2488"/>
              <a:ext cx="68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Cycle Time</a:t>
              </a:r>
            </a:p>
          </p:txBody>
        </p:sp>
      </p:grpSp>
      <p:sp>
        <p:nvSpPr>
          <p:cNvPr id="105" name="Rectangle 79"/>
          <p:cNvSpPr>
            <a:spLocks noChangeArrowheads="1"/>
          </p:cNvSpPr>
          <p:nvPr/>
        </p:nvSpPr>
        <p:spPr bwMode="auto">
          <a:xfrm>
            <a:off x="4629673" y="3831449"/>
            <a:ext cx="95628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1st M-bit</a:t>
            </a:r>
          </a:p>
        </p:txBody>
      </p:sp>
      <p:sp>
        <p:nvSpPr>
          <p:cNvPr id="106" name="Line 80"/>
          <p:cNvSpPr>
            <a:spLocks noChangeShapeType="1"/>
          </p:cNvSpPr>
          <p:nvPr/>
        </p:nvSpPr>
        <p:spPr bwMode="auto">
          <a:xfrm>
            <a:off x="4730108" y="4188638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>
            <a:off x="8730636" y="4188638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79"/>
          <p:cNvSpPr>
            <a:spLocks noChangeArrowheads="1"/>
          </p:cNvSpPr>
          <p:nvPr/>
        </p:nvSpPr>
        <p:spPr bwMode="auto">
          <a:xfrm>
            <a:off x="8558763" y="3831449"/>
            <a:ext cx="102752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2nd M-bit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B98DBC-03F7-46DF-A42F-3E18FC2DD011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Design 1: The Classical</a:t>
            </a:r>
            <a:endParaRPr lang="en-US" altLang="en-US" sz="4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4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The “Memory Wall”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9ABB8A06-076B-4655-9125-66D8C59F8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29963"/>
              </p:ext>
            </p:extLst>
          </p:nvPr>
        </p:nvGraphicFramePr>
        <p:xfrm>
          <a:off x="1600200" y="1244600"/>
          <a:ext cx="7924800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6096000" imgH="4067197" progId="MSGraph.Chart.8">
                  <p:embed followColorScheme="full"/>
                </p:oleObj>
              </mc:Choice>
              <mc:Fallback>
                <p:oleObj name="Chart" r:id="rId4" imgW="6096000" imgH="4067197" progId="MSGraph.Chart.8">
                  <p:embed followColorScheme="full"/>
                  <p:pic>
                    <p:nvPicPr>
                      <p:cNvPr id="1560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44600"/>
                        <a:ext cx="7924800" cy="528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>
            <a:extLst>
              <a:ext uri="{FF2B5EF4-FFF2-40B4-BE49-F238E27FC236}">
                <a16:creationId xmlns:a16="http://schemas.microsoft.com/office/drawing/2014/main" id="{B0BEB0F5-BAF1-475C-9492-56840695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212962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solidFill>
                  <a:srgbClr val="FC01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“Moore’s Law”</a:t>
            </a: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8C3EC15B-57C6-4CE4-99C0-C50845141ED0}"/>
              </a:ext>
            </a:extLst>
          </p:cNvPr>
          <p:cNvGrpSpPr>
            <a:grpSpLocks/>
          </p:cNvGrpSpPr>
          <p:nvPr/>
        </p:nvGrpSpPr>
        <p:grpSpPr bwMode="auto">
          <a:xfrm>
            <a:off x="8951482" y="1002741"/>
            <a:ext cx="2386837" cy="1012825"/>
            <a:chOff x="4345" y="816"/>
            <a:chExt cx="1295" cy="638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B060-801D-47FC-BFEA-E7CBA41F2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816"/>
              <a:ext cx="1032" cy="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CPU ~55%/year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(2X/1.5yr)</a:t>
              </a:r>
            </a:p>
          </p:txBody>
        </p:sp>
        <p:cxnSp>
          <p:nvCxnSpPr>
            <p:cNvPr id="32" name="AutoShape 9">
              <a:extLst>
                <a:ext uri="{FF2B5EF4-FFF2-40B4-BE49-F238E27FC236}">
                  <a16:creationId xmlns:a16="http://schemas.microsoft.com/office/drawing/2014/main" id="{8B3EC848-DAD6-43ED-90A9-AD6E5C2B8A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345" y="1056"/>
              <a:ext cx="263" cy="137"/>
            </a:xfrm>
            <a:prstGeom prst="curvedConnector3">
              <a:avLst>
                <a:gd name="adj1" fmla="val 93229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3" name="Group 10">
            <a:extLst>
              <a:ext uri="{FF2B5EF4-FFF2-40B4-BE49-F238E27FC236}">
                <a16:creationId xmlns:a16="http://schemas.microsoft.com/office/drawing/2014/main" id="{76A793D7-7834-4551-BF0E-92ECDE83CC37}"/>
              </a:ext>
            </a:extLst>
          </p:cNvPr>
          <p:cNvGrpSpPr>
            <a:grpSpLocks/>
          </p:cNvGrpSpPr>
          <p:nvPr/>
        </p:nvGrpSpPr>
        <p:grpSpPr bwMode="auto">
          <a:xfrm>
            <a:off x="9143166" y="4151542"/>
            <a:ext cx="2649536" cy="1013276"/>
            <a:chOff x="4397" y="2606"/>
            <a:chExt cx="1669" cy="496"/>
          </a:xfrm>
        </p:grpSpPr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DD5C68CB-45A2-4812-A3F9-0BAC6370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606"/>
              <a:ext cx="1409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7%/year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(2X/10yrs)</a:t>
              </a:r>
            </a:p>
          </p:txBody>
        </p:sp>
        <p:cxnSp>
          <p:nvCxnSpPr>
            <p:cNvPr id="35" name="AutoShape 12">
              <a:extLst>
                <a:ext uri="{FF2B5EF4-FFF2-40B4-BE49-F238E27FC236}">
                  <a16:creationId xmlns:a16="http://schemas.microsoft.com/office/drawing/2014/main" id="{29F8197F-1BAF-4E78-8469-0B4D8B26604A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397" y="2667"/>
              <a:ext cx="260" cy="18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9" name="Line 13">
            <a:extLst>
              <a:ext uri="{FF2B5EF4-FFF2-40B4-BE49-F238E27FC236}">
                <a16:creationId xmlns:a16="http://schemas.microsoft.com/office/drawing/2014/main" id="{25198487-3ED3-4B12-AC8C-53F88F132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514600"/>
            <a:ext cx="0" cy="181369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F09A49C8-5F93-4868-B0A2-22D10F57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95737"/>
            <a:ext cx="2346797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Processor-Memory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Gap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(grows 50%/year)</a:t>
            </a:r>
          </a:p>
        </p:txBody>
      </p:sp>
    </p:spTree>
    <p:extLst>
      <p:ext uri="{BB962C8B-B14F-4D97-AF65-F5344CB8AC3E}">
        <p14:creationId xmlns:p14="http://schemas.microsoft.com/office/powerpoint/2010/main" val="1079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 animBg="1"/>
      <p:bldP spid="4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284936" y="3675213"/>
            <a:ext cx="8764587" cy="1816100"/>
            <a:chOff x="135" y="2832"/>
            <a:chExt cx="5521" cy="1144"/>
          </a:xfrm>
        </p:grpSpPr>
        <p:sp>
          <p:nvSpPr>
            <p:cNvPr id="1071151" name="Line 47"/>
            <p:cNvSpPr>
              <a:spLocks noChangeShapeType="1"/>
            </p:cNvSpPr>
            <p:nvPr/>
          </p:nvSpPr>
          <p:spPr bwMode="auto">
            <a:xfrm>
              <a:off x="200" y="374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2" name="Line 48"/>
            <p:cNvSpPr>
              <a:spLocks noChangeShapeType="1"/>
            </p:cNvSpPr>
            <p:nvPr/>
          </p:nvSpPr>
          <p:spPr bwMode="auto">
            <a:xfrm>
              <a:off x="200" y="393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3" name="Line 49"/>
            <p:cNvSpPr>
              <a:spLocks noChangeShapeType="1"/>
            </p:cNvSpPr>
            <p:nvPr/>
          </p:nvSpPr>
          <p:spPr bwMode="auto">
            <a:xfrm>
              <a:off x="344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4" name="Line 50"/>
            <p:cNvSpPr>
              <a:spLocks noChangeShapeType="1"/>
            </p:cNvSpPr>
            <p:nvPr/>
          </p:nvSpPr>
          <p:spPr bwMode="auto">
            <a:xfrm flipV="1">
              <a:off x="344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5" name="Line 51"/>
            <p:cNvSpPr>
              <a:spLocks noChangeShapeType="1"/>
            </p:cNvSpPr>
            <p:nvPr/>
          </p:nvSpPr>
          <p:spPr bwMode="auto">
            <a:xfrm>
              <a:off x="440" y="3744"/>
              <a:ext cx="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6" name="Line 52"/>
            <p:cNvSpPr>
              <a:spLocks noChangeShapeType="1"/>
            </p:cNvSpPr>
            <p:nvPr/>
          </p:nvSpPr>
          <p:spPr bwMode="auto">
            <a:xfrm>
              <a:off x="440" y="3936"/>
              <a:ext cx="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7" name="Line 53"/>
            <p:cNvSpPr>
              <a:spLocks noChangeShapeType="1"/>
            </p:cNvSpPr>
            <p:nvPr/>
          </p:nvSpPr>
          <p:spPr bwMode="auto">
            <a:xfrm>
              <a:off x="1256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8" name="Line 54"/>
            <p:cNvSpPr>
              <a:spLocks noChangeShapeType="1"/>
            </p:cNvSpPr>
            <p:nvPr/>
          </p:nvSpPr>
          <p:spPr bwMode="auto">
            <a:xfrm flipV="1">
              <a:off x="1256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9" name="Rectangle 55"/>
            <p:cNvSpPr>
              <a:spLocks noChangeArrowheads="1"/>
            </p:cNvSpPr>
            <p:nvPr/>
          </p:nvSpPr>
          <p:spPr bwMode="auto">
            <a:xfrm>
              <a:off x="423" y="3744"/>
              <a:ext cx="81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Row Address</a:t>
              </a:r>
            </a:p>
          </p:txBody>
        </p:sp>
        <p:sp>
          <p:nvSpPr>
            <p:cNvPr id="1071160" name="Line 56"/>
            <p:cNvSpPr>
              <a:spLocks noChangeShapeType="1"/>
            </p:cNvSpPr>
            <p:nvPr/>
          </p:nvSpPr>
          <p:spPr bwMode="auto">
            <a:xfrm>
              <a:off x="768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1" name="Line 57"/>
            <p:cNvSpPr>
              <a:spLocks noChangeShapeType="1"/>
            </p:cNvSpPr>
            <p:nvPr/>
          </p:nvSpPr>
          <p:spPr bwMode="auto">
            <a:xfrm>
              <a:off x="200" y="3456"/>
              <a:ext cx="1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2" name="Line 58"/>
            <p:cNvSpPr>
              <a:spLocks noChangeShapeType="1"/>
            </p:cNvSpPr>
            <p:nvPr/>
          </p:nvSpPr>
          <p:spPr bwMode="auto">
            <a:xfrm>
              <a:off x="1640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3" name="Line 59"/>
            <p:cNvSpPr>
              <a:spLocks noChangeShapeType="1"/>
            </p:cNvSpPr>
            <p:nvPr/>
          </p:nvSpPr>
          <p:spPr bwMode="auto">
            <a:xfrm>
              <a:off x="1736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4" name="Line 60"/>
            <p:cNvSpPr>
              <a:spLocks noChangeShapeType="1"/>
            </p:cNvSpPr>
            <p:nvPr/>
          </p:nvSpPr>
          <p:spPr bwMode="auto">
            <a:xfrm flipV="1">
              <a:off x="2264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5" name="Rectangle 61"/>
            <p:cNvSpPr>
              <a:spLocks noChangeArrowheads="1"/>
            </p:cNvSpPr>
            <p:nvPr/>
          </p:nvSpPr>
          <p:spPr bwMode="auto">
            <a:xfrm>
              <a:off x="135" y="3456"/>
              <a:ext cx="32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CAS</a:t>
              </a:r>
            </a:p>
          </p:txBody>
        </p:sp>
        <p:sp>
          <p:nvSpPr>
            <p:cNvPr id="1071166" name="Line 62"/>
            <p:cNvSpPr>
              <a:spLocks noChangeShapeType="1"/>
            </p:cNvSpPr>
            <p:nvPr/>
          </p:nvSpPr>
          <p:spPr bwMode="auto">
            <a:xfrm>
              <a:off x="200" y="312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7" name="Line 63"/>
            <p:cNvSpPr>
              <a:spLocks noChangeShapeType="1"/>
            </p:cNvSpPr>
            <p:nvPr/>
          </p:nvSpPr>
          <p:spPr bwMode="auto">
            <a:xfrm>
              <a:off x="728" y="3128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8" name="Line 64"/>
            <p:cNvSpPr>
              <a:spLocks noChangeShapeType="1"/>
            </p:cNvSpPr>
            <p:nvPr/>
          </p:nvSpPr>
          <p:spPr bwMode="auto">
            <a:xfrm>
              <a:off x="824" y="3264"/>
              <a:ext cx="2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9" name="Rectangle 65"/>
            <p:cNvSpPr>
              <a:spLocks noChangeArrowheads="1"/>
            </p:cNvSpPr>
            <p:nvPr/>
          </p:nvSpPr>
          <p:spPr bwMode="auto">
            <a:xfrm>
              <a:off x="135" y="3120"/>
              <a:ext cx="3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RAS</a:t>
              </a:r>
            </a:p>
          </p:txBody>
        </p:sp>
        <p:sp>
          <p:nvSpPr>
            <p:cNvPr id="1071170" name="Line 66"/>
            <p:cNvSpPr>
              <a:spLocks noChangeShapeType="1"/>
            </p:cNvSpPr>
            <p:nvPr/>
          </p:nvSpPr>
          <p:spPr bwMode="auto">
            <a:xfrm>
              <a:off x="3320" y="3264"/>
              <a:ext cx="1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1" name="Line 67"/>
            <p:cNvSpPr>
              <a:spLocks noChangeShapeType="1"/>
            </p:cNvSpPr>
            <p:nvPr/>
          </p:nvSpPr>
          <p:spPr bwMode="auto">
            <a:xfrm flipV="1">
              <a:off x="5288" y="3112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2" name="Line 68"/>
            <p:cNvSpPr>
              <a:spLocks noChangeShapeType="1"/>
            </p:cNvSpPr>
            <p:nvPr/>
          </p:nvSpPr>
          <p:spPr bwMode="auto">
            <a:xfrm>
              <a:off x="5384" y="312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3" name="Rectangle 69"/>
            <p:cNvSpPr>
              <a:spLocks noChangeArrowheads="1"/>
            </p:cNvSpPr>
            <p:nvPr/>
          </p:nvSpPr>
          <p:spPr bwMode="auto">
            <a:xfrm>
              <a:off x="1431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74" name="Line 70"/>
            <p:cNvSpPr>
              <a:spLocks noChangeShapeType="1"/>
            </p:cNvSpPr>
            <p:nvPr/>
          </p:nvSpPr>
          <p:spPr bwMode="auto">
            <a:xfrm>
              <a:off x="1352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5" name="Line 71"/>
            <p:cNvSpPr>
              <a:spLocks noChangeShapeType="1"/>
            </p:cNvSpPr>
            <p:nvPr/>
          </p:nvSpPr>
          <p:spPr bwMode="auto">
            <a:xfrm>
              <a:off x="1352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6" name="Line 72"/>
            <p:cNvSpPr>
              <a:spLocks noChangeShapeType="1"/>
            </p:cNvSpPr>
            <p:nvPr/>
          </p:nvSpPr>
          <p:spPr bwMode="auto">
            <a:xfrm>
              <a:off x="2264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7" name="Line 73"/>
            <p:cNvSpPr>
              <a:spLocks noChangeShapeType="1"/>
            </p:cNvSpPr>
            <p:nvPr/>
          </p:nvSpPr>
          <p:spPr bwMode="auto">
            <a:xfrm flipV="1">
              <a:off x="2264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8" name="Rectangle 74"/>
            <p:cNvSpPr>
              <a:spLocks noChangeArrowheads="1"/>
            </p:cNvSpPr>
            <p:nvPr/>
          </p:nvSpPr>
          <p:spPr bwMode="auto">
            <a:xfrm>
              <a:off x="2439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79" name="Line 75"/>
            <p:cNvSpPr>
              <a:spLocks noChangeShapeType="1"/>
            </p:cNvSpPr>
            <p:nvPr/>
          </p:nvSpPr>
          <p:spPr bwMode="auto">
            <a:xfrm>
              <a:off x="3272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0" name="Line 76"/>
            <p:cNvSpPr>
              <a:spLocks noChangeShapeType="1"/>
            </p:cNvSpPr>
            <p:nvPr/>
          </p:nvSpPr>
          <p:spPr bwMode="auto">
            <a:xfrm flipV="1">
              <a:off x="3272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1" name="Line 77"/>
            <p:cNvSpPr>
              <a:spLocks noChangeShapeType="1"/>
            </p:cNvSpPr>
            <p:nvPr/>
          </p:nvSpPr>
          <p:spPr bwMode="auto">
            <a:xfrm>
              <a:off x="2360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2" name="Line 78"/>
            <p:cNvSpPr>
              <a:spLocks noChangeShapeType="1"/>
            </p:cNvSpPr>
            <p:nvPr/>
          </p:nvSpPr>
          <p:spPr bwMode="auto">
            <a:xfrm>
              <a:off x="2360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3" name="Rectangle 79"/>
            <p:cNvSpPr>
              <a:spLocks noChangeArrowheads="1"/>
            </p:cNvSpPr>
            <p:nvPr/>
          </p:nvSpPr>
          <p:spPr bwMode="auto">
            <a:xfrm>
              <a:off x="1737" y="2832"/>
              <a:ext cx="60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1st M-bit</a:t>
              </a:r>
            </a:p>
          </p:txBody>
        </p:sp>
        <p:sp>
          <p:nvSpPr>
            <p:cNvPr id="1071184" name="Line 80"/>
            <p:cNvSpPr>
              <a:spLocks noChangeShapeType="1"/>
            </p:cNvSpPr>
            <p:nvPr/>
          </p:nvSpPr>
          <p:spPr bwMode="auto">
            <a:xfrm>
              <a:off x="1824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5" name="Line 81"/>
            <p:cNvSpPr>
              <a:spLocks noChangeShapeType="1"/>
            </p:cNvSpPr>
            <p:nvPr/>
          </p:nvSpPr>
          <p:spPr bwMode="auto">
            <a:xfrm>
              <a:off x="2304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6" name="Rectangle 82"/>
            <p:cNvSpPr>
              <a:spLocks noChangeArrowheads="1"/>
            </p:cNvSpPr>
            <p:nvPr/>
          </p:nvSpPr>
          <p:spPr bwMode="auto">
            <a:xfrm>
              <a:off x="3447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87" name="Line 83"/>
            <p:cNvSpPr>
              <a:spLocks noChangeShapeType="1"/>
            </p:cNvSpPr>
            <p:nvPr/>
          </p:nvSpPr>
          <p:spPr bwMode="auto">
            <a:xfrm>
              <a:off x="4280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8" name="Line 84"/>
            <p:cNvSpPr>
              <a:spLocks noChangeShapeType="1"/>
            </p:cNvSpPr>
            <p:nvPr/>
          </p:nvSpPr>
          <p:spPr bwMode="auto">
            <a:xfrm flipV="1">
              <a:off x="4280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9" name="Line 85"/>
            <p:cNvSpPr>
              <a:spLocks noChangeShapeType="1"/>
            </p:cNvSpPr>
            <p:nvPr/>
          </p:nvSpPr>
          <p:spPr bwMode="auto">
            <a:xfrm>
              <a:off x="3368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0" name="Line 86"/>
            <p:cNvSpPr>
              <a:spLocks noChangeShapeType="1"/>
            </p:cNvSpPr>
            <p:nvPr/>
          </p:nvSpPr>
          <p:spPr bwMode="auto">
            <a:xfrm>
              <a:off x="3368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1" name="Rectangle 87"/>
            <p:cNvSpPr>
              <a:spLocks noChangeArrowheads="1"/>
            </p:cNvSpPr>
            <p:nvPr/>
          </p:nvSpPr>
          <p:spPr bwMode="auto">
            <a:xfrm>
              <a:off x="4455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92" name="Line 88"/>
            <p:cNvSpPr>
              <a:spLocks noChangeShapeType="1"/>
            </p:cNvSpPr>
            <p:nvPr/>
          </p:nvSpPr>
          <p:spPr bwMode="auto">
            <a:xfrm>
              <a:off x="5288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3" name="Line 89"/>
            <p:cNvSpPr>
              <a:spLocks noChangeShapeType="1"/>
            </p:cNvSpPr>
            <p:nvPr/>
          </p:nvSpPr>
          <p:spPr bwMode="auto">
            <a:xfrm flipV="1">
              <a:off x="5288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4" name="Line 90"/>
            <p:cNvSpPr>
              <a:spLocks noChangeShapeType="1"/>
            </p:cNvSpPr>
            <p:nvPr/>
          </p:nvSpPr>
          <p:spPr bwMode="auto">
            <a:xfrm>
              <a:off x="4376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5" name="Line 91"/>
            <p:cNvSpPr>
              <a:spLocks noChangeShapeType="1"/>
            </p:cNvSpPr>
            <p:nvPr/>
          </p:nvSpPr>
          <p:spPr bwMode="auto">
            <a:xfrm>
              <a:off x="4376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6" name="Line 92"/>
            <p:cNvSpPr>
              <a:spLocks noChangeShapeType="1"/>
            </p:cNvSpPr>
            <p:nvPr/>
          </p:nvSpPr>
          <p:spPr bwMode="auto">
            <a:xfrm>
              <a:off x="2648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7" name="Line 93"/>
            <p:cNvSpPr>
              <a:spLocks noChangeShapeType="1"/>
            </p:cNvSpPr>
            <p:nvPr/>
          </p:nvSpPr>
          <p:spPr bwMode="auto">
            <a:xfrm>
              <a:off x="2744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8" name="Line 94"/>
            <p:cNvSpPr>
              <a:spLocks noChangeShapeType="1"/>
            </p:cNvSpPr>
            <p:nvPr/>
          </p:nvSpPr>
          <p:spPr bwMode="auto">
            <a:xfrm flipV="1">
              <a:off x="3272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9" name="Line 95"/>
            <p:cNvSpPr>
              <a:spLocks noChangeShapeType="1"/>
            </p:cNvSpPr>
            <p:nvPr/>
          </p:nvSpPr>
          <p:spPr bwMode="auto">
            <a:xfrm>
              <a:off x="3312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0" name="Line 96"/>
            <p:cNvSpPr>
              <a:spLocks noChangeShapeType="1"/>
            </p:cNvSpPr>
            <p:nvPr/>
          </p:nvSpPr>
          <p:spPr bwMode="auto">
            <a:xfrm>
              <a:off x="3656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1" name="Line 97"/>
            <p:cNvSpPr>
              <a:spLocks noChangeShapeType="1"/>
            </p:cNvSpPr>
            <p:nvPr/>
          </p:nvSpPr>
          <p:spPr bwMode="auto">
            <a:xfrm>
              <a:off x="3752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2" name="Line 98"/>
            <p:cNvSpPr>
              <a:spLocks noChangeShapeType="1"/>
            </p:cNvSpPr>
            <p:nvPr/>
          </p:nvSpPr>
          <p:spPr bwMode="auto">
            <a:xfrm flipV="1">
              <a:off x="4280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3" name="Line 99"/>
            <p:cNvSpPr>
              <a:spLocks noChangeShapeType="1"/>
            </p:cNvSpPr>
            <p:nvPr/>
          </p:nvSpPr>
          <p:spPr bwMode="auto">
            <a:xfrm>
              <a:off x="4320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4" name="Line 100"/>
            <p:cNvSpPr>
              <a:spLocks noChangeShapeType="1"/>
            </p:cNvSpPr>
            <p:nvPr/>
          </p:nvSpPr>
          <p:spPr bwMode="auto">
            <a:xfrm>
              <a:off x="4664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5" name="Line 101"/>
            <p:cNvSpPr>
              <a:spLocks noChangeShapeType="1"/>
            </p:cNvSpPr>
            <p:nvPr/>
          </p:nvSpPr>
          <p:spPr bwMode="auto">
            <a:xfrm>
              <a:off x="4760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6" name="Line 102"/>
            <p:cNvSpPr>
              <a:spLocks noChangeShapeType="1"/>
            </p:cNvSpPr>
            <p:nvPr/>
          </p:nvSpPr>
          <p:spPr bwMode="auto">
            <a:xfrm flipV="1">
              <a:off x="5288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7" name="Line 103"/>
            <p:cNvSpPr>
              <a:spLocks noChangeShapeType="1"/>
            </p:cNvSpPr>
            <p:nvPr/>
          </p:nvSpPr>
          <p:spPr bwMode="auto">
            <a:xfrm>
              <a:off x="5328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8" name="Line 104"/>
            <p:cNvSpPr>
              <a:spLocks noChangeShapeType="1"/>
            </p:cNvSpPr>
            <p:nvPr/>
          </p:nvSpPr>
          <p:spPr bwMode="auto">
            <a:xfrm>
              <a:off x="5384" y="374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9" name="Line 105"/>
            <p:cNvSpPr>
              <a:spLocks noChangeShapeType="1"/>
            </p:cNvSpPr>
            <p:nvPr/>
          </p:nvSpPr>
          <p:spPr bwMode="auto">
            <a:xfrm>
              <a:off x="5384" y="393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0" name="Line 106"/>
            <p:cNvSpPr>
              <a:spLocks noChangeShapeType="1"/>
            </p:cNvSpPr>
            <p:nvPr/>
          </p:nvSpPr>
          <p:spPr bwMode="auto">
            <a:xfrm>
              <a:off x="5384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1" name="Line 107"/>
            <p:cNvSpPr>
              <a:spLocks noChangeShapeType="1"/>
            </p:cNvSpPr>
            <p:nvPr/>
          </p:nvSpPr>
          <p:spPr bwMode="auto">
            <a:xfrm>
              <a:off x="4376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2" name="Line 108"/>
            <p:cNvSpPr>
              <a:spLocks noChangeShapeType="1"/>
            </p:cNvSpPr>
            <p:nvPr/>
          </p:nvSpPr>
          <p:spPr bwMode="auto">
            <a:xfrm>
              <a:off x="3368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3" name="Line 109"/>
            <p:cNvSpPr>
              <a:spLocks noChangeShapeType="1"/>
            </p:cNvSpPr>
            <p:nvPr/>
          </p:nvSpPr>
          <p:spPr bwMode="auto">
            <a:xfrm>
              <a:off x="2360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4" name="Rectangle 110"/>
            <p:cNvSpPr>
              <a:spLocks noChangeArrowheads="1"/>
            </p:cNvSpPr>
            <p:nvPr/>
          </p:nvSpPr>
          <p:spPr bwMode="auto">
            <a:xfrm>
              <a:off x="2784" y="2832"/>
              <a:ext cx="6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2nd M-bit</a:t>
              </a:r>
            </a:p>
          </p:txBody>
        </p:sp>
        <p:sp>
          <p:nvSpPr>
            <p:cNvPr id="1071215" name="Rectangle 111"/>
            <p:cNvSpPr>
              <a:spLocks noChangeArrowheads="1"/>
            </p:cNvSpPr>
            <p:nvPr/>
          </p:nvSpPr>
          <p:spPr bwMode="auto">
            <a:xfrm>
              <a:off x="3744" y="2832"/>
              <a:ext cx="62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3rd M-bit</a:t>
              </a:r>
            </a:p>
          </p:txBody>
        </p:sp>
        <p:sp>
          <p:nvSpPr>
            <p:cNvPr id="1071216" name="Rectangle 112"/>
            <p:cNvSpPr>
              <a:spLocks noChangeArrowheads="1"/>
            </p:cNvSpPr>
            <p:nvPr/>
          </p:nvSpPr>
          <p:spPr bwMode="auto">
            <a:xfrm>
              <a:off x="4752" y="2832"/>
              <a:ext cx="62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4th M-bit</a:t>
              </a:r>
            </a:p>
          </p:txBody>
        </p:sp>
        <p:sp>
          <p:nvSpPr>
            <p:cNvPr id="1071217" name="Line 113"/>
            <p:cNvSpPr>
              <a:spLocks noChangeShapeType="1"/>
            </p:cNvSpPr>
            <p:nvPr/>
          </p:nvSpPr>
          <p:spPr bwMode="auto">
            <a:xfrm>
              <a:off x="2832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8" name="Line 114"/>
            <p:cNvSpPr>
              <a:spLocks noChangeShapeType="1"/>
            </p:cNvSpPr>
            <p:nvPr/>
          </p:nvSpPr>
          <p:spPr bwMode="auto">
            <a:xfrm>
              <a:off x="3840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9" name="Line 115"/>
            <p:cNvSpPr>
              <a:spLocks noChangeShapeType="1"/>
            </p:cNvSpPr>
            <p:nvPr/>
          </p:nvSpPr>
          <p:spPr bwMode="auto">
            <a:xfrm>
              <a:off x="4848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740922" y="3370413"/>
            <a:ext cx="1587500" cy="336550"/>
            <a:chOff x="2312" y="2640"/>
            <a:chExt cx="1000" cy="212"/>
          </a:xfrm>
        </p:grpSpPr>
        <p:sp>
          <p:nvSpPr>
            <p:cNvPr id="1071225" name="Line 121"/>
            <p:cNvSpPr>
              <a:spLocks noChangeShapeType="1"/>
            </p:cNvSpPr>
            <p:nvPr/>
          </p:nvSpPr>
          <p:spPr bwMode="auto">
            <a:xfrm>
              <a:off x="2312" y="2832"/>
              <a:ext cx="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26" name="Rectangle 122"/>
            <p:cNvSpPr>
              <a:spLocks noChangeArrowheads="1"/>
            </p:cNvSpPr>
            <p:nvPr/>
          </p:nvSpPr>
          <p:spPr bwMode="auto">
            <a:xfrm>
              <a:off x="2426" y="2640"/>
              <a:ext cx="68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Cycle Time</a:t>
              </a:r>
            </a:p>
          </p:txBody>
        </p: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456760FA-D364-41E0-BED3-8251400547A2}"/>
              </a:ext>
            </a:extLst>
          </p:cNvPr>
          <p:cNvSpPr txBox="1">
            <a:spLocks noChangeArrowheads="1"/>
          </p:cNvSpPr>
          <p:nvPr/>
        </p:nvSpPr>
        <p:spPr>
          <a:xfrm>
            <a:off x="710231" y="1193404"/>
            <a:ext cx="10173653" cy="211320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Page Mode: A row is kept “open” by keeping the RAS asserted</a:t>
            </a:r>
          </a:p>
          <a:p>
            <a:pPr lvl="1"/>
            <a:r>
              <a:rPr lang="en-US" sz="2000" dirty="0"/>
              <a:t>Pulse CAS to access other M-bit blocks on </a:t>
            </a:r>
            <a:r>
              <a:rPr lang="en-US" sz="2000" b="1" dirty="0"/>
              <a:t>that</a:t>
            </a:r>
            <a:r>
              <a:rPr lang="en-US" sz="2000" dirty="0"/>
              <a:t> row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Successive reads or writes within the row are faster since don’t have to </a:t>
            </a:r>
            <a:r>
              <a:rPr lang="en-US" sz="2000" dirty="0" err="1"/>
              <a:t>precharge</a:t>
            </a:r>
            <a:r>
              <a:rPr lang="en-US" sz="2000" dirty="0"/>
              <a:t> and (re)access that row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5445C-7420-414C-ADCD-795183E6A5C3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Design 1: The Classical</a:t>
            </a:r>
            <a:endParaRPr lang="en-US" altLang="en-US" sz="4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4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Design 2: Synchronous DRAMs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490678"/>
            <a:ext cx="10868024" cy="4295743"/>
          </a:xfrm>
        </p:spPr>
        <p:txBody>
          <a:bodyPr>
            <a:noAutofit/>
          </a:bodyPr>
          <a:lstStyle/>
          <a:p>
            <a:r>
              <a:rPr lang="en-US" sz="2400" b="1" dirty="0"/>
              <a:t>Like page mode DRAMs, synchronous DRAMs (SDRAMs) can transfer a </a:t>
            </a:r>
            <a:r>
              <a:rPr lang="en-US" sz="2400" b="1" dirty="0">
                <a:solidFill>
                  <a:schemeClr val="accent1"/>
                </a:solidFill>
              </a:rPr>
              <a:t>burst</a:t>
            </a:r>
            <a:r>
              <a:rPr lang="en-US" sz="2400" b="1" dirty="0"/>
              <a:t> of data from a series of sequential addresses in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b="1" dirty="0"/>
              <a:t> row</a:t>
            </a:r>
          </a:p>
          <a:p>
            <a:endParaRPr lang="en-US" sz="2400" dirty="0"/>
          </a:p>
          <a:p>
            <a:r>
              <a:rPr lang="en-US" sz="2400" b="1" dirty="0"/>
              <a:t>For words in the same burst, don’t have to provide the complete (row and column) addresses</a:t>
            </a:r>
          </a:p>
          <a:p>
            <a:pPr lvl="1"/>
            <a:r>
              <a:rPr lang="en-US" sz="2000" dirty="0"/>
              <a:t>Specify the starting (</a:t>
            </a:r>
            <a:r>
              <a:rPr lang="en-US" sz="2000" dirty="0" err="1"/>
              <a:t>row+column</a:t>
            </a:r>
            <a:r>
              <a:rPr lang="en-US" sz="2000" dirty="0"/>
              <a:t>) address and the burst length (burst must be in the same row). The row is accessed from the DRAM and loaded into a row buffer (SRAM).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Data words in the burst are then accessed from that SRAM under control of a clock signal.</a:t>
            </a:r>
          </a:p>
        </p:txBody>
      </p:sp>
    </p:spTree>
    <p:extLst>
      <p:ext uri="{BB962C8B-B14F-4D97-AF65-F5344CB8AC3E}">
        <p14:creationId xmlns:p14="http://schemas.microsoft.com/office/powerpoint/2010/main" val="11374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5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6" name="Line 56"/>
          <p:cNvSpPr>
            <a:spLocks noChangeShapeType="1"/>
          </p:cNvSpPr>
          <p:nvPr/>
        </p:nvSpPr>
        <p:spPr bwMode="auto">
          <a:xfrm>
            <a:off x="2481234" y="3919546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7" name="Line 57"/>
          <p:cNvSpPr>
            <a:spLocks noChangeShapeType="1"/>
          </p:cNvSpPr>
          <p:nvPr/>
        </p:nvSpPr>
        <p:spPr bwMode="auto">
          <a:xfrm>
            <a:off x="2541588" y="54610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8" name="Line 58"/>
          <p:cNvSpPr>
            <a:spLocks noChangeShapeType="1"/>
          </p:cNvSpPr>
          <p:nvPr/>
        </p:nvSpPr>
        <p:spPr bwMode="auto">
          <a:xfrm>
            <a:off x="2770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9" name="Line 59"/>
          <p:cNvSpPr>
            <a:spLocks noChangeShapeType="1"/>
          </p:cNvSpPr>
          <p:nvPr/>
        </p:nvSpPr>
        <p:spPr bwMode="auto">
          <a:xfrm flipV="1">
            <a:off x="2770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0" name="Line 60"/>
          <p:cNvSpPr>
            <a:spLocks noChangeShapeType="1"/>
          </p:cNvSpPr>
          <p:nvPr/>
        </p:nvSpPr>
        <p:spPr bwMode="auto">
          <a:xfrm>
            <a:off x="2922588" y="51562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1" name="Line 61"/>
          <p:cNvSpPr>
            <a:spLocks noChangeShapeType="1"/>
          </p:cNvSpPr>
          <p:nvPr/>
        </p:nvSpPr>
        <p:spPr bwMode="auto">
          <a:xfrm>
            <a:off x="2922588" y="5461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2" name="Line 62"/>
          <p:cNvSpPr>
            <a:spLocks noChangeShapeType="1"/>
          </p:cNvSpPr>
          <p:nvPr/>
        </p:nvSpPr>
        <p:spPr bwMode="auto">
          <a:xfrm>
            <a:off x="42179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3" name="Line 63"/>
          <p:cNvSpPr>
            <a:spLocks noChangeShapeType="1"/>
          </p:cNvSpPr>
          <p:nvPr/>
        </p:nvSpPr>
        <p:spPr bwMode="auto">
          <a:xfrm flipV="1">
            <a:off x="42179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4" name="Rectangle 64"/>
          <p:cNvSpPr>
            <a:spLocks noChangeArrowheads="1"/>
          </p:cNvSpPr>
          <p:nvPr/>
        </p:nvSpPr>
        <p:spPr bwMode="auto">
          <a:xfrm>
            <a:off x="2819401" y="5156201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85505" name="Line 65"/>
          <p:cNvSpPr>
            <a:spLocks noChangeShapeType="1"/>
          </p:cNvSpPr>
          <p:nvPr/>
        </p:nvSpPr>
        <p:spPr bwMode="auto">
          <a:xfrm flipH="1">
            <a:off x="3443288" y="4025899"/>
            <a:ext cx="11103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6" name="Line 66"/>
          <p:cNvSpPr>
            <a:spLocks noChangeShapeType="1"/>
          </p:cNvSpPr>
          <p:nvPr/>
        </p:nvSpPr>
        <p:spPr bwMode="auto">
          <a:xfrm>
            <a:off x="2541588" y="4633926"/>
            <a:ext cx="226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9" name="Rectangle 69"/>
          <p:cNvSpPr>
            <a:spLocks noChangeArrowheads="1"/>
          </p:cNvSpPr>
          <p:nvPr/>
        </p:nvSpPr>
        <p:spPr bwMode="auto">
          <a:xfrm>
            <a:off x="1969867" y="4607205"/>
            <a:ext cx="5145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CAS</a:t>
            </a:r>
          </a:p>
        </p:txBody>
      </p:sp>
      <p:sp>
        <p:nvSpPr>
          <p:cNvPr id="1085512" name="Rectangle 72"/>
          <p:cNvSpPr>
            <a:spLocks noChangeArrowheads="1"/>
          </p:cNvSpPr>
          <p:nvPr/>
        </p:nvSpPr>
        <p:spPr bwMode="auto">
          <a:xfrm>
            <a:off x="1951674" y="4104996"/>
            <a:ext cx="52097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RAS</a:t>
            </a:r>
          </a:p>
        </p:txBody>
      </p:sp>
      <p:sp>
        <p:nvSpPr>
          <p:cNvPr id="1085513" name="Line 73"/>
          <p:cNvSpPr>
            <a:spLocks noChangeShapeType="1"/>
          </p:cNvSpPr>
          <p:nvPr/>
        </p:nvSpPr>
        <p:spPr bwMode="auto">
          <a:xfrm flipV="1">
            <a:off x="4267184" y="4165612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5" name="Rectangle 75"/>
          <p:cNvSpPr>
            <a:spLocks noChangeArrowheads="1"/>
          </p:cNvSpPr>
          <p:nvPr/>
        </p:nvSpPr>
        <p:spPr bwMode="auto">
          <a:xfrm>
            <a:off x="4419600" y="5143501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85516" name="Line 76"/>
          <p:cNvSpPr>
            <a:spLocks noChangeShapeType="1"/>
          </p:cNvSpPr>
          <p:nvPr/>
        </p:nvSpPr>
        <p:spPr bwMode="auto">
          <a:xfrm>
            <a:off x="4370388" y="54610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7" name="Line 77"/>
          <p:cNvSpPr>
            <a:spLocks noChangeShapeType="1"/>
          </p:cNvSpPr>
          <p:nvPr/>
        </p:nvSpPr>
        <p:spPr bwMode="auto">
          <a:xfrm>
            <a:off x="4370388" y="51562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8" name="Line 78"/>
          <p:cNvSpPr>
            <a:spLocks noChangeShapeType="1"/>
          </p:cNvSpPr>
          <p:nvPr/>
        </p:nvSpPr>
        <p:spPr bwMode="auto">
          <a:xfrm>
            <a:off x="5818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9" name="Line 79"/>
          <p:cNvSpPr>
            <a:spLocks noChangeShapeType="1"/>
          </p:cNvSpPr>
          <p:nvPr/>
        </p:nvSpPr>
        <p:spPr bwMode="auto">
          <a:xfrm flipV="1">
            <a:off x="5818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0" name="Line 80"/>
          <p:cNvSpPr>
            <a:spLocks noChangeShapeType="1"/>
          </p:cNvSpPr>
          <p:nvPr/>
        </p:nvSpPr>
        <p:spPr bwMode="auto">
          <a:xfrm>
            <a:off x="5838820" y="4025900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2" name="Line 82"/>
          <p:cNvSpPr>
            <a:spLocks noChangeShapeType="1"/>
          </p:cNvSpPr>
          <p:nvPr/>
        </p:nvSpPr>
        <p:spPr bwMode="auto">
          <a:xfrm>
            <a:off x="7339018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4" name="Line 84"/>
          <p:cNvSpPr>
            <a:spLocks noChangeShapeType="1"/>
          </p:cNvSpPr>
          <p:nvPr/>
        </p:nvSpPr>
        <p:spPr bwMode="auto">
          <a:xfrm>
            <a:off x="2525690" y="413386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5" name="Line 85"/>
          <p:cNvSpPr>
            <a:spLocks noChangeShapeType="1"/>
          </p:cNvSpPr>
          <p:nvPr/>
        </p:nvSpPr>
        <p:spPr bwMode="auto">
          <a:xfrm flipV="1">
            <a:off x="5800192" y="4657211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7" name="Rectangle 87"/>
          <p:cNvSpPr>
            <a:spLocks noChangeArrowheads="1"/>
          </p:cNvSpPr>
          <p:nvPr/>
        </p:nvSpPr>
        <p:spPr bwMode="auto">
          <a:xfrm>
            <a:off x="6246814" y="5456649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085532" name="Line 92"/>
          <p:cNvSpPr>
            <a:spLocks noChangeShapeType="1"/>
          </p:cNvSpPr>
          <p:nvPr/>
        </p:nvSpPr>
        <p:spPr bwMode="auto">
          <a:xfrm>
            <a:off x="7443688" y="4058188"/>
            <a:ext cx="12876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6" name="Line 96"/>
          <p:cNvSpPr>
            <a:spLocks noChangeShapeType="1"/>
          </p:cNvSpPr>
          <p:nvPr/>
        </p:nvSpPr>
        <p:spPr bwMode="auto">
          <a:xfrm flipV="1">
            <a:off x="8892815" y="4045164"/>
            <a:ext cx="1148649" cy="45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7" name="Line 97"/>
          <p:cNvSpPr>
            <a:spLocks noChangeShapeType="1"/>
          </p:cNvSpPr>
          <p:nvPr/>
        </p:nvSpPr>
        <p:spPr bwMode="auto">
          <a:xfrm>
            <a:off x="5945189" y="51435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8" name="Line 98"/>
          <p:cNvSpPr>
            <a:spLocks noChangeShapeType="1"/>
          </p:cNvSpPr>
          <p:nvPr/>
        </p:nvSpPr>
        <p:spPr bwMode="auto">
          <a:xfrm>
            <a:off x="5945189" y="54483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45" name="Text Box 105"/>
          <p:cNvSpPr txBox="1">
            <a:spLocks noChangeArrowheads="1"/>
          </p:cNvSpPr>
          <p:nvPr/>
        </p:nvSpPr>
        <p:spPr bwMode="auto">
          <a:xfrm>
            <a:off x="0" y="6642556"/>
            <a:ext cx="195919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/>
              <a:t>http://en.wikipedia.org/wiki/DDR_SDRAM</a:t>
            </a:r>
          </a:p>
        </p:txBody>
      </p:sp>
      <p:cxnSp>
        <p:nvCxnSpPr>
          <p:cNvPr id="107" name="Straight Connector 106"/>
          <p:cNvCxnSpPr>
            <a:endCxn id="1085525" idx="0"/>
          </p:cNvCxnSpPr>
          <p:nvPr/>
        </p:nvCxnSpPr>
        <p:spPr bwMode="auto">
          <a:xfrm>
            <a:off x="4971522" y="4906433"/>
            <a:ext cx="828670" cy="47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6200000" flipH="1">
            <a:off x="3894117" y="4051323"/>
            <a:ext cx="4778" cy="74135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cxnSpLocks/>
            <a:stCxn id="1085513" idx="1"/>
          </p:cNvCxnSpPr>
          <p:nvPr/>
        </p:nvCxnSpPr>
        <p:spPr bwMode="auto">
          <a:xfrm rot="5400000" flipH="1" flipV="1">
            <a:off x="6958014" y="1570030"/>
            <a:ext cx="31752" cy="515941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Line 83"/>
          <p:cNvSpPr>
            <a:spLocks noChangeShapeType="1"/>
          </p:cNvSpPr>
          <p:nvPr/>
        </p:nvSpPr>
        <p:spPr bwMode="auto">
          <a:xfrm>
            <a:off x="8839216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92"/>
          <p:cNvSpPr>
            <a:spLocks noChangeShapeType="1"/>
          </p:cNvSpPr>
          <p:nvPr/>
        </p:nvSpPr>
        <p:spPr bwMode="auto">
          <a:xfrm>
            <a:off x="5944280" y="4062422"/>
            <a:ext cx="12876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5124440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16200000" flipH="1">
            <a:off x="4739998" y="4669645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16200000" flipH="1">
            <a:off x="3302771" y="4169579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rot="16200000" flipH="1">
            <a:off x="3374209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6200000" flipH="1">
            <a:off x="4874407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3624242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338622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Line 73"/>
          <p:cNvSpPr>
            <a:spLocks noChangeShapeType="1"/>
          </p:cNvSpPr>
          <p:nvPr/>
        </p:nvSpPr>
        <p:spPr bwMode="auto">
          <a:xfrm flipV="1">
            <a:off x="421162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73"/>
          <p:cNvSpPr>
            <a:spLocks noChangeShapeType="1"/>
          </p:cNvSpPr>
          <p:nvPr/>
        </p:nvSpPr>
        <p:spPr bwMode="auto">
          <a:xfrm flipV="1">
            <a:off x="5695944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7339018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16200000" flipH="1">
            <a:off x="6374605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6624638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Line 73"/>
          <p:cNvSpPr>
            <a:spLocks noChangeShapeType="1"/>
          </p:cNvSpPr>
          <p:nvPr/>
        </p:nvSpPr>
        <p:spPr bwMode="auto">
          <a:xfrm flipV="1">
            <a:off x="719614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5" name="Straight Connector 134"/>
          <p:cNvCxnSpPr/>
          <p:nvPr/>
        </p:nvCxnSpPr>
        <p:spPr bwMode="auto">
          <a:xfrm rot="16200000" flipH="1">
            <a:off x="7874803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8124836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6200000" flipH="1">
            <a:off x="9375001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73"/>
          <p:cNvSpPr>
            <a:spLocks noChangeShapeType="1"/>
          </p:cNvSpPr>
          <p:nvPr/>
        </p:nvSpPr>
        <p:spPr bwMode="auto">
          <a:xfrm flipV="1">
            <a:off x="8696340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9" name="Straight Connector 138"/>
          <p:cNvCxnSpPr/>
          <p:nvPr/>
        </p:nvCxnSpPr>
        <p:spPr bwMode="auto">
          <a:xfrm>
            <a:off x="8839216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918725" y="4650860"/>
            <a:ext cx="364333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Rectangle 87"/>
          <p:cNvSpPr>
            <a:spLocks noChangeArrowheads="1"/>
          </p:cNvSpPr>
          <p:nvPr/>
        </p:nvSpPr>
        <p:spPr bwMode="auto">
          <a:xfrm>
            <a:off x="7731927" y="5456649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46" name="Rectangle 87"/>
          <p:cNvSpPr>
            <a:spLocks noChangeArrowheads="1"/>
          </p:cNvSpPr>
          <p:nvPr/>
        </p:nvSpPr>
        <p:spPr bwMode="auto">
          <a:xfrm>
            <a:off x="8839216" y="5458776"/>
            <a:ext cx="102553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838820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72"/>
          <p:cNvSpPr>
            <a:spLocks noChangeArrowheads="1"/>
          </p:cNvSpPr>
          <p:nvPr/>
        </p:nvSpPr>
        <p:spPr bwMode="auto">
          <a:xfrm>
            <a:off x="1853115" y="3608674"/>
            <a:ext cx="61395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clock</a:t>
            </a:r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 flipV="1">
            <a:off x="2695548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" name="Straight Connector 151"/>
          <p:cNvCxnSpPr/>
          <p:nvPr/>
        </p:nvCxnSpPr>
        <p:spPr bwMode="auto">
          <a:xfrm>
            <a:off x="2838424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Synchronous DRAM (SDRAM) Operation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847248" y="1219550"/>
            <a:ext cx="10249370" cy="128638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After RAS loads a row into the SRAM cache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CAS as the starting “burst” address along with a burst length to read a burst of data from a series of sequential addresses within that row on the clock edge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7">
            <a:extLst>
              <a:ext uri="{FF2B5EF4-FFF2-40B4-BE49-F238E27FC236}">
                <a16:creationId xmlns:a16="http://schemas.microsoft.com/office/drawing/2014/main" id="{60BBA58D-AEAE-4749-A402-08913AC3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827" y="5530290"/>
            <a:ext cx="102553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09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6" name="Line 56"/>
          <p:cNvSpPr>
            <a:spLocks noChangeShapeType="1"/>
          </p:cNvSpPr>
          <p:nvPr/>
        </p:nvSpPr>
        <p:spPr bwMode="auto">
          <a:xfrm>
            <a:off x="2481234" y="3919546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7" name="Line 57"/>
          <p:cNvSpPr>
            <a:spLocks noChangeShapeType="1"/>
          </p:cNvSpPr>
          <p:nvPr/>
        </p:nvSpPr>
        <p:spPr bwMode="auto">
          <a:xfrm>
            <a:off x="2541588" y="54610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8" name="Line 58"/>
          <p:cNvSpPr>
            <a:spLocks noChangeShapeType="1"/>
          </p:cNvSpPr>
          <p:nvPr/>
        </p:nvSpPr>
        <p:spPr bwMode="auto">
          <a:xfrm>
            <a:off x="2770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9" name="Line 59"/>
          <p:cNvSpPr>
            <a:spLocks noChangeShapeType="1"/>
          </p:cNvSpPr>
          <p:nvPr/>
        </p:nvSpPr>
        <p:spPr bwMode="auto">
          <a:xfrm flipV="1">
            <a:off x="2770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0" name="Line 60"/>
          <p:cNvSpPr>
            <a:spLocks noChangeShapeType="1"/>
          </p:cNvSpPr>
          <p:nvPr/>
        </p:nvSpPr>
        <p:spPr bwMode="auto">
          <a:xfrm>
            <a:off x="2922588" y="51562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1" name="Line 61"/>
          <p:cNvSpPr>
            <a:spLocks noChangeShapeType="1"/>
          </p:cNvSpPr>
          <p:nvPr/>
        </p:nvSpPr>
        <p:spPr bwMode="auto">
          <a:xfrm>
            <a:off x="2922588" y="5461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2" name="Line 62"/>
          <p:cNvSpPr>
            <a:spLocks noChangeShapeType="1"/>
          </p:cNvSpPr>
          <p:nvPr/>
        </p:nvSpPr>
        <p:spPr bwMode="auto">
          <a:xfrm>
            <a:off x="42179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3" name="Line 63"/>
          <p:cNvSpPr>
            <a:spLocks noChangeShapeType="1"/>
          </p:cNvSpPr>
          <p:nvPr/>
        </p:nvSpPr>
        <p:spPr bwMode="auto">
          <a:xfrm flipV="1">
            <a:off x="42179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4" name="Rectangle 64"/>
          <p:cNvSpPr>
            <a:spLocks noChangeArrowheads="1"/>
          </p:cNvSpPr>
          <p:nvPr/>
        </p:nvSpPr>
        <p:spPr bwMode="auto">
          <a:xfrm>
            <a:off x="2819401" y="5156201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85506" name="Line 66"/>
          <p:cNvSpPr>
            <a:spLocks noChangeShapeType="1"/>
          </p:cNvSpPr>
          <p:nvPr/>
        </p:nvSpPr>
        <p:spPr bwMode="auto">
          <a:xfrm>
            <a:off x="2541588" y="4633926"/>
            <a:ext cx="226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9" name="Rectangle 69"/>
          <p:cNvSpPr>
            <a:spLocks noChangeArrowheads="1"/>
          </p:cNvSpPr>
          <p:nvPr/>
        </p:nvSpPr>
        <p:spPr bwMode="auto">
          <a:xfrm>
            <a:off x="1969867" y="4607205"/>
            <a:ext cx="5145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CAS</a:t>
            </a:r>
          </a:p>
        </p:txBody>
      </p:sp>
      <p:sp>
        <p:nvSpPr>
          <p:cNvPr id="1085512" name="Rectangle 72"/>
          <p:cNvSpPr>
            <a:spLocks noChangeArrowheads="1"/>
          </p:cNvSpPr>
          <p:nvPr/>
        </p:nvSpPr>
        <p:spPr bwMode="auto">
          <a:xfrm>
            <a:off x="1951674" y="4104996"/>
            <a:ext cx="52097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RAS</a:t>
            </a:r>
          </a:p>
        </p:txBody>
      </p:sp>
      <p:sp>
        <p:nvSpPr>
          <p:cNvPr id="1085513" name="Line 73"/>
          <p:cNvSpPr>
            <a:spLocks noChangeShapeType="1"/>
          </p:cNvSpPr>
          <p:nvPr/>
        </p:nvSpPr>
        <p:spPr bwMode="auto">
          <a:xfrm flipV="1">
            <a:off x="4267184" y="4165612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5" name="Rectangle 75"/>
          <p:cNvSpPr>
            <a:spLocks noChangeArrowheads="1"/>
          </p:cNvSpPr>
          <p:nvPr/>
        </p:nvSpPr>
        <p:spPr bwMode="auto">
          <a:xfrm>
            <a:off x="4419600" y="5143501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85516" name="Line 76"/>
          <p:cNvSpPr>
            <a:spLocks noChangeShapeType="1"/>
          </p:cNvSpPr>
          <p:nvPr/>
        </p:nvSpPr>
        <p:spPr bwMode="auto">
          <a:xfrm>
            <a:off x="4370388" y="54610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7" name="Line 77"/>
          <p:cNvSpPr>
            <a:spLocks noChangeShapeType="1"/>
          </p:cNvSpPr>
          <p:nvPr/>
        </p:nvSpPr>
        <p:spPr bwMode="auto">
          <a:xfrm>
            <a:off x="4370388" y="51562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8" name="Line 78"/>
          <p:cNvSpPr>
            <a:spLocks noChangeShapeType="1"/>
          </p:cNvSpPr>
          <p:nvPr/>
        </p:nvSpPr>
        <p:spPr bwMode="auto">
          <a:xfrm>
            <a:off x="5818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9" name="Line 79"/>
          <p:cNvSpPr>
            <a:spLocks noChangeShapeType="1"/>
          </p:cNvSpPr>
          <p:nvPr/>
        </p:nvSpPr>
        <p:spPr bwMode="auto">
          <a:xfrm flipV="1">
            <a:off x="5818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0" name="Line 80"/>
          <p:cNvSpPr>
            <a:spLocks noChangeShapeType="1"/>
          </p:cNvSpPr>
          <p:nvPr/>
        </p:nvSpPr>
        <p:spPr bwMode="auto">
          <a:xfrm>
            <a:off x="5838820" y="4025900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1" name="Line 81"/>
          <p:cNvSpPr>
            <a:spLocks noChangeShapeType="1"/>
          </p:cNvSpPr>
          <p:nvPr/>
        </p:nvSpPr>
        <p:spPr bwMode="auto">
          <a:xfrm>
            <a:off x="6553200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2" name="Line 82"/>
          <p:cNvSpPr>
            <a:spLocks noChangeShapeType="1"/>
          </p:cNvSpPr>
          <p:nvPr/>
        </p:nvSpPr>
        <p:spPr bwMode="auto">
          <a:xfrm>
            <a:off x="7339018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3" name="Line 83"/>
          <p:cNvSpPr>
            <a:spLocks noChangeShapeType="1"/>
          </p:cNvSpPr>
          <p:nvPr/>
        </p:nvSpPr>
        <p:spPr bwMode="auto">
          <a:xfrm>
            <a:off x="8053398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4" name="Line 84"/>
          <p:cNvSpPr>
            <a:spLocks noChangeShapeType="1"/>
          </p:cNvSpPr>
          <p:nvPr/>
        </p:nvSpPr>
        <p:spPr bwMode="auto">
          <a:xfrm>
            <a:off x="2525690" y="413386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5" name="Line 85"/>
          <p:cNvSpPr>
            <a:spLocks noChangeShapeType="1"/>
          </p:cNvSpPr>
          <p:nvPr/>
        </p:nvSpPr>
        <p:spPr bwMode="auto">
          <a:xfrm flipV="1">
            <a:off x="5800192" y="466567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7" name="Rectangle 87"/>
          <p:cNvSpPr>
            <a:spLocks noChangeArrowheads="1"/>
          </p:cNvSpPr>
          <p:nvPr/>
        </p:nvSpPr>
        <p:spPr bwMode="auto">
          <a:xfrm>
            <a:off x="5738807" y="5456649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085532" name="Line 92"/>
          <p:cNvSpPr>
            <a:spLocks noChangeShapeType="1"/>
          </p:cNvSpPr>
          <p:nvPr/>
        </p:nvSpPr>
        <p:spPr bwMode="auto">
          <a:xfrm>
            <a:off x="6633973" y="4062422"/>
            <a:ext cx="6607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5" name="Line 95"/>
          <p:cNvSpPr>
            <a:spLocks noChangeShapeType="1"/>
          </p:cNvSpPr>
          <p:nvPr/>
        </p:nvSpPr>
        <p:spPr bwMode="auto">
          <a:xfrm>
            <a:off x="7406964" y="4062422"/>
            <a:ext cx="6007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6" name="Line 96"/>
          <p:cNvSpPr>
            <a:spLocks noChangeShapeType="1"/>
          </p:cNvSpPr>
          <p:nvPr/>
        </p:nvSpPr>
        <p:spPr bwMode="auto">
          <a:xfrm>
            <a:off x="8131001" y="4062422"/>
            <a:ext cx="6607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7" name="Line 97"/>
          <p:cNvSpPr>
            <a:spLocks noChangeShapeType="1"/>
          </p:cNvSpPr>
          <p:nvPr/>
        </p:nvSpPr>
        <p:spPr bwMode="auto">
          <a:xfrm>
            <a:off x="5945189" y="51435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8" name="Line 98"/>
          <p:cNvSpPr>
            <a:spLocks noChangeShapeType="1"/>
          </p:cNvSpPr>
          <p:nvPr/>
        </p:nvSpPr>
        <p:spPr bwMode="auto">
          <a:xfrm>
            <a:off x="5945189" y="54483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9" name="Line 99"/>
          <p:cNvSpPr>
            <a:spLocks noChangeShapeType="1"/>
          </p:cNvSpPr>
          <p:nvPr/>
        </p:nvSpPr>
        <p:spPr bwMode="auto">
          <a:xfrm>
            <a:off x="8767778" y="5133992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40" name="Line 100"/>
          <p:cNvSpPr>
            <a:spLocks noChangeShapeType="1"/>
          </p:cNvSpPr>
          <p:nvPr/>
        </p:nvSpPr>
        <p:spPr bwMode="auto">
          <a:xfrm flipV="1">
            <a:off x="8767778" y="5133992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43" name="Rectangle 103"/>
          <p:cNvSpPr>
            <a:spLocks noChangeArrowheads="1"/>
          </p:cNvSpPr>
          <p:nvPr/>
        </p:nvSpPr>
        <p:spPr bwMode="auto">
          <a:xfrm>
            <a:off x="8839216" y="5133993"/>
            <a:ext cx="13338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Row Address </a:t>
            </a:r>
          </a:p>
        </p:txBody>
      </p:sp>
      <p:sp>
        <p:nvSpPr>
          <p:cNvPr id="1085545" name="Text Box 105"/>
          <p:cNvSpPr txBox="1">
            <a:spLocks noChangeArrowheads="1"/>
          </p:cNvSpPr>
          <p:nvPr/>
        </p:nvSpPr>
        <p:spPr bwMode="auto">
          <a:xfrm>
            <a:off x="0" y="6642556"/>
            <a:ext cx="195919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/>
              <a:t>http://en.wikipedia.org/wiki/DDR_SDRAM</a:t>
            </a:r>
          </a:p>
        </p:txBody>
      </p:sp>
      <p:cxnSp>
        <p:nvCxnSpPr>
          <p:cNvPr id="107" name="Straight Connector 106"/>
          <p:cNvCxnSpPr>
            <a:cxnSpLocks/>
          </p:cNvCxnSpPr>
          <p:nvPr/>
        </p:nvCxnSpPr>
        <p:spPr bwMode="auto">
          <a:xfrm>
            <a:off x="4988456" y="4914900"/>
            <a:ext cx="828670" cy="47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6200000" flipH="1">
            <a:off x="3894117" y="4051323"/>
            <a:ext cx="4778" cy="74135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stCxn id="1085513" idx="1"/>
          </p:cNvCxnSpPr>
          <p:nvPr/>
        </p:nvCxnSpPr>
        <p:spPr bwMode="auto">
          <a:xfrm rot="5400000" flipH="1" flipV="1">
            <a:off x="6958014" y="1570030"/>
            <a:ext cx="31752" cy="515941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Line 83"/>
          <p:cNvSpPr>
            <a:spLocks noChangeShapeType="1"/>
          </p:cNvSpPr>
          <p:nvPr/>
        </p:nvSpPr>
        <p:spPr bwMode="auto">
          <a:xfrm>
            <a:off x="8839216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92"/>
          <p:cNvSpPr>
            <a:spLocks noChangeShapeType="1"/>
          </p:cNvSpPr>
          <p:nvPr/>
        </p:nvSpPr>
        <p:spPr bwMode="auto">
          <a:xfrm>
            <a:off x="5906766" y="4062422"/>
            <a:ext cx="6007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5124440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16200000" flipH="1">
            <a:off x="4748465" y="4669645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16200000" flipH="1">
            <a:off x="3302771" y="4169579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rot="16200000" flipH="1">
            <a:off x="3374209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6200000" flipH="1">
            <a:off x="4874407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3624242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338622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Line 73"/>
          <p:cNvSpPr>
            <a:spLocks noChangeShapeType="1"/>
          </p:cNvSpPr>
          <p:nvPr/>
        </p:nvSpPr>
        <p:spPr bwMode="auto">
          <a:xfrm flipV="1">
            <a:off x="421162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73"/>
          <p:cNvSpPr>
            <a:spLocks noChangeShapeType="1"/>
          </p:cNvSpPr>
          <p:nvPr/>
        </p:nvSpPr>
        <p:spPr bwMode="auto">
          <a:xfrm flipV="1">
            <a:off x="5695944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7339018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16200000" flipH="1">
            <a:off x="6374605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6624638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Line 73"/>
          <p:cNvSpPr>
            <a:spLocks noChangeShapeType="1"/>
          </p:cNvSpPr>
          <p:nvPr/>
        </p:nvSpPr>
        <p:spPr bwMode="auto">
          <a:xfrm flipV="1">
            <a:off x="719614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5" name="Straight Connector 134"/>
          <p:cNvCxnSpPr/>
          <p:nvPr/>
        </p:nvCxnSpPr>
        <p:spPr bwMode="auto">
          <a:xfrm rot="16200000" flipH="1">
            <a:off x="7874803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8124836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6200000" flipH="1">
            <a:off x="9375001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73"/>
          <p:cNvSpPr>
            <a:spLocks noChangeShapeType="1"/>
          </p:cNvSpPr>
          <p:nvPr/>
        </p:nvSpPr>
        <p:spPr bwMode="auto">
          <a:xfrm flipV="1">
            <a:off x="8696340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9" name="Straight Connector 138"/>
          <p:cNvCxnSpPr/>
          <p:nvPr/>
        </p:nvCxnSpPr>
        <p:spPr bwMode="auto">
          <a:xfrm>
            <a:off x="8839216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927192" y="4659327"/>
            <a:ext cx="364333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Rectangle 87"/>
          <p:cNvSpPr>
            <a:spLocks noChangeArrowheads="1"/>
          </p:cNvSpPr>
          <p:nvPr/>
        </p:nvSpPr>
        <p:spPr bwMode="auto">
          <a:xfrm>
            <a:off x="6524625" y="5467356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46" name="Rectangle 87"/>
          <p:cNvSpPr>
            <a:spLocks noChangeArrowheads="1"/>
          </p:cNvSpPr>
          <p:nvPr/>
        </p:nvSpPr>
        <p:spPr bwMode="auto">
          <a:xfrm>
            <a:off x="7239004" y="5467356"/>
            <a:ext cx="102553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47" name="Rectangle 87"/>
          <p:cNvSpPr>
            <a:spLocks noChangeArrowheads="1"/>
          </p:cNvSpPr>
          <p:nvPr/>
        </p:nvSpPr>
        <p:spPr bwMode="auto">
          <a:xfrm>
            <a:off x="8024823" y="5467356"/>
            <a:ext cx="101440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4</a:t>
            </a:r>
            <a:r>
              <a:rPr lang="en-US" sz="1600" b="1" baseline="30000" dirty="0"/>
              <a:t>th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838820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72"/>
          <p:cNvSpPr>
            <a:spLocks noChangeArrowheads="1"/>
          </p:cNvSpPr>
          <p:nvPr/>
        </p:nvSpPr>
        <p:spPr bwMode="auto">
          <a:xfrm>
            <a:off x="1853115" y="3608674"/>
            <a:ext cx="61395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clock</a:t>
            </a:r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 flipV="1">
            <a:off x="2695548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" name="Straight Connector 151"/>
          <p:cNvCxnSpPr/>
          <p:nvPr/>
        </p:nvCxnSpPr>
        <p:spPr bwMode="auto">
          <a:xfrm>
            <a:off x="2838424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DDR (Double Data Rate) SDRAMs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847248" y="1219550"/>
            <a:ext cx="10249370" cy="128638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Transfers burst data on both the rising and falling edge of the clock (so twice fast)</a:t>
            </a:r>
          </a:p>
          <a:p>
            <a:pPr lvl="1"/>
            <a:r>
              <a:rPr lang="en-US" sz="2000" dirty="0"/>
              <a:t>2n core </a:t>
            </a:r>
            <a:r>
              <a:rPr lang="en-US" sz="2000" dirty="0" err="1"/>
              <a:t>prefectch</a:t>
            </a:r>
            <a:endParaRPr lang="en-US" sz="2000" dirty="0"/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Line 65">
            <a:extLst>
              <a:ext uri="{FF2B5EF4-FFF2-40B4-BE49-F238E27FC236}">
                <a16:creationId xmlns:a16="http://schemas.microsoft.com/office/drawing/2014/main" id="{3D244716-E756-43AD-85C2-872DB7945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3288" y="4034366"/>
            <a:ext cx="11103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DDR (Double Data Rate) SDRAMs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793362" y="1118344"/>
            <a:ext cx="10249370" cy="6933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DDR1 VS DDR1+: 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B1587B-B28B-4D40-BD47-B2DC9281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1" y="1693134"/>
            <a:ext cx="3971675" cy="373770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CB4827-F31E-41B2-9194-291E7A840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87" y="1693133"/>
            <a:ext cx="4302252" cy="373770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3207E0E-DDD8-41C6-9328-940DD03E32F0}"/>
              </a:ext>
            </a:extLst>
          </p:cNvPr>
          <p:cNvSpPr txBox="1">
            <a:spLocks noChangeArrowheads="1"/>
          </p:cNvSpPr>
          <p:nvPr/>
        </p:nvSpPr>
        <p:spPr>
          <a:xfrm>
            <a:off x="793362" y="5658964"/>
            <a:ext cx="10249370" cy="6933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DDR2 vs. QDR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5037667" y="1587499"/>
            <a:ext cx="6519762" cy="341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Chip:</a:t>
            </a:r>
          </a:p>
          <a:p>
            <a:pPr lvl="1"/>
            <a:r>
              <a:rPr lang="en-US" sz="2000" dirty="0"/>
              <a:t>Consists of multiple banks (2-16 in Synchronous DRAM)</a:t>
            </a:r>
          </a:p>
          <a:p>
            <a:pPr lvl="2"/>
            <a:r>
              <a:rPr lang="en-US" sz="1600" dirty="0"/>
              <a:t>Banks works in parallel to overlap delay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Banks share command/address/data buses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chip itself has a narrow interface (4-16 bits per read)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310467" y="4229100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5037667" y="1298126"/>
            <a:ext cx="6519762" cy="4415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Rank:</a:t>
            </a:r>
          </a:p>
          <a:p>
            <a:pPr lvl="1"/>
            <a:r>
              <a:rPr lang="en-US" sz="2000" dirty="0"/>
              <a:t>Multiple chips operated together to form a wide interface</a:t>
            </a:r>
          </a:p>
          <a:p>
            <a:endParaRPr lang="en-US" sz="2000" dirty="0"/>
          </a:p>
          <a:p>
            <a:pPr lvl="1"/>
            <a:r>
              <a:rPr lang="en-US" sz="2000" dirty="0"/>
              <a:t>All chips comprising a rank are controlled at the same time</a:t>
            </a:r>
          </a:p>
          <a:p>
            <a:pPr lvl="2"/>
            <a:r>
              <a:rPr lang="en-US" sz="1600" dirty="0">
                <a:ea typeface="ＭＳ Ｐゴシック" charset="0"/>
              </a:rPr>
              <a:t>Respond to a single command</a:t>
            </a:r>
          </a:p>
          <a:p>
            <a:pPr lvl="2"/>
            <a:r>
              <a:rPr lang="en-US" sz="1600" dirty="0">
                <a:ea typeface="ＭＳ Ｐゴシック" charset="0"/>
              </a:rPr>
              <a:t>Share address and command buses, but provide different data</a:t>
            </a:r>
          </a:p>
          <a:p>
            <a:pPr lvl="1"/>
            <a:endParaRPr lang="en-US" sz="2062" dirty="0">
              <a:ea typeface="ＭＳ Ｐゴシック" charset="0"/>
            </a:endParaRPr>
          </a:p>
          <a:p>
            <a:pPr lvl="1"/>
            <a:r>
              <a:rPr lang="en-US" sz="2062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Using 8 </a:t>
            </a:r>
            <a:r>
              <a:rPr lang="en-US" sz="2000" dirty="0"/>
              <a:t>chips with 8-bit interface to form a 64-bit wide Rank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310467" y="3790951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5037667" y="1587499"/>
            <a:ext cx="6519762" cy="302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DIMM </a:t>
            </a:r>
            <a:r>
              <a:rPr lang="en-US" sz="2400" b="1" dirty="0">
                <a:ea typeface="ＭＳ Ｐゴシック" charset="0"/>
              </a:rPr>
              <a:t>(dual inline memory module)</a:t>
            </a:r>
            <a:r>
              <a:rPr lang="en-US" sz="2400" b="1" dirty="0"/>
              <a:t>:</a:t>
            </a:r>
          </a:p>
          <a:p>
            <a:pPr lvl="1"/>
            <a:r>
              <a:rPr lang="en-US" sz="2000" dirty="0"/>
              <a:t>A DRAM module consists of one or more ranks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ea typeface="ＭＳ Ｐゴシック" charset="0"/>
              </a:rPr>
              <a:t>This is what you plug into your motherboard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310467" y="3350683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A2873F-87A8-2548-A8C5-FC6B35C8098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aphicFrame>
        <p:nvGraphicFramePr>
          <p:cNvPr id="99332" name="Object 2"/>
          <p:cNvGraphicFramePr>
            <a:graphicFrameLocks noChangeAspect="1"/>
          </p:cNvGraphicFramePr>
          <p:nvPr/>
        </p:nvGraphicFramePr>
        <p:xfrm>
          <a:off x="3496733" y="1162672"/>
          <a:ext cx="5157522" cy="18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5000" imgH="2019300" progId="Visio.Drawing.11">
                  <p:embed/>
                </p:oleObj>
              </mc:Choice>
              <mc:Fallback>
                <p:oleObj name="Visio" r:id="rId3" imgW="5715000" imgH="2019300" progId="Visio.Drawing.11">
                  <p:embed/>
                  <p:pic>
                    <p:nvPicPr>
                      <p:cNvPr id="993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733" y="1162672"/>
                        <a:ext cx="5157522" cy="18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20B22DA-96EA-4336-A2CD-C9254480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sz="4400" b="1" dirty="0"/>
              <a:t>DIMM </a:t>
            </a:r>
            <a:r>
              <a:rPr lang="en-US" sz="4400" b="1" dirty="0">
                <a:ea typeface="ＭＳ Ｐゴシック" charset="0"/>
              </a:rPr>
              <a:t>(Dual Inline </a:t>
            </a:r>
            <a:r>
              <a:rPr lang="en-US" sz="4400" dirty="0">
                <a:ea typeface="ＭＳ Ｐゴシック" charset="0"/>
              </a:rPr>
              <a:t>M</a:t>
            </a:r>
            <a:r>
              <a:rPr lang="en-US" sz="4400" b="1" dirty="0">
                <a:ea typeface="ＭＳ Ｐゴシック" charset="0"/>
              </a:rPr>
              <a:t>emory </a:t>
            </a:r>
            <a:r>
              <a:rPr lang="en-US" sz="4400" dirty="0">
                <a:ea typeface="ＭＳ Ｐゴシック" charset="0"/>
              </a:rPr>
              <a:t>M</a:t>
            </a:r>
            <a:r>
              <a:rPr lang="en-US" sz="4400" b="1" dirty="0">
                <a:ea typeface="ＭＳ Ｐゴシック" charset="0"/>
              </a:rPr>
              <a:t>odule)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12D867-0FCE-4CF5-AC0C-C52DD768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43" y="3032501"/>
            <a:ext cx="10677657" cy="3055032"/>
          </a:xfrm>
          <a:noFill/>
        </p:spPr>
        <p:txBody>
          <a:bodyPr>
            <a:noAutofit/>
          </a:bodyPr>
          <a:lstStyle/>
          <a:p>
            <a:r>
              <a:rPr lang="en-US" sz="2000" b="1" baseline="0" dirty="0"/>
              <a:t>Contains DRAM chips each have data widths of x4 or x8</a:t>
            </a:r>
          </a:p>
          <a:p>
            <a:pPr lvl="1"/>
            <a:r>
              <a:rPr lang="en-US" sz="1600" dirty="0"/>
              <a:t>Can be on both sides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Can have more than one rank</a:t>
            </a:r>
          </a:p>
          <a:p>
            <a:pPr lvl="1"/>
            <a:r>
              <a:rPr lang="en-US" sz="1600" dirty="0"/>
              <a:t>Increase storage capacity</a:t>
            </a:r>
          </a:p>
          <a:p>
            <a:pPr lvl="1"/>
            <a:r>
              <a:rPr lang="en-US" sz="1600" dirty="0"/>
              <a:t>O</a:t>
            </a:r>
            <a:r>
              <a:rPr lang="en-US" sz="1600" b="0" i="0" u="none" strike="noStrike" dirty="0">
                <a:effectLst/>
              </a:rPr>
              <a:t>nly one rank accessible at a time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SIMM vs DIMM</a:t>
            </a:r>
          </a:p>
          <a:p>
            <a:pPr lvl="1"/>
            <a:r>
              <a:rPr lang="en-US" sz="1600" b="0" i="0" dirty="0">
                <a:effectLst/>
              </a:rPr>
              <a:t>DIMM has separate contacts on each side of the board to provides twice as much data rate.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0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64-bit Wide DIMM (One Rank)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384" y="1123949"/>
            <a:ext cx="4744615" cy="5194300"/>
          </a:xfrm>
        </p:spPr>
        <p:txBody>
          <a:bodyPr>
            <a:noAutofit/>
          </a:bodyPr>
          <a:lstStyle/>
          <a:p>
            <a:r>
              <a:rPr lang="en-US" sz="2400" b="1" dirty="0"/>
              <a:t>Advantages:</a:t>
            </a:r>
          </a:p>
          <a:p>
            <a:pPr lvl="1"/>
            <a:r>
              <a:rPr lang="en-US" sz="2000" dirty="0">
                <a:ea typeface="ＭＳ Ｐゴシック" charset="0"/>
              </a:rPr>
              <a:t>Acts like a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high-capacity DRAM chip </a:t>
            </a:r>
            <a:r>
              <a:rPr lang="en-US" sz="2000" dirty="0">
                <a:ea typeface="ＭＳ Ｐゴシック" charset="0"/>
              </a:rPr>
              <a:t>with a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wide interface</a:t>
            </a:r>
          </a:p>
          <a:p>
            <a:pPr lvl="1"/>
            <a:endParaRPr lang="en-US" sz="2000" dirty="0">
              <a:solidFill>
                <a:srgbClr val="FF0000"/>
              </a:solidFill>
              <a:ea typeface="ＭＳ Ｐゴシック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Flexibility</a:t>
            </a:r>
            <a:r>
              <a:rPr lang="en-US" sz="2000" dirty="0">
                <a:ea typeface="ＭＳ Ｐゴシック" charset="0"/>
              </a:rPr>
              <a:t>: memory controller does not need to deal with individual chips</a:t>
            </a:r>
          </a:p>
          <a:p>
            <a:pPr lvl="1"/>
            <a:endParaRPr lang="en-US" sz="2400" dirty="0">
              <a:ea typeface="ＭＳ Ｐゴシック" charset="0"/>
            </a:endParaRPr>
          </a:p>
          <a:p>
            <a:r>
              <a:rPr lang="en-US" sz="2400" b="1" dirty="0"/>
              <a:t>Disadvantages: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Granularity</a:t>
            </a:r>
            <a:r>
              <a:rPr lang="en-US" sz="2000" dirty="0">
                <a:ea typeface="ＭＳ Ｐゴシック" charset="0"/>
              </a:rPr>
              <a:t>: Accesses cannot be smaller than the interface width</a:t>
            </a: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5212"/>
            <a:ext cx="5840413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5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12135</TotalTime>
  <Words>10957</Words>
  <Application>Microsoft Office PowerPoint</Application>
  <PresentationFormat>Widescreen</PresentationFormat>
  <Paragraphs>2597</Paragraphs>
  <Slides>127</Slides>
  <Notes>105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127</vt:i4>
      </vt:variant>
    </vt:vector>
  </HeadingPairs>
  <TitlesOfParts>
    <vt:vector size="144" baseType="lpstr">
      <vt:lpstr>Monotype Sorts</vt:lpstr>
      <vt:lpstr>ＭＳ ゴシック</vt:lpstr>
      <vt:lpstr>SJSU Spartan Regular</vt:lpstr>
      <vt:lpstr>Arial</vt:lpstr>
      <vt:lpstr>Calibri</vt:lpstr>
      <vt:lpstr>Calibri Light</vt:lpstr>
      <vt:lpstr>Courier New</vt:lpstr>
      <vt:lpstr>Garamond</vt:lpstr>
      <vt:lpstr>Roboto</vt:lpstr>
      <vt:lpstr>Tahoma</vt:lpstr>
      <vt:lpstr>Times New Roman</vt:lpstr>
      <vt:lpstr>Verdana</vt:lpstr>
      <vt:lpstr>Wingdings</vt:lpstr>
      <vt:lpstr>Office Theme</vt:lpstr>
      <vt:lpstr>1_Office Theme</vt:lpstr>
      <vt:lpstr>Chart</vt:lpstr>
      <vt:lpstr>Visio</vt:lpstr>
      <vt:lpstr>Lecture 4.  Memory Hierarchy</vt:lpstr>
      <vt:lpstr>Computer Architecture Overview</vt:lpstr>
      <vt:lpstr>Memory Hierarchy</vt:lpstr>
      <vt:lpstr>Memory Hierarchy</vt:lpstr>
      <vt:lpstr>Memory Hierarchy</vt:lpstr>
      <vt:lpstr>Memory Hierarchy</vt:lpstr>
      <vt:lpstr>Memories in Your PC</vt:lpstr>
      <vt:lpstr>Why?</vt:lpstr>
      <vt:lpstr>The “Memory Wall”</vt:lpstr>
      <vt:lpstr>The Memory Hierarchy Goal</vt:lpstr>
      <vt:lpstr>Cache Design</vt:lpstr>
      <vt:lpstr>SRAM Cache Design</vt:lpstr>
      <vt:lpstr>Cache Hit and Miss</vt:lpstr>
      <vt:lpstr>Principle of Locality</vt:lpstr>
      <vt:lpstr>SRAM Cache Design</vt:lpstr>
      <vt:lpstr>Cache Hit and Miss</vt:lpstr>
      <vt:lpstr>Memory Hierarchy Performance </vt:lpstr>
      <vt:lpstr>Reducing Penalty: Multi-Level Cache </vt:lpstr>
      <vt:lpstr>Reducing Penalty: Multi-Level Cache </vt:lpstr>
      <vt:lpstr>Reducing Penalty: Multi-Level Cache </vt:lpstr>
      <vt:lpstr>Reducing Penalty: Multi-Level Cache </vt:lpstr>
      <vt:lpstr>Reducing Penalty: Multi-Level Cache </vt:lpstr>
      <vt:lpstr>Reducing Penalty: Multi-Level Cache </vt:lpstr>
      <vt:lpstr>What to Keep in Caches?</vt:lpstr>
      <vt:lpstr>Cache Indexing</vt:lpstr>
      <vt:lpstr>Cache Types</vt:lpstr>
      <vt:lpstr>MIPS Direct Mapped Cache Example</vt:lpstr>
      <vt:lpstr>Multiword Block Direct Mapped Cache</vt:lpstr>
      <vt:lpstr>Four-Way Set Associative Cache</vt:lpstr>
      <vt:lpstr>Costs of Set Associative Caches</vt:lpstr>
      <vt:lpstr>Cache Miss Classification: The 3 C’s</vt:lpstr>
      <vt:lpstr>More Detailed Mapping Example</vt:lpstr>
      <vt:lpstr>More Detailed Mapping Example</vt:lpstr>
      <vt:lpstr>More Detailed Mapping Example</vt:lpstr>
      <vt:lpstr>More Detailed Mapping Example</vt:lpstr>
      <vt:lpstr>More Detailed Mapping Example</vt:lpstr>
      <vt:lpstr>More Detailed Mapping Example</vt:lpstr>
      <vt:lpstr>Cache Replacement Policy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Cache Policies</vt:lpstr>
      <vt:lpstr>Cache Write Policy</vt:lpstr>
      <vt:lpstr>Cache Write Policy</vt:lpstr>
      <vt:lpstr>Cache Write Policy</vt:lpstr>
      <vt:lpstr>Cache Write Policy</vt:lpstr>
      <vt:lpstr>Cache Write Policy</vt:lpstr>
      <vt:lpstr>Cache Policies</vt:lpstr>
      <vt:lpstr>Cache Write Policy</vt:lpstr>
      <vt:lpstr>Reduce Miss Rate (1): Code Optimization</vt:lpstr>
      <vt:lpstr>Loop Interchange</vt:lpstr>
      <vt:lpstr>Loop Blocking</vt:lpstr>
      <vt:lpstr>PowerPoint Presentation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Reduce Miss Rate (2): Reduce the 3 C’s</vt:lpstr>
      <vt:lpstr>PowerPoint Presentation</vt:lpstr>
      <vt:lpstr>PowerPoint Presentation</vt:lpstr>
      <vt:lpstr>PowerPoint Presentation</vt:lpstr>
      <vt:lpstr>Reduce Miss Rate (3): Policies</vt:lpstr>
      <vt:lpstr>Reduce Miss Rate (4): Multi-level Caches</vt:lpstr>
      <vt:lpstr>Split vs. Unified Caches</vt:lpstr>
      <vt:lpstr>Reduce Miss Rate (5): Prefetching</vt:lpstr>
      <vt:lpstr>Measuring Performance with Caches</vt:lpstr>
      <vt:lpstr>Impacts of Cache Performance</vt:lpstr>
      <vt:lpstr>Other than Miss Rates</vt:lpstr>
      <vt:lpstr>DRAM Subsystem Organization</vt:lpstr>
      <vt:lpstr>DRAM Cells</vt:lpstr>
      <vt:lpstr>DRAM Refresh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DRAM Design 2: Synchronous DRAMs</vt:lpstr>
      <vt:lpstr>PowerPoint Presentation</vt:lpstr>
      <vt:lpstr>PowerPoint Presentation</vt:lpstr>
      <vt:lpstr>PowerPoint Presentation</vt:lpstr>
      <vt:lpstr>DRAM Subsystem Organization</vt:lpstr>
      <vt:lpstr>DRAM Subsystem Organization</vt:lpstr>
      <vt:lpstr>DRAM Subsystem Organization</vt:lpstr>
      <vt:lpstr>DIMM (Dual Inline Memory Module)</vt:lpstr>
      <vt:lpstr>A 64-bit Wide DIMM (One Rank)</vt:lpstr>
      <vt:lpstr>DRAM Subsystem Organization</vt:lpstr>
      <vt:lpstr>The DRAM subsystem</vt:lpstr>
      <vt:lpstr>PowerPoint Presentation</vt:lpstr>
      <vt:lpstr>PowerPoint Presentation</vt:lpstr>
      <vt:lpstr>DRAM Milestones</vt:lpstr>
      <vt:lpstr>Memory (DRAM) + Caches</vt:lpstr>
      <vt:lpstr>Review: DRAM vs. SRAM</vt:lpstr>
      <vt:lpstr>PowerPoint Presentation</vt:lpstr>
      <vt:lpstr>PowerPoint Presentation</vt:lpstr>
      <vt:lpstr>Typical Disk Access Time </vt:lpstr>
      <vt:lpstr>Disk Latency &amp; Bandwidth Improvement</vt:lpstr>
      <vt:lpstr>Flash Storage</vt:lpstr>
      <vt:lpstr>PowerPoint Presentation</vt:lpstr>
      <vt:lpstr>Dependability, Reliability,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 Space Isolation</vt:lpstr>
      <vt:lpstr>Address Translation Mechanisms</vt:lpstr>
      <vt:lpstr>Virtual Addressing with a Cache</vt:lpstr>
      <vt:lpstr>Making Address Translation Fast</vt:lpstr>
      <vt:lpstr>A TLB in the Memory Hierarchy</vt:lpstr>
      <vt:lpstr>Why Not a Virtually Addressed Cache?</vt:lpstr>
      <vt:lpstr>Reducing Translation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848</cp:revision>
  <dcterms:created xsi:type="dcterms:W3CDTF">2020-09-30T09:46:54Z</dcterms:created>
  <dcterms:modified xsi:type="dcterms:W3CDTF">2022-11-01T07:37:52Z</dcterms:modified>
</cp:coreProperties>
</file>