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591" r:id="rId3"/>
    <p:sldId id="449" r:id="rId4"/>
    <p:sldId id="450" r:id="rId5"/>
    <p:sldId id="433" r:id="rId6"/>
    <p:sldId id="604" r:id="rId7"/>
    <p:sldId id="533" r:id="rId8"/>
    <p:sldId id="414" r:id="rId9"/>
    <p:sldId id="586" r:id="rId10"/>
    <p:sldId id="531" r:id="rId11"/>
    <p:sldId id="468" r:id="rId12"/>
    <p:sldId id="487" r:id="rId13"/>
    <p:sldId id="577" r:id="rId14"/>
    <p:sldId id="481" r:id="rId15"/>
    <p:sldId id="794" r:id="rId16"/>
    <p:sldId id="298" r:id="rId17"/>
    <p:sldId id="546" r:id="rId18"/>
    <p:sldId id="548" r:id="rId19"/>
    <p:sldId id="65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TcW6cq8zFY07FTokjHfGA==" hashData="v7TNnl1ED8BJA1JYDv7eAH0mWKZDDoRtLiLw/9uRv4d9CCLXAFSb7EzMTKXBrdZFSEGTaE8CZ6e5B3ddEgkoF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69958" autoAdjust="0"/>
  </p:normalViewPr>
  <p:slideViewPr>
    <p:cSldViewPr snapToGrid="0">
      <p:cViewPr varScale="1">
        <p:scale>
          <a:sx n="111" d="100"/>
          <a:sy n="11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45F2-F96C-4951-A77E-F812689717D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03C5C-F5FF-4425-BA56-D07B5A5D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E2EA84-1AF0-4DDC-8EA9-303F28981536}" type="datetime3">
              <a:rPr lang="en-AU" altLang="en-US" sz="1300" smtClean="0">
                <a:latin typeface="Times New Roman" panose="02020603050405020304" pitchFamily="18" charset="0"/>
              </a:rPr>
              <a:pPr/>
              <a:t>17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7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7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EDE77-2C6D-4CD4-AEC7-400C089AE274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7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314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4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DE175B5-B6AA-4ED9-8827-2ECD6DA20E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2F1C86D-CCBC-4219-9B02-D406E80441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855055-0ECE-4EF5-867A-1DD720D176CE}" type="datetime4">
              <a:rPr lang="en-US" altLang="en-US" smtClean="0">
                <a:latin typeface="Times New Roman" panose="02020603050405020304" pitchFamily="18" charset="0"/>
              </a:rPr>
              <a:pPr/>
              <a:t>November 17, 2022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0A21CFB7-259A-479E-99BC-D86560564B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6AD3978A-BE19-4ED5-B0D2-C66D6E22A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DFF7B-9C5A-420A-B77A-B439895A9C3F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131D938F-FC4B-4D10-8263-0FB79E633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35C20B8E-FC53-4642-A5D5-B6793D81B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998" y="4411600"/>
            <a:ext cx="6019408" cy="4173674"/>
          </a:xfrm>
          <a:ln>
            <a:noFill/>
          </a:ln>
        </p:spPr>
        <p:txBody>
          <a:bodyPr lIns="93537" tIns="45947" rIns="93537" bIns="45947"/>
          <a:lstStyle/>
          <a:p>
            <a:endParaRPr lang="en-US" dirty="0"/>
          </a:p>
        </p:txBody>
      </p:sp>
      <p:sp>
        <p:nvSpPr>
          <p:cNvPr id="1873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593725"/>
            <a:ext cx="6167438" cy="3470275"/>
          </a:xfrm>
          <a:ln/>
        </p:spPr>
      </p:sp>
    </p:spTree>
    <p:extLst>
      <p:ext uri="{BB962C8B-B14F-4D97-AF65-F5344CB8AC3E}">
        <p14:creationId xmlns:p14="http://schemas.microsoft.com/office/powerpoint/2010/main" val="848193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5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17,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040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F2214-1054-48BC-B938-AD72F71E0D00}" type="datetime3">
              <a:rPr lang="en-AU" altLang="en-US" sz="1300" smtClean="0">
                <a:latin typeface="Times New Roman" panose="02020603050405020304" pitchFamily="18" charset="0"/>
              </a:rPr>
              <a:pPr/>
              <a:t>17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CB9FD8-D891-4591-9F3F-6426C186F3D3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30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03C5C-F5FF-4425-BA56-D07B5A5DA9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6D08F3-F5E0-459B-91A4-F5FA345D8306}" type="datetime3">
              <a:rPr lang="en-AU" altLang="en-US" sz="1300" smtClean="0">
                <a:latin typeface="Times New Roman" panose="02020603050405020304" pitchFamily="18" charset="0"/>
              </a:rPr>
              <a:pPr/>
              <a:t>17 November,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2C49A1-5F36-4E13-B783-3B28844AFB6C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3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31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7E3-BB96-47E3-BA25-2DA43876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F60C-9538-486B-96E8-5B09008A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0DA-AEB4-4654-8832-BBEB7D7B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9341-1B82-4AB6-ACC7-27ADBDD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5A63-460A-4EC4-83E4-ADDD44CD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19C3-9521-4E84-BD33-E13BBE7B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592B-7D59-4B7C-A406-5201E3B5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79C7-A5A8-43BB-8BF0-E42FC5B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107-C3F9-4747-8BC3-91C29C61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9929-388E-4AE5-A946-ABD60AF2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CD7E-65BA-4FC8-AC8C-5C7906685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26F9-4B75-4D56-9E4A-4F912DC5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ABE1-C3DB-4A47-B774-C748B0CC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399F-3B67-425B-94C5-3061031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888-49EA-409C-8F47-47B499BC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20558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1EC-1CA5-4129-86D2-677B5D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B30A-029F-4D3A-9F1D-2796A5A4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FEF3-1BA0-41D3-AC1F-F0D795D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2DAA-090B-4541-97AC-CC3FC966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4275-33C9-4772-91BA-5F55252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7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2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74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CE0E-DE71-4CFE-9AB0-3479014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BA49C-63AA-4FAC-B7DE-DC290996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969-A002-488B-96C8-380CA1C7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373-F246-4D76-ADCB-5FAB7571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C1D7-50F7-404D-B827-90907308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228-C5E2-4586-AD96-9647B59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D78-CAE9-4F53-AE14-6239AB24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77E1-521E-4FEA-B4D4-44151BD8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DB4A-BD4C-474A-9687-0F2CED6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DFC2-4C38-45EB-92A4-CFD5445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C3B9-4D10-40F5-90F5-7D33F9F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97EE-E762-42EB-948E-361AC4D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F2BC-37A3-4CF9-8CCB-1827BFF3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4266-75DF-4A0E-AF97-550C3F1D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0E565-0110-495C-BF3C-FE4C06C3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2BF64-9B81-4F12-BD99-EFE219F00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BC89-C19D-428A-84DB-E201281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4C1B6-CAC0-44B2-A2BB-BBCD65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F08C0-D183-4A5E-BD43-39B0838F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66F8-637A-4FF5-9AB0-E1EF5633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71655-6015-4995-8C2E-EB2DCA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71E8-E81E-4F8F-A016-8B6FF0A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F3D96-BA37-4484-B672-8354B56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0FD71-B1A6-4CB0-822A-E62B89A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BC3D-B46C-4AA8-8C0C-F27FBB26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AC4F-4C73-416F-BCD1-CB3A2AF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56C-A9DB-4EE3-AC89-6B7B5B0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2B9E-EC86-4429-9A29-19518B1D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7BBE-041F-4974-BCD0-F067BB42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2A370-24D8-450A-95E1-088A3C22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EF6A-3525-4E59-985A-0441C8F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060C-F018-411D-92A9-1E71FF9D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21D-3C16-4E0F-BA8D-672186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67390-0A98-4B2F-A09C-C5D2D2755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234C-8D80-428D-853B-F86D2197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8458-F405-43A1-BAFC-9C29B9F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D38A-97D5-4A45-9B72-C212C166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ED2-71AA-4404-AB4D-ECDAF640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E7AA-8E00-4E2D-9236-12E11713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24CA-D53A-4BA1-A489-F54EC84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CE8B-9029-4F93-B6B0-F12A7D0CD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6855-01C9-4203-B0EE-CF1B8039A76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412A-BF22-4104-BA45-F9407EEC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66CD-9C83-4228-846A-86A36F65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C06-FB76-4CBF-8E33-F1938570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5.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Processing (1)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BFBAF-9DCA-4DD2-BE4E-71A0673BACEE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More Aggressive Method?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Static pipelines can only exploit ILP exposed by the compiler</a:t>
            </a:r>
          </a:p>
          <a:p>
            <a:pPr lvl="1"/>
            <a:r>
              <a:rPr lang="en-US" sz="2000" dirty="0"/>
              <a:t>Instructions are stalled in ID stage until they are hazard free</a:t>
            </a:r>
            <a:endParaRPr lang="en-US" sz="2400" dirty="0"/>
          </a:p>
          <a:p>
            <a:pPr lvl="1"/>
            <a:r>
              <a:rPr lang="en-US" sz="2000" dirty="0"/>
              <a:t>Must search for the ILP across branches</a:t>
            </a:r>
          </a:p>
          <a:p>
            <a:pPr lvl="1"/>
            <a:endParaRPr lang="en-US" sz="2000" dirty="0"/>
          </a:p>
          <a:p>
            <a:r>
              <a:rPr lang="en-US" altLang="en-US" sz="2400" b="1" dirty="0"/>
              <a:t>Dynamic pipeline scheduling</a:t>
            </a:r>
          </a:p>
          <a:p>
            <a:pPr lvl="1"/>
            <a:r>
              <a:rPr lang="en-US" altLang="en-US" sz="2000" dirty="0"/>
              <a:t>Allow out-of-order (OOO) execution to avoid stalls</a:t>
            </a:r>
          </a:p>
          <a:p>
            <a:pPr lvl="1"/>
            <a:r>
              <a:rPr lang="en-US" altLang="en-US" sz="2000" dirty="0"/>
              <a:t>Keeps track of dependency (commit result to registers in order)</a:t>
            </a:r>
          </a:p>
          <a:p>
            <a:pPr lvl="1"/>
            <a:r>
              <a:rPr lang="en-US" sz="2000" dirty="0"/>
              <a:t>Decoded instructions wait in queues for operands (stall only when queues are full)</a:t>
            </a:r>
          </a:p>
          <a:p>
            <a:endParaRPr lang="en-US" altLang="en-US" sz="2000" dirty="0"/>
          </a:p>
          <a:p>
            <a:r>
              <a:rPr lang="en-US" altLang="en-US" sz="2400" b="1" dirty="0"/>
              <a:t>Example</a:t>
            </a:r>
          </a:p>
          <a:p>
            <a:endParaRPr lang="en-US" altLang="en-US" sz="2400" b="1" dirty="0"/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F0D74-C0E9-4876-9FAF-7027F1FB2767}"/>
              </a:ext>
            </a:extLst>
          </p:cNvPr>
          <p:cNvSpPr txBox="1"/>
          <p:nvPr/>
        </p:nvSpPr>
        <p:spPr>
          <a:xfrm>
            <a:off x="2557346" y="4980708"/>
            <a:ext cx="3954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fr-F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$t0, 20($s2)</a:t>
            </a:r>
            <a:b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$t1, $t0, $t2</a:t>
            </a:r>
            <a:b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$s2, $s4, $t3</a:t>
            </a:r>
            <a:b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$t0, $s2,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4CD8A-7C97-43CB-9226-005686FBD6B8}"/>
              </a:ext>
            </a:extLst>
          </p:cNvPr>
          <p:cNvSpPr txBox="1"/>
          <p:nvPr/>
        </p:nvSpPr>
        <p:spPr>
          <a:xfrm>
            <a:off x="6512312" y="5168900"/>
            <a:ext cx="4577792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Why should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000" dirty="0">
                <a:solidFill>
                  <a:srgbClr val="0070C0"/>
                </a:solidFill>
              </a:rPr>
              <a:t> wait for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27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Dynamically Scheduled CPU</a:t>
            </a:r>
            <a:endParaRPr lang="en-AU" altLang="en-US" sz="4400" dirty="0"/>
          </a:p>
        </p:txBody>
      </p:sp>
      <p:sp>
        <p:nvSpPr>
          <p:cNvPr id="125955" name="Freeform 9"/>
          <p:cNvSpPr>
            <a:spLocks/>
          </p:cNvSpPr>
          <p:nvPr/>
        </p:nvSpPr>
        <p:spPr bwMode="auto">
          <a:xfrm>
            <a:off x="6819901" y="3194051"/>
            <a:ext cx="1065213" cy="1362075"/>
          </a:xfrm>
          <a:custGeom>
            <a:avLst/>
            <a:gdLst>
              <a:gd name="T0" fmla="*/ 0 w 671"/>
              <a:gd name="T1" fmla="*/ 2147483647 h 858"/>
              <a:gd name="T2" fmla="*/ 2147483647 w 671"/>
              <a:gd name="T3" fmla="*/ 2147483647 h 858"/>
              <a:gd name="T4" fmla="*/ 2147483647 w 671"/>
              <a:gd name="T5" fmla="*/ 2147483647 h 858"/>
              <a:gd name="T6" fmla="*/ 2147483647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6" name="Freeform 13"/>
          <p:cNvSpPr>
            <a:spLocks/>
          </p:cNvSpPr>
          <p:nvPr/>
        </p:nvSpPr>
        <p:spPr bwMode="auto">
          <a:xfrm>
            <a:off x="5781675" y="3041650"/>
            <a:ext cx="2459038" cy="2152650"/>
          </a:xfrm>
          <a:custGeom>
            <a:avLst/>
            <a:gdLst>
              <a:gd name="T0" fmla="*/ 0 w 1549"/>
              <a:gd name="T1" fmla="*/ 2147483647 h 1356"/>
              <a:gd name="T2" fmla="*/ 2147483647 w 1549"/>
              <a:gd name="T3" fmla="*/ 2147483647 h 1356"/>
              <a:gd name="T4" fmla="*/ 2147483647 w 1549"/>
              <a:gd name="T5" fmla="*/ 2147483647 h 1356"/>
              <a:gd name="T6" fmla="*/ 2147483647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7" name="Rectangle 14"/>
          <p:cNvSpPr>
            <a:spLocks noChangeArrowheads="1"/>
          </p:cNvSpPr>
          <p:nvPr/>
        </p:nvSpPr>
        <p:spPr bwMode="auto">
          <a:xfrm>
            <a:off x="7104064" y="3717925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25959" name="Picture 4" descr="f04-7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412875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0" name="AutoShape 11"/>
          <p:cNvSpPr>
            <a:spLocks/>
          </p:cNvSpPr>
          <p:nvPr/>
        </p:nvSpPr>
        <p:spPr bwMode="auto">
          <a:xfrm>
            <a:off x="8759825" y="4292601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 dirty="0"/>
              <a:t>Results also sent to any waiting reservation stations</a:t>
            </a:r>
          </a:p>
        </p:txBody>
      </p:sp>
      <p:sp>
        <p:nvSpPr>
          <p:cNvPr id="125961" name="AutoShape 12"/>
          <p:cNvSpPr>
            <a:spLocks/>
          </p:cNvSpPr>
          <p:nvPr/>
        </p:nvSpPr>
        <p:spPr bwMode="auto">
          <a:xfrm>
            <a:off x="1847851" y="5229225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Reorders buffer for register writes</a:t>
            </a:r>
          </a:p>
        </p:txBody>
      </p:sp>
      <p:sp>
        <p:nvSpPr>
          <p:cNvPr id="125962" name="AutoShape 15"/>
          <p:cNvSpPr>
            <a:spLocks/>
          </p:cNvSpPr>
          <p:nvPr/>
        </p:nvSpPr>
        <p:spPr bwMode="auto">
          <a:xfrm>
            <a:off x="6527800" y="5589588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 dirty="0"/>
              <a:t>Can supply operands for issued instructions</a:t>
            </a:r>
          </a:p>
        </p:txBody>
      </p:sp>
      <p:sp>
        <p:nvSpPr>
          <p:cNvPr id="125963" name="AutoShape 16"/>
          <p:cNvSpPr>
            <a:spLocks/>
          </p:cNvSpPr>
          <p:nvPr/>
        </p:nvSpPr>
        <p:spPr bwMode="auto">
          <a:xfrm>
            <a:off x="8759825" y="1268414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Preserves dependencies</a:t>
            </a:r>
          </a:p>
        </p:txBody>
      </p:sp>
      <p:sp>
        <p:nvSpPr>
          <p:cNvPr id="125964" name="AutoShape 17"/>
          <p:cNvSpPr>
            <a:spLocks/>
          </p:cNvSpPr>
          <p:nvPr/>
        </p:nvSpPr>
        <p:spPr bwMode="auto">
          <a:xfrm>
            <a:off x="8759825" y="2565400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400"/>
              <a:t>Hold pending operands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7E702-06EE-44E8-AFE9-A032B2679B51}"/>
              </a:ext>
            </a:extLst>
          </p:cNvPr>
          <p:cNvSpPr/>
          <p:nvPr/>
        </p:nvSpPr>
        <p:spPr>
          <a:xfrm>
            <a:off x="7104063" y="1513806"/>
            <a:ext cx="1017990" cy="403895"/>
          </a:xfrm>
          <a:prstGeom prst="rect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1731A-CAD5-42F2-9094-3EF914732AD3}"/>
              </a:ext>
            </a:extLst>
          </p:cNvPr>
          <p:cNvSpPr/>
          <p:nvPr/>
        </p:nvSpPr>
        <p:spPr>
          <a:xfrm>
            <a:off x="7104063" y="3659647"/>
            <a:ext cx="1512887" cy="403895"/>
          </a:xfrm>
          <a:prstGeom prst="rect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EEDCF6-7105-47EB-A025-E36F7AE85A74}"/>
              </a:ext>
            </a:extLst>
          </p:cNvPr>
          <p:cNvSpPr/>
          <p:nvPr/>
        </p:nvSpPr>
        <p:spPr>
          <a:xfrm>
            <a:off x="7029452" y="5119807"/>
            <a:ext cx="1355724" cy="403895"/>
          </a:xfrm>
          <a:prstGeom prst="rect">
            <a:avLst/>
          </a:prstGeom>
          <a:ln w="1905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5305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nimBg="1"/>
      <p:bldP spid="125956" grpId="0" animBg="1"/>
      <p:bldP spid="125960" grpId="0" animBg="1"/>
      <p:bldP spid="125961" grpId="0" animBg="1"/>
      <p:bldP spid="125962" grpId="0" animBg="1"/>
      <p:bldP spid="125963" grpId="0" animBg="1"/>
      <p:bldP spid="125964" grpId="0" animBg="1"/>
      <p:bldP spid="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Dynamic Pipeline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Challenges</a:t>
            </a:r>
          </a:p>
          <a:p>
            <a:pPr lvl="1"/>
            <a:r>
              <a:rPr lang="en-US" sz="2000" dirty="0"/>
              <a:t>All data hazards (memory and registers) must be resolved by hardware</a:t>
            </a:r>
          </a:p>
          <a:p>
            <a:endParaRPr lang="en-US" sz="2400" dirty="0"/>
          </a:p>
          <a:p>
            <a:r>
              <a:rPr lang="en-US" sz="2400" b="1" dirty="0"/>
              <a:t>Data Dependencies</a:t>
            </a:r>
          </a:p>
          <a:p>
            <a:pPr lvl="1"/>
            <a:r>
              <a:rPr lang="en-US" sz="2000" dirty="0"/>
              <a:t>RAW (Read After Write) : True dependency</a:t>
            </a:r>
          </a:p>
          <a:p>
            <a:pPr lvl="2"/>
            <a:r>
              <a:rPr lang="en-US" sz="2000" dirty="0"/>
              <a:t>Dynamic pipeline preserves only this dependency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WAR (Write After Read) &amp; WAW (Write After Write) : False dependencies</a:t>
            </a:r>
          </a:p>
          <a:p>
            <a:pPr lvl="2"/>
            <a:r>
              <a:rPr lang="en-US" sz="2000" dirty="0"/>
              <a:t>Dynamic pipeline removes false dependencies by using register renaming</a:t>
            </a:r>
          </a:p>
          <a:p>
            <a:pPr lvl="3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7E6D6C5-0F6E-4B39-BB89-76D8BEB1F698}"/>
              </a:ext>
            </a:extLst>
          </p:cNvPr>
          <p:cNvSpPr/>
          <p:nvPr/>
        </p:nvSpPr>
        <p:spPr>
          <a:xfrm>
            <a:off x="8070372" y="1948288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$t0,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$t1, $t0,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$s2,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$t0, $s2, 20</a:t>
            </a:r>
            <a:endParaRPr lang="en-US" sz="1846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04C0C-DE9B-4CF6-B448-2C125E937214}"/>
              </a:ext>
            </a:extLst>
          </p:cNvPr>
          <p:cNvSpPr/>
          <p:nvPr/>
        </p:nvSpPr>
        <p:spPr>
          <a:xfrm>
            <a:off x="4702564" y="192508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$t0,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$t1, $t0,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$s2,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$t0, $s2, 20</a:t>
            </a:r>
            <a:endParaRPr lang="en-US" sz="184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16B86-26E1-400E-A619-2B3CC2F5749D}"/>
              </a:ext>
            </a:extLst>
          </p:cNvPr>
          <p:cNvSpPr/>
          <p:nvPr/>
        </p:nvSpPr>
        <p:spPr>
          <a:xfrm>
            <a:off x="1246647" y="191310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$t0,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$t1, $t0,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$s2,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$t0, $s2, 20</a:t>
            </a:r>
            <a:endParaRPr lang="en-US" sz="1846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Dependencies Among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66325" y="1906821"/>
            <a:ext cx="476941" cy="4023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0" name="Oval 9"/>
          <p:cNvSpPr/>
          <p:nvPr/>
        </p:nvSpPr>
        <p:spPr>
          <a:xfrm>
            <a:off x="2916095" y="2196958"/>
            <a:ext cx="476941" cy="4023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12" name="Straight Arrow Connector 11"/>
          <p:cNvCxnSpPr>
            <a:stCxn id="9" idx="6"/>
            <a:endCxn id="10" idx="1"/>
          </p:cNvCxnSpPr>
          <p:nvPr/>
        </p:nvCxnSpPr>
        <p:spPr>
          <a:xfrm>
            <a:off x="2743266" y="2108001"/>
            <a:ext cx="242676" cy="1478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55768" y="2486780"/>
            <a:ext cx="476941" cy="4023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8" name="Oval 17"/>
          <p:cNvSpPr/>
          <p:nvPr/>
        </p:nvSpPr>
        <p:spPr>
          <a:xfrm>
            <a:off x="2905538" y="2776917"/>
            <a:ext cx="476941" cy="4023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19" name="Straight Arrow Connector 18"/>
          <p:cNvCxnSpPr>
            <a:stCxn id="17" idx="6"/>
            <a:endCxn id="18" idx="1"/>
          </p:cNvCxnSpPr>
          <p:nvPr/>
        </p:nvCxnSpPr>
        <p:spPr>
          <a:xfrm>
            <a:off x="2732709" y="2687959"/>
            <a:ext cx="242676" cy="1478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77488" y="1925080"/>
            <a:ext cx="476941" cy="402360"/>
          </a:xfrm>
          <a:prstGeom prst="ellipse">
            <a:avLst/>
          </a:prstGeom>
          <a:noFill/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2" name="Oval 31"/>
          <p:cNvSpPr/>
          <p:nvPr/>
        </p:nvSpPr>
        <p:spPr>
          <a:xfrm>
            <a:off x="5666929" y="2789563"/>
            <a:ext cx="476941" cy="402360"/>
          </a:xfrm>
          <a:prstGeom prst="ellipse">
            <a:avLst/>
          </a:prstGeom>
          <a:noFill/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33" name="Curved Connector 32"/>
          <p:cNvCxnSpPr>
            <a:stCxn id="21" idx="2"/>
            <a:endCxn id="32" idx="2"/>
          </p:cNvCxnSpPr>
          <p:nvPr/>
        </p:nvCxnSpPr>
        <p:spPr>
          <a:xfrm rot="10800000" flipV="1">
            <a:off x="5666930" y="2126261"/>
            <a:ext cx="10559" cy="864482"/>
          </a:xfrm>
          <a:prstGeom prst="curvedConnector3">
            <a:avLst>
              <a:gd name="adj1" fmla="val 2598088"/>
            </a:avLst>
          </a:prstGeom>
          <a:ln w="12700">
            <a:solidFill>
              <a:srgbClr val="333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118569" y="1921852"/>
            <a:ext cx="476941" cy="40236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39" name="Oval 38"/>
          <p:cNvSpPr/>
          <p:nvPr/>
        </p:nvSpPr>
        <p:spPr>
          <a:xfrm>
            <a:off x="9039891" y="2511462"/>
            <a:ext cx="476941" cy="40236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40" name="Oval 39"/>
          <p:cNvSpPr/>
          <p:nvPr/>
        </p:nvSpPr>
        <p:spPr>
          <a:xfrm>
            <a:off x="9685455" y="2267729"/>
            <a:ext cx="476941" cy="40236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41" name="Curved Connector 40"/>
          <p:cNvCxnSpPr>
            <a:stCxn id="40" idx="2"/>
            <a:endCxn id="42" idx="7"/>
          </p:cNvCxnSpPr>
          <p:nvPr/>
        </p:nvCxnSpPr>
        <p:spPr>
          <a:xfrm rot="10800000" flipV="1">
            <a:off x="9454208" y="2468909"/>
            <a:ext cx="231248" cy="396838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47112" y="2806822"/>
            <a:ext cx="476941" cy="40236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cxnSp>
        <p:nvCxnSpPr>
          <p:cNvPr id="43" name="Curved Connector 42"/>
          <p:cNvCxnSpPr>
            <a:stCxn id="38" idx="2"/>
            <a:endCxn id="39" idx="7"/>
          </p:cNvCxnSpPr>
          <p:nvPr/>
        </p:nvCxnSpPr>
        <p:spPr>
          <a:xfrm rot="10800000" flipV="1">
            <a:off x="9446987" y="2123031"/>
            <a:ext cx="671583" cy="447354"/>
          </a:xfrm>
          <a:prstGeom prst="curved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55767" y="1389717"/>
            <a:ext cx="70968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RAW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8178" y="1430157"/>
            <a:ext cx="790537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WAW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52758" y="1395110"/>
            <a:ext cx="70795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WAR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2BB36D-28DF-4117-852A-530E23E664DB}"/>
              </a:ext>
            </a:extLst>
          </p:cNvPr>
          <p:cNvSpPr/>
          <p:nvPr/>
        </p:nvSpPr>
        <p:spPr>
          <a:xfrm>
            <a:off x="2680044" y="439753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$t0,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$t1, $t0,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$s2,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$t0, $s2, 20</a:t>
            </a:r>
            <a:endParaRPr lang="en-US" sz="1846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4B09A7-93A7-405D-8D02-2FC92C62E080}"/>
              </a:ext>
            </a:extLst>
          </p:cNvPr>
          <p:cNvGrpSpPr/>
          <p:nvPr/>
        </p:nvGrpSpPr>
        <p:grpSpPr>
          <a:xfrm>
            <a:off x="4014321" y="4407069"/>
            <a:ext cx="593706" cy="411972"/>
            <a:chOff x="2157437" y="3230372"/>
            <a:chExt cx="514545" cy="35704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0E2FA4C-E4DC-49AA-A1AC-6521D2A1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437" y="3455167"/>
              <a:ext cx="205506" cy="13208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4">
              <a:extLst>
                <a:ext uri="{FF2B5EF4-FFF2-40B4-BE49-F238E27FC236}">
                  <a16:creationId xmlns:a16="http://schemas.microsoft.com/office/drawing/2014/main" id="{FD5A1EF9-7688-46A8-8D71-CDCDFA502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P2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BAFF45-ABD0-4046-92E5-0EF02C916B34}"/>
              </a:ext>
            </a:extLst>
          </p:cNvPr>
          <p:cNvSpPr txBox="1"/>
          <p:nvPr/>
        </p:nvSpPr>
        <p:spPr>
          <a:xfrm>
            <a:off x="927164" y="3534399"/>
            <a:ext cx="1065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Preserve only RAW and remove false dependencies by renaming destination registers of each instruction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DD8C24-4976-4BAC-816C-14DB69CDF3F6}"/>
              </a:ext>
            </a:extLst>
          </p:cNvPr>
          <p:cNvGrpSpPr/>
          <p:nvPr/>
        </p:nvGrpSpPr>
        <p:grpSpPr>
          <a:xfrm>
            <a:off x="4044806" y="4686724"/>
            <a:ext cx="535494" cy="411972"/>
            <a:chOff x="2207888" y="3230372"/>
            <a:chExt cx="464094" cy="35704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48CA53-1278-4D43-B006-B3E2C211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88" y="3455167"/>
              <a:ext cx="155055" cy="11451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5A8D7F5A-0F29-4288-9F6E-EDA0F41D4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3"/>
                  </a:solidFill>
                  <a:latin typeface="Courier New" panose="02070309020205020404" pitchFamily="49" charset="0"/>
                </a:rPr>
                <a:t>P3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A57E38-2A6F-4C56-9A2C-5CCB40F08AC6}"/>
              </a:ext>
            </a:extLst>
          </p:cNvPr>
          <p:cNvGrpSpPr/>
          <p:nvPr/>
        </p:nvGrpSpPr>
        <p:grpSpPr>
          <a:xfrm>
            <a:off x="4702563" y="5004224"/>
            <a:ext cx="517891" cy="411972"/>
            <a:chOff x="2223143" y="3230372"/>
            <a:chExt cx="448839" cy="35704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0FE98A-8202-4182-A253-EF65CE56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143" y="3455167"/>
              <a:ext cx="139801" cy="8187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4">
              <a:extLst>
                <a:ext uri="{FF2B5EF4-FFF2-40B4-BE49-F238E27FC236}">
                  <a16:creationId xmlns:a16="http://schemas.microsoft.com/office/drawing/2014/main" id="{1EB17128-B8D7-40EF-9868-601439CB5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3"/>
                  </a:solidFill>
                  <a:latin typeface="Courier New" panose="02070309020205020404" pitchFamily="49" charset="0"/>
                </a:rPr>
                <a:t>P3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103419-0695-4E55-A17F-E586E0D20CE9}"/>
              </a:ext>
            </a:extLst>
          </p:cNvPr>
          <p:cNvGrpSpPr/>
          <p:nvPr/>
        </p:nvGrpSpPr>
        <p:grpSpPr>
          <a:xfrm>
            <a:off x="4021360" y="4156406"/>
            <a:ext cx="531207" cy="411972"/>
            <a:chOff x="2211603" y="3230372"/>
            <a:chExt cx="460379" cy="357043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3FEB3CF-7376-44B4-8E9C-6173FF1B4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1603" y="3455167"/>
              <a:ext cx="151341" cy="8718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4">
              <a:extLst>
                <a:ext uri="{FF2B5EF4-FFF2-40B4-BE49-F238E27FC236}">
                  <a16:creationId xmlns:a16="http://schemas.microsoft.com/office/drawing/2014/main" id="{502D9C8D-C4ED-4B0B-9D78-E16AF919F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P1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334914-8A55-4BD2-8197-C111C0B52135}"/>
              </a:ext>
            </a:extLst>
          </p:cNvPr>
          <p:cNvGrpSpPr/>
          <p:nvPr/>
        </p:nvGrpSpPr>
        <p:grpSpPr>
          <a:xfrm>
            <a:off x="4716022" y="4472627"/>
            <a:ext cx="505267" cy="411972"/>
            <a:chOff x="2234084" y="3230372"/>
            <a:chExt cx="437898" cy="35704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CD27E0D-C0B9-4576-AD48-2181176F7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085" y="3455167"/>
              <a:ext cx="128859" cy="7527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033B0A80-745C-49C8-8FC9-D20DAFBDE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P1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10B69E-4942-43D6-B6FC-6E0B6B66A7FD}"/>
              </a:ext>
            </a:extLst>
          </p:cNvPr>
          <p:cNvGrpSpPr/>
          <p:nvPr/>
        </p:nvGrpSpPr>
        <p:grpSpPr>
          <a:xfrm>
            <a:off x="4021360" y="5016478"/>
            <a:ext cx="528707" cy="411972"/>
            <a:chOff x="2213769" y="3230372"/>
            <a:chExt cx="458213" cy="357043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3E0574A-6107-48B6-B041-15DFAD212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769" y="3455172"/>
              <a:ext cx="149179" cy="8882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4">
              <a:extLst>
                <a:ext uri="{FF2B5EF4-FFF2-40B4-BE49-F238E27FC236}">
                  <a16:creationId xmlns:a16="http://schemas.microsoft.com/office/drawing/2014/main" id="{C7154C61-ACBC-44E6-ACC9-39AEFC005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4"/>
                  </a:solidFill>
                  <a:latin typeface="Courier New" panose="02070309020205020404" pitchFamily="49" charset="0"/>
                </a:rPr>
                <a:t>P4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515638C-8960-493C-B7B8-CF9C1E649460}"/>
              </a:ext>
            </a:extLst>
          </p:cNvPr>
          <p:cNvSpPr/>
          <p:nvPr/>
        </p:nvSpPr>
        <p:spPr>
          <a:xfrm>
            <a:off x="6452415" y="440943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en-US" sz="1846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84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en-US" sz="1846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en-US" sz="1846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846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en-US" sz="1846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  <a:endParaRPr lang="en-US" sz="1846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60377A-F6EC-4219-9AA2-25E1CA9BBE9C}"/>
              </a:ext>
            </a:extLst>
          </p:cNvPr>
          <p:cNvSpPr/>
          <p:nvPr/>
        </p:nvSpPr>
        <p:spPr>
          <a:xfrm>
            <a:off x="5666929" y="4801097"/>
            <a:ext cx="724778" cy="422183"/>
          </a:xfrm>
          <a:prstGeom prst="rightArrow">
            <a:avLst/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9F8AE8-884C-4259-9B36-A1DAF6C05681}"/>
              </a:ext>
            </a:extLst>
          </p:cNvPr>
          <p:cNvSpPr txBox="1"/>
          <p:nvPr/>
        </p:nvSpPr>
        <p:spPr>
          <a:xfrm>
            <a:off x="6043820" y="5818230"/>
            <a:ext cx="501631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>
                <a:solidFill>
                  <a:srgbClr val="0070C0"/>
                </a:solidFill>
              </a:rPr>
              <a:t>Now can </a:t>
            </a:r>
            <a:r>
              <a:rPr lang="en-US" sz="2077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077" dirty="0">
                <a:solidFill>
                  <a:srgbClr val="0070C0"/>
                </a:solidFill>
              </a:rPr>
              <a:t> execute before </a:t>
            </a:r>
            <a:r>
              <a:rPr lang="en-US" sz="2077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77" dirty="0">
                <a:solidFill>
                  <a:srgbClr val="0070C0"/>
                </a:solidFill>
              </a:rPr>
              <a:t> and </a:t>
            </a:r>
            <a:r>
              <a:rPr lang="en-US" sz="2077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77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71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  <p:bldP spid="21" grpId="0" animBg="1"/>
      <p:bldP spid="32" grpId="0" animBg="1"/>
      <p:bldP spid="38" grpId="0" animBg="1"/>
      <p:bldP spid="39" grpId="0" animBg="1"/>
      <p:bldP spid="40" grpId="0" animBg="1"/>
      <p:bldP spid="42" grpId="0" animBg="1"/>
      <p:bldP spid="44" grpId="0"/>
      <p:bldP spid="11" grpId="0"/>
      <p:bldP spid="66" grpId="0"/>
      <p:bldP spid="13" grpId="0" animBg="1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Dependencies Among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89441"/>
            <a:ext cx="10972800" cy="27367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2BB36D-28DF-4117-852A-530E23E664DB}"/>
              </a:ext>
            </a:extLst>
          </p:cNvPr>
          <p:cNvSpPr/>
          <p:nvPr/>
        </p:nvSpPr>
        <p:spPr>
          <a:xfrm>
            <a:off x="2680044" y="439753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$t0,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$t1, $t0,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$s2,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$t0, $s2, 20</a:t>
            </a:r>
            <a:endParaRPr lang="en-US" sz="1846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4B09A7-93A7-405D-8D02-2FC92C62E080}"/>
              </a:ext>
            </a:extLst>
          </p:cNvPr>
          <p:cNvGrpSpPr/>
          <p:nvPr/>
        </p:nvGrpSpPr>
        <p:grpSpPr>
          <a:xfrm>
            <a:off x="4014321" y="4407069"/>
            <a:ext cx="593706" cy="411972"/>
            <a:chOff x="2157437" y="3230372"/>
            <a:chExt cx="514545" cy="35704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0E2FA4C-E4DC-49AA-A1AC-6521D2A1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437" y="3455167"/>
              <a:ext cx="205506" cy="13208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4">
              <a:extLst>
                <a:ext uri="{FF2B5EF4-FFF2-40B4-BE49-F238E27FC236}">
                  <a16:creationId xmlns:a16="http://schemas.microsoft.com/office/drawing/2014/main" id="{FD5A1EF9-7688-46A8-8D71-CDCDFA502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P2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DD8C24-4976-4BAC-816C-14DB69CDF3F6}"/>
              </a:ext>
            </a:extLst>
          </p:cNvPr>
          <p:cNvGrpSpPr/>
          <p:nvPr/>
        </p:nvGrpSpPr>
        <p:grpSpPr>
          <a:xfrm>
            <a:off x="4044806" y="4686724"/>
            <a:ext cx="535494" cy="411972"/>
            <a:chOff x="2207888" y="3230372"/>
            <a:chExt cx="464094" cy="357043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48CA53-1278-4D43-B006-B3E2C211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88" y="3455167"/>
              <a:ext cx="155055" cy="11451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5A8D7F5A-0F29-4288-9F6E-EDA0F41D4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3"/>
                  </a:solidFill>
                  <a:latin typeface="Courier New" panose="02070309020205020404" pitchFamily="49" charset="0"/>
                </a:rPr>
                <a:t>P3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A57E38-2A6F-4C56-9A2C-5CCB40F08AC6}"/>
              </a:ext>
            </a:extLst>
          </p:cNvPr>
          <p:cNvGrpSpPr/>
          <p:nvPr/>
        </p:nvGrpSpPr>
        <p:grpSpPr>
          <a:xfrm>
            <a:off x="4702563" y="5004224"/>
            <a:ext cx="517891" cy="411972"/>
            <a:chOff x="2223143" y="3230372"/>
            <a:chExt cx="448839" cy="35704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0FE98A-8202-4182-A253-EF65CE56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143" y="3455167"/>
              <a:ext cx="139801" cy="8187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4">
              <a:extLst>
                <a:ext uri="{FF2B5EF4-FFF2-40B4-BE49-F238E27FC236}">
                  <a16:creationId xmlns:a16="http://schemas.microsoft.com/office/drawing/2014/main" id="{1EB17128-B8D7-40EF-9868-601439CB5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3"/>
                  </a:solidFill>
                  <a:latin typeface="Courier New" panose="02070309020205020404" pitchFamily="49" charset="0"/>
                </a:rPr>
                <a:t>P3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103419-0695-4E55-A17F-E586E0D20CE9}"/>
              </a:ext>
            </a:extLst>
          </p:cNvPr>
          <p:cNvGrpSpPr/>
          <p:nvPr/>
        </p:nvGrpSpPr>
        <p:grpSpPr>
          <a:xfrm>
            <a:off x="4021360" y="4156406"/>
            <a:ext cx="531207" cy="411972"/>
            <a:chOff x="2211603" y="3230372"/>
            <a:chExt cx="460379" cy="357043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3FEB3CF-7376-44B4-8E9C-6173FF1B4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1603" y="3455167"/>
              <a:ext cx="151341" cy="8718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4">
              <a:extLst>
                <a:ext uri="{FF2B5EF4-FFF2-40B4-BE49-F238E27FC236}">
                  <a16:creationId xmlns:a16="http://schemas.microsoft.com/office/drawing/2014/main" id="{502D9C8D-C4ED-4B0B-9D78-E16AF919F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P1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334914-8A55-4BD2-8197-C111C0B52135}"/>
              </a:ext>
            </a:extLst>
          </p:cNvPr>
          <p:cNvGrpSpPr/>
          <p:nvPr/>
        </p:nvGrpSpPr>
        <p:grpSpPr>
          <a:xfrm>
            <a:off x="4716022" y="4472627"/>
            <a:ext cx="505267" cy="411972"/>
            <a:chOff x="2234084" y="3230372"/>
            <a:chExt cx="437898" cy="35704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CD27E0D-C0B9-4576-AD48-2181176F7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085" y="3455167"/>
              <a:ext cx="128859" cy="7527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033B0A80-745C-49C8-8FC9-D20DAFBDE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P1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10B69E-4942-43D6-B6FC-6E0B6B66A7FD}"/>
              </a:ext>
            </a:extLst>
          </p:cNvPr>
          <p:cNvGrpSpPr/>
          <p:nvPr/>
        </p:nvGrpSpPr>
        <p:grpSpPr>
          <a:xfrm>
            <a:off x="4021360" y="5016478"/>
            <a:ext cx="528707" cy="411972"/>
            <a:chOff x="2213769" y="3230372"/>
            <a:chExt cx="458213" cy="357043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3E0574A-6107-48B6-B041-15DFAD212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769" y="3455172"/>
              <a:ext cx="149179" cy="8882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4">
              <a:extLst>
                <a:ext uri="{FF2B5EF4-FFF2-40B4-BE49-F238E27FC236}">
                  <a16:creationId xmlns:a16="http://schemas.microsoft.com/office/drawing/2014/main" id="{C7154C61-ACBC-44E6-ACC9-39AEFC005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084" y="3230372"/>
              <a:ext cx="437898" cy="35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77" b="1" dirty="0">
                  <a:solidFill>
                    <a:schemeClr val="accent4"/>
                  </a:solidFill>
                  <a:latin typeface="Courier New" panose="02070309020205020404" pitchFamily="49" charset="0"/>
                </a:rPr>
                <a:t>P4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515638C-8960-493C-B7B8-CF9C1E649460}"/>
              </a:ext>
            </a:extLst>
          </p:cNvPr>
          <p:cNvSpPr/>
          <p:nvPr/>
        </p:nvSpPr>
        <p:spPr>
          <a:xfrm>
            <a:off x="6452415" y="4409430"/>
            <a:ext cx="3235913" cy="122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en-US" sz="1846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20($s2)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84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en-US" sz="1846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$t2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en-US" sz="1846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$s4, $t3</a:t>
            </a:r>
            <a:b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en-US" sz="18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en-US" sz="1846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en-US" sz="1846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fr-FR" altLang="en-US" sz="1846" dirty="0">
                <a:latin typeface="Courier New" panose="02070309020205020404" pitchFamily="49" charset="0"/>
                <a:cs typeface="Courier New" panose="02070309020205020404" pitchFamily="49" charset="0"/>
              </a:rPr>
              <a:t>, 20</a:t>
            </a:r>
            <a:endParaRPr lang="en-US" sz="1846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60377A-F6EC-4219-9AA2-25E1CA9BBE9C}"/>
              </a:ext>
            </a:extLst>
          </p:cNvPr>
          <p:cNvSpPr/>
          <p:nvPr/>
        </p:nvSpPr>
        <p:spPr>
          <a:xfrm>
            <a:off x="5666929" y="4801097"/>
            <a:ext cx="724778" cy="422183"/>
          </a:xfrm>
          <a:prstGeom prst="rightArrow">
            <a:avLst/>
          </a:prstGeom>
          <a:solidFill>
            <a:schemeClr val="accent5"/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0F4E-620E-4969-96DF-6237C4893DE5}"/>
              </a:ext>
            </a:extLst>
          </p:cNvPr>
          <p:cNvGraphicFramePr>
            <a:graphicFrameLocks noGrp="1"/>
          </p:cNvGraphicFramePr>
          <p:nvPr/>
        </p:nvGraphicFramePr>
        <p:xfrm>
          <a:off x="1243614" y="1679078"/>
          <a:ext cx="4527394" cy="2346960"/>
        </p:xfrm>
        <a:graphic>
          <a:graphicData uri="http://schemas.openxmlformats.org/drawingml/2006/table">
            <a:tbl>
              <a:tblPr/>
              <a:tblGrid>
                <a:gridCol w="847493">
                  <a:extLst>
                    <a:ext uri="{9D8B030D-6E8A-4147-A177-3AD203B41FA5}">
                      <a16:colId xmlns:a16="http://schemas.microsoft.com/office/drawing/2014/main" val="3578259834"/>
                    </a:ext>
                  </a:extLst>
                </a:gridCol>
                <a:gridCol w="810322">
                  <a:extLst>
                    <a:ext uri="{9D8B030D-6E8A-4147-A177-3AD203B41FA5}">
                      <a16:colId xmlns:a16="http://schemas.microsoft.com/office/drawing/2014/main" val="3919234980"/>
                    </a:ext>
                  </a:extLst>
                </a:gridCol>
                <a:gridCol w="676507">
                  <a:extLst>
                    <a:ext uri="{9D8B030D-6E8A-4147-A177-3AD203B41FA5}">
                      <a16:colId xmlns:a16="http://schemas.microsoft.com/office/drawing/2014/main" val="3146804219"/>
                    </a:ext>
                  </a:extLst>
                </a:gridCol>
                <a:gridCol w="721112">
                  <a:extLst>
                    <a:ext uri="{9D8B030D-6E8A-4147-A177-3AD203B41FA5}">
                      <a16:colId xmlns:a16="http://schemas.microsoft.com/office/drawing/2014/main" val="983055734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2720798504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48259682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slti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0684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27540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248674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268675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2702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10839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12622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1E4F9A9-3577-4FBF-80FF-E3B45C1E1E46}"/>
              </a:ext>
            </a:extLst>
          </p:cNvPr>
          <p:cNvGraphicFramePr>
            <a:graphicFrameLocks noGrp="1"/>
          </p:cNvGraphicFramePr>
          <p:nvPr/>
        </p:nvGraphicFramePr>
        <p:xfrm>
          <a:off x="7294081" y="1679561"/>
          <a:ext cx="3648506" cy="2011680"/>
        </p:xfrm>
        <a:graphic>
          <a:graphicData uri="http://schemas.openxmlformats.org/drawingml/2006/table">
            <a:tbl>
              <a:tblPr/>
              <a:tblGrid>
                <a:gridCol w="778927">
                  <a:extLst>
                    <a:ext uri="{9D8B030D-6E8A-4147-A177-3AD203B41FA5}">
                      <a16:colId xmlns:a16="http://schemas.microsoft.com/office/drawing/2014/main" val="3919234980"/>
                    </a:ext>
                  </a:extLst>
                </a:gridCol>
                <a:gridCol w="676507">
                  <a:extLst>
                    <a:ext uri="{9D8B030D-6E8A-4147-A177-3AD203B41FA5}">
                      <a16:colId xmlns:a16="http://schemas.microsoft.com/office/drawing/2014/main" val="3146804219"/>
                    </a:ext>
                  </a:extLst>
                </a:gridCol>
                <a:gridCol w="721112">
                  <a:extLst>
                    <a:ext uri="{9D8B030D-6E8A-4147-A177-3AD203B41FA5}">
                      <a16:colId xmlns:a16="http://schemas.microsoft.com/office/drawing/2014/main" val="983055734"/>
                    </a:ext>
                  </a:extLst>
                </a:gridCol>
                <a:gridCol w="758283">
                  <a:extLst>
                    <a:ext uri="{9D8B030D-6E8A-4147-A177-3AD203B41FA5}">
                      <a16:colId xmlns:a16="http://schemas.microsoft.com/office/drawing/2014/main" val="2720798504"/>
                    </a:ext>
                  </a:extLst>
                </a:gridCol>
                <a:gridCol w="713677">
                  <a:extLst>
                    <a:ext uri="{9D8B030D-6E8A-4147-A177-3AD203B41FA5}">
                      <a16:colId xmlns:a16="http://schemas.microsoft.com/office/drawing/2014/main" val="248259682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addu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slti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0684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27540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248674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268675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2702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10839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3C11830-A8FE-4C48-9C81-57BA16859C90}"/>
              </a:ext>
            </a:extLst>
          </p:cNvPr>
          <p:cNvSpPr txBox="1"/>
          <p:nvPr/>
        </p:nvSpPr>
        <p:spPr>
          <a:xfrm>
            <a:off x="2153467" y="115840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Mapping table status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6398FF-B175-4659-BE3F-4F59FD652816}"/>
              </a:ext>
            </a:extLst>
          </p:cNvPr>
          <p:cNvSpPr txBox="1"/>
          <p:nvPr/>
        </p:nvSpPr>
        <p:spPr>
          <a:xfrm>
            <a:off x="8070371" y="1158406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Free list status</a:t>
            </a:r>
          </a:p>
        </p:txBody>
      </p:sp>
    </p:spTree>
    <p:extLst>
      <p:ext uri="{BB962C8B-B14F-4D97-AF65-F5344CB8AC3E}">
        <p14:creationId xmlns:p14="http://schemas.microsoft.com/office/powerpoint/2010/main" val="39492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7CFA1B09-F783-4AAB-88FB-DF86C33A1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Recall Power Wall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A4223EE-561C-4D4A-B416-053C745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766" y="1131816"/>
            <a:ext cx="11292468" cy="4964611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With super-pipelining, super-scalar, and dynamic pipelining, CPU performance was easily increased alongside higher clock frequency until early 2000s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pic>
        <p:nvPicPr>
          <p:cNvPr id="10250" name="Picture 11">
            <a:extLst>
              <a:ext uri="{FF2B5EF4-FFF2-40B4-BE49-F238E27FC236}">
                <a16:creationId xmlns:a16="http://schemas.microsoft.com/office/drawing/2014/main" id="{DA8B35C1-CFF3-49F8-9C9D-BED2B685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89" y="1907942"/>
            <a:ext cx="6953624" cy="298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096B30-4AAF-450F-87E7-F8A848651C18}"/>
              </a:ext>
            </a:extLst>
          </p:cNvPr>
          <p:cNvSpPr/>
          <p:nvPr/>
        </p:nvSpPr>
        <p:spPr>
          <a:xfrm>
            <a:off x="1536151" y="4979566"/>
            <a:ext cx="7942385" cy="64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69" b="1" dirty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2769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Capacitive load</a:t>
            </a:r>
            <a:r>
              <a:rPr lang="en-US" sz="2769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en-US" sz="2769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69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76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82676-F9AE-460E-A6C6-B5A8A84D9C6E}"/>
              </a:ext>
            </a:extLst>
          </p:cNvPr>
          <p:cNvSpPr txBox="1"/>
          <p:nvPr/>
        </p:nvSpPr>
        <p:spPr>
          <a:xfrm>
            <a:off x="1618008" y="5896372"/>
            <a:ext cx="9377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Add more cores with the same frequency instead (DLP &amp; TLP)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914" name="Rectangle 18"/>
          <p:cNvSpPr>
            <a:spLocks noChangeArrowheads="1"/>
          </p:cNvSpPr>
          <p:nvPr/>
        </p:nvSpPr>
        <p:spPr bwMode="auto">
          <a:xfrm>
            <a:off x="1655763" y="2943226"/>
            <a:ext cx="18280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872937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464632" y="1209787"/>
            <a:ext cx="10972799" cy="5072067"/>
          </a:xfrm>
          <a:noFill/>
          <a:ln/>
        </p:spPr>
        <p:txBody>
          <a:bodyPr>
            <a:normAutofit/>
          </a:bodyPr>
          <a:lstStyle/>
          <a:p>
            <a:r>
              <a:rPr lang="en-US" sz="2000" b="1" dirty="0"/>
              <a:t>Programs: </a:t>
            </a:r>
            <a:r>
              <a:rPr lang="en-US" sz="2000" b="1" dirty="0">
                <a:solidFill>
                  <a:srgbClr val="0070C0"/>
                </a:solidFill>
              </a:rPr>
              <a:t>sequential</a:t>
            </a:r>
            <a:r>
              <a:rPr lang="en-US" sz="2000" b="1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concurrent</a:t>
            </a:r>
          </a:p>
          <a:p>
            <a:pPr lvl="1"/>
            <a:r>
              <a:rPr lang="en-US" sz="2000" dirty="0"/>
              <a:t>Sequential: only one activity during a period of time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Concurrent: multiple independent or cooperating activities during a period, but not necessarily simultaneous (e.g., multithreading on 1 core)</a:t>
            </a:r>
          </a:p>
          <a:p>
            <a:endParaRPr lang="en-US" sz="2000" dirty="0"/>
          </a:p>
          <a:p>
            <a:r>
              <a:rPr lang="en-US" sz="2000" b="1" dirty="0"/>
              <a:t>Computers: </a:t>
            </a:r>
            <a:r>
              <a:rPr lang="en-US" sz="2000" b="1" dirty="0">
                <a:solidFill>
                  <a:srgbClr val="0070C0"/>
                </a:solidFill>
              </a:rPr>
              <a:t>serial</a:t>
            </a:r>
            <a:r>
              <a:rPr lang="en-US" sz="2000" b="1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parallel</a:t>
            </a:r>
          </a:p>
          <a:p>
            <a:pPr lvl="1"/>
            <a:r>
              <a:rPr lang="en-US" sz="2000" dirty="0"/>
              <a:t>Parallel: multiple instructions or multiple operations per cycle (ILP, DLP, TLP)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b="1" dirty="0"/>
              <a:t>Key challenge: Scalability of programs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Issues: scheduling, load balancing, synchronization, communication overhead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2C4088-0E80-46D0-BB5B-496683EDAD3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0972799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Concurrency vs. Parallelism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092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2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2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2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2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2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29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29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93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38" y="1193401"/>
            <a:ext cx="11086171" cy="5414303"/>
          </a:xfrm>
        </p:spPr>
        <p:txBody>
          <a:bodyPr>
            <a:normAutofit/>
          </a:bodyPr>
          <a:lstStyle/>
          <a:p>
            <a:r>
              <a:rPr lang="en-US" sz="2000" b="1" dirty="0"/>
              <a:t>Matrix addition</a:t>
            </a:r>
          </a:p>
          <a:p>
            <a:pPr lvl="1"/>
            <a:r>
              <a:rPr lang="en-US" sz="2000" dirty="0"/>
              <a:t>matrix A, B, C;  // dimensions </a:t>
            </a:r>
            <a:r>
              <a:rPr lang="en-US" sz="2000" dirty="0" err="1"/>
              <a:t>m</a:t>
            </a:r>
            <a:r>
              <a:rPr lang="en-US" sz="2000" dirty="0"/>
              <a:t> × </a:t>
            </a:r>
            <a:r>
              <a:rPr lang="en-US" sz="2000" dirty="0" err="1"/>
              <a:t>n</a:t>
            </a:r>
            <a:endParaRPr lang="en-US" sz="2000" dirty="0"/>
          </a:p>
          <a:p>
            <a:pPr lvl="1"/>
            <a:r>
              <a:rPr lang="en-US" sz="2000" dirty="0"/>
              <a:t>C = A + B;</a:t>
            </a:r>
          </a:p>
          <a:p>
            <a:pPr lvl="1"/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m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for (</a:t>
            </a:r>
            <a:r>
              <a:rPr lang="en-US" sz="2000" dirty="0" err="1"/>
              <a:t>j</a:t>
            </a:r>
            <a:r>
              <a:rPr lang="en-US" sz="2000" dirty="0"/>
              <a:t> = 0; </a:t>
            </a:r>
            <a:r>
              <a:rPr lang="en-US" sz="2000" dirty="0" err="1"/>
              <a:t>j</a:t>
            </a:r>
            <a:r>
              <a:rPr lang="en-US" sz="2000" dirty="0"/>
              <a:t> &lt; </a:t>
            </a:r>
            <a:r>
              <a:rPr lang="en-US" sz="2000" dirty="0" err="1"/>
              <a:t>n</a:t>
            </a:r>
            <a:r>
              <a:rPr lang="en-US" sz="2000" dirty="0"/>
              <a:t>; </a:t>
            </a:r>
            <a:r>
              <a:rPr lang="en-US" sz="2000" dirty="0" err="1"/>
              <a:t>j</a:t>
            </a:r>
            <a:r>
              <a:rPr lang="en-US" sz="2000" dirty="0"/>
              <a:t>++) </a:t>
            </a:r>
            <a:r>
              <a:rPr lang="en-US" sz="2000" dirty="0" err="1"/>
              <a:t>C[i][j</a:t>
            </a:r>
            <a:r>
              <a:rPr lang="en-US" sz="2000" dirty="0"/>
              <a:t>] = </a:t>
            </a:r>
            <a:r>
              <a:rPr lang="en-US" sz="2000" dirty="0" err="1"/>
              <a:t>A[i][j</a:t>
            </a:r>
            <a:r>
              <a:rPr lang="en-US" sz="2000" dirty="0"/>
              <a:t>] + </a:t>
            </a:r>
            <a:r>
              <a:rPr lang="en-US" sz="2000" dirty="0" err="1"/>
              <a:t>B[i][j</a:t>
            </a:r>
            <a:r>
              <a:rPr lang="en-US" sz="2000" dirty="0"/>
              <a:t>];</a:t>
            </a:r>
          </a:p>
          <a:p>
            <a:endParaRPr lang="en-US" sz="2000" dirty="0"/>
          </a:p>
          <a:p>
            <a:r>
              <a:rPr lang="en-US" sz="2000" b="1" dirty="0"/>
              <a:t>Database search</a:t>
            </a:r>
          </a:p>
          <a:p>
            <a:pPr lvl="1"/>
            <a:r>
              <a:rPr lang="en-US" sz="2000" dirty="0"/>
              <a:t>find an item with a given property by examining all items</a:t>
            </a:r>
          </a:p>
          <a:p>
            <a:endParaRPr lang="en-US" sz="2000" dirty="0"/>
          </a:p>
          <a:p>
            <a:r>
              <a:rPr lang="en-US" sz="2000" b="1" dirty="0"/>
              <a:t>Web search</a:t>
            </a:r>
          </a:p>
          <a:p>
            <a:pPr lvl="1"/>
            <a:r>
              <a:rPr lang="en-US" sz="2000" dirty="0"/>
              <a:t>Google’s MapReduce algorithm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135282-BEB4-45A9-A696-C1C25FCF4B7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1" y="71367"/>
            <a:ext cx="11315384" cy="693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27517" rtl="0" eaLnBrk="1" latinLnBrk="0" hangingPunct="1">
              <a:spcBef>
                <a:spcPct val="0"/>
              </a:spcBef>
              <a:buNone/>
              <a:defRPr sz="4615" b="1" kern="1200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400" dirty="0"/>
              <a:t>Concurrency and Parallelism Examples 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92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535260" y="1375780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the key idea behind register renaming?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240110" y="2105127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Prevent overwriting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79BA7-F32A-40EB-8867-42775422EF91}"/>
              </a:ext>
            </a:extLst>
          </p:cNvPr>
          <p:cNvSpPr txBox="1"/>
          <p:nvPr/>
        </p:nvSpPr>
        <p:spPr>
          <a:xfrm>
            <a:off x="535260" y="3614440"/>
            <a:ext cx="9736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are the three levels of parallelism?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7C41F-1FA4-4540-A043-C8AD52AFC35F}"/>
              </a:ext>
            </a:extLst>
          </p:cNvPr>
          <p:cNvSpPr txBox="1"/>
          <p:nvPr/>
        </p:nvSpPr>
        <p:spPr>
          <a:xfrm>
            <a:off x="1240110" y="4343787"/>
            <a:ext cx="727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800" b="1" dirty="0">
                <a:solidFill>
                  <a:srgbClr val="00B050"/>
                </a:solidFill>
              </a:rPr>
              <a:t>ILP, DLP, TLP</a:t>
            </a:r>
          </a:p>
        </p:txBody>
      </p:sp>
    </p:spTree>
    <p:extLst>
      <p:ext uri="{BB962C8B-B14F-4D97-AF65-F5344CB8AC3E}">
        <p14:creationId xmlns:p14="http://schemas.microsoft.com/office/powerpoint/2010/main" val="39521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B55A-1A36-4E93-BC47-519805AE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Processor 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35155-5EFE-4A29-B568-1F7348479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720" y="1160688"/>
                <a:ext cx="10650559" cy="5362340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/>
                  <a:t>Performance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𝑪𝑷𝑼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</m:den>
                    </m:f>
                  </m:oMath>
                </a14:m>
                <a:r>
                  <a:rPr lang="en-US" sz="2400" b="1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𝑰𝒏𝒔𝒕𝒓𝒖𝒄𝒕𝒊𝒐𝒏𝒔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𝑪𝑷𝑰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𝑪𝒚𝒄𝒍𝒆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dirty="0"/>
                  <a:t>CPI = 1 is ideal</a:t>
                </a:r>
              </a:p>
              <a:p>
                <a:pPr lvl="1"/>
                <a:r>
                  <a:rPr lang="en-US" sz="2000" dirty="0"/>
                  <a:t>But, practically not achievable due to hazards in pipelined architecture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b="1" dirty="0"/>
                  <a:t>Cycle Time is determined by </a:t>
                </a:r>
              </a:p>
              <a:p>
                <a:pPr lvl="1"/>
                <a:r>
                  <a:rPr lang="en-US" sz="2000" dirty="0"/>
                  <a:t>The longest instruction execution time in single-cycle CPU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The longest stage execution time in pipelined CPU</a:t>
                </a:r>
              </a:p>
              <a:p>
                <a:pPr lvl="2"/>
                <a:r>
                  <a:rPr lang="en-US" sz="1800" dirty="0"/>
                  <a:t>If execution times of stages are well-balanced, the speedup of N-stage pipeline is N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35155-5EFE-4A29-B568-1F7348479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720" y="1160688"/>
                <a:ext cx="10650559" cy="5362340"/>
              </a:xfr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27D6-F4D2-4F6C-95EF-CB65CDEA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3591AF-A34F-44FC-BF14-342A9E361D5D}"/>
              </a:ext>
            </a:extLst>
          </p:cNvPr>
          <p:cNvCxnSpPr>
            <a:cxnSpLocks/>
          </p:cNvCxnSpPr>
          <p:nvPr/>
        </p:nvCxnSpPr>
        <p:spPr>
          <a:xfrm>
            <a:off x="6819609" y="1823814"/>
            <a:ext cx="1790683" cy="0"/>
          </a:xfrm>
          <a:prstGeom prst="line">
            <a:avLst/>
          </a:prstGeom>
          <a:ln w="19050">
            <a:solidFill>
              <a:srgbClr val="0070C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4ABB9-FF66-4DFD-A0B4-660DE02AD05C}"/>
              </a:ext>
            </a:extLst>
          </p:cNvPr>
          <p:cNvCxnSpPr>
            <a:cxnSpLocks/>
          </p:cNvCxnSpPr>
          <p:nvPr/>
        </p:nvCxnSpPr>
        <p:spPr>
          <a:xfrm flipH="1">
            <a:off x="6860186" y="1823814"/>
            <a:ext cx="263769" cy="34290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C03BC5-529C-4686-A679-5E7742B5C1B0}"/>
              </a:ext>
            </a:extLst>
          </p:cNvPr>
          <p:cNvSpPr txBox="1"/>
          <p:nvPr/>
        </p:nvSpPr>
        <p:spPr>
          <a:xfrm>
            <a:off x="4395624" y="2074969"/>
            <a:ext cx="4479111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Decided by Microarchitecture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203135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13D-924A-4D21-BBA1-1DA5A088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8CEE-16B3-43B6-AD0A-D214F194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Latency vs. throughput</a:t>
            </a:r>
          </a:p>
          <a:p>
            <a:endParaRPr lang="en-US" sz="2400" dirty="0"/>
          </a:p>
          <a:p>
            <a:r>
              <a:rPr lang="en-US" sz="2400" b="1" dirty="0"/>
              <a:t>Levels of Parallelism:</a:t>
            </a:r>
          </a:p>
          <a:p>
            <a:pPr lvl="1"/>
            <a:r>
              <a:rPr lang="en-US" sz="2000" dirty="0"/>
              <a:t>Instruction-level Parallelism (ILP)</a:t>
            </a:r>
          </a:p>
          <a:p>
            <a:pPr lvl="2"/>
            <a:r>
              <a:rPr lang="en-US" sz="2000" dirty="0"/>
              <a:t>Executing independent instructions (in one thread) in parallel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Data-level Parallelism (DLP)</a:t>
            </a:r>
          </a:p>
          <a:p>
            <a:pPr lvl="2"/>
            <a:r>
              <a:rPr lang="en-US" sz="2000" dirty="0"/>
              <a:t>Executing the same instruction on different data subsets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Thread-level Parallelism (or Task-level Parallelism, TLP)</a:t>
            </a:r>
          </a:p>
          <a:p>
            <a:pPr lvl="2"/>
            <a:r>
              <a:rPr lang="en-US" sz="2000" dirty="0"/>
              <a:t>Executing independent computing tasks in parallel (on same or different data)</a:t>
            </a:r>
          </a:p>
          <a:p>
            <a:pPr lvl="2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34F2-A733-4B0A-9B28-8FE26B1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11513" y="6616700"/>
            <a:ext cx="4024312" cy="1651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Instruction Level Parallelism (ILP)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Basic idea: Execute several instructions in parallel</a:t>
            </a:r>
          </a:p>
          <a:p>
            <a:pPr lvl="1">
              <a:lnSpc>
                <a:spcPct val="90000"/>
              </a:lnSpc>
            </a:pPr>
            <a:endParaRPr lang="en-US" altLang="en-US" sz="1939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Pipelining is one example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it can only push through at most 1 </a:t>
            </a:r>
            <a:r>
              <a:rPr lang="en-US" altLang="en-US" sz="2000" dirty="0" err="1"/>
              <a:t>inst</a:t>
            </a:r>
            <a:r>
              <a:rPr lang="en-US" altLang="en-US" sz="2000" dirty="0"/>
              <a:t>/cycle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How about multiple instruction/cycle?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More complicated and more transistors/logic (e.g., superscalar)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b="1" dirty="0"/>
              <a:t>Simple ILP recipe</a:t>
            </a:r>
          </a:p>
          <a:p>
            <a:pPr lvl="1"/>
            <a:r>
              <a:rPr lang="en-US" altLang="en-US" sz="2000" dirty="0"/>
              <a:t>Read and decode a few instructions each cycle</a:t>
            </a:r>
          </a:p>
          <a:p>
            <a:pPr lvl="1"/>
            <a:r>
              <a:rPr lang="en-US" altLang="en-US" sz="2000" dirty="0"/>
              <a:t>If instructions are independent, do them at the same time</a:t>
            </a:r>
          </a:p>
          <a:p>
            <a:pPr lvl="1"/>
            <a:r>
              <a:rPr lang="en-US" altLang="en-US" sz="2000" dirty="0"/>
              <a:t>If not, do them one at a time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Example-1: MIPS with Dual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27" y="1139250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b="1" dirty="0"/>
              <a:t>Issue an arithmetic and a memory instruction concurrently</a:t>
            </a:r>
          </a:p>
          <a:p>
            <a:pPr lvl="1"/>
            <a:r>
              <a:rPr lang="en-US" sz="2000" dirty="0"/>
              <a:t>At most 2x speedup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5" descr="f04-6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51" y="1763596"/>
            <a:ext cx="6863349" cy="4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4862" y="2784582"/>
            <a:ext cx="7854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8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Example-2: Floating-point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MIPS has separate pipeline for floating-point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27" y="1998636"/>
            <a:ext cx="7060905" cy="36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 Issue Multiple Instructions</a:t>
            </a:r>
            <a:endParaRPr lang="en-AU" altLang="en-US" sz="4400" dirty="0"/>
          </a:p>
        </p:txBody>
      </p:sp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400" b="1" dirty="0"/>
              <a:t>Static multiple issue</a:t>
            </a:r>
          </a:p>
          <a:p>
            <a:pPr lvl="1" eaLnBrk="1" hangingPunct="1"/>
            <a:r>
              <a:rPr lang="en-US" altLang="en-US" sz="2000" dirty="0"/>
              <a:t>Compiler groups instructions to be issued together</a:t>
            </a:r>
          </a:p>
          <a:p>
            <a:pPr lvl="1" eaLnBrk="1" hangingPunct="1"/>
            <a:r>
              <a:rPr lang="en-US" altLang="en-US" sz="2000" dirty="0"/>
              <a:t>Packages them into “issue slots”</a:t>
            </a:r>
          </a:p>
          <a:p>
            <a:pPr lvl="1" eaLnBrk="1" hangingPunct="1"/>
            <a:r>
              <a:rPr lang="en-US" altLang="en-US" sz="2000" dirty="0"/>
              <a:t>Compiler detects and avoids hazards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b="1" dirty="0"/>
              <a:t>Dynamic multiple issue</a:t>
            </a:r>
          </a:p>
          <a:p>
            <a:pPr lvl="1" eaLnBrk="1" hangingPunct="1"/>
            <a:r>
              <a:rPr lang="en-US" altLang="en-US" sz="2000" dirty="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000" dirty="0"/>
              <a:t>Compiler can help by reordering instructions</a:t>
            </a:r>
          </a:p>
          <a:p>
            <a:pPr lvl="1" eaLnBrk="1" hangingPunct="1"/>
            <a:r>
              <a:rPr lang="en-US" altLang="en-US" sz="2000" dirty="0"/>
              <a:t>CPU resolves hazards using advanced techniques at runtime</a:t>
            </a:r>
          </a:p>
          <a:p>
            <a:pPr lvl="2"/>
            <a:endParaRPr lang="en-AU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2-way Superscalar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3005"/>
              </p:ext>
            </p:extLst>
          </p:nvPr>
        </p:nvGraphicFramePr>
        <p:xfrm>
          <a:off x="3558556" y="2987430"/>
          <a:ext cx="7315176" cy="1995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9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89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105508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CC1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CC2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CC3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CC4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CC5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CC6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CC7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CC8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CC9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CC10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CC11</a:t>
                      </a:r>
                    </a:p>
                  </a:txBody>
                  <a:tcPr marL="105508" marR="0" marT="52754" marB="52754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ld.s</a:t>
                      </a:r>
                      <a:r>
                        <a:rPr lang="en-US" sz="1400" dirty="0"/>
                        <a:t>   $f0, 0($r1)</a:t>
                      </a:r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5508" marR="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WB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ld.s</a:t>
                      </a:r>
                      <a:r>
                        <a:rPr lang="en-US" sz="1400" dirty="0"/>
                        <a:t>   $f1, 0($t2)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5508" marR="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WB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3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subi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  $t3, $t3, 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5508" marR="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IF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EXE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MEM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WB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add.s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 $f2, $f1, $f0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5508" marR="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IF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ID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FP1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FP2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FP3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FP4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FP5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WB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18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addi</a:t>
                      </a:r>
                      <a:r>
                        <a:rPr lang="en-US" sz="1400" dirty="0"/>
                        <a:t>   $t1, $t1, 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5508" marR="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WB</a:t>
                      </a:r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5508" marR="0" marT="52754" marB="5275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1000436" y="1288530"/>
            <a:ext cx="8644733" cy="1203438"/>
            <a:chOff x="774443" y="2987671"/>
            <a:chExt cx="8060892" cy="1221032"/>
          </a:xfrm>
        </p:grpSpPr>
        <p:sp>
          <p:nvSpPr>
            <p:cNvPr id="63" name="Rectangle 62"/>
            <p:cNvSpPr/>
            <p:nvPr/>
          </p:nvSpPr>
          <p:spPr>
            <a:xfrm>
              <a:off x="774443" y="3015212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IF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41245" y="3017520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98708" y="3017520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EX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59290" y="3017520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ME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4443" y="3634414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IF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841245" y="3639312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98708" y="3639312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FP1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6181" y="3639312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FP2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2987" y="3639312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FP3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8663" y="3634414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FP4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22376" y="3634413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FP5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163531" y="3279116"/>
              <a:ext cx="671804" cy="550506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446247" y="3015212"/>
              <a:ext cx="391882" cy="1174606"/>
              <a:chOff x="1446247" y="3015212"/>
              <a:chExt cx="391882" cy="117460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642188" y="3015212"/>
                <a:ext cx="0" cy="11746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63" idx="3"/>
              </p:cNvCxnSpPr>
              <p:nvPr/>
            </p:nvCxnSpPr>
            <p:spPr>
              <a:xfrm>
                <a:off x="1446247" y="3290465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1446247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1642188" y="3290465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1642188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2506832" y="2987671"/>
              <a:ext cx="391882" cy="1174606"/>
              <a:chOff x="1446247" y="3015212"/>
              <a:chExt cx="391882" cy="117460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1642188" y="3015212"/>
                <a:ext cx="0" cy="11746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1446247" y="3290465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1446247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1642188" y="3290465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1642188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3584528" y="3010314"/>
              <a:ext cx="391882" cy="1174606"/>
              <a:chOff x="1446247" y="3015212"/>
              <a:chExt cx="391882" cy="1174606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1642188" y="3015212"/>
                <a:ext cx="0" cy="11746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1446247" y="3290465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1446247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642188" y="3290465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1642188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634207" y="3639312"/>
              <a:ext cx="391882" cy="569391"/>
              <a:chOff x="1446247" y="3620427"/>
              <a:chExt cx="391882" cy="569391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1642188" y="3620427"/>
                <a:ext cx="0" cy="569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1446247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1642188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691670" y="3624971"/>
              <a:ext cx="391882" cy="569391"/>
              <a:chOff x="1446247" y="3620427"/>
              <a:chExt cx="391882" cy="569391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1642188" y="3620427"/>
                <a:ext cx="0" cy="569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1446247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1642188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741348" y="3620427"/>
              <a:ext cx="391882" cy="569391"/>
              <a:chOff x="1446247" y="3620427"/>
              <a:chExt cx="391882" cy="569391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642188" y="3620427"/>
                <a:ext cx="0" cy="569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1446247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1642188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638098" y="3065022"/>
              <a:ext cx="195941" cy="569391"/>
              <a:chOff x="1446247" y="3620427"/>
              <a:chExt cx="195941" cy="569391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1642188" y="3620427"/>
                <a:ext cx="0" cy="569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1446247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967590" y="3315841"/>
              <a:ext cx="195941" cy="569391"/>
              <a:chOff x="1642188" y="3620427"/>
              <a:chExt cx="195941" cy="569391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642188" y="3620427"/>
                <a:ext cx="0" cy="5693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1642188" y="3881402"/>
                <a:ext cx="195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/>
            <p:cNvCxnSpPr/>
            <p:nvPr/>
          </p:nvCxnSpPr>
          <p:spPr>
            <a:xfrm>
              <a:off x="4834039" y="3331055"/>
              <a:ext cx="3133551" cy="121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7794180" y="3675005"/>
              <a:ext cx="149280" cy="2490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61AAEA8-418D-4B2E-9BC1-50994395DF33}"/>
              </a:ext>
            </a:extLst>
          </p:cNvPr>
          <p:cNvSpPr/>
          <p:nvPr/>
        </p:nvSpPr>
        <p:spPr>
          <a:xfrm>
            <a:off x="9847801" y="1187241"/>
            <a:ext cx="1734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Forwarding paths:</a:t>
            </a:r>
          </a:p>
          <a:p>
            <a:r>
              <a:rPr lang="en-US" sz="1400" dirty="0"/>
              <a:t>MEM </a:t>
            </a:r>
            <a:r>
              <a:rPr lang="en-US" sz="1400" dirty="0">
                <a:sym typeface="Wingdings" panose="05000000000000000000" pitchFamily="2" charset="2"/>
              </a:rPr>
              <a:t> EX &amp; FP1</a:t>
            </a:r>
          </a:p>
          <a:p>
            <a:r>
              <a:rPr lang="en-US" sz="1400" dirty="0">
                <a:sym typeface="Wingdings" panose="05000000000000000000" pitchFamily="2" charset="2"/>
              </a:rPr>
              <a:t>WB  EX &amp; FP1</a:t>
            </a:r>
          </a:p>
          <a:p>
            <a:r>
              <a:rPr lang="en-US" sz="1400" dirty="0">
                <a:sym typeface="Wingdings" panose="05000000000000000000" pitchFamily="2" charset="2"/>
              </a:rPr>
              <a:t>	</a:t>
            </a:r>
            <a:endParaRPr lang="en-US" sz="1385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BE986446-1963-49B7-BE9A-3736FEA9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72397"/>
              </p:ext>
            </p:extLst>
          </p:nvPr>
        </p:nvGraphicFramePr>
        <p:xfrm>
          <a:off x="1135407" y="2987431"/>
          <a:ext cx="2143152" cy="1997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97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Code</a:t>
                      </a:r>
                    </a:p>
                  </a:txBody>
                  <a:tcPr marL="105508" marR="105508" marT="52754" marB="5275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9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ld.s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$f0, 0($t1)	</a:t>
                      </a:r>
                      <a:endParaRPr 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ld.s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$f1, 0($t2)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2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$t3, $t3, 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93514"/>
                  </a:ext>
                </a:extLst>
              </a:tr>
              <a:tr h="30672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add.s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$f2, $f1, $f0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7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$t1, $t1, 4	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38AEE176-0195-46FC-AA8C-414646EF5BB9}"/>
              </a:ext>
            </a:extLst>
          </p:cNvPr>
          <p:cNvSpPr txBox="1"/>
          <p:nvPr/>
        </p:nvSpPr>
        <p:spPr>
          <a:xfrm>
            <a:off x="1051375" y="5261414"/>
            <a:ext cx="4388189" cy="8379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ld.s</a:t>
            </a:r>
            <a:r>
              <a:rPr lang="en-US" sz="1600" dirty="0"/>
              <a:t> 	: load single precision data to </a:t>
            </a:r>
            <a:r>
              <a:rPr lang="en-US" sz="1600" dirty="0" err="1"/>
              <a:t>fp</a:t>
            </a:r>
            <a:r>
              <a:rPr lang="en-US" sz="1600" dirty="0"/>
              <a:t> </a:t>
            </a:r>
            <a:r>
              <a:rPr lang="en-US" sz="1600" dirty="0" err="1"/>
              <a:t>reg</a:t>
            </a:r>
            <a:endParaRPr lang="en-US" sz="1600" dirty="0"/>
          </a:p>
          <a:p>
            <a:r>
              <a:rPr lang="en-US" sz="1600" dirty="0" err="1"/>
              <a:t>st.s</a:t>
            </a:r>
            <a:r>
              <a:rPr lang="en-US" sz="1600" dirty="0"/>
              <a:t> 	: store single precision data from </a:t>
            </a:r>
            <a:r>
              <a:rPr lang="en-US" sz="1600" dirty="0" err="1"/>
              <a:t>fp</a:t>
            </a:r>
            <a:r>
              <a:rPr lang="en-US" sz="1600" dirty="0"/>
              <a:t> reg</a:t>
            </a:r>
          </a:p>
          <a:p>
            <a:r>
              <a:rPr lang="en-US" sz="1600" dirty="0" err="1"/>
              <a:t>add.s</a:t>
            </a:r>
            <a:r>
              <a:rPr lang="en-US" sz="1600" dirty="0"/>
              <a:t> 	: add two single precision </a:t>
            </a:r>
            <a:r>
              <a:rPr lang="en-US" sz="1600" dirty="0" err="1"/>
              <a:t>fp</a:t>
            </a:r>
            <a:r>
              <a:rPr lang="en-US" sz="16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995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71367"/>
            <a:ext cx="11136350" cy="69332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Enhance Compiler Scheduling Performance</a:t>
            </a:r>
            <a:endParaRPr lang="en-AU" altLang="en-US" sz="4000" dirty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Loop Unrolling: transforms an M-iteration loop to a M/N-iteration loop</a:t>
            </a:r>
          </a:p>
          <a:p>
            <a:pPr lvl="1"/>
            <a:r>
              <a:rPr lang="en-US" altLang="en-US" sz="2000" dirty="0"/>
              <a:t>“Loop has been unrolled N times”</a:t>
            </a:r>
          </a:p>
          <a:p>
            <a:pPr lvl="1"/>
            <a:r>
              <a:rPr lang="en-US" altLang="en-US" sz="2000" dirty="0"/>
              <a:t>Effectively decrease the number of branches from M to M/N</a:t>
            </a:r>
          </a:p>
          <a:p>
            <a:pPr lvl="2"/>
            <a:endParaRPr lang="en-US" altLang="en-US" sz="1846" dirty="0"/>
          </a:p>
          <a:p>
            <a:pPr lvl="2"/>
            <a:endParaRPr lang="en-US" altLang="en-US" sz="1846" dirty="0"/>
          </a:p>
          <a:p>
            <a:pPr lvl="2"/>
            <a:endParaRPr lang="en-US" altLang="en-US" sz="1846" dirty="0"/>
          </a:p>
          <a:p>
            <a:pPr lvl="2"/>
            <a:endParaRPr lang="en-US" altLang="en-US" sz="1846" dirty="0"/>
          </a:p>
          <a:p>
            <a:pPr lvl="2"/>
            <a:endParaRPr lang="en-US" altLang="en-US" sz="1846" dirty="0"/>
          </a:p>
          <a:p>
            <a:pPr lvl="2"/>
            <a:endParaRPr lang="en-US" altLang="en-US" sz="1846" dirty="0"/>
          </a:p>
          <a:p>
            <a:pPr lvl="2"/>
            <a:endParaRPr lang="en-US" altLang="en-US" sz="1846" dirty="0"/>
          </a:p>
          <a:p>
            <a:pPr lvl="2"/>
            <a:endParaRPr lang="en-US" altLang="en-US" sz="1846" dirty="0"/>
          </a:p>
          <a:p>
            <a:pPr lvl="1"/>
            <a:r>
              <a:rPr lang="en-US" altLang="en-US" sz="2000" dirty="0"/>
              <a:t>If the loop is short (i.e. 4 iterations in this code), it can even be eliminated</a:t>
            </a:r>
          </a:p>
          <a:p>
            <a:pPr lvl="1"/>
            <a:endParaRPr lang="en-US" altLang="en-US" sz="2308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511745" y="2785910"/>
            <a:ext cx="3038011" cy="179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for(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=0;i&lt;100;i+=4){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]*=2;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a[i+1]*=2;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a[i+2]*=2;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a[i+3]*=2;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99160" y="3247692"/>
            <a:ext cx="2752677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for(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=0;i&lt;100;i++)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]*=2;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56909" y="3247692"/>
            <a:ext cx="873735" cy="445111"/>
          </a:xfrm>
          <a:prstGeom prst="rightArrow">
            <a:avLst>
              <a:gd name="adj1" fmla="val 50000"/>
              <a:gd name="adj2" fmla="val 49074"/>
            </a:avLst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1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15644</TotalTime>
  <Words>1528</Words>
  <Application>Microsoft Office PowerPoint</Application>
  <PresentationFormat>Widescreen</PresentationFormat>
  <Paragraphs>350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SJSU Spartan Regular</vt:lpstr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Wingdings</vt:lpstr>
      <vt:lpstr>Office Theme</vt:lpstr>
      <vt:lpstr>1_Office Theme</vt:lpstr>
      <vt:lpstr>Lecture 5.  Parallel Processing (1)</vt:lpstr>
      <vt:lpstr>Processor Performance Analysis</vt:lpstr>
      <vt:lpstr>Can We Do Better?</vt:lpstr>
      <vt:lpstr>Instruction Level Parallelism (ILP)</vt:lpstr>
      <vt:lpstr>Example-1: MIPS with Dual Issue</vt:lpstr>
      <vt:lpstr>Example-2: Floating-point Pipeline</vt:lpstr>
      <vt:lpstr> Issue Multiple Instructions</vt:lpstr>
      <vt:lpstr>2-way Superscalar Example</vt:lpstr>
      <vt:lpstr>Enhance Compiler Scheduling Performance</vt:lpstr>
      <vt:lpstr>More Aggressive Method?</vt:lpstr>
      <vt:lpstr>Dynamically Scheduled CPU</vt:lpstr>
      <vt:lpstr>Dynamic Pipeline Scheduling</vt:lpstr>
      <vt:lpstr>Dependencies Among Instructions</vt:lpstr>
      <vt:lpstr>Dependencies Among Instructions</vt:lpstr>
      <vt:lpstr>Recall Power Wall</vt:lpstr>
      <vt:lpstr>PowerPoint Presentation</vt:lpstr>
      <vt:lpstr>PowerPoint Presentation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(5)</dc:title>
  <dc:creator>Haonan Wang</dc:creator>
  <cp:lastModifiedBy>Haonan Wang</cp:lastModifiedBy>
  <cp:revision>1161</cp:revision>
  <dcterms:created xsi:type="dcterms:W3CDTF">2020-09-30T09:46:54Z</dcterms:created>
  <dcterms:modified xsi:type="dcterms:W3CDTF">2022-11-17T22:30:00Z</dcterms:modified>
</cp:coreProperties>
</file>