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591" r:id="rId3"/>
    <p:sldId id="642" r:id="rId4"/>
    <p:sldId id="537" r:id="rId5"/>
    <p:sldId id="792" r:id="rId6"/>
    <p:sldId id="793" r:id="rId7"/>
    <p:sldId id="553" r:id="rId8"/>
    <p:sldId id="644" r:id="rId9"/>
    <p:sldId id="645" r:id="rId10"/>
    <p:sldId id="646" r:id="rId11"/>
    <p:sldId id="647" r:id="rId12"/>
    <p:sldId id="648" r:id="rId13"/>
    <p:sldId id="613" r:id="rId14"/>
    <p:sldId id="636" r:id="rId15"/>
    <p:sldId id="637" r:id="rId16"/>
    <p:sldId id="614" r:id="rId17"/>
    <p:sldId id="566" r:id="rId18"/>
    <p:sldId id="570" r:id="rId19"/>
    <p:sldId id="638" r:id="rId20"/>
    <p:sldId id="556" r:id="rId21"/>
    <p:sldId id="557" r:id="rId22"/>
    <p:sldId id="562" r:id="rId23"/>
    <p:sldId id="569" r:id="rId24"/>
    <p:sldId id="547" r:id="rId25"/>
    <p:sldId id="641" r:id="rId26"/>
    <p:sldId id="795" r:id="rId27"/>
    <p:sldId id="25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shvIiluFUDWXX/XWhRwtvQ==" hashData="W5xR41q1AvCaSKaZ24m0x3OJKZYhQwFOhkbl5fdS8QnF9P8Hi0usXvZ7/xCLR+MvvM5lr05fR2ca5EPtAkRbF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88" autoAdjust="0"/>
    <p:restoredTop sz="45447" autoAdjust="0"/>
  </p:normalViewPr>
  <p:slideViewPr>
    <p:cSldViewPr snapToGrid="0">
      <p:cViewPr varScale="1">
        <p:scale>
          <a:sx n="72" d="100"/>
          <a:sy n="72" d="100"/>
        </p:scale>
        <p:origin x="22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145F2-F96C-4951-A77E-F812689717D2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03C5C-F5FF-4425-BA56-D07B5A5D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84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just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36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08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81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30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005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82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16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558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5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598488"/>
            <a:ext cx="6157913" cy="3465512"/>
          </a:xfrm>
        </p:spPr>
      </p:sp>
      <p:sp>
        <p:nvSpPr>
          <p:cNvPr id="19374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99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03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97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59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27DB8E-BD4B-42BE-916F-C8D4221D7057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21,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DD4135-20E7-444F-B6E7-4AA135705A5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A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33517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20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53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85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59375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20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7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97E3-BB96-47E3-BA25-2DA438767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DF60C-9538-486B-96E8-5B09008A4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BF0DA-AEB4-4654-8832-BBEB7D7B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69341-1B82-4AB6-ACC7-27ADBDDA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5A63-460A-4EC4-83E4-ADDD44CD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2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19C3-9521-4E84-BD33-E13BBE7B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E592B-7D59-4B7C-A406-5201E3B5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F79C7-A5A8-43BB-8BF0-E42FC5BC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88107-C3F9-4747-8BC3-91C29C61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49929-388E-4AE5-A946-ABD60AF2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4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8CD7E-65BA-4FC8-AC8C-5C7906685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E26F9-4B75-4D56-9E4A-4F912DC5E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ABE1-C3DB-4A47-B774-C748B0CC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399F-3B67-425B-94C5-3061031E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50888-49EA-409C-8F47-47B499BC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0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831651" y="5870288"/>
            <a:ext cx="3580093" cy="873637"/>
            <a:chOff x="1462322" y="4943310"/>
            <a:chExt cx="2685070" cy="757152"/>
          </a:xfrm>
        </p:grpSpPr>
        <p:sp>
          <p:nvSpPr>
            <p:cNvPr id="12" name="TextBox 11"/>
            <p:cNvSpPr txBox="1"/>
            <p:nvPr/>
          </p:nvSpPr>
          <p:spPr>
            <a:xfrm>
              <a:off x="1462322" y="4943310"/>
              <a:ext cx="1056059" cy="75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77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2485" y="5004866"/>
              <a:ext cx="1414907" cy="63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26" y="5966404"/>
            <a:ext cx="838861" cy="7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4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1367"/>
            <a:ext cx="10972799" cy="693322"/>
          </a:xfrm>
        </p:spPr>
        <p:txBody>
          <a:bodyPr>
            <a:noAutofit/>
          </a:bodyPr>
          <a:lstStyle>
            <a:lvl1pPr>
              <a:defRPr sz="4615" b="1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16945" y="6292195"/>
            <a:ext cx="1982844" cy="447558"/>
            <a:chOff x="1714710" y="5004867"/>
            <a:chExt cx="2431536" cy="1464924"/>
          </a:xfrm>
        </p:grpSpPr>
        <p:sp>
          <p:nvSpPr>
            <p:cNvPr id="10" name="TextBox 9"/>
            <p:cNvSpPr txBox="1"/>
            <p:nvPr/>
          </p:nvSpPr>
          <p:spPr>
            <a:xfrm>
              <a:off x="1714710" y="5004867"/>
              <a:ext cx="906994" cy="146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8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32484" y="5004867"/>
              <a:ext cx="1413762" cy="1464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1" y="885512"/>
            <a:ext cx="2481943" cy="94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3" name="Rectangle 12"/>
          <p:cNvSpPr/>
          <p:nvPr userDrawn="1"/>
        </p:nvSpPr>
        <p:spPr>
          <a:xfrm>
            <a:off x="2481943" y="885330"/>
            <a:ext cx="9710057" cy="94957"/>
          </a:xfrm>
          <a:prstGeom prst="rect">
            <a:avLst/>
          </a:prstGeom>
          <a:solidFill>
            <a:srgbClr val="E7AC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</p:spTree>
    <p:extLst>
      <p:ext uri="{BB962C8B-B14F-4D97-AF65-F5344CB8AC3E}">
        <p14:creationId xmlns:p14="http://schemas.microsoft.com/office/powerpoint/2010/main" val="2055894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61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308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077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91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33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4"/>
            <a:ext cx="5386917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4"/>
            <a:ext cx="5389033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5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3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692"/>
            </a:lvl1pPr>
            <a:lvl2pPr>
              <a:defRPr sz="3231"/>
            </a:lvl2pPr>
            <a:lvl3pPr>
              <a:defRPr sz="2769"/>
            </a:lvl3pPr>
            <a:lvl4pPr>
              <a:defRPr sz="2308"/>
            </a:lvl4pPr>
            <a:lvl5pPr>
              <a:defRPr sz="2308"/>
            </a:lvl5pPr>
            <a:lvl6pPr>
              <a:defRPr sz="2308"/>
            </a:lvl6pPr>
            <a:lvl7pPr>
              <a:defRPr sz="2308"/>
            </a:lvl7pPr>
            <a:lvl8pPr>
              <a:defRPr sz="2308"/>
            </a:lvl8pPr>
            <a:lvl9pPr>
              <a:defRPr sz="23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1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F1EC-1CA5-4129-86D2-677B5DCC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B30A-029F-4D3A-9F1D-2796A5A4A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7FEF3-1BA0-41D3-AC1F-F0D795DD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12DAA-090B-4541-97AC-CC3FC966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E4275-33C9-4772-91BA-5F552526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37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692"/>
            </a:lvl1pPr>
            <a:lvl2pPr marL="527517" indent="0">
              <a:buNone/>
              <a:defRPr sz="3231"/>
            </a:lvl2pPr>
            <a:lvl3pPr marL="1055035" indent="0">
              <a:buNone/>
              <a:defRPr sz="2769"/>
            </a:lvl3pPr>
            <a:lvl4pPr marL="1582552" indent="0">
              <a:buNone/>
              <a:defRPr sz="2308"/>
            </a:lvl4pPr>
            <a:lvl5pPr marL="2110069" indent="0">
              <a:buNone/>
              <a:defRPr sz="2308"/>
            </a:lvl5pPr>
            <a:lvl6pPr marL="2637587" indent="0">
              <a:buNone/>
              <a:defRPr sz="2308"/>
            </a:lvl6pPr>
            <a:lvl7pPr marL="3165104" indent="0">
              <a:buNone/>
              <a:defRPr sz="2308"/>
            </a:lvl7pPr>
            <a:lvl8pPr marL="3692622" indent="0">
              <a:buNone/>
              <a:defRPr sz="2308"/>
            </a:lvl8pPr>
            <a:lvl9pPr marL="4220139" indent="0">
              <a:buNone/>
              <a:defRPr sz="230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82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1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6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1741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CE0E-DE71-4CFE-9AB0-34790147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BA49C-63AA-4FAC-B7DE-DC2909966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1969-A002-488B-96C8-380CA1C7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00373-F246-4D76-ADCB-5FAB7571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C1D7-50F7-404D-B827-90907308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7228-C5E2-4586-AD96-9647B59C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BD78-CAE9-4F53-AE14-6239AB242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477E1-521E-4FEA-B4D4-44151BD8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DDB4A-BD4C-474A-9687-0F2CED65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FDFC2-4C38-45EB-92A4-CFD54457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FC3B9-4D10-40F5-90F5-7D33F9F4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97EE-E762-42EB-948E-361AC4D4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BF2BC-37A3-4CF9-8CCB-1827BFF34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74266-75DF-4A0E-AF97-550C3F1D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0E565-0110-495C-BF3C-FE4C06C31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2BF64-9B81-4F12-BD99-EFE219F00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EBC89-C19D-428A-84DB-E201281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4C1B6-CAC0-44B2-A2BB-BBCD6525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F08C0-D183-4A5E-BD43-39B0838F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3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66F8-637A-4FF5-9AB0-E1EF5633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71655-6015-4995-8C2E-EB2DCA14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271E8-E81E-4F8F-A016-8B6FF0A7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F3D96-BA37-4484-B672-8354B567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0FD71-B1A6-4CB0-822A-E62B89A0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1BC3D-B46C-4AA8-8C0C-F27FBB26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CAC4F-4C73-416F-BCD1-CB3A2AF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4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556C-A9DB-4EE3-AC89-6B7B5B01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2B9E-EC86-4429-9A29-19518B1D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7BBE-041F-4974-BCD0-F067BB425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2A370-24D8-450A-95E1-088A3C22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8EF6A-3525-4E59-985A-0441C8FA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0060C-F018-411D-92A9-1E71FF9D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6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221D-3C16-4E0F-BA8D-6721869C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67390-0A98-4B2F-A09C-C5D2D2755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7234C-8D80-428D-853B-F86D2197B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C8458-F405-43A1-BAFC-9C29B9F8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AD38A-97D5-4A45-9B72-C212C166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E4ED2-71AA-4404-AB4D-ECDAF640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8E7AA-8E00-4E2D-9236-12E11713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24CA-D53A-4BA1-A489-F54EC8443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7CE8B-9029-4F93-B6B0-F12A7D0CD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6855-01C9-4203-B0EE-CF1B8039A76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8412A-BF22-4104-BA45-F9407EEC5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C66CD-9C83-4228-846A-86A36F658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9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527517" rtl="0" eaLnBrk="1" latinLnBrk="0" hangingPunct="1">
        <a:spcBef>
          <a:spcPct val="0"/>
        </a:spcBef>
        <a:buNone/>
        <a:defRPr sz="5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527517" rtl="0" eaLnBrk="1" latinLnBrk="0" hangingPunct="1">
        <a:spcBef>
          <a:spcPct val="20000"/>
        </a:spcBef>
        <a:buFont typeface="Arial"/>
        <a:buChar char="•"/>
        <a:defRPr sz="3692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527517" rtl="0" eaLnBrk="1" latinLnBrk="0" hangingPunct="1">
        <a:spcBef>
          <a:spcPct val="20000"/>
        </a:spcBef>
        <a:buFont typeface="Arial"/>
        <a:buChar char="–"/>
        <a:defRPr sz="3231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527517" rtl="0" eaLnBrk="1" latinLnBrk="0" hangingPunct="1">
        <a:spcBef>
          <a:spcPct val="20000"/>
        </a:spcBef>
        <a:buFont typeface="Arial"/>
        <a:buChar char="•"/>
        <a:defRPr sz="2769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527517" rtl="0" eaLnBrk="1" latinLnBrk="0" hangingPunct="1">
        <a:spcBef>
          <a:spcPct val="20000"/>
        </a:spcBef>
        <a:buFont typeface="Arial"/>
        <a:buChar char="–"/>
        <a:defRPr sz="2308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527517" rtl="0" eaLnBrk="1" latinLnBrk="0" hangingPunct="1">
        <a:spcBef>
          <a:spcPct val="20000"/>
        </a:spcBef>
        <a:buFont typeface="Arial"/>
        <a:buChar char="»"/>
        <a:defRPr sz="2308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21306" y="2283425"/>
            <a:ext cx="6749390" cy="133788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5. </a:t>
            </a:r>
            <a:b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Processing (2)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54900" y="3977845"/>
            <a:ext cx="4682197" cy="543419"/>
          </a:xfrm>
        </p:spPr>
        <p:txBody>
          <a:bodyPr>
            <a:normAutofit/>
          </a:bodyPr>
          <a:lstStyle/>
          <a:p>
            <a:r>
              <a:rPr lang="en-US" sz="239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Haonan Wang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BA435-D94F-42BC-8E71-671E0CBDFADA}"/>
              </a:ext>
            </a:extLst>
          </p:cNvPr>
          <p:cNvSpPr txBox="1"/>
          <p:nvPr/>
        </p:nvSpPr>
        <p:spPr>
          <a:xfrm>
            <a:off x="826525" y="637428"/>
            <a:ext cx="5654662" cy="94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CMPE 200 </a:t>
            </a:r>
            <a:b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Architecture &amp; Design</a:t>
            </a:r>
            <a:endParaRPr lang="en-US" sz="2769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09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>
            <a:stCxn id="32" idx="4"/>
          </p:cNvCxnSpPr>
          <p:nvPr/>
        </p:nvCxnSpPr>
        <p:spPr>
          <a:xfrm>
            <a:off x="4874750" y="4272990"/>
            <a:ext cx="9323" cy="899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3" idx="4"/>
          </p:cNvCxnSpPr>
          <p:nvPr/>
        </p:nvCxnSpPr>
        <p:spPr>
          <a:xfrm>
            <a:off x="7495742" y="4259778"/>
            <a:ext cx="13858" cy="912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435134" y="3429640"/>
            <a:ext cx="879231" cy="84335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Oval 32"/>
          <p:cNvSpPr/>
          <p:nvPr/>
        </p:nvSpPr>
        <p:spPr>
          <a:xfrm>
            <a:off x="7056127" y="3416429"/>
            <a:ext cx="879231" cy="843350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TextBox 33"/>
          <p:cNvSpPr txBox="1"/>
          <p:nvPr/>
        </p:nvSpPr>
        <p:spPr>
          <a:xfrm>
            <a:off x="4355778" y="3643195"/>
            <a:ext cx="1012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Processor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03339" y="3643195"/>
            <a:ext cx="1012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Processor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1030357"/>
          </a:xfrm>
        </p:spPr>
        <p:txBody>
          <a:bodyPr>
            <a:normAutofit/>
          </a:bodyPr>
          <a:lstStyle/>
          <a:p>
            <a:r>
              <a:rPr lang="en-US" sz="2400" b="1" dirty="0"/>
              <a:t>If multiple processors cache the same block in their private cache, how do they ensure they all see a consistent state?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51725" y="5172601"/>
            <a:ext cx="4605749" cy="3041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Interconnection Network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304134" y="4423182"/>
            <a:ext cx="1159877" cy="433457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cache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682950" y="5612083"/>
            <a:ext cx="2901462" cy="560623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Memory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929662" y="4429479"/>
            <a:ext cx="1159877" cy="43345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cache</a:t>
            </a:r>
          </a:p>
        </p:txBody>
      </p:sp>
      <p:cxnSp>
        <p:nvCxnSpPr>
          <p:cNvPr id="49" name="Straight Connector 48"/>
          <p:cNvCxnSpPr>
            <a:endCxn id="45" idx="0"/>
          </p:cNvCxnSpPr>
          <p:nvPr/>
        </p:nvCxnSpPr>
        <p:spPr>
          <a:xfrm>
            <a:off x="6129504" y="5459060"/>
            <a:ext cx="4178" cy="153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854047" y="5640874"/>
            <a:ext cx="990180" cy="238098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A: 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254" y="3011047"/>
            <a:ext cx="106792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t1 = 200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58804" y="3062714"/>
            <a:ext cx="106792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t5 = 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75141" y="4477714"/>
            <a:ext cx="990180" cy="238098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A: 200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88982" y="4512998"/>
            <a:ext cx="990180" cy="238098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A: 200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39191" y="3643195"/>
            <a:ext cx="1952779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2"/>
                </a:solidFill>
              </a:rPr>
              <a:t>addi</a:t>
            </a:r>
            <a:r>
              <a:rPr lang="en-US" sz="2000" dirty="0">
                <a:solidFill>
                  <a:schemeClr val="accent2"/>
                </a:solidFill>
              </a:rPr>
              <a:t> t1, t1, #200</a:t>
            </a:r>
          </a:p>
          <a:p>
            <a:r>
              <a:rPr lang="en-US" sz="2000" dirty="0" err="1">
                <a:solidFill>
                  <a:schemeClr val="accent2"/>
                </a:solidFill>
              </a:rPr>
              <a:t>st</a:t>
            </a:r>
            <a:r>
              <a:rPr lang="en-US" sz="2000" dirty="0">
                <a:solidFill>
                  <a:schemeClr val="accent2"/>
                </a:solidFill>
              </a:rPr>
              <a:t> t1, 0[A]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74115" y="3017333"/>
            <a:ext cx="106792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t1 = 400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85843" y="4510861"/>
            <a:ext cx="990180" cy="238098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A: 400</a:t>
            </a:r>
          </a:p>
        </p:txBody>
      </p:sp>
      <p:cxnSp>
        <p:nvCxnSpPr>
          <p:cNvPr id="27" name="Curved Connector 26"/>
          <p:cNvCxnSpPr>
            <a:endCxn id="26" idx="0"/>
          </p:cNvCxnSpPr>
          <p:nvPr/>
        </p:nvCxnSpPr>
        <p:spPr>
          <a:xfrm rot="5400000">
            <a:off x="4829535" y="4311180"/>
            <a:ext cx="251082" cy="148284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Callout 28"/>
          <p:cNvSpPr/>
          <p:nvPr/>
        </p:nvSpPr>
        <p:spPr>
          <a:xfrm>
            <a:off x="609600" y="2097583"/>
            <a:ext cx="4007540" cy="1318846"/>
          </a:xfrm>
          <a:prstGeom prst="wedgeEllipseCallout">
            <a:avLst>
              <a:gd name="adj1" fmla="val 32206"/>
              <a:gd name="adj2" fmla="val 63700"/>
            </a:avLst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Writeback</a:t>
            </a:r>
            <a:r>
              <a:rPr lang="en-US" sz="2000" dirty="0"/>
              <a:t> cache updates memory only when the block is replaced</a:t>
            </a:r>
          </a:p>
        </p:txBody>
      </p:sp>
    </p:spTree>
    <p:extLst>
      <p:ext uri="{BB962C8B-B14F-4D97-AF65-F5344CB8AC3E}">
        <p14:creationId xmlns:p14="http://schemas.microsoft.com/office/powerpoint/2010/main" val="23406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 animBg="1"/>
      <p:bldP spid="24" grpId="0"/>
      <p:bldP spid="25" grpId="0"/>
      <p:bldP spid="26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>
            <a:stCxn id="33" idx="4"/>
          </p:cNvCxnSpPr>
          <p:nvPr/>
        </p:nvCxnSpPr>
        <p:spPr>
          <a:xfrm>
            <a:off x="4874750" y="4272990"/>
            <a:ext cx="9323" cy="899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4" idx="4"/>
          </p:cNvCxnSpPr>
          <p:nvPr/>
        </p:nvCxnSpPr>
        <p:spPr>
          <a:xfrm>
            <a:off x="7495742" y="4259778"/>
            <a:ext cx="13858" cy="912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435134" y="3429640"/>
            <a:ext cx="879231" cy="84335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Oval 33"/>
          <p:cNvSpPr/>
          <p:nvPr/>
        </p:nvSpPr>
        <p:spPr>
          <a:xfrm>
            <a:off x="7056127" y="3416429"/>
            <a:ext cx="879231" cy="843350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" name="TextBox 34"/>
          <p:cNvSpPr txBox="1"/>
          <p:nvPr/>
        </p:nvSpPr>
        <p:spPr>
          <a:xfrm>
            <a:off x="4355778" y="3643195"/>
            <a:ext cx="1012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Processor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03339" y="3643195"/>
            <a:ext cx="1012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Processor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If multiple processors cache the same block in their private cache, how do they ensure they all see a consistent state?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51725" y="5172601"/>
            <a:ext cx="4605749" cy="3041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Interconnection Network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304134" y="4423182"/>
            <a:ext cx="1159877" cy="433457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cache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682950" y="5612083"/>
            <a:ext cx="2901462" cy="560623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Memory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929662" y="4429479"/>
            <a:ext cx="1159877" cy="43345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cache</a:t>
            </a:r>
          </a:p>
        </p:txBody>
      </p:sp>
      <p:cxnSp>
        <p:nvCxnSpPr>
          <p:cNvPr id="49" name="Straight Connector 48"/>
          <p:cNvCxnSpPr>
            <a:endCxn id="45" idx="0"/>
          </p:cNvCxnSpPr>
          <p:nvPr/>
        </p:nvCxnSpPr>
        <p:spPr>
          <a:xfrm>
            <a:off x="6129504" y="5459060"/>
            <a:ext cx="4178" cy="153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854047" y="5640874"/>
            <a:ext cx="990180" cy="238098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A: 200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74898" y="2777650"/>
            <a:ext cx="1067921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t5 = 200</a:t>
            </a:r>
          </a:p>
          <a:p>
            <a:r>
              <a:rPr lang="en-US" sz="2000" dirty="0"/>
              <a:t>t6 = 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75141" y="4477714"/>
            <a:ext cx="990180" cy="238098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A: 200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88982" y="4512998"/>
            <a:ext cx="990180" cy="238098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A: 200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71258" y="3014049"/>
            <a:ext cx="106792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t1 = 400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85843" y="4510861"/>
            <a:ext cx="990180" cy="238098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A: 400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57474" y="3500706"/>
            <a:ext cx="1249060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5"/>
                </a:solidFill>
              </a:rPr>
              <a:t>ld</a:t>
            </a:r>
            <a:r>
              <a:rPr lang="en-US" sz="2000" dirty="0">
                <a:solidFill>
                  <a:schemeClr val="accent5"/>
                </a:solidFill>
              </a:rPr>
              <a:t> t6, 0[A]</a:t>
            </a:r>
          </a:p>
        </p:txBody>
      </p:sp>
      <p:cxnSp>
        <p:nvCxnSpPr>
          <p:cNvPr id="29" name="Curved Connector 28"/>
          <p:cNvCxnSpPr>
            <a:stCxn id="22" idx="0"/>
          </p:cNvCxnSpPr>
          <p:nvPr/>
        </p:nvCxnSpPr>
        <p:spPr>
          <a:xfrm rot="5400000" flipH="1" flipV="1">
            <a:off x="7359229" y="4327345"/>
            <a:ext cx="261373" cy="3936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Callout 5"/>
          <p:cNvSpPr/>
          <p:nvPr/>
        </p:nvSpPr>
        <p:spPr>
          <a:xfrm>
            <a:off x="8046725" y="1901189"/>
            <a:ext cx="3522673" cy="1318846"/>
          </a:xfrm>
          <a:prstGeom prst="wedgeEllipseCallout">
            <a:avLst>
              <a:gd name="adj1" fmla="val -39193"/>
              <a:gd name="adj2" fmla="val 65882"/>
            </a:avLst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Processor B’s program expected to load the latest value, 400!</a:t>
            </a:r>
          </a:p>
        </p:txBody>
      </p:sp>
    </p:spTree>
    <p:extLst>
      <p:ext uri="{BB962C8B-B14F-4D97-AF65-F5344CB8AC3E}">
        <p14:creationId xmlns:p14="http://schemas.microsoft.com/office/powerpoint/2010/main" val="13802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 Coherent Memory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92" y="1183920"/>
            <a:ext cx="11319416" cy="542643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b="1" dirty="0"/>
              <a:t>Coherence: writes to the same location are seen in the same order by all cores (serialized)</a:t>
            </a:r>
          </a:p>
          <a:p>
            <a:pPr lvl="1">
              <a:spcBef>
                <a:spcPts val="600"/>
              </a:spcBef>
            </a:pPr>
            <a:endParaRPr lang="en-US" sz="2461" dirty="0"/>
          </a:p>
          <a:p>
            <a:pPr>
              <a:spcBef>
                <a:spcPts val="600"/>
              </a:spcBef>
            </a:pPr>
            <a:r>
              <a:rPr lang="en-US" sz="2400" b="1" dirty="0"/>
              <a:t>Cache coherent multiprocessor: provide </a:t>
            </a:r>
            <a:r>
              <a:rPr lang="en-US" sz="2400" b="1" dirty="0">
                <a:solidFill>
                  <a:srgbClr val="0070C0"/>
                </a:solidFill>
              </a:rPr>
              <a:t>migration</a:t>
            </a:r>
            <a:r>
              <a:rPr lang="en-US" sz="2400" b="1" dirty="0"/>
              <a:t> &amp; </a:t>
            </a:r>
            <a:r>
              <a:rPr lang="en-US" sz="2400" b="1" dirty="0">
                <a:solidFill>
                  <a:srgbClr val="0070C0"/>
                </a:solidFill>
              </a:rPr>
              <a:t>replication</a:t>
            </a:r>
            <a:endParaRPr lang="en-US" sz="2400" b="1" dirty="0"/>
          </a:p>
          <a:p>
            <a:pPr lvl="1">
              <a:spcBef>
                <a:spcPts val="600"/>
              </a:spcBef>
            </a:pPr>
            <a:r>
              <a:rPr lang="en-US" sz="2000" dirty="0"/>
              <a:t>Migration: data items are moved to local caches and used in a transparent fashion</a:t>
            </a:r>
          </a:p>
          <a:p>
            <a:pPr lvl="2">
              <a:spcBef>
                <a:spcPts val="600"/>
              </a:spcBef>
            </a:pPr>
            <a:r>
              <a:rPr lang="en-US" sz="2000" dirty="0"/>
              <a:t>Reduces latency and the bandwidth demand on the shared memory</a:t>
            </a:r>
          </a:p>
          <a:p>
            <a:pPr lvl="1">
              <a:spcBef>
                <a:spcPts val="600"/>
              </a:spcBef>
            </a:pP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en-US" sz="2000" dirty="0"/>
              <a:t>Replication: simultaneous reads make copies of the data item in local caches</a:t>
            </a:r>
          </a:p>
          <a:p>
            <a:pPr lvl="2">
              <a:spcBef>
                <a:spcPts val="600"/>
              </a:spcBef>
            </a:pPr>
            <a:r>
              <a:rPr lang="en-US" sz="2000" dirty="0"/>
              <a:t>Reduces both latency and contention for a </a:t>
            </a:r>
            <a:r>
              <a:rPr lang="en-US" sz="2000" dirty="0">
                <a:solidFill>
                  <a:srgbClr val="0070C0"/>
                </a:solidFill>
              </a:rPr>
              <a:t>read</a:t>
            </a:r>
            <a:r>
              <a:rPr lang="en-US" sz="2000" dirty="0"/>
              <a:t> shared data item</a:t>
            </a:r>
          </a:p>
          <a:p>
            <a:pPr lvl="2">
              <a:spcBef>
                <a:spcPts val="600"/>
              </a:spcBef>
            </a:pPr>
            <a:endParaRPr lang="en-US" sz="1800" dirty="0"/>
          </a:p>
          <a:p>
            <a:pPr>
              <a:spcBef>
                <a:spcPts val="600"/>
              </a:spcBef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0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Coherence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144" y="1147754"/>
            <a:ext cx="9495692" cy="5403370"/>
          </a:xfrm>
        </p:spPr>
        <p:txBody>
          <a:bodyPr>
            <a:normAutofit/>
          </a:bodyPr>
          <a:lstStyle/>
          <a:p>
            <a:r>
              <a:rPr lang="en-US" sz="2400" b="1" dirty="0"/>
              <a:t>Snooping-based protocol</a:t>
            </a:r>
          </a:p>
          <a:p>
            <a:pPr lvl="1"/>
            <a:r>
              <a:rPr lang="en-US" sz="2000" dirty="0"/>
              <a:t>Each processor’s cache controller constantly snoops on the bus</a:t>
            </a:r>
          </a:p>
          <a:p>
            <a:pPr lvl="1"/>
            <a:endParaRPr lang="en-US" sz="2077" dirty="0"/>
          </a:p>
          <a:p>
            <a:pPr lvl="1"/>
            <a:r>
              <a:rPr lang="en-US" sz="2000" dirty="0"/>
              <a:t>Processors observe other processors’ actions</a:t>
            </a:r>
          </a:p>
          <a:p>
            <a:pPr lvl="2"/>
            <a:r>
              <a:rPr lang="en-US" sz="1800" dirty="0"/>
              <a:t>E.g., processor A makes “read-exclusive” request for A on bus, processor B sees this and invalidates its own copy of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1412" y="4972860"/>
            <a:ext cx="4605749" cy="3041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Interconnection Network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5403" y="5380093"/>
            <a:ext cx="2901462" cy="7175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Memory</a:t>
            </a:r>
          </a:p>
        </p:txBody>
      </p:sp>
      <p:cxnSp>
        <p:nvCxnSpPr>
          <p:cNvPr id="7" name="Straight Connector 6"/>
          <p:cNvCxnSpPr>
            <a:stCxn id="9" idx="4"/>
          </p:cNvCxnSpPr>
          <p:nvPr/>
        </p:nvCxnSpPr>
        <p:spPr>
          <a:xfrm>
            <a:off x="4247987" y="4236338"/>
            <a:ext cx="0" cy="888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6" idx="0"/>
          </p:cNvCxnSpPr>
          <p:nvPr/>
        </p:nvCxnSpPr>
        <p:spPr>
          <a:xfrm>
            <a:off x="5741957" y="5227069"/>
            <a:ext cx="4178" cy="153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023518" y="3782654"/>
            <a:ext cx="448938" cy="4536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23518" y="4312041"/>
            <a:ext cx="488535" cy="2438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$</a:t>
            </a:r>
          </a:p>
        </p:txBody>
      </p:sp>
      <p:cxnSp>
        <p:nvCxnSpPr>
          <p:cNvPr id="17" name="Straight Connector 16"/>
          <p:cNvCxnSpPr>
            <a:stCxn id="18" idx="4"/>
          </p:cNvCxnSpPr>
          <p:nvPr/>
        </p:nvCxnSpPr>
        <p:spPr>
          <a:xfrm>
            <a:off x="5246326" y="4231881"/>
            <a:ext cx="0" cy="740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1857" y="3778197"/>
            <a:ext cx="448938" cy="4536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21857" y="4307584"/>
            <a:ext cx="488535" cy="2438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$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17341" y="3941959"/>
            <a:ext cx="386644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...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07906" y="4594923"/>
            <a:ext cx="880162" cy="2191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69" b="1" dirty="0">
                <a:solidFill>
                  <a:schemeClr val="tx1"/>
                </a:solidFill>
              </a:rPr>
              <a:t>Snooper</a:t>
            </a:r>
          </a:p>
        </p:txBody>
      </p:sp>
      <p:cxnSp>
        <p:nvCxnSpPr>
          <p:cNvPr id="35" name="Straight Connector 34"/>
          <p:cNvCxnSpPr>
            <a:stCxn id="36" idx="4"/>
          </p:cNvCxnSpPr>
          <p:nvPr/>
        </p:nvCxnSpPr>
        <p:spPr>
          <a:xfrm>
            <a:off x="6240446" y="4242224"/>
            <a:ext cx="0" cy="730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015977" y="3788540"/>
            <a:ext cx="448938" cy="4536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P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015978" y="4317927"/>
            <a:ext cx="488535" cy="2438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$</a:t>
            </a:r>
          </a:p>
        </p:txBody>
      </p:sp>
      <p:cxnSp>
        <p:nvCxnSpPr>
          <p:cNvPr id="40" name="Straight Connector 39"/>
          <p:cNvCxnSpPr>
            <a:stCxn id="41" idx="4"/>
          </p:cNvCxnSpPr>
          <p:nvPr/>
        </p:nvCxnSpPr>
        <p:spPr>
          <a:xfrm>
            <a:off x="7428891" y="4231878"/>
            <a:ext cx="0" cy="740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204422" y="3778196"/>
            <a:ext cx="448938" cy="4536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204422" y="4307583"/>
            <a:ext cx="488535" cy="2438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$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812430" y="4611656"/>
            <a:ext cx="880162" cy="2191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69" b="1" dirty="0">
                <a:solidFill>
                  <a:schemeClr val="tx1"/>
                </a:solidFill>
              </a:rPr>
              <a:t>Snooper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796671" y="4617646"/>
            <a:ext cx="880162" cy="2191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69" b="1" dirty="0">
                <a:solidFill>
                  <a:schemeClr val="tx1"/>
                </a:solidFill>
              </a:rPr>
              <a:t>Snooper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988810" y="4617870"/>
            <a:ext cx="880162" cy="2191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69" b="1" dirty="0">
                <a:solidFill>
                  <a:schemeClr val="tx1"/>
                </a:solidFill>
              </a:rPr>
              <a:t>Snooper</a:t>
            </a:r>
          </a:p>
        </p:txBody>
      </p:sp>
      <p:cxnSp>
        <p:nvCxnSpPr>
          <p:cNvPr id="12" name="Elbow Connector 11"/>
          <p:cNvCxnSpPr>
            <a:stCxn id="28" idx="2"/>
            <a:endCxn id="52" idx="2"/>
          </p:cNvCxnSpPr>
          <p:nvPr/>
        </p:nvCxnSpPr>
        <p:spPr>
          <a:xfrm rot="16200000" flipH="1">
            <a:off x="5826966" y="3235141"/>
            <a:ext cx="22947" cy="3180903"/>
          </a:xfrm>
          <a:prstGeom prst="bentConnector3">
            <a:avLst>
              <a:gd name="adj1" fmla="val 1249495"/>
            </a:avLst>
          </a:prstGeom>
          <a:ln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8" idx="2"/>
            <a:endCxn id="51" idx="2"/>
          </p:cNvCxnSpPr>
          <p:nvPr/>
        </p:nvCxnSpPr>
        <p:spPr>
          <a:xfrm rot="16200000" flipH="1">
            <a:off x="5231009" y="3831098"/>
            <a:ext cx="22723" cy="1988765"/>
          </a:xfrm>
          <a:prstGeom prst="bentConnector3">
            <a:avLst>
              <a:gd name="adj1" fmla="val 1260819"/>
            </a:avLst>
          </a:prstGeom>
          <a:ln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8" idx="2"/>
            <a:endCxn id="50" idx="2"/>
          </p:cNvCxnSpPr>
          <p:nvPr/>
        </p:nvCxnSpPr>
        <p:spPr>
          <a:xfrm rot="16200000" flipH="1">
            <a:off x="4741882" y="4320225"/>
            <a:ext cx="16733" cy="1004523"/>
          </a:xfrm>
          <a:prstGeom prst="bentConnector3">
            <a:avLst>
              <a:gd name="adj1" fmla="val 1676334"/>
            </a:avLst>
          </a:prstGeom>
          <a:ln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93746" y="4631582"/>
            <a:ext cx="2158348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I’m going to modify block 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81973" y="4325567"/>
            <a:ext cx="89768" cy="195310"/>
          </a:xfrm>
          <a:prstGeom prst="rect">
            <a:avLst/>
          </a:prstGeom>
          <a:solidFill>
            <a:srgbClr val="00B05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69" b="1" dirty="0"/>
              <a:t>X</a:t>
            </a:r>
            <a:endParaRPr lang="en-US" sz="2077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384503" y="4317927"/>
            <a:ext cx="89768" cy="195310"/>
          </a:xfrm>
          <a:prstGeom prst="rect">
            <a:avLst/>
          </a:prstGeom>
          <a:solidFill>
            <a:srgbClr val="00B05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69" b="1" dirty="0"/>
              <a:t>X</a:t>
            </a:r>
            <a:endParaRPr lang="en-US" sz="2077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558747" y="4310806"/>
            <a:ext cx="89768" cy="195310"/>
          </a:xfrm>
          <a:prstGeom prst="rect">
            <a:avLst/>
          </a:prstGeom>
          <a:solidFill>
            <a:srgbClr val="00B05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69" b="1" dirty="0"/>
              <a:t>X</a:t>
            </a:r>
            <a:endParaRPr lang="en-US" sz="2077" b="1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310092" y="4319863"/>
            <a:ext cx="247960" cy="1837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476157" y="4329500"/>
            <a:ext cx="247960" cy="1837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61098" y="4281645"/>
            <a:ext cx="945772" cy="287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9" dirty="0">
                <a:solidFill>
                  <a:srgbClr val="FF0000"/>
                </a:solidFill>
              </a:rPr>
              <a:t>invalidate X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42703" y="4257537"/>
            <a:ext cx="945772" cy="287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9" dirty="0">
                <a:solidFill>
                  <a:srgbClr val="FF0000"/>
                </a:solidFill>
              </a:rPr>
              <a:t>invalidate X</a:t>
            </a:r>
          </a:p>
        </p:txBody>
      </p:sp>
    </p:spTree>
    <p:extLst>
      <p:ext uri="{BB962C8B-B14F-4D97-AF65-F5344CB8AC3E}">
        <p14:creationId xmlns:p14="http://schemas.microsoft.com/office/powerpoint/2010/main" val="272268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ontent Placeholder 59"/>
          <p:cNvSpPr>
            <a:spLocks noGrp="1"/>
          </p:cNvSpPr>
          <p:nvPr>
            <p:ph idx="1"/>
          </p:nvPr>
        </p:nvSpPr>
        <p:spPr>
          <a:xfrm>
            <a:off x="525724" y="1066276"/>
            <a:ext cx="10972800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Directory-based protocol</a:t>
            </a:r>
          </a:p>
          <a:p>
            <a:pPr lvl="1"/>
            <a:r>
              <a:rPr lang="en-US" sz="2000" dirty="0"/>
              <a:t>Directory tracks ownership (sharer set) for each block (who has what)</a:t>
            </a:r>
          </a:p>
          <a:p>
            <a:pPr lvl="2"/>
            <a:r>
              <a:rPr lang="en-US" sz="1800" dirty="0"/>
              <a:t>A </a:t>
            </a:r>
            <a:r>
              <a:rPr lang="en-US" sz="1800" i="1" dirty="0"/>
              <a:t>modified</a:t>
            </a:r>
            <a:r>
              <a:rPr lang="en-US" sz="1800" dirty="0"/>
              <a:t> bit and multiple </a:t>
            </a:r>
            <a:r>
              <a:rPr lang="en-US" sz="1800" i="1" dirty="0"/>
              <a:t>presence</a:t>
            </a:r>
            <a:r>
              <a:rPr lang="en-US" sz="1800" dirty="0"/>
              <a:t> bits per cache block</a:t>
            </a:r>
          </a:p>
          <a:p>
            <a:pPr lvl="2"/>
            <a:endParaRPr lang="en-US" sz="1846" dirty="0"/>
          </a:p>
          <a:p>
            <a:pPr lvl="1"/>
            <a:r>
              <a:rPr lang="en-US" sz="2000" dirty="0"/>
              <a:t>Directory coordinates invalidation appropriately</a:t>
            </a:r>
          </a:p>
          <a:p>
            <a:pPr lvl="2"/>
            <a:r>
              <a:rPr lang="en-US" sz="1800" dirty="0"/>
              <a:t>E.g., processor A asks directory for “read-exclusive” copy, directory asks processor B to invalidate the requested copy, waits for ACK from processor B, then responds to processor A</a:t>
            </a:r>
          </a:p>
          <a:p>
            <a:pPr lvl="1"/>
            <a:endParaRPr lang="en-US" sz="2077" dirty="0"/>
          </a:p>
          <a:p>
            <a:endParaRPr lang="en-US" sz="2077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Coherence Methods</a:t>
            </a:r>
            <a:endParaRPr lang="en-US" sz="3692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743094" y="4577082"/>
            <a:ext cx="4605749" cy="3041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Interconnection Network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35345" y="4984314"/>
            <a:ext cx="2901462" cy="7175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Memory</a:t>
            </a:r>
          </a:p>
        </p:txBody>
      </p:sp>
      <p:cxnSp>
        <p:nvCxnSpPr>
          <p:cNvPr id="23" name="Straight Connector 22"/>
          <p:cNvCxnSpPr>
            <a:stCxn id="27" idx="4"/>
          </p:cNvCxnSpPr>
          <p:nvPr/>
        </p:nvCxnSpPr>
        <p:spPr>
          <a:xfrm>
            <a:off x="4550974" y="4140536"/>
            <a:ext cx="0" cy="518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2" idx="0"/>
          </p:cNvCxnSpPr>
          <p:nvPr/>
        </p:nvCxnSpPr>
        <p:spPr>
          <a:xfrm>
            <a:off x="5281898" y="4831291"/>
            <a:ext cx="4178" cy="153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326505" y="3686852"/>
            <a:ext cx="448938" cy="4536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26506" y="4216239"/>
            <a:ext cx="488535" cy="2438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$</a:t>
            </a:r>
          </a:p>
        </p:txBody>
      </p:sp>
      <p:cxnSp>
        <p:nvCxnSpPr>
          <p:cNvPr id="43" name="Straight Connector 42"/>
          <p:cNvCxnSpPr>
            <a:stCxn id="44" idx="4"/>
          </p:cNvCxnSpPr>
          <p:nvPr/>
        </p:nvCxnSpPr>
        <p:spPr>
          <a:xfrm>
            <a:off x="5272959" y="4140536"/>
            <a:ext cx="0" cy="518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048490" y="3686852"/>
            <a:ext cx="448938" cy="4536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048490" y="4216239"/>
            <a:ext cx="488535" cy="2438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$</a:t>
            </a:r>
          </a:p>
        </p:txBody>
      </p:sp>
      <p:cxnSp>
        <p:nvCxnSpPr>
          <p:cNvPr id="46" name="Straight Connector 45"/>
          <p:cNvCxnSpPr>
            <a:stCxn id="47" idx="4"/>
          </p:cNvCxnSpPr>
          <p:nvPr/>
        </p:nvCxnSpPr>
        <p:spPr>
          <a:xfrm>
            <a:off x="7354741" y="4140536"/>
            <a:ext cx="0" cy="518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130272" y="3686852"/>
            <a:ext cx="448938" cy="4536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P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130272" y="4216239"/>
            <a:ext cx="488535" cy="2438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$</a:t>
            </a:r>
          </a:p>
        </p:txBody>
      </p:sp>
      <p:cxnSp>
        <p:nvCxnSpPr>
          <p:cNvPr id="49" name="Straight Connector 48"/>
          <p:cNvCxnSpPr>
            <a:stCxn id="50" idx="4"/>
          </p:cNvCxnSpPr>
          <p:nvPr/>
        </p:nvCxnSpPr>
        <p:spPr>
          <a:xfrm>
            <a:off x="5935548" y="4136078"/>
            <a:ext cx="0" cy="518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711079" y="3682394"/>
            <a:ext cx="448938" cy="4536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P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711079" y="4211782"/>
            <a:ext cx="488535" cy="2438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$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453372" y="3846156"/>
            <a:ext cx="386644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...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140226" y="4984314"/>
            <a:ext cx="1270707" cy="71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226" y="5340188"/>
            <a:ext cx="1270707" cy="297478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7013267" y="4987166"/>
            <a:ext cx="126959" cy="7174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3"/>
          <a:srcRect r="88114" b="10700"/>
          <a:stretch/>
        </p:blipFill>
        <p:spPr>
          <a:xfrm>
            <a:off x="7003694" y="5342711"/>
            <a:ext cx="151032" cy="265647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7210504" y="4958609"/>
            <a:ext cx="1071640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>
                <a:solidFill>
                  <a:schemeClr val="bg1"/>
                </a:solidFill>
              </a:rPr>
              <a:t>Directory</a:t>
            </a:r>
          </a:p>
        </p:txBody>
      </p:sp>
      <p:cxnSp>
        <p:nvCxnSpPr>
          <p:cNvPr id="65" name="Straight Arrow Connector 64"/>
          <p:cNvCxnSpPr>
            <a:endCxn id="62" idx="1"/>
          </p:cNvCxnSpPr>
          <p:nvPr/>
        </p:nvCxnSpPr>
        <p:spPr>
          <a:xfrm>
            <a:off x="6736807" y="5475535"/>
            <a:ext cx="26688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46312" y="5861688"/>
            <a:ext cx="3684474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/>
              <a:t>Presence bits, one bit for each processor</a:t>
            </a:r>
          </a:p>
        </p:txBody>
      </p:sp>
      <p:sp>
        <p:nvSpPr>
          <p:cNvPr id="67" name="Left Brace 66"/>
          <p:cNvSpPr/>
          <p:nvPr/>
        </p:nvSpPr>
        <p:spPr>
          <a:xfrm rot="16200000">
            <a:off x="7683816" y="5189694"/>
            <a:ext cx="154751" cy="1256205"/>
          </a:xfrm>
          <a:prstGeom prst="leftBrace">
            <a:avLst>
              <a:gd name="adj1" fmla="val 47851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68" name="TextBox 67"/>
          <p:cNvSpPr txBox="1"/>
          <p:nvPr/>
        </p:nvSpPr>
        <p:spPr>
          <a:xfrm>
            <a:off x="5618207" y="5861688"/>
            <a:ext cx="1221809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dirty="0"/>
              <a:t>Modified bit</a:t>
            </a:r>
          </a:p>
        </p:txBody>
      </p:sp>
      <p:cxnSp>
        <p:nvCxnSpPr>
          <p:cNvPr id="70" name="Straight Arrow Connector 69"/>
          <p:cNvCxnSpPr>
            <a:cxnSpLocks/>
          </p:cNvCxnSpPr>
          <p:nvPr/>
        </p:nvCxnSpPr>
        <p:spPr>
          <a:xfrm flipV="1">
            <a:off x="6583680" y="5681758"/>
            <a:ext cx="470207" cy="213414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703219" y="4841956"/>
            <a:ext cx="4178" cy="153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72806" y="4216238"/>
            <a:ext cx="89768" cy="195310"/>
          </a:xfrm>
          <a:prstGeom prst="rect">
            <a:avLst/>
          </a:prstGeom>
          <a:solidFill>
            <a:srgbClr val="00B05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69" b="1" dirty="0"/>
              <a:t>X</a:t>
            </a:r>
            <a:endParaRPr lang="en-US" sz="2077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396890" y="4214193"/>
            <a:ext cx="89768" cy="195310"/>
          </a:xfrm>
          <a:prstGeom prst="rect">
            <a:avLst/>
          </a:prstGeom>
          <a:solidFill>
            <a:srgbClr val="00B05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69" b="1" dirty="0"/>
              <a:t>X</a:t>
            </a:r>
            <a:endParaRPr lang="en-US" sz="2077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1438" y="4215063"/>
            <a:ext cx="89768" cy="195310"/>
          </a:xfrm>
          <a:prstGeom prst="rect">
            <a:avLst/>
          </a:prstGeom>
          <a:solidFill>
            <a:srgbClr val="00B05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69" b="1" dirty="0"/>
              <a:t>X</a:t>
            </a:r>
            <a:endParaRPr lang="en-US" sz="2077" b="1" dirty="0"/>
          </a:p>
        </p:txBody>
      </p:sp>
      <p:cxnSp>
        <p:nvCxnSpPr>
          <p:cNvPr id="35" name="Elbow Connector 34"/>
          <p:cNvCxnSpPr>
            <a:stCxn id="28" idx="2"/>
            <a:endCxn id="53" idx="0"/>
          </p:cNvCxnSpPr>
          <p:nvPr/>
        </p:nvCxnSpPr>
        <p:spPr>
          <a:xfrm rot="16200000" flipH="1">
            <a:off x="5911057" y="3119791"/>
            <a:ext cx="524238" cy="3204807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86540" y="4372519"/>
            <a:ext cx="2158348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I’m going to modify block X</a:t>
            </a:r>
          </a:p>
        </p:txBody>
      </p:sp>
      <p:cxnSp>
        <p:nvCxnSpPr>
          <p:cNvPr id="40" name="Elbow Connector 39"/>
          <p:cNvCxnSpPr>
            <a:stCxn id="63" idx="0"/>
            <a:endCxn id="48" idx="2"/>
          </p:cNvCxnSpPr>
          <p:nvPr/>
        </p:nvCxnSpPr>
        <p:spPr>
          <a:xfrm rot="16200000" flipV="1">
            <a:off x="7311166" y="4523451"/>
            <a:ext cx="498533" cy="371784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3" idx="0"/>
            <a:endCxn id="45" idx="2"/>
          </p:cNvCxnSpPr>
          <p:nvPr/>
        </p:nvCxnSpPr>
        <p:spPr>
          <a:xfrm rot="16200000" flipV="1">
            <a:off x="6270275" y="3482560"/>
            <a:ext cx="498533" cy="2453566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37968" y="4640381"/>
            <a:ext cx="103150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Invalidate X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7394337" y="4211652"/>
            <a:ext cx="247960" cy="1837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5298756" y="4219979"/>
            <a:ext cx="247960" cy="1837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6200000" flipV="1">
            <a:off x="7326690" y="4536610"/>
            <a:ext cx="498533" cy="399248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6200000" flipV="1">
            <a:off x="6285798" y="3495719"/>
            <a:ext cx="498533" cy="2481030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303815" y="4358836"/>
            <a:ext cx="574196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Done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398942" y="4367727"/>
            <a:ext cx="574196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Done</a:t>
            </a:r>
          </a:p>
        </p:txBody>
      </p:sp>
      <p:cxnSp>
        <p:nvCxnSpPr>
          <p:cNvPr id="72" name="Elbow Connector 71"/>
          <p:cNvCxnSpPr/>
          <p:nvPr/>
        </p:nvCxnSpPr>
        <p:spPr>
          <a:xfrm rot="16200000" flipH="1">
            <a:off x="5904539" y="3129721"/>
            <a:ext cx="524238" cy="3204807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832613" y="4642170"/>
            <a:ext cx="396262" cy="307777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35744" y="5376826"/>
            <a:ext cx="86562" cy="18633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1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287244" y="5387334"/>
            <a:ext cx="86562" cy="186333"/>
          </a:xfrm>
          <a:prstGeom prst="rect">
            <a:avLst/>
          </a:prstGeom>
          <a:solidFill>
            <a:schemeClr val="accent5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1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30125" y="5387655"/>
            <a:ext cx="86562" cy="186333"/>
          </a:xfrm>
          <a:prstGeom prst="rect">
            <a:avLst/>
          </a:prstGeom>
          <a:solidFill>
            <a:schemeClr val="accent5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1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795426" y="5380525"/>
            <a:ext cx="86562" cy="186333"/>
          </a:xfrm>
          <a:prstGeom prst="rect">
            <a:avLst/>
          </a:prstGeom>
          <a:solidFill>
            <a:schemeClr val="accent5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1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303607" y="5363539"/>
            <a:ext cx="86562" cy="186333"/>
          </a:xfrm>
          <a:prstGeom prst="rect">
            <a:avLst/>
          </a:prstGeom>
          <a:solidFill>
            <a:schemeClr val="accent5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1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81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55" grpId="0" animBg="1"/>
      <p:bldP spid="55" grpId="1" animBg="1"/>
      <p:bldP spid="69" grpId="0" animBg="1"/>
      <p:bldP spid="69" grpId="1" animBg="1"/>
      <p:bldP spid="71" grpId="0" animBg="1"/>
      <p:bldP spid="71" grpId="1" animBg="1"/>
      <p:bldP spid="73" grpId="0" animBg="1"/>
      <p:bldP spid="12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Write Invalidate (All Other Copies)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37424"/>
            <a:ext cx="11258549" cy="536002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b="1" dirty="0"/>
              <a:t>Can enforce write serialization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Two processors attempt to write the same data at the same time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one of them wins the race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the other core’s copy is invalidated</a:t>
            </a:r>
          </a:p>
          <a:p>
            <a:pPr lvl="1">
              <a:spcBef>
                <a:spcPts val="600"/>
              </a:spcBef>
            </a:pP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en-US" sz="2000" dirty="0"/>
              <a:t>The other core must obtain a new copy of the data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must now contain the updated value</a:t>
            </a:r>
          </a:p>
          <a:p>
            <a:pPr lvl="2">
              <a:spcBef>
                <a:spcPts val="600"/>
              </a:spcBef>
            </a:pPr>
            <a:endParaRPr lang="en-US" sz="1800" dirty="0"/>
          </a:p>
          <a:p>
            <a:pPr lvl="2">
              <a:spcBef>
                <a:spcPts val="600"/>
              </a:spcBef>
            </a:pPr>
            <a:endParaRPr lang="en-US" sz="2400" dirty="0"/>
          </a:p>
          <a:p>
            <a:endParaRPr lang="en-US" sz="2400" b="1" dirty="0"/>
          </a:p>
          <a:p>
            <a:r>
              <a:rPr lang="en-US" sz="2400" b="1" dirty="0"/>
              <a:t>False sharing problem </a:t>
            </a:r>
          </a:p>
          <a:p>
            <a:pPr lvl="1"/>
            <a:r>
              <a:rPr lang="en-US" sz="2000" dirty="0"/>
              <a:t>Two cores writes to two different variables in the same cache block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ym typeface="Symbol" pitchFamily="18" charset="2"/>
              </a:rPr>
              <a:t>increases miss rate</a:t>
            </a:r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Compilers can help reduce this by allocating correlated data to the same cache block</a:t>
            </a:r>
          </a:p>
          <a:p>
            <a:pPr lvl="2"/>
            <a:endParaRPr lang="en-US" sz="1800" dirty="0"/>
          </a:p>
          <a:p>
            <a:pPr lvl="1"/>
            <a:endParaRPr lang="en-US" sz="2262" dirty="0"/>
          </a:p>
          <a:p>
            <a:pPr marL="1055034" lvl="2" indent="0">
              <a:spcBef>
                <a:spcPts val="600"/>
              </a:spcBef>
              <a:buNone/>
            </a:pP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4" name="Group 16">
            <a:extLst>
              <a:ext uri="{FF2B5EF4-FFF2-40B4-BE49-F238E27FC236}">
                <a16:creationId xmlns:a16="http://schemas.microsoft.com/office/drawing/2014/main" id="{6C8DE874-10D9-4067-A4B6-E1CE79BB8899}"/>
              </a:ext>
            </a:extLst>
          </p:cNvPr>
          <p:cNvGrpSpPr>
            <a:grpSpLocks/>
          </p:cNvGrpSpPr>
          <p:nvPr/>
        </p:nvGrpSpPr>
        <p:grpSpPr bwMode="auto">
          <a:xfrm>
            <a:off x="6156946" y="3703150"/>
            <a:ext cx="5129213" cy="727575"/>
            <a:chOff x="1248" y="2607"/>
            <a:chExt cx="3231" cy="705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86801B09-675F-48BE-94DB-FE47E8CF9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072"/>
              <a:ext cx="187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1E55D527-0260-4094-BC88-7973ADC0B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07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EE3565F7-53FC-456D-B4BC-86C0E49E4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07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9CAA83A9-A22D-4AB2-B0F0-ED9C5DEF76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07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E532A30C-0968-416F-B12A-629C71591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016"/>
              <a:ext cx="20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9BE45F9-A06A-4AFF-8AF5-81D639612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016"/>
              <a:ext cx="19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8CDFA31F-C34E-4D9B-AF24-7966B70CE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607"/>
              <a:ext cx="46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Core1</a:t>
              </a: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A92A242E-6DFA-4955-B91F-7EBA7C58E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607"/>
              <a:ext cx="46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Core2</a:t>
              </a: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76626C7F-660C-45B8-B6F5-E1AB5EC45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5E7E7E1F-5176-45DC-8B7D-4CEF754E3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2B169B11-75B3-49C1-9796-0944B68CD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" y="2873"/>
              <a:ext cx="125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4 word cache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241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673" y="1145797"/>
            <a:ext cx="10521176" cy="2193421"/>
          </a:xfrm>
        </p:spPr>
        <p:txBody>
          <a:bodyPr>
            <a:normAutofit/>
          </a:bodyPr>
          <a:lstStyle/>
          <a:p>
            <a:r>
              <a:rPr lang="en-US" sz="2400" b="1" dirty="0"/>
              <a:t>Each core has its own private address space</a:t>
            </a:r>
          </a:p>
          <a:p>
            <a:pPr lvl="1"/>
            <a:r>
              <a:rPr lang="en-US" sz="2000" dirty="0"/>
              <a:t>Cores share data by explicitly sending and receiving information (</a:t>
            </a:r>
            <a:r>
              <a:rPr lang="en-US" sz="2000" dirty="0">
                <a:solidFill>
                  <a:schemeClr val="accent2"/>
                </a:solidFill>
              </a:rPr>
              <a:t>message passing</a:t>
            </a:r>
            <a:r>
              <a:rPr lang="en-US" sz="2000" dirty="0"/>
              <a:t>)</a:t>
            </a:r>
          </a:p>
          <a:p>
            <a:pPr lvl="1"/>
            <a:endParaRPr lang="en-US" sz="2461" b="1" dirty="0"/>
          </a:p>
          <a:p>
            <a:r>
              <a:rPr lang="en-US" sz="2400" b="1" dirty="0"/>
              <a:t>Coordination is built into message passing primitives (</a:t>
            </a:r>
            <a:r>
              <a:rPr lang="en-US" sz="2400" b="1" dirty="0">
                <a:solidFill>
                  <a:schemeClr val="accent2"/>
                </a:solidFill>
              </a:rPr>
              <a:t>message send </a:t>
            </a:r>
            <a:r>
              <a:rPr lang="en-US" sz="2400" b="1" dirty="0"/>
              <a:t>and </a:t>
            </a:r>
            <a:r>
              <a:rPr lang="en-US" sz="2400" b="1" dirty="0">
                <a:solidFill>
                  <a:schemeClr val="accent2"/>
                </a:solidFill>
              </a:rPr>
              <a:t>message receive</a:t>
            </a:r>
            <a:r>
              <a:rPr lang="en-US" sz="2400" b="1" dirty="0"/>
              <a:t>)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968083" y="3623099"/>
            <a:ext cx="5867400" cy="2290647"/>
            <a:chOff x="816" y="528"/>
            <a:chExt cx="3600" cy="2016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864" y="528"/>
              <a:ext cx="816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117" y="614"/>
              <a:ext cx="355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Core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920" y="528"/>
              <a:ext cx="816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600" y="528"/>
              <a:ext cx="816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146" y="624"/>
              <a:ext cx="355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Core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782" y="624"/>
              <a:ext cx="355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Core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864" y="1104"/>
              <a:ext cx="816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920" y="1104"/>
              <a:ext cx="816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600" y="1104"/>
              <a:ext cx="816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008" y="1200"/>
              <a:ext cx="426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/>
                <a:t>Cache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064" y="1200"/>
              <a:ext cx="426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/>
                <a:t>Cache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792" y="1200"/>
              <a:ext cx="426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/>
                <a:t>Cache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816" y="2256"/>
              <a:ext cx="3552" cy="288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 dirty="0"/>
                <a:t>Interconnection Network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960" y="1728"/>
              <a:ext cx="607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/>
                <a:t>Memory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1248" y="91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304" y="91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984" y="91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984" y="14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2304" y="14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1248" y="14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248" y="201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864" y="1680"/>
              <a:ext cx="816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20" y="1680"/>
              <a:ext cx="816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3600" y="1680"/>
              <a:ext cx="816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2016" y="1728"/>
              <a:ext cx="607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 dirty="0"/>
                <a:t>Memory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3744" y="1728"/>
              <a:ext cx="607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/>
                <a:t>Memory</a:t>
              </a: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2304" y="201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984" y="201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FB5E737B-C0F0-42FC-8911-39BA6D5774EE}"/>
              </a:ext>
            </a:extLst>
          </p:cNvPr>
          <p:cNvSpPr txBox="1">
            <a:spLocks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000" dirty="0"/>
              <a:t>Message Passing multi-Processors (MPP)</a:t>
            </a:r>
          </a:p>
        </p:txBody>
      </p:sp>
      <p:sp>
        <p:nvSpPr>
          <p:cNvPr id="34" name="Slide Number Placeholder 1">
            <a:extLst>
              <a:ext uri="{FF2B5EF4-FFF2-40B4-BE49-F238E27FC236}">
                <a16:creationId xmlns:a16="http://schemas.microsoft.com/office/drawing/2014/main" id="{A9E3A7F5-19A1-4E18-9B55-D8143EEB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329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6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6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6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Pros and Cons of Message Passing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666" y="1249494"/>
            <a:ext cx="10547134" cy="531398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b="1" dirty="0"/>
              <a:t>Cons: 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Performance</a:t>
            </a:r>
          </a:p>
          <a:p>
            <a:pPr lvl="1">
              <a:spcBef>
                <a:spcPts val="600"/>
              </a:spcBef>
            </a:pP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en-US" sz="2000" dirty="0"/>
              <a:t>Harder to port a sequential program to an MPP</a:t>
            </a:r>
          </a:p>
          <a:p>
            <a:pPr lvl="2">
              <a:spcBef>
                <a:spcPts val="600"/>
              </a:spcBef>
            </a:pPr>
            <a:r>
              <a:rPr lang="en-US" sz="1800" dirty="0"/>
              <a:t>Every communication must be identified in advance</a:t>
            </a:r>
          </a:p>
          <a:p>
            <a:pPr lvl="1"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b="1" dirty="0"/>
              <a:t>Pros: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Easier for hardware design</a:t>
            </a:r>
          </a:p>
          <a:p>
            <a:pPr>
              <a:spcBef>
                <a:spcPts val="600"/>
              </a:spcBef>
            </a:pPr>
            <a:endParaRPr lang="en-US" sz="2000" b="1" dirty="0"/>
          </a:p>
          <a:p>
            <a:pPr lvl="1">
              <a:spcBef>
                <a:spcPts val="600"/>
              </a:spcBef>
            </a:pPr>
            <a:r>
              <a:rPr lang="en-US" sz="2000" dirty="0"/>
              <a:t>Communication is explicit, fewer “performance surprises” </a:t>
            </a:r>
          </a:p>
          <a:p>
            <a:pPr lvl="2">
              <a:spcBef>
                <a:spcPts val="600"/>
              </a:spcBef>
            </a:pPr>
            <a:r>
              <a:rPr lang="en-US" sz="1800" dirty="0"/>
              <a:t>Message passing standard: MPI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21898B9-F84C-4CAF-94C8-E3358165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54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816" y="1159727"/>
            <a:ext cx="9303834" cy="326885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Q1 – How do they share data?</a:t>
            </a:r>
          </a:p>
          <a:p>
            <a:endParaRPr lang="en-US" sz="2400" b="1" dirty="0"/>
          </a:p>
          <a:p>
            <a:r>
              <a:rPr lang="en-US" sz="2400" b="1" dirty="0"/>
              <a:t>Q2 – How do they coordinate?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Q3 – How scalable is the architecture? How many processors can be supported?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120646-3C58-4623-8CC1-3F18CED114B7}"/>
              </a:ext>
            </a:extLst>
          </p:cNvPr>
          <p:cNvSpPr txBox="1">
            <a:spLocks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Multiprocessor Key Questions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4DC21E1-3DE0-474B-8111-3E5DEFF3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42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SMP Example with 10 Cores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27664" y="1761894"/>
            <a:ext cx="7391400" cy="457200"/>
            <a:chOff x="480" y="768"/>
            <a:chExt cx="4656" cy="288"/>
          </a:xfrm>
        </p:grpSpPr>
        <p:sp>
          <p:nvSpPr>
            <p:cNvPr id="1898500" name="Oval 4"/>
            <p:cNvSpPr>
              <a:spLocks noChangeArrowheads="1"/>
            </p:cNvSpPr>
            <p:nvPr/>
          </p:nvSpPr>
          <p:spPr bwMode="auto">
            <a:xfrm>
              <a:off x="490" y="768"/>
              <a:ext cx="29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8501" name="Text Box 5"/>
            <p:cNvSpPr txBox="1">
              <a:spLocks noChangeArrowheads="1"/>
            </p:cNvSpPr>
            <p:nvPr/>
          </p:nvSpPr>
          <p:spPr bwMode="auto">
            <a:xfrm>
              <a:off x="480" y="791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C0</a:t>
              </a:r>
            </a:p>
          </p:txBody>
        </p:sp>
        <p:sp>
          <p:nvSpPr>
            <p:cNvPr id="1898502" name="Oval 6"/>
            <p:cNvSpPr>
              <a:spLocks noChangeArrowheads="1"/>
            </p:cNvSpPr>
            <p:nvPr/>
          </p:nvSpPr>
          <p:spPr bwMode="auto">
            <a:xfrm>
              <a:off x="983" y="768"/>
              <a:ext cx="29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8503" name="Text Box 7"/>
            <p:cNvSpPr txBox="1">
              <a:spLocks noChangeArrowheads="1"/>
            </p:cNvSpPr>
            <p:nvPr/>
          </p:nvSpPr>
          <p:spPr bwMode="auto">
            <a:xfrm>
              <a:off x="973" y="791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C1</a:t>
              </a:r>
            </a:p>
          </p:txBody>
        </p:sp>
        <p:sp>
          <p:nvSpPr>
            <p:cNvPr id="1898504" name="Oval 8"/>
            <p:cNvSpPr>
              <a:spLocks noChangeArrowheads="1"/>
            </p:cNvSpPr>
            <p:nvPr/>
          </p:nvSpPr>
          <p:spPr bwMode="auto">
            <a:xfrm>
              <a:off x="1466" y="768"/>
              <a:ext cx="29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8505" name="Text Box 9"/>
            <p:cNvSpPr txBox="1">
              <a:spLocks noChangeArrowheads="1"/>
            </p:cNvSpPr>
            <p:nvPr/>
          </p:nvSpPr>
          <p:spPr bwMode="auto">
            <a:xfrm>
              <a:off x="1456" y="791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C2</a:t>
              </a:r>
            </a:p>
          </p:txBody>
        </p:sp>
        <p:sp>
          <p:nvSpPr>
            <p:cNvPr id="1898506" name="Oval 10"/>
            <p:cNvSpPr>
              <a:spLocks noChangeArrowheads="1"/>
            </p:cNvSpPr>
            <p:nvPr/>
          </p:nvSpPr>
          <p:spPr bwMode="auto">
            <a:xfrm>
              <a:off x="1949" y="768"/>
              <a:ext cx="29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8507" name="Text Box 11"/>
            <p:cNvSpPr txBox="1">
              <a:spLocks noChangeArrowheads="1"/>
            </p:cNvSpPr>
            <p:nvPr/>
          </p:nvSpPr>
          <p:spPr bwMode="auto">
            <a:xfrm>
              <a:off x="1939" y="791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C3</a:t>
              </a:r>
            </a:p>
          </p:txBody>
        </p:sp>
        <p:sp>
          <p:nvSpPr>
            <p:cNvPr id="1898508" name="Oval 12"/>
            <p:cNvSpPr>
              <a:spLocks noChangeArrowheads="1"/>
            </p:cNvSpPr>
            <p:nvPr/>
          </p:nvSpPr>
          <p:spPr bwMode="auto">
            <a:xfrm>
              <a:off x="2432" y="768"/>
              <a:ext cx="289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8509" name="Text Box 13"/>
            <p:cNvSpPr txBox="1">
              <a:spLocks noChangeArrowheads="1"/>
            </p:cNvSpPr>
            <p:nvPr/>
          </p:nvSpPr>
          <p:spPr bwMode="auto">
            <a:xfrm>
              <a:off x="2422" y="791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C4</a:t>
              </a:r>
            </a:p>
          </p:txBody>
        </p:sp>
        <p:sp>
          <p:nvSpPr>
            <p:cNvPr id="1898510" name="Oval 14"/>
            <p:cNvSpPr>
              <a:spLocks noChangeArrowheads="1"/>
            </p:cNvSpPr>
            <p:nvPr/>
          </p:nvSpPr>
          <p:spPr bwMode="auto">
            <a:xfrm>
              <a:off x="2915" y="768"/>
              <a:ext cx="289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8511" name="Text Box 15"/>
            <p:cNvSpPr txBox="1">
              <a:spLocks noChangeArrowheads="1"/>
            </p:cNvSpPr>
            <p:nvPr/>
          </p:nvSpPr>
          <p:spPr bwMode="auto">
            <a:xfrm>
              <a:off x="2905" y="791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C5</a:t>
              </a:r>
            </a:p>
          </p:txBody>
        </p:sp>
        <p:sp>
          <p:nvSpPr>
            <p:cNvPr id="1898512" name="Oval 16"/>
            <p:cNvSpPr>
              <a:spLocks noChangeArrowheads="1"/>
            </p:cNvSpPr>
            <p:nvPr/>
          </p:nvSpPr>
          <p:spPr bwMode="auto">
            <a:xfrm>
              <a:off x="3398" y="768"/>
              <a:ext cx="289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8513" name="Text Box 17"/>
            <p:cNvSpPr txBox="1">
              <a:spLocks noChangeArrowheads="1"/>
            </p:cNvSpPr>
            <p:nvPr/>
          </p:nvSpPr>
          <p:spPr bwMode="auto">
            <a:xfrm>
              <a:off x="3387" y="791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C6</a:t>
              </a:r>
            </a:p>
          </p:txBody>
        </p:sp>
        <p:sp>
          <p:nvSpPr>
            <p:cNvPr id="1898514" name="Oval 18"/>
            <p:cNvSpPr>
              <a:spLocks noChangeArrowheads="1"/>
            </p:cNvSpPr>
            <p:nvPr/>
          </p:nvSpPr>
          <p:spPr bwMode="auto">
            <a:xfrm>
              <a:off x="3880" y="768"/>
              <a:ext cx="29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8515" name="Text Box 19"/>
            <p:cNvSpPr txBox="1">
              <a:spLocks noChangeArrowheads="1"/>
            </p:cNvSpPr>
            <p:nvPr/>
          </p:nvSpPr>
          <p:spPr bwMode="auto">
            <a:xfrm>
              <a:off x="3870" y="791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C7</a:t>
              </a:r>
            </a:p>
          </p:txBody>
        </p:sp>
        <p:sp>
          <p:nvSpPr>
            <p:cNvPr id="1898516" name="Oval 20"/>
            <p:cNvSpPr>
              <a:spLocks noChangeArrowheads="1"/>
            </p:cNvSpPr>
            <p:nvPr/>
          </p:nvSpPr>
          <p:spPr bwMode="auto">
            <a:xfrm>
              <a:off x="4363" y="768"/>
              <a:ext cx="29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8517" name="Text Box 21"/>
            <p:cNvSpPr txBox="1">
              <a:spLocks noChangeArrowheads="1"/>
            </p:cNvSpPr>
            <p:nvPr/>
          </p:nvSpPr>
          <p:spPr bwMode="auto">
            <a:xfrm>
              <a:off x="4353" y="791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C8</a:t>
              </a:r>
            </a:p>
          </p:txBody>
        </p:sp>
        <p:sp>
          <p:nvSpPr>
            <p:cNvPr id="1898518" name="Oval 22"/>
            <p:cNvSpPr>
              <a:spLocks noChangeArrowheads="1"/>
            </p:cNvSpPr>
            <p:nvPr/>
          </p:nvSpPr>
          <p:spPr bwMode="auto">
            <a:xfrm>
              <a:off x="4846" y="768"/>
              <a:ext cx="29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8519" name="Text Box 23"/>
            <p:cNvSpPr txBox="1">
              <a:spLocks noChangeArrowheads="1"/>
            </p:cNvSpPr>
            <p:nvPr/>
          </p:nvSpPr>
          <p:spPr bwMode="auto">
            <a:xfrm>
              <a:off x="4836" y="791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C9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722865" y="1152295"/>
            <a:ext cx="7961313" cy="338138"/>
            <a:chOff x="288" y="576"/>
            <a:chExt cx="5015" cy="213"/>
          </a:xfrm>
        </p:grpSpPr>
        <p:sp>
          <p:nvSpPr>
            <p:cNvPr id="1898521" name="Text Box 25"/>
            <p:cNvSpPr txBox="1">
              <a:spLocks noChangeArrowheads="1"/>
            </p:cNvSpPr>
            <p:nvPr/>
          </p:nvSpPr>
          <p:spPr bwMode="auto">
            <a:xfrm>
              <a:off x="288" y="576"/>
              <a:ext cx="551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sum[C0]</a:t>
              </a:r>
            </a:p>
          </p:txBody>
        </p:sp>
        <p:sp>
          <p:nvSpPr>
            <p:cNvPr id="1898522" name="Text Box 26"/>
            <p:cNvSpPr txBox="1">
              <a:spLocks noChangeArrowheads="1"/>
            </p:cNvSpPr>
            <p:nvPr/>
          </p:nvSpPr>
          <p:spPr bwMode="auto">
            <a:xfrm>
              <a:off x="768" y="576"/>
              <a:ext cx="551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sum[C1]</a:t>
              </a:r>
            </a:p>
          </p:txBody>
        </p:sp>
        <p:sp>
          <p:nvSpPr>
            <p:cNvPr id="1898523" name="Text Box 27"/>
            <p:cNvSpPr txBox="1">
              <a:spLocks noChangeArrowheads="1"/>
            </p:cNvSpPr>
            <p:nvPr/>
          </p:nvSpPr>
          <p:spPr bwMode="auto">
            <a:xfrm>
              <a:off x="1248" y="576"/>
              <a:ext cx="551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sum[C2]</a:t>
              </a:r>
            </a:p>
          </p:txBody>
        </p:sp>
        <p:sp>
          <p:nvSpPr>
            <p:cNvPr id="1898524" name="Text Box 28"/>
            <p:cNvSpPr txBox="1">
              <a:spLocks noChangeArrowheads="1"/>
            </p:cNvSpPr>
            <p:nvPr/>
          </p:nvSpPr>
          <p:spPr bwMode="auto">
            <a:xfrm>
              <a:off x="1776" y="576"/>
              <a:ext cx="551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sum[C3]</a:t>
              </a:r>
            </a:p>
          </p:txBody>
        </p:sp>
        <p:sp>
          <p:nvSpPr>
            <p:cNvPr id="1898525" name="Text Box 29"/>
            <p:cNvSpPr txBox="1">
              <a:spLocks noChangeArrowheads="1"/>
            </p:cNvSpPr>
            <p:nvPr/>
          </p:nvSpPr>
          <p:spPr bwMode="auto">
            <a:xfrm>
              <a:off x="2256" y="576"/>
              <a:ext cx="551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sum[C4]</a:t>
              </a:r>
            </a:p>
          </p:txBody>
        </p:sp>
        <p:sp>
          <p:nvSpPr>
            <p:cNvPr id="1898526" name="Text Box 30"/>
            <p:cNvSpPr txBox="1">
              <a:spLocks noChangeArrowheads="1"/>
            </p:cNvSpPr>
            <p:nvPr/>
          </p:nvSpPr>
          <p:spPr bwMode="auto">
            <a:xfrm>
              <a:off x="2736" y="576"/>
              <a:ext cx="551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sum[C5]</a:t>
              </a:r>
            </a:p>
          </p:txBody>
        </p:sp>
        <p:sp>
          <p:nvSpPr>
            <p:cNvPr id="1898527" name="Text Box 31"/>
            <p:cNvSpPr txBox="1">
              <a:spLocks noChangeArrowheads="1"/>
            </p:cNvSpPr>
            <p:nvPr/>
          </p:nvSpPr>
          <p:spPr bwMode="auto">
            <a:xfrm>
              <a:off x="3216" y="576"/>
              <a:ext cx="551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sum[C6]</a:t>
              </a:r>
            </a:p>
          </p:txBody>
        </p:sp>
        <p:sp>
          <p:nvSpPr>
            <p:cNvPr id="1898528" name="Text Box 32"/>
            <p:cNvSpPr txBox="1">
              <a:spLocks noChangeArrowheads="1"/>
            </p:cNvSpPr>
            <p:nvPr/>
          </p:nvSpPr>
          <p:spPr bwMode="auto">
            <a:xfrm>
              <a:off x="3744" y="576"/>
              <a:ext cx="551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sum[C7]</a:t>
              </a:r>
            </a:p>
          </p:txBody>
        </p:sp>
        <p:sp>
          <p:nvSpPr>
            <p:cNvPr id="1898529" name="Text Box 33"/>
            <p:cNvSpPr txBox="1">
              <a:spLocks noChangeArrowheads="1"/>
            </p:cNvSpPr>
            <p:nvPr/>
          </p:nvSpPr>
          <p:spPr bwMode="auto">
            <a:xfrm>
              <a:off x="4224" y="576"/>
              <a:ext cx="551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sum[C8]</a:t>
              </a:r>
            </a:p>
          </p:txBody>
        </p:sp>
        <p:sp>
          <p:nvSpPr>
            <p:cNvPr id="1898530" name="Text Box 34"/>
            <p:cNvSpPr txBox="1">
              <a:spLocks noChangeArrowheads="1"/>
            </p:cNvSpPr>
            <p:nvPr/>
          </p:nvSpPr>
          <p:spPr bwMode="auto">
            <a:xfrm>
              <a:off x="4752" y="576"/>
              <a:ext cx="551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sum[C9]</a:t>
              </a:r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2027664" y="3895494"/>
            <a:ext cx="476250" cy="457200"/>
            <a:chOff x="336" y="2496"/>
            <a:chExt cx="300" cy="288"/>
          </a:xfrm>
        </p:grpSpPr>
        <p:sp>
          <p:nvSpPr>
            <p:cNvPr id="1898531" name="Oval 35"/>
            <p:cNvSpPr>
              <a:spLocks noChangeArrowheads="1"/>
            </p:cNvSpPr>
            <p:nvPr/>
          </p:nvSpPr>
          <p:spPr bwMode="auto">
            <a:xfrm>
              <a:off x="346" y="2496"/>
              <a:ext cx="29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8532" name="Text Box 36"/>
            <p:cNvSpPr txBox="1">
              <a:spLocks noChangeArrowheads="1"/>
            </p:cNvSpPr>
            <p:nvPr/>
          </p:nvSpPr>
          <p:spPr bwMode="auto">
            <a:xfrm>
              <a:off x="336" y="2519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C0</a:t>
              </a:r>
            </a:p>
          </p:txBody>
        </p:sp>
      </p:grp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2027664" y="2828694"/>
            <a:ext cx="3581400" cy="457200"/>
            <a:chOff x="336" y="1824"/>
            <a:chExt cx="2256" cy="288"/>
          </a:xfrm>
        </p:grpSpPr>
        <p:sp>
          <p:nvSpPr>
            <p:cNvPr id="1898533" name="Oval 37"/>
            <p:cNvSpPr>
              <a:spLocks noChangeArrowheads="1"/>
            </p:cNvSpPr>
            <p:nvPr/>
          </p:nvSpPr>
          <p:spPr bwMode="auto">
            <a:xfrm>
              <a:off x="346" y="1824"/>
              <a:ext cx="29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8534" name="Text Box 38"/>
            <p:cNvSpPr txBox="1">
              <a:spLocks noChangeArrowheads="1"/>
            </p:cNvSpPr>
            <p:nvPr/>
          </p:nvSpPr>
          <p:spPr bwMode="auto">
            <a:xfrm>
              <a:off x="336" y="1847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C0</a:t>
              </a:r>
            </a:p>
          </p:txBody>
        </p:sp>
        <p:sp>
          <p:nvSpPr>
            <p:cNvPr id="1898535" name="Oval 39"/>
            <p:cNvSpPr>
              <a:spLocks noChangeArrowheads="1"/>
            </p:cNvSpPr>
            <p:nvPr/>
          </p:nvSpPr>
          <p:spPr bwMode="auto">
            <a:xfrm>
              <a:off x="862" y="1824"/>
              <a:ext cx="29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8536" name="Text Box 40"/>
            <p:cNvSpPr txBox="1">
              <a:spLocks noChangeArrowheads="1"/>
            </p:cNvSpPr>
            <p:nvPr/>
          </p:nvSpPr>
          <p:spPr bwMode="auto">
            <a:xfrm>
              <a:off x="852" y="1847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C1</a:t>
              </a:r>
            </a:p>
          </p:txBody>
        </p:sp>
        <p:sp>
          <p:nvSpPr>
            <p:cNvPr id="1898537" name="Oval 41"/>
            <p:cNvSpPr>
              <a:spLocks noChangeArrowheads="1"/>
            </p:cNvSpPr>
            <p:nvPr/>
          </p:nvSpPr>
          <p:spPr bwMode="auto">
            <a:xfrm>
              <a:off x="1354" y="1824"/>
              <a:ext cx="29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8538" name="Text Box 42"/>
            <p:cNvSpPr txBox="1">
              <a:spLocks noChangeArrowheads="1"/>
            </p:cNvSpPr>
            <p:nvPr/>
          </p:nvSpPr>
          <p:spPr bwMode="auto">
            <a:xfrm>
              <a:off x="1344" y="1847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C2</a:t>
              </a:r>
            </a:p>
          </p:txBody>
        </p:sp>
        <p:sp>
          <p:nvSpPr>
            <p:cNvPr id="1898539" name="Oval 43"/>
            <p:cNvSpPr>
              <a:spLocks noChangeArrowheads="1"/>
            </p:cNvSpPr>
            <p:nvPr/>
          </p:nvSpPr>
          <p:spPr bwMode="auto">
            <a:xfrm>
              <a:off x="1834" y="1824"/>
              <a:ext cx="29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8540" name="Text Box 44"/>
            <p:cNvSpPr txBox="1">
              <a:spLocks noChangeArrowheads="1"/>
            </p:cNvSpPr>
            <p:nvPr/>
          </p:nvSpPr>
          <p:spPr bwMode="auto">
            <a:xfrm>
              <a:off x="1824" y="1847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C3</a:t>
              </a:r>
            </a:p>
          </p:txBody>
        </p:sp>
        <p:sp>
          <p:nvSpPr>
            <p:cNvPr id="1898541" name="Oval 45"/>
            <p:cNvSpPr>
              <a:spLocks noChangeArrowheads="1"/>
            </p:cNvSpPr>
            <p:nvPr/>
          </p:nvSpPr>
          <p:spPr bwMode="auto">
            <a:xfrm>
              <a:off x="2302" y="1824"/>
              <a:ext cx="29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8542" name="Text Box 46"/>
            <p:cNvSpPr txBox="1">
              <a:spLocks noChangeArrowheads="1"/>
            </p:cNvSpPr>
            <p:nvPr/>
          </p:nvSpPr>
          <p:spPr bwMode="auto">
            <a:xfrm>
              <a:off x="2292" y="1847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C4</a:t>
              </a:r>
            </a:p>
          </p:txBody>
        </p:sp>
      </p:grpSp>
      <p:sp>
        <p:nvSpPr>
          <p:cNvPr id="1898543" name="Line 47"/>
          <p:cNvSpPr>
            <a:spLocks noChangeShapeType="1"/>
          </p:cNvSpPr>
          <p:nvPr/>
        </p:nvSpPr>
        <p:spPr bwMode="auto">
          <a:xfrm>
            <a:off x="2256264" y="2219094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98544" name="Line 48"/>
          <p:cNvSpPr>
            <a:spLocks noChangeShapeType="1"/>
          </p:cNvSpPr>
          <p:nvPr/>
        </p:nvSpPr>
        <p:spPr bwMode="auto">
          <a:xfrm>
            <a:off x="3094464" y="2219094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98545" name="Line 49"/>
          <p:cNvSpPr>
            <a:spLocks noChangeShapeType="1"/>
          </p:cNvSpPr>
          <p:nvPr/>
        </p:nvSpPr>
        <p:spPr bwMode="auto">
          <a:xfrm>
            <a:off x="3856464" y="2219094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98546" name="Line 50"/>
          <p:cNvSpPr>
            <a:spLocks noChangeShapeType="1"/>
          </p:cNvSpPr>
          <p:nvPr/>
        </p:nvSpPr>
        <p:spPr bwMode="auto">
          <a:xfrm>
            <a:off x="4618464" y="2219094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98547" name="Line 51"/>
          <p:cNvSpPr>
            <a:spLocks noChangeShapeType="1"/>
          </p:cNvSpPr>
          <p:nvPr/>
        </p:nvSpPr>
        <p:spPr bwMode="auto">
          <a:xfrm>
            <a:off x="5380464" y="2219094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98548" name="Line 52"/>
          <p:cNvSpPr>
            <a:spLocks noChangeShapeType="1"/>
          </p:cNvSpPr>
          <p:nvPr/>
        </p:nvSpPr>
        <p:spPr bwMode="auto">
          <a:xfrm flipH="1">
            <a:off x="2256264" y="2219094"/>
            <a:ext cx="3810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98549" name="Line 53"/>
          <p:cNvSpPr>
            <a:spLocks noChangeShapeType="1"/>
          </p:cNvSpPr>
          <p:nvPr/>
        </p:nvSpPr>
        <p:spPr bwMode="auto">
          <a:xfrm flipH="1">
            <a:off x="3094464" y="2219094"/>
            <a:ext cx="3810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98550" name="Line 54"/>
          <p:cNvSpPr>
            <a:spLocks noChangeShapeType="1"/>
          </p:cNvSpPr>
          <p:nvPr/>
        </p:nvSpPr>
        <p:spPr bwMode="auto">
          <a:xfrm flipH="1">
            <a:off x="3856464" y="2219094"/>
            <a:ext cx="3810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98551" name="Line 55"/>
          <p:cNvSpPr>
            <a:spLocks noChangeShapeType="1"/>
          </p:cNvSpPr>
          <p:nvPr/>
        </p:nvSpPr>
        <p:spPr bwMode="auto">
          <a:xfrm flipH="1">
            <a:off x="4618464" y="2219094"/>
            <a:ext cx="3810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98552" name="Line 56"/>
          <p:cNvSpPr>
            <a:spLocks noChangeShapeType="1"/>
          </p:cNvSpPr>
          <p:nvPr/>
        </p:nvSpPr>
        <p:spPr bwMode="auto">
          <a:xfrm flipH="1">
            <a:off x="5380464" y="2219094"/>
            <a:ext cx="3810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98553" name="Text Box 57"/>
          <p:cNvSpPr txBox="1">
            <a:spLocks noChangeArrowheads="1"/>
          </p:cNvSpPr>
          <p:nvPr/>
        </p:nvSpPr>
        <p:spPr bwMode="auto">
          <a:xfrm>
            <a:off x="9495265" y="1838094"/>
            <a:ext cx="90281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half = 10</a:t>
            </a:r>
          </a:p>
        </p:txBody>
      </p:sp>
      <p:sp>
        <p:nvSpPr>
          <p:cNvPr id="1898554" name="Text Box 58"/>
          <p:cNvSpPr txBox="1">
            <a:spLocks noChangeArrowheads="1"/>
          </p:cNvSpPr>
          <p:nvPr/>
        </p:nvSpPr>
        <p:spPr bwMode="auto">
          <a:xfrm>
            <a:off x="9476215" y="2828694"/>
            <a:ext cx="7986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half = 5</a:t>
            </a:r>
          </a:p>
        </p:txBody>
      </p: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2256264" y="3285894"/>
            <a:ext cx="3124200" cy="609600"/>
            <a:chOff x="480" y="2112"/>
            <a:chExt cx="1968" cy="384"/>
          </a:xfrm>
        </p:grpSpPr>
        <p:sp>
          <p:nvSpPr>
            <p:cNvPr id="1898555" name="Line 59"/>
            <p:cNvSpPr>
              <a:spLocks noChangeShapeType="1"/>
            </p:cNvSpPr>
            <p:nvPr/>
          </p:nvSpPr>
          <p:spPr bwMode="auto">
            <a:xfrm>
              <a:off x="480" y="21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8556" name="Line 60"/>
            <p:cNvSpPr>
              <a:spLocks noChangeShapeType="1"/>
            </p:cNvSpPr>
            <p:nvPr/>
          </p:nvSpPr>
          <p:spPr bwMode="auto">
            <a:xfrm flipH="1">
              <a:off x="480" y="2112"/>
              <a:ext cx="1968" cy="38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6"/>
          <p:cNvGrpSpPr>
            <a:grpSpLocks/>
          </p:cNvGrpSpPr>
          <p:nvPr/>
        </p:nvGrpSpPr>
        <p:grpSpPr bwMode="auto">
          <a:xfrm>
            <a:off x="2865864" y="3895494"/>
            <a:ext cx="476250" cy="457200"/>
            <a:chOff x="864" y="2496"/>
            <a:chExt cx="300" cy="288"/>
          </a:xfrm>
        </p:grpSpPr>
        <p:sp>
          <p:nvSpPr>
            <p:cNvPr id="1898557" name="Oval 61"/>
            <p:cNvSpPr>
              <a:spLocks noChangeArrowheads="1"/>
            </p:cNvSpPr>
            <p:nvPr/>
          </p:nvSpPr>
          <p:spPr bwMode="auto">
            <a:xfrm>
              <a:off x="874" y="2496"/>
              <a:ext cx="29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8558" name="Text Box 62"/>
            <p:cNvSpPr txBox="1">
              <a:spLocks noChangeArrowheads="1"/>
            </p:cNvSpPr>
            <p:nvPr/>
          </p:nvSpPr>
          <p:spPr bwMode="auto">
            <a:xfrm>
              <a:off x="864" y="2519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C1</a:t>
              </a:r>
            </a:p>
          </p:txBody>
        </p:sp>
      </p:grpSp>
      <p:sp>
        <p:nvSpPr>
          <p:cNvPr id="1898559" name="Line 63"/>
          <p:cNvSpPr>
            <a:spLocks noChangeShapeType="1"/>
          </p:cNvSpPr>
          <p:nvPr/>
        </p:nvSpPr>
        <p:spPr bwMode="auto">
          <a:xfrm>
            <a:off x="3094464" y="3285894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98560" name="Text Box 64"/>
          <p:cNvSpPr txBox="1">
            <a:spLocks noChangeArrowheads="1"/>
          </p:cNvSpPr>
          <p:nvPr/>
        </p:nvSpPr>
        <p:spPr bwMode="auto">
          <a:xfrm>
            <a:off x="9419065" y="3971694"/>
            <a:ext cx="7986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half = 2</a:t>
            </a:r>
          </a:p>
        </p:txBody>
      </p:sp>
      <p:sp>
        <p:nvSpPr>
          <p:cNvPr id="1898561" name="Line 65"/>
          <p:cNvSpPr>
            <a:spLocks noChangeShapeType="1"/>
          </p:cNvSpPr>
          <p:nvPr/>
        </p:nvSpPr>
        <p:spPr bwMode="auto">
          <a:xfrm flipH="1">
            <a:off x="3094464" y="3285894"/>
            <a:ext cx="1600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98562" name="Line 66"/>
          <p:cNvSpPr>
            <a:spLocks noChangeShapeType="1"/>
          </p:cNvSpPr>
          <p:nvPr/>
        </p:nvSpPr>
        <p:spPr bwMode="auto">
          <a:xfrm flipH="1">
            <a:off x="2256264" y="3285894"/>
            <a:ext cx="1600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77"/>
          <p:cNvGrpSpPr>
            <a:grpSpLocks/>
          </p:cNvGrpSpPr>
          <p:nvPr/>
        </p:nvGrpSpPr>
        <p:grpSpPr bwMode="auto">
          <a:xfrm>
            <a:off x="2027664" y="4962294"/>
            <a:ext cx="476250" cy="457200"/>
            <a:chOff x="336" y="3168"/>
            <a:chExt cx="300" cy="288"/>
          </a:xfrm>
        </p:grpSpPr>
        <p:sp>
          <p:nvSpPr>
            <p:cNvPr id="1898563" name="Oval 67"/>
            <p:cNvSpPr>
              <a:spLocks noChangeArrowheads="1"/>
            </p:cNvSpPr>
            <p:nvPr/>
          </p:nvSpPr>
          <p:spPr bwMode="auto">
            <a:xfrm>
              <a:off x="346" y="3168"/>
              <a:ext cx="29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8564" name="Text Box 68"/>
            <p:cNvSpPr txBox="1">
              <a:spLocks noChangeArrowheads="1"/>
            </p:cNvSpPr>
            <p:nvPr/>
          </p:nvSpPr>
          <p:spPr bwMode="auto">
            <a:xfrm>
              <a:off x="336" y="3191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C0</a:t>
              </a:r>
            </a:p>
          </p:txBody>
        </p:sp>
      </p:grpSp>
      <p:sp>
        <p:nvSpPr>
          <p:cNvPr id="1898565" name="Line 69"/>
          <p:cNvSpPr>
            <a:spLocks noChangeShapeType="1"/>
          </p:cNvSpPr>
          <p:nvPr/>
        </p:nvSpPr>
        <p:spPr bwMode="auto">
          <a:xfrm>
            <a:off x="2256264" y="4352694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98566" name="Line 70"/>
          <p:cNvSpPr>
            <a:spLocks noChangeShapeType="1"/>
          </p:cNvSpPr>
          <p:nvPr/>
        </p:nvSpPr>
        <p:spPr bwMode="auto">
          <a:xfrm flipH="1">
            <a:off x="2256264" y="4352694"/>
            <a:ext cx="838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98567" name="Text Box 71"/>
          <p:cNvSpPr txBox="1">
            <a:spLocks noChangeArrowheads="1"/>
          </p:cNvSpPr>
          <p:nvPr/>
        </p:nvSpPr>
        <p:spPr bwMode="auto">
          <a:xfrm>
            <a:off x="9419065" y="4886094"/>
            <a:ext cx="7986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half = 1</a:t>
            </a:r>
          </a:p>
        </p:txBody>
      </p:sp>
      <p:sp>
        <p:nvSpPr>
          <p:cNvPr id="1898571" name="Line 75"/>
          <p:cNvSpPr>
            <a:spLocks noChangeShapeType="1"/>
          </p:cNvSpPr>
          <p:nvPr/>
        </p:nvSpPr>
        <p:spPr bwMode="auto">
          <a:xfrm>
            <a:off x="2256264" y="3285894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71"/>
          <p:cNvSpPr txBox="1">
            <a:spLocks noChangeArrowheads="1"/>
          </p:cNvSpPr>
          <p:nvPr/>
        </p:nvSpPr>
        <p:spPr bwMode="auto">
          <a:xfrm>
            <a:off x="1784820" y="6014808"/>
            <a:ext cx="94288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final sum</a:t>
            </a:r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2256264" y="5419494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Slide Number Placeholder 1">
            <a:extLst>
              <a:ext uri="{FF2B5EF4-FFF2-40B4-BE49-F238E27FC236}">
                <a16:creationId xmlns:a16="http://schemas.microsoft.com/office/drawing/2014/main" id="{D022B9B6-8EBB-4075-A045-0DC5D6C7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229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9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98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9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9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9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9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9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9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9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9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9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9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9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89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9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89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9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89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9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8543" grpId="0" animBg="1"/>
      <p:bldP spid="1898544" grpId="0" animBg="1"/>
      <p:bldP spid="1898545" grpId="0" animBg="1"/>
      <p:bldP spid="1898546" grpId="0" animBg="1"/>
      <p:bldP spid="1898547" grpId="0" animBg="1"/>
      <p:bldP spid="1898548" grpId="0" animBg="1"/>
      <p:bldP spid="1898549" grpId="0" animBg="1"/>
      <p:bldP spid="1898550" grpId="0" animBg="1"/>
      <p:bldP spid="1898551" grpId="0" animBg="1"/>
      <p:bldP spid="1898552" grpId="0" animBg="1"/>
      <p:bldP spid="1898554" grpId="0"/>
      <p:bldP spid="1898559" grpId="0" animBg="1"/>
      <p:bldP spid="1898560" grpId="0"/>
      <p:bldP spid="1898561" grpId="0" animBg="1"/>
      <p:bldP spid="1898562" grpId="0" animBg="1"/>
      <p:bldP spid="1898565" grpId="0" animBg="1"/>
      <p:bldP spid="1898566" grpId="0" animBg="1"/>
      <p:bldP spid="1898567" grpId="0"/>
      <p:bldP spid="1898571" grpId="0" animBg="1"/>
      <p:bldP spid="78" grpId="0"/>
      <p:bldP spid="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827" y="1107219"/>
            <a:ext cx="11411414" cy="4964611"/>
          </a:xfrm>
        </p:spPr>
        <p:txBody>
          <a:bodyPr/>
          <a:lstStyle/>
          <a:p>
            <a:r>
              <a:rPr lang="en-US" sz="2400" b="1" dirty="0"/>
              <a:t>Parallelism in processor unit </a:t>
            </a:r>
            <a:r>
              <a:rPr lang="en-US" sz="2400" b="1" dirty="0">
                <a:sym typeface="Wingdings" panose="05000000000000000000" pitchFamily="2" charset="2"/>
              </a:rPr>
              <a:t> Multiprocessor</a:t>
            </a:r>
          </a:p>
          <a:p>
            <a:pPr lvl="1"/>
            <a:r>
              <a:rPr lang="en-US" sz="1846" dirty="0">
                <a:sym typeface="Wingdings" panose="05000000000000000000" pitchFamily="2" charset="2"/>
              </a:rPr>
              <a:t>Multiple CPUs or Multiple Cores within a CPU</a:t>
            </a:r>
          </a:p>
          <a:p>
            <a:pPr lvl="1"/>
            <a:endParaRPr lang="en-US" sz="2308" dirty="0"/>
          </a:p>
          <a:p>
            <a:r>
              <a:rPr lang="en-US" sz="2400" b="1" dirty="0"/>
              <a:t>Two representative types:</a:t>
            </a:r>
          </a:p>
          <a:p>
            <a:pPr lvl="1"/>
            <a:r>
              <a:rPr lang="en-US" sz="2000" dirty="0"/>
              <a:t>Shared-memory</a:t>
            </a:r>
          </a:p>
          <a:p>
            <a:pPr lvl="1"/>
            <a:r>
              <a:rPr lang="en-US" sz="2000" dirty="0"/>
              <a:t>Message-passing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Platform variety: #cores, hierarchy, #memory controllers, interconnect,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657FE8-F8AC-48A5-B7DA-1CDA90595872}"/>
              </a:ext>
            </a:extLst>
          </p:cNvPr>
          <p:cNvGrpSpPr/>
          <p:nvPr/>
        </p:nvGrpSpPr>
        <p:grpSpPr>
          <a:xfrm>
            <a:off x="1470888" y="4526354"/>
            <a:ext cx="2359713" cy="1668532"/>
            <a:chOff x="611560" y="1491171"/>
            <a:chExt cx="2772308" cy="2117849"/>
          </a:xfrm>
        </p:grpSpPr>
        <p:sp>
          <p:nvSpPr>
            <p:cNvPr id="18" name="Oval 2">
              <a:extLst>
                <a:ext uri="{FF2B5EF4-FFF2-40B4-BE49-F238E27FC236}">
                  <a16:creationId xmlns:a16="http://schemas.microsoft.com/office/drawing/2014/main" id="{28705429-4DAB-4DF0-931F-36FD985639C0}"/>
                </a:ext>
              </a:extLst>
            </p:cNvPr>
            <p:cNvSpPr/>
            <p:nvPr/>
          </p:nvSpPr>
          <p:spPr bwMode="auto">
            <a:xfrm>
              <a:off x="864807" y="1532876"/>
              <a:ext cx="368331" cy="34418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E127A6E0-076F-4BAE-8FB4-28344D97EBC0}"/>
                </a:ext>
              </a:extLst>
            </p:cNvPr>
            <p:cNvSpPr/>
            <p:nvPr/>
          </p:nvSpPr>
          <p:spPr bwMode="auto">
            <a:xfrm>
              <a:off x="803418" y="2152408"/>
              <a:ext cx="491108" cy="41302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L1</a:t>
              </a:r>
            </a:p>
          </p:txBody>
        </p:sp>
        <p:cxnSp>
          <p:nvCxnSpPr>
            <p:cNvPr id="20" name="Straight Connector 4">
              <a:extLst>
                <a:ext uri="{FF2B5EF4-FFF2-40B4-BE49-F238E27FC236}">
                  <a16:creationId xmlns:a16="http://schemas.microsoft.com/office/drawing/2014/main" id="{B6E1BAB2-612F-41FC-8AAF-BB5A6314F946}"/>
                </a:ext>
              </a:extLst>
            </p:cNvPr>
            <p:cNvCxnSpPr/>
            <p:nvPr/>
          </p:nvCxnSpPr>
          <p:spPr bwMode="auto">
            <a:xfrm rot="5400000">
              <a:off x="911299" y="2014889"/>
              <a:ext cx="275347" cy="25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oup 169">
              <a:extLst>
                <a:ext uri="{FF2B5EF4-FFF2-40B4-BE49-F238E27FC236}">
                  <a16:creationId xmlns:a16="http://schemas.microsoft.com/office/drawing/2014/main" id="{87F37AD1-3872-4F56-B32A-1DF22826DF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7304" y="1532876"/>
              <a:ext cx="491108" cy="1032553"/>
              <a:chOff x="838200" y="914400"/>
              <a:chExt cx="609600" cy="1143000"/>
            </a:xfrm>
          </p:grpSpPr>
          <p:sp>
            <p:nvSpPr>
              <p:cNvPr id="41" name="Oval 6">
                <a:extLst>
                  <a:ext uri="{FF2B5EF4-FFF2-40B4-BE49-F238E27FC236}">
                    <a16:creationId xmlns:a16="http://schemas.microsoft.com/office/drawing/2014/main" id="{1D811B78-72D7-433F-A5D4-EB5280CA372B}"/>
                  </a:ext>
                </a:extLst>
              </p:cNvPr>
              <p:cNvSpPr/>
              <p:nvPr/>
            </p:nvSpPr>
            <p:spPr>
              <a:xfrm>
                <a:off x="914400" y="914400"/>
                <a:ext cx="457200" cy="381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42" name="Rectangle 7">
                <a:extLst>
                  <a:ext uri="{FF2B5EF4-FFF2-40B4-BE49-F238E27FC236}">
                    <a16:creationId xmlns:a16="http://schemas.microsoft.com/office/drawing/2014/main" id="{2852CBEA-4D28-4745-9E5B-ECFC2BB41D64}"/>
                  </a:ext>
                </a:extLst>
              </p:cNvPr>
              <p:cNvSpPr/>
              <p:nvPr/>
            </p:nvSpPr>
            <p:spPr>
              <a:xfrm>
                <a:off x="838200" y="1600200"/>
                <a:ext cx="6096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L1</a:t>
                </a:r>
              </a:p>
            </p:txBody>
          </p:sp>
          <p:cxnSp>
            <p:nvCxnSpPr>
              <p:cNvPr id="43" name="Straight Connector 8">
                <a:extLst>
                  <a:ext uri="{FF2B5EF4-FFF2-40B4-BE49-F238E27FC236}">
                    <a16:creationId xmlns:a16="http://schemas.microsoft.com/office/drawing/2014/main" id="{4E1A67C4-6935-4BD4-B274-E5A4C4C6223F}"/>
                  </a:ext>
                </a:extLst>
              </p:cNvPr>
              <p:cNvCxnSpPr/>
              <p:nvPr/>
            </p:nvCxnSpPr>
            <p:spPr>
              <a:xfrm rot="5400000">
                <a:off x="990601" y="1447800"/>
                <a:ext cx="304800" cy="317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9">
              <a:extLst>
                <a:ext uri="{FF2B5EF4-FFF2-40B4-BE49-F238E27FC236}">
                  <a16:creationId xmlns:a16="http://schemas.microsoft.com/office/drawing/2014/main" id="{C2766557-8876-4D37-95E6-5F34176270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1189" y="1532876"/>
              <a:ext cx="491108" cy="1032553"/>
              <a:chOff x="838200" y="914400"/>
              <a:chExt cx="609600" cy="114300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D90976B-2DFC-4C86-99F4-472C3F30F100}"/>
                  </a:ext>
                </a:extLst>
              </p:cNvPr>
              <p:cNvSpPr/>
              <p:nvPr/>
            </p:nvSpPr>
            <p:spPr>
              <a:xfrm>
                <a:off x="914400" y="914400"/>
                <a:ext cx="457200" cy="381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6937ED7-95E5-41C4-9B20-54832D53AB0E}"/>
                  </a:ext>
                </a:extLst>
              </p:cNvPr>
              <p:cNvSpPr/>
              <p:nvPr/>
            </p:nvSpPr>
            <p:spPr>
              <a:xfrm>
                <a:off x="838200" y="1600200"/>
                <a:ext cx="6096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L1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63B75BF-B467-4417-8C15-1C53EF507C84}"/>
                  </a:ext>
                </a:extLst>
              </p:cNvPr>
              <p:cNvCxnSpPr>
                <a:stCxn id="38" idx="4"/>
                <a:endCxn id="39" idx="0"/>
              </p:cNvCxnSpPr>
              <p:nvPr/>
            </p:nvCxnSpPr>
            <p:spPr>
              <a:xfrm rot="5400000">
                <a:off x="990601" y="1447800"/>
                <a:ext cx="304800" cy="317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13">
              <a:extLst>
                <a:ext uri="{FF2B5EF4-FFF2-40B4-BE49-F238E27FC236}">
                  <a16:creationId xmlns:a16="http://schemas.microsoft.com/office/drawing/2014/main" id="{FC0156E5-99DD-4E82-9247-1E1829A662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5075" y="1532876"/>
              <a:ext cx="491108" cy="1032553"/>
              <a:chOff x="838200" y="914400"/>
              <a:chExt cx="609600" cy="114300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46DBB70-764F-4A0C-AD91-D1215E866DD5}"/>
                  </a:ext>
                </a:extLst>
              </p:cNvPr>
              <p:cNvSpPr/>
              <p:nvPr/>
            </p:nvSpPr>
            <p:spPr>
              <a:xfrm>
                <a:off x="914400" y="914400"/>
                <a:ext cx="457200" cy="381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6DCD98A-283E-49C7-84F7-AD3713120F2F}"/>
                  </a:ext>
                </a:extLst>
              </p:cNvPr>
              <p:cNvSpPr/>
              <p:nvPr/>
            </p:nvSpPr>
            <p:spPr>
              <a:xfrm>
                <a:off x="838200" y="1600200"/>
                <a:ext cx="6096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L1</a:t>
                </a:r>
              </a:p>
            </p:txBody>
          </p:sp>
          <p:cxnSp>
            <p:nvCxnSpPr>
              <p:cNvPr id="37" name="Straight Connector 16">
                <a:extLst>
                  <a:ext uri="{FF2B5EF4-FFF2-40B4-BE49-F238E27FC236}">
                    <a16:creationId xmlns:a16="http://schemas.microsoft.com/office/drawing/2014/main" id="{93877F79-86A3-4434-A3E2-FCD75ABA4DDE}"/>
                  </a:ext>
                </a:extLst>
              </p:cNvPr>
              <p:cNvCxnSpPr>
                <a:stCxn id="35" idx="4"/>
                <a:endCxn id="36" idx="0"/>
              </p:cNvCxnSpPr>
              <p:nvPr/>
            </p:nvCxnSpPr>
            <p:spPr>
              <a:xfrm rot="5400000">
                <a:off x="990601" y="1447800"/>
                <a:ext cx="304800" cy="317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18">
              <a:extLst>
                <a:ext uri="{FF2B5EF4-FFF2-40B4-BE49-F238E27FC236}">
                  <a16:creationId xmlns:a16="http://schemas.microsoft.com/office/drawing/2014/main" id="{FC5F055A-EECF-4C67-B34A-37ED6B152554}"/>
                </a:ext>
              </a:extLst>
            </p:cNvPr>
            <p:cNvCxnSpPr/>
            <p:nvPr/>
          </p:nvCxnSpPr>
          <p:spPr bwMode="auto">
            <a:xfrm rot="5400000">
              <a:off x="911299" y="2703258"/>
              <a:ext cx="275347" cy="25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BF8A5B9-F879-46FC-9A29-A6A392D79AD4}"/>
                </a:ext>
              </a:extLst>
            </p:cNvPr>
            <p:cNvCxnSpPr/>
            <p:nvPr/>
          </p:nvCxnSpPr>
          <p:spPr bwMode="auto">
            <a:xfrm rot="5400000">
              <a:off x="1525824" y="2702463"/>
              <a:ext cx="275347" cy="127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AE0A0A9-A2FE-4E11-96F8-69C94FB36281}"/>
                </a:ext>
              </a:extLst>
            </p:cNvPr>
            <p:cNvCxnSpPr/>
            <p:nvPr/>
          </p:nvCxnSpPr>
          <p:spPr bwMode="auto">
            <a:xfrm rot="5400000">
              <a:off x="2139709" y="2702463"/>
              <a:ext cx="275347" cy="127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7150B3-CACD-478E-81B7-A6A68B180ABB}"/>
                </a:ext>
              </a:extLst>
            </p:cNvPr>
            <p:cNvCxnSpPr/>
            <p:nvPr/>
          </p:nvCxnSpPr>
          <p:spPr bwMode="auto">
            <a:xfrm rot="5400000">
              <a:off x="2753595" y="2702463"/>
              <a:ext cx="275347" cy="127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3F6C74-8BC1-49B9-9E15-24C440E4B66D}"/>
                </a:ext>
              </a:extLst>
            </p:cNvPr>
            <p:cNvSpPr/>
            <p:nvPr/>
          </p:nvSpPr>
          <p:spPr bwMode="auto">
            <a:xfrm>
              <a:off x="803418" y="2852936"/>
              <a:ext cx="1104994" cy="48185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L2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086A6F-1629-4284-AB37-B6478441D4C2}"/>
                </a:ext>
              </a:extLst>
            </p:cNvPr>
            <p:cNvSpPr/>
            <p:nvPr/>
          </p:nvSpPr>
          <p:spPr bwMode="auto">
            <a:xfrm>
              <a:off x="2031189" y="2852936"/>
              <a:ext cx="1104994" cy="48185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L2</a:t>
              </a:r>
            </a:p>
          </p:txBody>
        </p:sp>
        <p:sp>
          <p:nvSpPr>
            <p:cNvPr id="30" name="TextBox 106">
              <a:extLst>
                <a:ext uri="{FF2B5EF4-FFF2-40B4-BE49-F238E27FC236}">
                  <a16:creationId xmlns:a16="http://schemas.microsoft.com/office/drawing/2014/main" id="{E2E27023-0E32-4256-B6A5-081411B5C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709" y="1527176"/>
              <a:ext cx="233691" cy="479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" name="TextBox 107">
              <a:extLst>
                <a:ext uri="{FF2B5EF4-FFF2-40B4-BE49-F238E27FC236}">
                  <a16:creationId xmlns:a16="http://schemas.microsoft.com/office/drawing/2014/main" id="{D6F7BBC9-3A6D-4859-80AE-714A7F59C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407" y="1527176"/>
              <a:ext cx="233691" cy="479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2" name="TextBox 108">
              <a:extLst>
                <a:ext uri="{FF2B5EF4-FFF2-40B4-BE49-F238E27FC236}">
                  <a16:creationId xmlns:a16="http://schemas.microsoft.com/office/drawing/2014/main" id="{FDC49690-CB6B-49A4-A291-E19455B2B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6908" y="1527176"/>
              <a:ext cx="233691" cy="479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33" name="TextBox 109">
              <a:extLst>
                <a:ext uri="{FF2B5EF4-FFF2-40B4-BE49-F238E27FC236}">
                  <a16:creationId xmlns:a16="http://schemas.microsoft.com/office/drawing/2014/main" id="{53843C16-F4B0-4842-B32B-FC4C88601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6509" y="1527176"/>
              <a:ext cx="233691" cy="479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34" name="Rectangle 69">
              <a:extLst>
                <a:ext uri="{FF2B5EF4-FFF2-40B4-BE49-F238E27FC236}">
                  <a16:creationId xmlns:a16="http://schemas.microsoft.com/office/drawing/2014/main" id="{89E9907B-5182-43B0-9984-A5A61FA6B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560" y="1491171"/>
              <a:ext cx="2772308" cy="211784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953E204-0C57-4DDF-A1FA-24CBADFD2241}"/>
              </a:ext>
            </a:extLst>
          </p:cNvPr>
          <p:cNvGrpSpPr/>
          <p:nvPr/>
        </p:nvGrpSpPr>
        <p:grpSpPr>
          <a:xfrm>
            <a:off x="4419872" y="4526352"/>
            <a:ext cx="3089769" cy="1668532"/>
            <a:chOff x="628059" y="3394362"/>
            <a:chExt cx="3715341" cy="2876073"/>
          </a:xfrm>
        </p:grpSpPr>
        <p:grpSp>
          <p:nvGrpSpPr>
            <p:cNvPr id="45" name="Group 70">
              <a:extLst>
                <a:ext uri="{FF2B5EF4-FFF2-40B4-BE49-F238E27FC236}">
                  <a16:creationId xmlns:a16="http://schemas.microsoft.com/office/drawing/2014/main" id="{5A0BBFEA-1080-462E-8426-A4FD430A1D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806" y="3593855"/>
              <a:ext cx="3560536" cy="2546963"/>
              <a:chOff x="1219200" y="1752600"/>
              <a:chExt cx="4419600" cy="2819400"/>
            </a:xfrm>
          </p:grpSpPr>
          <p:sp>
            <p:nvSpPr>
              <p:cNvPr id="53" name="Oval 2">
                <a:extLst>
                  <a:ext uri="{FF2B5EF4-FFF2-40B4-BE49-F238E27FC236}">
                    <a16:creationId xmlns:a16="http://schemas.microsoft.com/office/drawing/2014/main" id="{4F151631-3143-42A5-BDC0-7258FA919E53}"/>
                  </a:ext>
                </a:extLst>
              </p:cNvPr>
              <p:cNvSpPr/>
              <p:nvPr/>
            </p:nvSpPr>
            <p:spPr>
              <a:xfrm>
                <a:off x="1295400" y="1752602"/>
                <a:ext cx="457199" cy="38099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4" name="Rectangle 3">
                <a:extLst>
                  <a:ext uri="{FF2B5EF4-FFF2-40B4-BE49-F238E27FC236}">
                    <a16:creationId xmlns:a16="http://schemas.microsoft.com/office/drawing/2014/main" id="{0571440D-0F2D-44C7-A373-45E4E0CC7326}"/>
                  </a:ext>
                </a:extLst>
              </p:cNvPr>
              <p:cNvSpPr/>
              <p:nvPr/>
            </p:nvSpPr>
            <p:spPr>
              <a:xfrm>
                <a:off x="1219200" y="2438400"/>
                <a:ext cx="6096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L1</a:t>
                </a:r>
              </a:p>
            </p:txBody>
          </p:sp>
          <p:cxnSp>
            <p:nvCxnSpPr>
              <p:cNvPr id="55" name="Straight Connector 4">
                <a:extLst>
                  <a:ext uri="{FF2B5EF4-FFF2-40B4-BE49-F238E27FC236}">
                    <a16:creationId xmlns:a16="http://schemas.microsoft.com/office/drawing/2014/main" id="{66131DC8-0E7F-4A0A-8C85-238BD54DFC53}"/>
                  </a:ext>
                </a:extLst>
              </p:cNvPr>
              <p:cNvCxnSpPr/>
              <p:nvPr/>
            </p:nvCxnSpPr>
            <p:spPr>
              <a:xfrm rot="5400000">
                <a:off x="1371601" y="2286000"/>
                <a:ext cx="304800" cy="317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74EE5B-7D3F-4647-9CA0-ABA8B4E412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1200" y="1752602"/>
                <a:ext cx="609600" cy="1142998"/>
                <a:chOff x="838200" y="914402"/>
                <a:chExt cx="609600" cy="1142998"/>
              </a:xfrm>
            </p:grpSpPr>
            <p:sp>
              <p:nvSpPr>
                <p:cNvPr id="84" name="Oval 6">
                  <a:extLst>
                    <a:ext uri="{FF2B5EF4-FFF2-40B4-BE49-F238E27FC236}">
                      <a16:creationId xmlns:a16="http://schemas.microsoft.com/office/drawing/2014/main" id="{C976D766-253F-49F0-8AFA-8A9C5023250E}"/>
                    </a:ext>
                  </a:extLst>
                </p:cNvPr>
                <p:cNvSpPr/>
                <p:nvPr/>
              </p:nvSpPr>
              <p:spPr>
                <a:xfrm>
                  <a:off x="914400" y="914402"/>
                  <a:ext cx="457201" cy="380999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sp>
              <p:nvSpPr>
                <p:cNvPr id="85" name="Rectangle 7">
                  <a:extLst>
                    <a:ext uri="{FF2B5EF4-FFF2-40B4-BE49-F238E27FC236}">
                      <a16:creationId xmlns:a16="http://schemas.microsoft.com/office/drawing/2014/main" id="{308E27D1-0615-41F1-9AF7-DB25294536B0}"/>
                    </a:ext>
                  </a:extLst>
                </p:cNvPr>
                <p:cNvSpPr/>
                <p:nvPr/>
              </p:nvSpPr>
              <p:spPr>
                <a:xfrm>
                  <a:off x="838200" y="1600200"/>
                  <a:ext cx="609600" cy="4572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L1</a:t>
                  </a:r>
                </a:p>
              </p:txBody>
            </p:sp>
            <p:cxnSp>
              <p:nvCxnSpPr>
                <p:cNvPr id="86" name="Straight Connector 8">
                  <a:extLst>
                    <a:ext uri="{FF2B5EF4-FFF2-40B4-BE49-F238E27FC236}">
                      <a16:creationId xmlns:a16="http://schemas.microsoft.com/office/drawing/2014/main" id="{2AD74464-6566-4FBB-A8CA-CC09CCE87827}"/>
                    </a:ext>
                  </a:extLst>
                </p:cNvPr>
                <p:cNvCxnSpPr>
                  <a:endCxn id="59" idx="0"/>
                </p:cNvCxnSpPr>
                <p:nvPr/>
              </p:nvCxnSpPr>
              <p:spPr>
                <a:xfrm rot="5400000">
                  <a:off x="990601" y="1447800"/>
                  <a:ext cx="304800" cy="317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9">
                <a:extLst>
                  <a:ext uri="{FF2B5EF4-FFF2-40B4-BE49-F238E27FC236}">
                    <a16:creationId xmlns:a16="http://schemas.microsoft.com/office/drawing/2014/main" id="{6341612E-E203-4EDE-898A-798C3F555B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3200" y="1752603"/>
                <a:ext cx="609600" cy="1142997"/>
                <a:chOff x="838200" y="914403"/>
                <a:chExt cx="609600" cy="1142997"/>
              </a:xfrm>
            </p:grpSpPr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AD7BD9DC-6A1B-426A-A766-C79896EF3B92}"/>
                    </a:ext>
                  </a:extLst>
                </p:cNvPr>
                <p:cNvSpPr/>
                <p:nvPr/>
              </p:nvSpPr>
              <p:spPr>
                <a:xfrm>
                  <a:off x="914400" y="914403"/>
                  <a:ext cx="457201" cy="38100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435F7BF4-C4FF-491A-B66B-07218138634B}"/>
                    </a:ext>
                  </a:extLst>
                </p:cNvPr>
                <p:cNvSpPr/>
                <p:nvPr/>
              </p:nvSpPr>
              <p:spPr>
                <a:xfrm>
                  <a:off x="838200" y="1600200"/>
                  <a:ext cx="609600" cy="4572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L1</a:t>
                  </a:r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44453E4A-FBD6-484D-B493-72854E4F09CB}"/>
                    </a:ext>
                  </a:extLst>
                </p:cNvPr>
                <p:cNvCxnSpPr>
                  <a:stCxn id="81" idx="4"/>
                  <a:endCxn id="82" idx="0"/>
                </p:cNvCxnSpPr>
                <p:nvPr/>
              </p:nvCxnSpPr>
              <p:spPr>
                <a:xfrm rot="5400000">
                  <a:off x="990601" y="1447800"/>
                  <a:ext cx="304800" cy="317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13">
                <a:extLst>
                  <a:ext uri="{FF2B5EF4-FFF2-40B4-BE49-F238E27FC236}">
                    <a16:creationId xmlns:a16="http://schemas.microsoft.com/office/drawing/2014/main" id="{7C742CE9-051D-4AC4-BBB4-063022A5B2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5200" y="1752600"/>
                <a:ext cx="609600" cy="1143000"/>
                <a:chOff x="838200" y="914400"/>
                <a:chExt cx="609600" cy="1143000"/>
              </a:xfrm>
            </p:grpSpPr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4C2A7B50-05BA-4133-B00A-F103B02589F2}"/>
                    </a:ext>
                  </a:extLst>
                </p:cNvPr>
                <p:cNvSpPr/>
                <p:nvPr/>
              </p:nvSpPr>
              <p:spPr>
                <a:xfrm>
                  <a:off x="914400" y="914400"/>
                  <a:ext cx="457200" cy="3810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3F14889-7EC8-40EF-9AFA-AA495A3E4183}"/>
                    </a:ext>
                  </a:extLst>
                </p:cNvPr>
                <p:cNvSpPr/>
                <p:nvPr/>
              </p:nvSpPr>
              <p:spPr>
                <a:xfrm>
                  <a:off x="838200" y="1600200"/>
                  <a:ext cx="609600" cy="4572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L1</a:t>
                  </a:r>
                </a:p>
              </p:txBody>
            </p:sp>
            <p:cxnSp>
              <p:nvCxnSpPr>
                <p:cNvPr id="80" name="Straight Connector 16">
                  <a:extLst>
                    <a:ext uri="{FF2B5EF4-FFF2-40B4-BE49-F238E27FC236}">
                      <a16:creationId xmlns:a16="http://schemas.microsoft.com/office/drawing/2014/main" id="{E326CD2A-632C-4151-B3AF-40DBF9368683}"/>
                    </a:ext>
                  </a:extLst>
                </p:cNvPr>
                <p:cNvCxnSpPr>
                  <a:stCxn id="78" idx="4"/>
                  <a:endCxn id="79" idx="0"/>
                </p:cNvCxnSpPr>
                <p:nvPr/>
              </p:nvCxnSpPr>
              <p:spPr>
                <a:xfrm rot="5400000">
                  <a:off x="990601" y="1447800"/>
                  <a:ext cx="304800" cy="317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Rectangle 17">
                <a:extLst>
                  <a:ext uri="{FF2B5EF4-FFF2-40B4-BE49-F238E27FC236}">
                    <a16:creationId xmlns:a16="http://schemas.microsoft.com/office/drawing/2014/main" id="{EA4432D4-945E-47E3-88E4-0D2F99137811}"/>
                  </a:ext>
                </a:extLst>
              </p:cNvPr>
              <p:cNvSpPr/>
              <p:nvPr/>
            </p:nvSpPr>
            <p:spPr>
              <a:xfrm>
                <a:off x="1219200" y="4038600"/>
                <a:ext cx="4419600" cy="5334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L3</a:t>
                </a:r>
              </a:p>
            </p:txBody>
          </p:sp>
          <p:cxnSp>
            <p:nvCxnSpPr>
              <p:cNvPr id="60" name="Straight Connector 18">
                <a:extLst>
                  <a:ext uri="{FF2B5EF4-FFF2-40B4-BE49-F238E27FC236}">
                    <a16:creationId xmlns:a16="http://schemas.microsoft.com/office/drawing/2014/main" id="{D29E9505-D675-48F3-987E-0546159C72E9}"/>
                  </a:ext>
                </a:extLst>
              </p:cNvPr>
              <p:cNvCxnSpPr/>
              <p:nvPr/>
            </p:nvCxnSpPr>
            <p:spPr>
              <a:xfrm rot="5400000">
                <a:off x="1371601" y="3048000"/>
                <a:ext cx="304800" cy="317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63C79D0-BBCE-4E6F-BD36-A7F8CB690AA2}"/>
                  </a:ext>
                </a:extLst>
              </p:cNvPr>
              <p:cNvCxnSpPr/>
              <p:nvPr/>
            </p:nvCxnSpPr>
            <p:spPr>
              <a:xfrm rot="5400000">
                <a:off x="2134394" y="3047206"/>
                <a:ext cx="3048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B38582D-AFC6-4F66-8D15-3DD7CD654C37}"/>
                  </a:ext>
                </a:extLst>
              </p:cNvPr>
              <p:cNvCxnSpPr/>
              <p:nvPr/>
            </p:nvCxnSpPr>
            <p:spPr>
              <a:xfrm rot="5400000">
                <a:off x="2896394" y="3047206"/>
                <a:ext cx="3048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6829B33-BF14-4161-BCB7-0516A7430511}"/>
                  </a:ext>
                </a:extLst>
              </p:cNvPr>
              <p:cNvCxnSpPr/>
              <p:nvPr/>
            </p:nvCxnSpPr>
            <p:spPr>
              <a:xfrm rot="5400000">
                <a:off x="3658394" y="3047206"/>
                <a:ext cx="3048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AC5E67F-52B8-4C55-8BE6-EBB8923AE2AB}"/>
                  </a:ext>
                </a:extLst>
              </p:cNvPr>
              <p:cNvSpPr/>
              <p:nvPr/>
            </p:nvSpPr>
            <p:spPr>
              <a:xfrm>
                <a:off x="1219200" y="3200400"/>
                <a:ext cx="1371600" cy="5334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L2</a:t>
                </a: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E4126ED-D6F2-4D37-B09F-AABBEE8F71CA}"/>
                  </a:ext>
                </a:extLst>
              </p:cNvPr>
              <p:cNvCxnSpPr/>
              <p:nvPr/>
            </p:nvCxnSpPr>
            <p:spPr>
              <a:xfrm rot="5400000">
                <a:off x="1753394" y="3885406"/>
                <a:ext cx="3048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78DA8E8-ECE2-4347-A737-FB89E1F70BE0}"/>
                  </a:ext>
                </a:extLst>
              </p:cNvPr>
              <p:cNvCxnSpPr/>
              <p:nvPr/>
            </p:nvCxnSpPr>
            <p:spPr>
              <a:xfrm rot="5400000">
                <a:off x="3277394" y="3885406"/>
                <a:ext cx="3048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9249BDB-2194-4D52-A3FF-B9FC71C0B0A6}"/>
                  </a:ext>
                </a:extLst>
              </p:cNvPr>
              <p:cNvCxnSpPr/>
              <p:nvPr/>
            </p:nvCxnSpPr>
            <p:spPr>
              <a:xfrm rot="5400000">
                <a:off x="4801394" y="3885406"/>
                <a:ext cx="3048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3264699A-539C-4859-B85A-B236506FB461}"/>
                  </a:ext>
                </a:extLst>
              </p:cNvPr>
              <p:cNvSpPr/>
              <p:nvPr/>
            </p:nvSpPr>
            <p:spPr>
              <a:xfrm>
                <a:off x="4343400" y="1752600"/>
                <a:ext cx="457200" cy="381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D2D5F51-54A5-466F-90D7-4C465A3A3D9A}"/>
                  </a:ext>
                </a:extLst>
              </p:cNvPr>
              <p:cNvSpPr/>
              <p:nvPr/>
            </p:nvSpPr>
            <p:spPr>
              <a:xfrm>
                <a:off x="4267200" y="2438400"/>
                <a:ext cx="6096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L1</a:t>
                </a: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F6EA1BC-4B48-4E04-8BAF-2C53AAB19E64}"/>
                  </a:ext>
                </a:extLst>
              </p:cNvPr>
              <p:cNvCxnSpPr>
                <a:stCxn id="68" idx="4"/>
                <a:endCxn id="69" idx="0"/>
              </p:cNvCxnSpPr>
              <p:nvPr/>
            </p:nvCxnSpPr>
            <p:spPr>
              <a:xfrm rot="5400000">
                <a:off x="4419601" y="2286000"/>
                <a:ext cx="304800" cy="317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1C3812F-91FE-4C92-9223-24F506B431A9}"/>
                  </a:ext>
                </a:extLst>
              </p:cNvPr>
              <p:cNvCxnSpPr/>
              <p:nvPr/>
            </p:nvCxnSpPr>
            <p:spPr>
              <a:xfrm rot="5400000">
                <a:off x="4419601" y="3048000"/>
                <a:ext cx="304800" cy="317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E8622EF-D246-4912-884A-D157415189BE}"/>
                  </a:ext>
                </a:extLst>
              </p:cNvPr>
              <p:cNvSpPr/>
              <p:nvPr/>
            </p:nvSpPr>
            <p:spPr>
              <a:xfrm>
                <a:off x="5105400" y="1752600"/>
                <a:ext cx="457200" cy="381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F13D89A-1DAC-4024-82A6-75300E6289B5}"/>
                  </a:ext>
                </a:extLst>
              </p:cNvPr>
              <p:cNvSpPr/>
              <p:nvPr/>
            </p:nvSpPr>
            <p:spPr>
              <a:xfrm>
                <a:off x="5029200" y="2438400"/>
                <a:ext cx="6096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L1</a:t>
                </a: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D0886D6-F5A6-4F8F-B1AF-5DAAE53D8C64}"/>
                  </a:ext>
                </a:extLst>
              </p:cNvPr>
              <p:cNvCxnSpPr>
                <a:stCxn id="72" idx="4"/>
                <a:endCxn id="73" idx="0"/>
              </p:cNvCxnSpPr>
              <p:nvPr/>
            </p:nvCxnSpPr>
            <p:spPr>
              <a:xfrm rot="5400000">
                <a:off x="5181601" y="2286000"/>
                <a:ext cx="304800" cy="317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9FDA510-31CA-4444-9E06-F08DCFDE489F}"/>
                  </a:ext>
                </a:extLst>
              </p:cNvPr>
              <p:cNvCxnSpPr/>
              <p:nvPr/>
            </p:nvCxnSpPr>
            <p:spPr>
              <a:xfrm rot="5400000">
                <a:off x="5181601" y="3048000"/>
                <a:ext cx="304800" cy="317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7BD5D1B-52DE-4F64-97FB-A296DE6DC73A}"/>
                  </a:ext>
                </a:extLst>
              </p:cNvPr>
              <p:cNvSpPr/>
              <p:nvPr/>
            </p:nvSpPr>
            <p:spPr>
              <a:xfrm>
                <a:off x="2743200" y="3200400"/>
                <a:ext cx="1371600" cy="5334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L2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565AA6A-878E-43E6-803B-20E11D76D97C}"/>
                  </a:ext>
                </a:extLst>
              </p:cNvPr>
              <p:cNvSpPr/>
              <p:nvPr/>
            </p:nvSpPr>
            <p:spPr>
              <a:xfrm>
                <a:off x="4267200" y="3200400"/>
                <a:ext cx="1371600" cy="5334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L2</a:t>
                </a:r>
              </a:p>
            </p:txBody>
          </p:sp>
        </p:grpSp>
        <p:sp>
          <p:nvSpPr>
            <p:cNvPr id="46" name="TextBox 106">
              <a:extLst>
                <a:ext uri="{FF2B5EF4-FFF2-40B4-BE49-F238E27FC236}">
                  <a16:creationId xmlns:a16="http://schemas.microsoft.com/office/drawing/2014/main" id="{F2C42785-7FFD-42A8-B307-1F5B0FBAD0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736" y="3497917"/>
              <a:ext cx="233691" cy="516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7" name="TextBox 107">
              <a:extLst>
                <a:ext uri="{FF2B5EF4-FFF2-40B4-BE49-F238E27FC236}">
                  <a16:creationId xmlns:a16="http://schemas.microsoft.com/office/drawing/2014/main" id="{BFA463E6-2961-45D8-9BCC-AC3B6053D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4775" y="3497917"/>
              <a:ext cx="233691" cy="516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8" name="TextBox 108">
              <a:extLst>
                <a:ext uri="{FF2B5EF4-FFF2-40B4-BE49-F238E27FC236}">
                  <a16:creationId xmlns:a16="http://schemas.microsoft.com/office/drawing/2014/main" id="{494BB3CB-6E46-46E5-85F3-8BD2CA09C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299" y="3497917"/>
              <a:ext cx="233691" cy="516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49" name="TextBox 109">
              <a:extLst>
                <a:ext uri="{FF2B5EF4-FFF2-40B4-BE49-F238E27FC236}">
                  <a16:creationId xmlns:a16="http://schemas.microsoft.com/office/drawing/2014/main" id="{1C86B899-990A-4D6C-9C54-0FCC3D9F2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8897" y="3497917"/>
              <a:ext cx="233691" cy="516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50" name="TextBox 110">
              <a:extLst>
                <a:ext uri="{FF2B5EF4-FFF2-40B4-BE49-F238E27FC236}">
                  <a16:creationId xmlns:a16="http://schemas.microsoft.com/office/drawing/2014/main" id="{F47AF7CE-F900-4D85-82B8-B79DF3E3F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2759" y="3497917"/>
              <a:ext cx="233691" cy="516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51" name="TextBox 111">
              <a:extLst>
                <a:ext uri="{FF2B5EF4-FFF2-40B4-BE49-F238E27FC236}">
                  <a16:creationId xmlns:a16="http://schemas.microsoft.com/office/drawing/2014/main" id="{6408ABF1-D235-446C-8700-EF851F674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0606" y="3497917"/>
              <a:ext cx="233691" cy="516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52" name="Rectangle 69">
              <a:extLst>
                <a:ext uri="{FF2B5EF4-FFF2-40B4-BE49-F238E27FC236}">
                  <a16:creationId xmlns:a16="http://schemas.microsoft.com/office/drawing/2014/main" id="{EB3F4941-2A1B-4B8D-8222-90C5FB298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59" y="3394362"/>
              <a:ext cx="3715341" cy="287607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0DEED7E-9AAF-47A3-B425-DF7A8183E007}"/>
              </a:ext>
            </a:extLst>
          </p:cNvPr>
          <p:cNvGrpSpPr/>
          <p:nvPr/>
        </p:nvGrpSpPr>
        <p:grpSpPr>
          <a:xfrm>
            <a:off x="8277962" y="4503830"/>
            <a:ext cx="2308347" cy="1691056"/>
            <a:chOff x="5111644" y="3313315"/>
            <a:chExt cx="3117956" cy="2964774"/>
          </a:xfrm>
        </p:grpSpPr>
        <p:grpSp>
          <p:nvGrpSpPr>
            <p:cNvPr id="88" name="Group 30">
              <a:extLst>
                <a:ext uri="{FF2B5EF4-FFF2-40B4-BE49-F238E27FC236}">
                  <a16:creationId xmlns:a16="http://schemas.microsoft.com/office/drawing/2014/main" id="{B3DB7BB2-D1B0-4045-91C3-78E693563A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3209" y="3491465"/>
              <a:ext cx="2755403" cy="2600257"/>
              <a:chOff x="2971800" y="2286000"/>
              <a:chExt cx="2895600" cy="3048000"/>
            </a:xfrm>
          </p:grpSpPr>
          <p:sp>
            <p:nvSpPr>
              <p:cNvPr id="94" name="Oval 2">
                <a:extLst>
                  <a:ext uri="{FF2B5EF4-FFF2-40B4-BE49-F238E27FC236}">
                    <a16:creationId xmlns:a16="http://schemas.microsoft.com/office/drawing/2014/main" id="{CBD80D00-A184-4F68-B20C-A43EB494E05B}"/>
                  </a:ext>
                </a:extLst>
              </p:cNvPr>
              <p:cNvSpPr/>
              <p:nvPr/>
            </p:nvSpPr>
            <p:spPr>
              <a:xfrm>
                <a:off x="3048000" y="2286000"/>
                <a:ext cx="457200" cy="381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000" dirty="0"/>
              </a:p>
            </p:txBody>
          </p:sp>
          <p:sp>
            <p:nvSpPr>
              <p:cNvPr id="95" name="Rectangle 3">
                <a:extLst>
                  <a:ext uri="{FF2B5EF4-FFF2-40B4-BE49-F238E27FC236}">
                    <a16:creationId xmlns:a16="http://schemas.microsoft.com/office/drawing/2014/main" id="{208FE692-4D47-452B-9CFC-FC8D640DD7B3}"/>
                  </a:ext>
                </a:extLst>
              </p:cNvPr>
              <p:cNvSpPr/>
              <p:nvPr/>
            </p:nvSpPr>
            <p:spPr>
              <a:xfrm>
                <a:off x="2971800" y="2971800"/>
                <a:ext cx="6096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dirty="0"/>
                  <a:t>L1</a:t>
                </a:r>
              </a:p>
            </p:txBody>
          </p:sp>
          <p:cxnSp>
            <p:nvCxnSpPr>
              <p:cNvPr id="96" name="Straight Connector 4">
                <a:extLst>
                  <a:ext uri="{FF2B5EF4-FFF2-40B4-BE49-F238E27FC236}">
                    <a16:creationId xmlns:a16="http://schemas.microsoft.com/office/drawing/2014/main" id="{4931FACA-B9D0-4A4B-A54D-83A7C1EA67A8}"/>
                  </a:ext>
                </a:extLst>
              </p:cNvPr>
              <p:cNvCxnSpPr/>
              <p:nvPr/>
            </p:nvCxnSpPr>
            <p:spPr>
              <a:xfrm rot="5400000">
                <a:off x="3124201" y="2819400"/>
                <a:ext cx="304800" cy="317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AEF59EED-BDA3-48F0-92FC-DA39060DCC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33800" y="2286000"/>
                <a:ext cx="609600" cy="1143000"/>
                <a:chOff x="838200" y="914400"/>
                <a:chExt cx="609600" cy="1143000"/>
              </a:xfrm>
            </p:grpSpPr>
            <p:sp>
              <p:nvSpPr>
                <p:cNvPr id="119" name="Oval 6">
                  <a:extLst>
                    <a:ext uri="{FF2B5EF4-FFF2-40B4-BE49-F238E27FC236}">
                      <a16:creationId xmlns:a16="http://schemas.microsoft.com/office/drawing/2014/main" id="{3D1F5090-9831-44C7-962F-1A832D71F745}"/>
                    </a:ext>
                  </a:extLst>
                </p:cNvPr>
                <p:cNvSpPr/>
                <p:nvPr/>
              </p:nvSpPr>
              <p:spPr>
                <a:xfrm>
                  <a:off x="914400" y="914400"/>
                  <a:ext cx="457200" cy="3810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2000" dirty="0"/>
                </a:p>
              </p:txBody>
            </p:sp>
            <p:sp>
              <p:nvSpPr>
                <p:cNvPr id="120" name="Rectangle 7">
                  <a:extLst>
                    <a:ext uri="{FF2B5EF4-FFF2-40B4-BE49-F238E27FC236}">
                      <a16:creationId xmlns:a16="http://schemas.microsoft.com/office/drawing/2014/main" id="{EB048107-DCE7-4962-8417-E5B6C1DA4A81}"/>
                    </a:ext>
                  </a:extLst>
                </p:cNvPr>
                <p:cNvSpPr/>
                <p:nvPr/>
              </p:nvSpPr>
              <p:spPr>
                <a:xfrm>
                  <a:off x="838200" y="1600200"/>
                  <a:ext cx="609600" cy="4572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2000" dirty="0"/>
                    <a:t>L1</a:t>
                  </a:r>
                </a:p>
              </p:txBody>
            </p:sp>
            <p:cxnSp>
              <p:nvCxnSpPr>
                <p:cNvPr id="121" name="Straight Connector 8">
                  <a:extLst>
                    <a:ext uri="{FF2B5EF4-FFF2-40B4-BE49-F238E27FC236}">
                      <a16:creationId xmlns:a16="http://schemas.microsoft.com/office/drawing/2014/main" id="{BC662AAE-0C0D-4392-B24C-0C10ED475E2E}"/>
                    </a:ext>
                  </a:extLst>
                </p:cNvPr>
                <p:cNvCxnSpPr>
                  <a:stCxn id="100" idx="4"/>
                  <a:endCxn id="101" idx="0"/>
                </p:cNvCxnSpPr>
                <p:nvPr/>
              </p:nvCxnSpPr>
              <p:spPr>
                <a:xfrm rot="5400000">
                  <a:off x="990601" y="1447800"/>
                  <a:ext cx="304800" cy="317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">
                <a:extLst>
                  <a:ext uri="{FF2B5EF4-FFF2-40B4-BE49-F238E27FC236}">
                    <a16:creationId xmlns:a16="http://schemas.microsoft.com/office/drawing/2014/main" id="{E0575644-206B-492E-BF99-21350F41D7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95800" y="2286000"/>
                <a:ext cx="609600" cy="1143000"/>
                <a:chOff x="838200" y="914400"/>
                <a:chExt cx="609600" cy="1143000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ED555527-195A-4388-98DE-A05C1AC6ABC3}"/>
                    </a:ext>
                  </a:extLst>
                </p:cNvPr>
                <p:cNvSpPr/>
                <p:nvPr/>
              </p:nvSpPr>
              <p:spPr>
                <a:xfrm>
                  <a:off x="914400" y="914400"/>
                  <a:ext cx="457200" cy="3810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2000" dirty="0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9E73E0CE-30EC-4E69-B62E-CD4990B8729C}"/>
                    </a:ext>
                  </a:extLst>
                </p:cNvPr>
                <p:cNvSpPr/>
                <p:nvPr/>
              </p:nvSpPr>
              <p:spPr>
                <a:xfrm>
                  <a:off x="838200" y="1600200"/>
                  <a:ext cx="609600" cy="4572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2000" dirty="0"/>
                    <a:t>L1</a:t>
                  </a:r>
                </a:p>
              </p:txBody>
            </p: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5BF20936-4155-483F-99FA-A082E1494208}"/>
                    </a:ext>
                  </a:extLst>
                </p:cNvPr>
                <p:cNvCxnSpPr>
                  <a:stCxn id="116" idx="4"/>
                  <a:endCxn id="117" idx="0"/>
                </p:cNvCxnSpPr>
                <p:nvPr/>
              </p:nvCxnSpPr>
              <p:spPr>
                <a:xfrm rot="5400000">
                  <a:off x="990601" y="1447800"/>
                  <a:ext cx="304800" cy="317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13">
                <a:extLst>
                  <a:ext uri="{FF2B5EF4-FFF2-40B4-BE49-F238E27FC236}">
                    <a16:creationId xmlns:a16="http://schemas.microsoft.com/office/drawing/2014/main" id="{47A8E395-ACAC-44B9-80C9-B3E1484F37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57800" y="2286000"/>
                <a:ext cx="609600" cy="1143000"/>
                <a:chOff x="838200" y="914400"/>
                <a:chExt cx="609600" cy="1143000"/>
              </a:xfrm>
            </p:grpSpPr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363DAFB6-E98B-4420-9255-E8EC1E9C9E1D}"/>
                    </a:ext>
                  </a:extLst>
                </p:cNvPr>
                <p:cNvSpPr/>
                <p:nvPr/>
              </p:nvSpPr>
              <p:spPr>
                <a:xfrm>
                  <a:off x="914400" y="914400"/>
                  <a:ext cx="457200" cy="3810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2000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9546DBC4-E048-4589-BA1D-A62DBF688229}"/>
                    </a:ext>
                  </a:extLst>
                </p:cNvPr>
                <p:cNvSpPr/>
                <p:nvPr/>
              </p:nvSpPr>
              <p:spPr>
                <a:xfrm>
                  <a:off x="838200" y="1600200"/>
                  <a:ext cx="609600" cy="4572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2000" dirty="0"/>
                    <a:t>L1</a:t>
                  </a:r>
                </a:p>
              </p:txBody>
            </p: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FDB1E2E4-D74D-42E8-841F-D7CBA3230A4D}"/>
                    </a:ext>
                  </a:extLst>
                </p:cNvPr>
                <p:cNvCxnSpPr>
                  <a:stCxn id="113" idx="4"/>
                  <a:endCxn id="114" idx="0"/>
                </p:cNvCxnSpPr>
                <p:nvPr/>
              </p:nvCxnSpPr>
              <p:spPr>
                <a:xfrm rot="5400000">
                  <a:off x="990601" y="1447800"/>
                  <a:ext cx="304800" cy="317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Rectangle 17">
                <a:extLst>
                  <a:ext uri="{FF2B5EF4-FFF2-40B4-BE49-F238E27FC236}">
                    <a16:creationId xmlns:a16="http://schemas.microsoft.com/office/drawing/2014/main" id="{1ABC7A8C-D27F-4B36-8E94-642DFD8AE172}"/>
                  </a:ext>
                </a:extLst>
              </p:cNvPr>
              <p:cNvSpPr/>
              <p:nvPr/>
            </p:nvSpPr>
            <p:spPr>
              <a:xfrm>
                <a:off x="2971800" y="4800600"/>
                <a:ext cx="2895600" cy="5334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dirty="0"/>
                  <a:t>L3</a:t>
                </a:r>
              </a:p>
            </p:txBody>
          </p:sp>
          <p:cxnSp>
            <p:nvCxnSpPr>
              <p:cNvPr id="101" name="Straight Connector 18">
                <a:extLst>
                  <a:ext uri="{FF2B5EF4-FFF2-40B4-BE49-F238E27FC236}">
                    <a16:creationId xmlns:a16="http://schemas.microsoft.com/office/drawing/2014/main" id="{03FA2C5A-805C-49F7-8081-47401CFEA484}"/>
                  </a:ext>
                </a:extLst>
              </p:cNvPr>
              <p:cNvCxnSpPr/>
              <p:nvPr/>
            </p:nvCxnSpPr>
            <p:spPr>
              <a:xfrm rot="5400000">
                <a:off x="3124201" y="3581400"/>
                <a:ext cx="304800" cy="317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9">
                <a:extLst>
                  <a:ext uri="{FF2B5EF4-FFF2-40B4-BE49-F238E27FC236}">
                    <a16:creationId xmlns:a16="http://schemas.microsoft.com/office/drawing/2014/main" id="{6A8A86D2-1BDC-4A51-B802-4DC3BF5B8EED}"/>
                  </a:ext>
                </a:extLst>
              </p:cNvPr>
              <p:cNvCxnSpPr/>
              <p:nvPr/>
            </p:nvCxnSpPr>
            <p:spPr>
              <a:xfrm rot="5400000">
                <a:off x="3886994" y="3580606"/>
                <a:ext cx="3048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1D41F7AE-6DA8-45C7-A62D-E21C49466735}"/>
                  </a:ext>
                </a:extLst>
              </p:cNvPr>
              <p:cNvCxnSpPr/>
              <p:nvPr/>
            </p:nvCxnSpPr>
            <p:spPr>
              <a:xfrm rot="5400000">
                <a:off x="4648994" y="3580606"/>
                <a:ext cx="3048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798A6EE-6A71-46DE-8D0B-948A88B332D4}"/>
                  </a:ext>
                </a:extLst>
              </p:cNvPr>
              <p:cNvCxnSpPr/>
              <p:nvPr/>
            </p:nvCxnSpPr>
            <p:spPr>
              <a:xfrm rot="5400000">
                <a:off x="5410994" y="3580606"/>
                <a:ext cx="3048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DD77321-54EC-4815-8B7F-880B8E92526F}"/>
                  </a:ext>
                </a:extLst>
              </p:cNvPr>
              <p:cNvSpPr/>
              <p:nvPr/>
            </p:nvSpPr>
            <p:spPr>
              <a:xfrm>
                <a:off x="2971800" y="3733800"/>
                <a:ext cx="609600" cy="76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dirty="0"/>
                  <a:t>L2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D358FC32-120D-401E-B542-B9DE017C859D}"/>
                  </a:ext>
                </a:extLst>
              </p:cNvPr>
              <p:cNvSpPr/>
              <p:nvPr/>
            </p:nvSpPr>
            <p:spPr>
              <a:xfrm>
                <a:off x="3733800" y="3733800"/>
                <a:ext cx="609600" cy="76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dirty="0"/>
                  <a:t>L2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6626120-B554-42BA-9216-9436990466D9}"/>
                  </a:ext>
                </a:extLst>
              </p:cNvPr>
              <p:cNvSpPr/>
              <p:nvPr/>
            </p:nvSpPr>
            <p:spPr>
              <a:xfrm>
                <a:off x="4495800" y="3733800"/>
                <a:ext cx="609600" cy="76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dirty="0"/>
                  <a:t>L2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8D29C12-29FA-4DCD-8161-650D1891B2EC}"/>
                  </a:ext>
                </a:extLst>
              </p:cNvPr>
              <p:cNvSpPr/>
              <p:nvPr/>
            </p:nvSpPr>
            <p:spPr>
              <a:xfrm>
                <a:off x="5257800" y="3733800"/>
                <a:ext cx="609600" cy="76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dirty="0"/>
                  <a:t>L2</a:t>
                </a:r>
              </a:p>
            </p:txBody>
          </p:sp>
          <p:cxnSp>
            <p:nvCxnSpPr>
              <p:cNvPr id="109" name="Straight Connector 58">
                <a:extLst>
                  <a:ext uri="{FF2B5EF4-FFF2-40B4-BE49-F238E27FC236}">
                    <a16:creationId xmlns:a16="http://schemas.microsoft.com/office/drawing/2014/main" id="{E5267465-0D92-4A8F-BFD3-ADA08B274B2A}"/>
                  </a:ext>
                </a:extLst>
              </p:cNvPr>
              <p:cNvCxnSpPr/>
              <p:nvPr/>
            </p:nvCxnSpPr>
            <p:spPr>
              <a:xfrm rot="5400000">
                <a:off x="3124994" y="4647406"/>
                <a:ext cx="3048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59">
                <a:extLst>
                  <a:ext uri="{FF2B5EF4-FFF2-40B4-BE49-F238E27FC236}">
                    <a16:creationId xmlns:a16="http://schemas.microsoft.com/office/drawing/2014/main" id="{027C04C9-A92A-462B-A95F-112390E270C3}"/>
                  </a:ext>
                </a:extLst>
              </p:cNvPr>
              <p:cNvCxnSpPr/>
              <p:nvPr/>
            </p:nvCxnSpPr>
            <p:spPr>
              <a:xfrm rot="5400000">
                <a:off x="3886994" y="4647406"/>
                <a:ext cx="3048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60">
                <a:extLst>
                  <a:ext uri="{FF2B5EF4-FFF2-40B4-BE49-F238E27FC236}">
                    <a16:creationId xmlns:a16="http://schemas.microsoft.com/office/drawing/2014/main" id="{DEEC96A8-5086-4DC5-8446-B9909235F302}"/>
                  </a:ext>
                </a:extLst>
              </p:cNvPr>
              <p:cNvCxnSpPr/>
              <p:nvPr/>
            </p:nvCxnSpPr>
            <p:spPr>
              <a:xfrm rot="5400000">
                <a:off x="4648994" y="4647406"/>
                <a:ext cx="3048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65AE3A2-1230-41E2-ABE1-CE405B8E8118}"/>
                  </a:ext>
                </a:extLst>
              </p:cNvPr>
              <p:cNvCxnSpPr/>
              <p:nvPr/>
            </p:nvCxnSpPr>
            <p:spPr>
              <a:xfrm rot="5400000">
                <a:off x="5410994" y="4647406"/>
                <a:ext cx="304800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60">
              <a:extLst>
                <a:ext uri="{FF2B5EF4-FFF2-40B4-BE49-F238E27FC236}">
                  <a16:creationId xmlns:a16="http://schemas.microsoft.com/office/drawing/2014/main" id="{5C5497FA-D69C-4478-AB19-C6C97E5B3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400" y="3319318"/>
              <a:ext cx="242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90" name="TextBox 63">
              <a:extLst>
                <a:ext uri="{FF2B5EF4-FFF2-40B4-BE49-F238E27FC236}">
                  <a16:creationId xmlns:a16="http://schemas.microsoft.com/office/drawing/2014/main" id="{18593D44-6A37-4B91-B6BB-2CF7391FA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3215" y="3316888"/>
              <a:ext cx="242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91" name="TextBox 65">
              <a:extLst>
                <a:ext uri="{FF2B5EF4-FFF2-40B4-BE49-F238E27FC236}">
                  <a16:creationId xmlns:a16="http://schemas.microsoft.com/office/drawing/2014/main" id="{BC1B6770-BD71-48CE-964D-66419C08B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8547" y="3313315"/>
              <a:ext cx="242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2" name="TextBox 67">
              <a:extLst>
                <a:ext uri="{FF2B5EF4-FFF2-40B4-BE49-F238E27FC236}">
                  <a16:creationId xmlns:a16="http://schemas.microsoft.com/office/drawing/2014/main" id="{98A75188-3D6D-4AB2-BDA0-DD5BC0A7F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3834" y="3319318"/>
              <a:ext cx="242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3" name="Rectangle 69">
              <a:extLst>
                <a:ext uri="{FF2B5EF4-FFF2-40B4-BE49-F238E27FC236}">
                  <a16:creationId xmlns:a16="http://schemas.microsoft.com/office/drawing/2014/main" id="{CCF4FC7C-095E-4F0D-9CFC-8297F5161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644" y="3352800"/>
              <a:ext cx="3117956" cy="292528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79628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866" y="1132965"/>
            <a:ext cx="10603880" cy="4955602"/>
          </a:xfrm>
        </p:spPr>
        <p:txBody>
          <a:bodyPr>
            <a:normAutofit/>
          </a:bodyPr>
          <a:lstStyle/>
          <a:p>
            <a:r>
              <a:rPr lang="en-US" sz="2000" b="1" dirty="0"/>
              <a:t>We need to coordinate processes working on a common task</a:t>
            </a:r>
          </a:p>
          <a:p>
            <a:pPr lvl="1"/>
            <a:r>
              <a:rPr lang="en-US" sz="1800" dirty="0"/>
              <a:t>Locks (e.g., spin locks, semaphores)</a:t>
            </a:r>
          </a:p>
          <a:p>
            <a:pPr lvl="2"/>
            <a:r>
              <a:rPr lang="en-US" sz="1800" dirty="0">
                <a:solidFill>
                  <a:srgbClr val="0070C0"/>
                </a:solidFill>
              </a:rPr>
              <a:t>Mutual exclusion: </a:t>
            </a:r>
            <a:r>
              <a:rPr lang="en-US" sz="1800" dirty="0"/>
              <a:t>restrict data access to one core at a time</a:t>
            </a:r>
          </a:p>
          <a:p>
            <a:pPr lvl="2"/>
            <a:r>
              <a:rPr lang="en-US" sz="1800" dirty="0">
                <a:solidFill>
                  <a:srgbClr val="0070C0"/>
                </a:solidFill>
              </a:rPr>
              <a:t>Sequential ordering: </a:t>
            </a:r>
            <a:r>
              <a:rPr lang="en-US" sz="1800" dirty="0"/>
              <a:t>must complete the first operation before starting the second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b="1" dirty="0"/>
              <a:t>Need architectural support to implement the lock</a:t>
            </a:r>
          </a:p>
          <a:p>
            <a:pPr marL="918778" lvl="1" indent="-457200">
              <a:buFont typeface="+mj-lt"/>
              <a:buAutoNum type="arabicPeriod"/>
            </a:pPr>
            <a:r>
              <a:rPr lang="en-US" sz="1800" dirty="0"/>
              <a:t>Arbitration mechanism</a:t>
            </a:r>
          </a:p>
          <a:p>
            <a:pPr lvl="2"/>
            <a:r>
              <a:rPr lang="en-US" sz="1800" dirty="0"/>
              <a:t>Single bus provides an arbitration mechanism, since the bus is the only path to memory </a:t>
            </a:r>
            <a:r>
              <a:rPr 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rgbClr val="0070C0"/>
                </a:solidFill>
              </a:rPr>
              <a:t> the core that gets the bus wins</a:t>
            </a:r>
          </a:p>
          <a:p>
            <a:pPr lvl="2"/>
            <a:endParaRPr lang="en-US" sz="2000" dirty="0"/>
          </a:p>
          <a:p>
            <a:pPr marL="918778" lvl="1" indent="-457200">
              <a:buFont typeface="+mj-lt"/>
              <a:buAutoNum type="arabicPeriod"/>
            </a:pPr>
            <a:r>
              <a:rPr lang="en-US" sz="1800" dirty="0"/>
              <a:t>Architecture-supported operation</a:t>
            </a:r>
          </a:p>
          <a:p>
            <a:pPr lvl="2"/>
            <a:r>
              <a:rPr lang="en-US" sz="1800" dirty="0">
                <a:solidFill>
                  <a:srgbClr val="0070C0"/>
                </a:solidFill>
              </a:rPr>
              <a:t>Atomic swap operation </a:t>
            </a:r>
            <a:r>
              <a:rPr lang="en-US" sz="1800" dirty="0"/>
              <a:t>(e.g.,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on MIPS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/>
              <a:t> allows a core to both read a location and set it to the locked state (</a:t>
            </a:r>
            <a:r>
              <a:rPr lang="en-US" sz="1800" dirty="0">
                <a:solidFill>
                  <a:srgbClr val="0070C0"/>
                </a:solidFill>
              </a:rPr>
              <a:t>test-and-set</a:t>
            </a:r>
            <a:r>
              <a:rPr lang="en-US" sz="1800" dirty="0"/>
              <a:t>) in the same bus operation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E5E1536-8234-4C53-9E96-73487C30E73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Process Synchronization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DF372E7-88B1-4A72-9808-A43F39DE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715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0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0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0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0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0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0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0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06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6691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Process Synchronization</a:t>
            </a:r>
          </a:p>
        </p:txBody>
      </p:sp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1910576" y="3518326"/>
            <a:ext cx="7961313" cy="338138"/>
            <a:chOff x="384" y="2620"/>
            <a:chExt cx="5015" cy="213"/>
          </a:xfrm>
        </p:grpSpPr>
        <p:sp>
          <p:nvSpPr>
            <p:cNvPr id="1954841" name="Text Box 25"/>
            <p:cNvSpPr txBox="1">
              <a:spLocks noChangeArrowheads="1"/>
            </p:cNvSpPr>
            <p:nvPr/>
          </p:nvSpPr>
          <p:spPr bwMode="auto">
            <a:xfrm>
              <a:off x="384" y="2620"/>
              <a:ext cx="551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sum[C0]</a:t>
              </a:r>
            </a:p>
          </p:txBody>
        </p:sp>
        <p:sp>
          <p:nvSpPr>
            <p:cNvPr id="1954842" name="Text Box 26"/>
            <p:cNvSpPr txBox="1">
              <a:spLocks noChangeArrowheads="1"/>
            </p:cNvSpPr>
            <p:nvPr/>
          </p:nvSpPr>
          <p:spPr bwMode="auto">
            <a:xfrm>
              <a:off x="912" y="2620"/>
              <a:ext cx="551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sum[C1]</a:t>
              </a:r>
            </a:p>
          </p:txBody>
        </p:sp>
        <p:sp>
          <p:nvSpPr>
            <p:cNvPr id="1954843" name="Text Box 27"/>
            <p:cNvSpPr txBox="1">
              <a:spLocks noChangeArrowheads="1"/>
            </p:cNvSpPr>
            <p:nvPr/>
          </p:nvSpPr>
          <p:spPr bwMode="auto">
            <a:xfrm>
              <a:off x="1430" y="2620"/>
              <a:ext cx="551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sum[C2]</a:t>
              </a:r>
            </a:p>
          </p:txBody>
        </p:sp>
        <p:sp>
          <p:nvSpPr>
            <p:cNvPr id="1954844" name="Text Box 28"/>
            <p:cNvSpPr txBox="1">
              <a:spLocks noChangeArrowheads="1"/>
            </p:cNvSpPr>
            <p:nvPr/>
          </p:nvSpPr>
          <p:spPr bwMode="auto">
            <a:xfrm>
              <a:off x="1920" y="2620"/>
              <a:ext cx="551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sum[C3]</a:t>
              </a:r>
            </a:p>
          </p:txBody>
        </p:sp>
        <p:sp>
          <p:nvSpPr>
            <p:cNvPr id="1954845" name="Text Box 29"/>
            <p:cNvSpPr txBox="1">
              <a:spLocks noChangeArrowheads="1"/>
            </p:cNvSpPr>
            <p:nvPr/>
          </p:nvSpPr>
          <p:spPr bwMode="auto">
            <a:xfrm>
              <a:off x="2400" y="2620"/>
              <a:ext cx="551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sum[C4]</a:t>
              </a:r>
            </a:p>
          </p:txBody>
        </p:sp>
        <p:sp>
          <p:nvSpPr>
            <p:cNvPr id="1954846" name="Text Box 30"/>
            <p:cNvSpPr txBox="1">
              <a:spLocks noChangeArrowheads="1"/>
            </p:cNvSpPr>
            <p:nvPr/>
          </p:nvSpPr>
          <p:spPr bwMode="auto">
            <a:xfrm>
              <a:off x="2870" y="2620"/>
              <a:ext cx="551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sum[C5]</a:t>
              </a:r>
            </a:p>
          </p:txBody>
        </p:sp>
        <p:sp>
          <p:nvSpPr>
            <p:cNvPr id="1954847" name="Text Box 31"/>
            <p:cNvSpPr txBox="1">
              <a:spLocks noChangeArrowheads="1"/>
            </p:cNvSpPr>
            <p:nvPr/>
          </p:nvSpPr>
          <p:spPr bwMode="auto">
            <a:xfrm>
              <a:off x="3350" y="2620"/>
              <a:ext cx="551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sum[C6]</a:t>
              </a:r>
            </a:p>
          </p:txBody>
        </p:sp>
        <p:sp>
          <p:nvSpPr>
            <p:cNvPr id="1954848" name="Text Box 32"/>
            <p:cNvSpPr txBox="1">
              <a:spLocks noChangeArrowheads="1"/>
            </p:cNvSpPr>
            <p:nvPr/>
          </p:nvSpPr>
          <p:spPr bwMode="auto">
            <a:xfrm>
              <a:off x="3830" y="2620"/>
              <a:ext cx="551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sum[C7]</a:t>
              </a:r>
            </a:p>
          </p:txBody>
        </p:sp>
        <p:sp>
          <p:nvSpPr>
            <p:cNvPr id="1954849" name="Text Box 33"/>
            <p:cNvSpPr txBox="1">
              <a:spLocks noChangeArrowheads="1"/>
            </p:cNvSpPr>
            <p:nvPr/>
          </p:nvSpPr>
          <p:spPr bwMode="auto">
            <a:xfrm>
              <a:off x="4320" y="2620"/>
              <a:ext cx="551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sum[C8]</a:t>
              </a:r>
            </a:p>
          </p:txBody>
        </p:sp>
        <p:sp>
          <p:nvSpPr>
            <p:cNvPr id="1954850" name="Text Box 34"/>
            <p:cNvSpPr txBox="1">
              <a:spLocks noChangeArrowheads="1"/>
            </p:cNvSpPr>
            <p:nvPr/>
          </p:nvSpPr>
          <p:spPr bwMode="auto">
            <a:xfrm>
              <a:off x="4848" y="2620"/>
              <a:ext cx="551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sum[C9]</a:t>
              </a:r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2275700" y="3094464"/>
            <a:ext cx="7391400" cy="2362200"/>
            <a:chOff x="614" y="2352"/>
            <a:chExt cx="4656" cy="1488"/>
          </a:xfrm>
        </p:grpSpPr>
        <p:sp>
          <p:nvSpPr>
            <p:cNvPr id="1954820" name="Oval 4"/>
            <p:cNvSpPr>
              <a:spLocks noChangeArrowheads="1"/>
            </p:cNvSpPr>
            <p:nvPr/>
          </p:nvSpPr>
          <p:spPr bwMode="auto">
            <a:xfrm>
              <a:off x="624" y="2352"/>
              <a:ext cx="29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821" name="Text Box 5"/>
            <p:cNvSpPr txBox="1">
              <a:spLocks noChangeArrowheads="1"/>
            </p:cNvSpPr>
            <p:nvPr/>
          </p:nvSpPr>
          <p:spPr bwMode="auto">
            <a:xfrm>
              <a:off x="614" y="2375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C0</a:t>
              </a:r>
            </a:p>
          </p:txBody>
        </p:sp>
        <p:sp>
          <p:nvSpPr>
            <p:cNvPr id="1954822" name="Oval 6"/>
            <p:cNvSpPr>
              <a:spLocks noChangeArrowheads="1"/>
            </p:cNvSpPr>
            <p:nvPr/>
          </p:nvSpPr>
          <p:spPr bwMode="auto">
            <a:xfrm>
              <a:off x="1117" y="2352"/>
              <a:ext cx="29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823" name="Text Box 7"/>
            <p:cNvSpPr txBox="1">
              <a:spLocks noChangeArrowheads="1"/>
            </p:cNvSpPr>
            <p:nvPr/>
          </p:nvSpPr>
          <p:spPr bwMode="auto">
            <a:xfrm>
              <a:off x="1107" y="2375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C1</a:t>
              </a:r>
            </a:p>
          </p:txBody>
        </p:sp>
        <p:sp>
          <p:nvSpPr>
            <p:cNvPr id="1954824" name="Oval 8"/>
            <p:cNvSpPr>
              <a:spLocks noChangeArrowheads="1"/>
            </p:cNvSpPr>
            <p:nvPr/>
          </p:nvSpPr>
          <p:spPr bwMode="auto">
            <a:xfrm>
              <a:off x="1600" y="2352"/>
              <a:ext cx="29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825" name="Text Box 9"/>
            <p:cNvSpPr txBox="1">
              <a:spLocks noChangeArrowheads="1"/>
            </p:cNvSpPr>
            <p:nvPr/>
          </p:nvSpPr>
          <p:spPr bwMode="auto">
            <a:xfrm>
              <a:off x="1590" y="2375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C2</a:t>
              </a:r>
            </a:p>
          </p:txBody>
        </p:sp>
        <p:sp>
          <p:nvSpPr>
            <p:cNvPr id="1954826" name="Oval 10"/>
            <p:cNvSpPr>
              <a:spLocks noChangeArrowheads="1"/>
            </p:cNvSpPr>
            <p:nvPr/>
          </p:nvSpPr>
          <p:spPr bwMode="auto">
            <a:xfrm>
              <a:off x="2083" y="2352"/>
              <a:ext cx="29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827" name="Text Box 11"/>
            <p:cNvSpPr txBox="1">
              <a:spLocks noChangeArrowheads="1"/>
            </p:cNvSpPr>
            <p:nvPr/>
          </p:nvSpPr>
          <p:spPr bwMode="auto">
            <a:xfrm>
              <a:off x="2073" y="2375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C3</a:t>
              </a:r>
            </a:p>
          </p:txBody>
        </p:sp>
        <p:sp>
          <p:nvSpPr>
            <p:cNvPr id="1954828" name="Oval 12"/>
            <p:cNvSpPr>
              <a:spLocks noChangeArrowheads="1"/>
            </p:cNvSpPr>
            <p:nvPr/>
          </p:nvSpPr>
          <p:spPr bwMode="auto">
            <a:xfrm>
              <a:off x="2566" y="2352"/>
              <a:ext cx="289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829" name="Text Box 13"/>
            <p:cNvSpPr txBox="1">
              <a:spLocks noChangeArrowheads="1"/>
            </p:cNvSpPr>
            <p:nvPr/>
          </p:nvSpPr>
          <p:spPr bwMode="auto">
            <a:xfrm>
              <a:off x="2556" y="2375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C4</a:t>
              </a:r>
            </a:p>
          </p:txBody>
        </p:sp>
        <p:sp>
          <p:nvSpPr>
            <p:cNvPr id="1954830" name="Oval 14"/>
            <p:cNvSpPr>
              <a:spLocks noChangeArrowheads="1"/>
            </p:cNvSpPr>
            <p:nvPr/>
          </p:nvSpPr>
          <p:spPr bwMode="auto">
            <a:xfrm>
              <a:off x="3049" y="2352"/>
              <a:ext cx="289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831" name="Text Box 15"/>
            <p:cNvSpPr txBox="1">
              <a:spLocks noChangeArrowheads="1"/>
            </p:cNvSpPr>
            <p:nvPr/>
          </p:nvSpPr>
          <p:spPr bwMode="auto">
            <a:xfrm>
              <a:off x="3039" y="2375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C5</a:t>
              </a:r>
            </a:p>
          </p:txBody>
        </p:sp>
        <p:sp>
          <p:nvSpPr>
            <p:cNvPr id="1954832" name="Oval 16"/>
            <p:cNvSpPr>
              <a:spLocks noChangeArrowheads="1"/>
            </p:cNvSpPr>
            <p:nvPr/>
          </p:nvSpPr>
          <p:spPr bwMode="auto">
            <a:xfrm>
              <a:off x="3532" y="2352"/>
              <a:ext cx="289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833" name="Text Box 17"/>
            <p:cNvSpPr txBox="1">
              <a:spLocks noChangeArrowheads="1"/>
            </p:cNvSpPr>
            <p:nvPr/>
          </p:nvSpPr>
          <p:spPr bwMode="auto">
            <a:xfrm>
              <a:off x="3521" y="2375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C6</a:t>
              </a:r>
            </a:p>
          </p:txBody>
        </p:sp>
        <p:sp>
          <p:nvSpPr>
            <p:cNvPr id="1954834" name="Oval 18"/>
            <p:cNvSpPr>
              <a:spLocks noChangeArrowheads="1"/>
            </p:cNvSpPr>
            <p:nvPr/>
          </p:nvSpPr>
          <p:spPr bwMode="auto">
            <a:xfrm>
              <a:off x="4014" y="2352"/>
              <a:ext cx="29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835" name="Text Box 19"/>
            <p:cNvSpPr txBox="1">
              <a:spLocks noChangeArrowheads="1"/>
            </p:cNvSpPr>
            <p:nvPr/>
          </p:nvSpPr>
          <p:spPr bwMode="auto">
            <a:xfrm>
              <a:off x="4004" y="2375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C7</a:t>
              </a:r>
            </a:p>
          </p:txBody>
        </p:sp>
        <p:sp>
          <p:nvSpPr>
            <p:cNvPr id="1954836" name="Oval 20"/>
            <p:cNvSpPr>
              <a:spLocks noChangeArrowheads="1"/>
            </p:cNvSpPr>
            <p:nvPr/>
          </p:nvSpPr>
          <p:spPr bwMode="auto">
            <a:xfrm>
              <a:off x="4497" y="2352"/>
              <a:ext cx="29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837" name="Text Box 21"/>
            <p:cNvSpPr txBox="1">
              <a:spLocks noChangeArrowheads="1"/>
            </p:cNvSpPr>
            <p:nvPr/>
          </p:nvSpPr>
          <p:spPr bwMode="auto">
            <a:xfrm>
              <a:off x="4487" y="2375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C8</a:t>
              </a:r>
            </a:p>
          </p:txBody>
        </p:sp>
        <p:sp>
          <p:nvSpPr>
            <p:cNvPr id="1954838" name="Oval 22"/>
            <p:cNvSpPr>
              <a:spLocks noChangeArrowheads="1"/>
            </p:cNvSpPr>
            <p:nvPr/>
          </p:nvSpPr>
          <p:spPr bwMode="auto">
            <a:xfrm>
              <a:off x="4980" y="2352"/>
              <a:ext cx="29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839" name="Text Box 23"/>
            <p:cNvSpPr txBox="1">
              <a:spLocks noChangeArrowheads="1"/>
            </p:cNvSpPr>
            <p:nvPr/>
          </p:nvSpPr>
          <p:spPr bwMode="auto">
            <a:xfrm>
              <a:off x="4970" y="2375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C9</a:t>
              </a:r>
            </a:p>
          </p:txBody>
        </p:sp>
        <p:sp>
          <p:nvSpPr>
            <p:cNvPr id="1954855" name="Oval 39"/>
            <p:cNvSpPr>
              <a:spLocks noChangeArrowheads="1"/>
            </p:cNvSpPr>
            <p:nvPr/>
          </p:nvSpPr>
          <p:spPr bwMode="auto">
            <a:xfrm>
              <a:off x="624" y="3552"/>
              <a:ext cx="29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856" name="Text Box 40"/>
            <p:cNvSpPr txBox="1">
              <a:spLocks noChangeArrowheads="1"/>
            </p:cNvSpPr>
            <p:nvPr/>
          </p:nvSpPr>
          <p:spPr bwMode="auto">
            <a:xfrm>
              <a:off x="614" y="3575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C0</a:t>
              </a:r>
            </a:p>
          </p:txBody>
        </p:sp>
        <p:sp>
          <p:nvSpPr>
            <p:cNvPr id="1954857" name="Oval 41"/>
            <p:cNvSpPr>
              <a:spLocks noChangeArrowheads="1"/>
            </p:cNvSpPr>
            <p:nvPr/>
          </p:nvSpPr>
          <p:spPr bwMode="auto">
            <a:xfrm>
              <a:off x="1140" y="3552"/>
              <a:ext cx="29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858" name="Text Box 42"/>
            <p:cNvSpPr txBox="1">
              <a:spLocks noChangeArrowheads="1"/>
            </p:cNvSpPr>
            <p:nvPr/>
          </p:nvSpPr>
          <p:spPr bwMode="auto">
            <a:xfrm>
              <a:off x="1130" y="3575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C1</a:t>
              </a:r>
            </a:p>
          </p:txBody>
        </p:sp>
        <p:sp>
          <p:nvSpPr>
            <p:cNvPr id="1954859" name="Oval 43"/>
            <p:cNvSpPr>
              <a:spLocks noChangeArrowheads="1"/>
            </p:cNvSpPr>
            <p:nvPr/>
          </p:nvSpPr>
          <p:spPr bwMode="auto">
            <a:xfrm>
              <a:off x="1632" y="3552"/>
              <a:ext cx="29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860" name="Text Box 44"/>
            <p:cNvSpPr txBox="1">
              <a:spLocks noChangeArrowheads="1"/>
            </p:cNvSpPr>
            <p:nvPr/>
          </p:nvSpPr>
          <p:spPr bwMode="auto">
            <a:xfrm>
              <a:off x="1622" y="3575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C2</a:t>
              </a:r>
            </a:p>
          </p:txBody>
        </p:sp>
        <p:sp>
          <p:nvSpPr>
            <p:cNvPr id="1954861" name="Oval 45"/>
            <p:cNvSpPr>
              <a:spLocks noChangeArrowheads="1"/>
            </p:cNvSpPr>
            <p:nvPr/>
          </p:nvSpPr>
          <p:spPr bwMode="auto">
            <a:xfrm>
              <a:off x="2112" y="3552"/>
              <a:ext cx="29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862" name="Text Box 46"/>
            <p:cNvSpPr txBox="1">
              <a:spLocks noChangeArrowheads="1"/>
            </p:cNvSpPr>
            <p:nvPr/>
          </p:nvSpPr>
          <p:spPr bwMode="auto">
            <a:xfrm>
              <a:off x="2102" y="3575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C3</a:t>
              </a:r>
            </a:p>
          </p:txBody>
        </p:sp>
        <p:sp>
          <p:nvSpPr>
            <p:cNvPr id="1954863" name="Oval 47"/>
            <p:cNvSpPr>
              <a:spLocks noChangeArrowheads="1"/>
            </p:cNvSpPr>
            <p:nvPr/>
          </p:nvSpPr>
          <p:spPr bwMode="auto">
            <a:xfrm>
              <a:off x="2580" y="3552"/>
              <a:ext cx="29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864" name="Text Box 48"/>
            <p:cNvSpPr txBox="1">
              <a:spLocks noChangeArrowheads="1"/>
            </p:cNvSpPr>
            <p:nvPr/>
          </p:nvSpPr>
          <p:spPr bwMode="auto">
            <a:xfrm>
              <a:off x="2570" y="3575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C4</a:t>
              </a:r>
            </a:p>
          </p:txBody>
        </p:sp>
        <p:sp>
          <p:nvSpPr>
            <p:cNvPr id="1954865" name="Line 49"/>
            <p:cNvSpPr>
              <a:spLocks noChangeShapeType="1"/>
            </p:cNvSpPr>
            <p:nvPr/>
          </p:nvSpPr>
          <p:spPr bwMode="auto">
            <a:xfrm>
              <a:off x="758" y="2640"/>
              <a:ext cx="1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4866" name="Line 50"/>
            <p:cNvSpPr>
              <a:spLocks noChangeShapeType="1"/>
            </p:cNvSpPr>
            <p:nvPr/>
          </p:nvSpPr>
          <p:spPr bwMode="auto">
            <a:xfrm>
              <a:off x="1286" y="2640"/>
              <a:ext cx="1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4867" name="Line 51"/>
            <p:cNvSpPr>
              <a:spLocks noChangeShapeType="1"/>
            </p:cNvSpPr>
            <p:nvPr/>
          </p:nvSpPr>
          <p:spPr bwMode="auto">
            <a:xfrm>
              <a:off x="1776" y="2640"/>
              <a:ext cx="1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4868" name="Line 52"/>
            <p:cNvSpPr>
              <a:spLocks noChangeShapeType="1"/>
            </p:cNvSpPr>
            <p:nvPr/>
          </p:nvSpPr>
          <p:spPr bwMode="auto">
            <a:xfrm>
              <a:off x="2246" y="2640"/>
              <a:ext cx="1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4869" name="Line 53"/>
            <p:cNvSpPr>
              <a:spLocks noChangeShapeType="1"/>
            </p:cNvSpPr>
            <p:nvPr/>
          </p:nvSpPr>
          <p:spPr bwMode="auto">
            <a:xfrm>
              <a:off x="2726" y="2640"/>
              <a:ext cx="1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4870" name="Line 54"/>
            <p:cNvSpPr>
              <a:spLocks noChangeShapeType="1"/>
            </p:cNvSpPr>
            <p:nvPr/>
          </p:nvSpPr>
          <p:spPr bwMode="auto">
            <a:xfrm flipH="1">
              <a:off x="768" y="2640"/>
              <a:ext cx="239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4871" name="Line 55"/>
            <p:cNvSpPr>
              <a:spLocks noChangeShapeType="1"/>
            </p:cNvSpPr>
            <p:nvPr/>
          </p:nvSpPr>
          <p:spPr bwMode="auto">
            <a:xfrm flipH="1">
              <a:off x="1296" y="2640"/>
              <a:ext cx="239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4872" name="Line 56"/>
            <p:cNvSpPr>
              <a:spLocks noChangeShapeType="1"/>
            </p:cNvSpPr>
            <p:nvPr/>
          </p:nvSpPr>
          <p:spPr bwMode="auto">
            <a:xfrm flipH="1">
              <a:off x="1776" y="2640"/>
              <a:ext cx="239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4873" name="Line 57"/>
            <p:cNvSpPr>
              <a:spLocks noChangeShapeType="1"/>
            </p:cNvSpPr>
            <p:nvPr/>
          </p:nvSpPr>
          <p:spPr bwMode="auto">
            <a:xfrm flipH="1">
              <a:off x="2256" y="2640"/>
              <a:ext cx="239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4874" name="Line 58"/>
            <p:cNvSpPr>
              <a:spLocks noChangeShapeType="1"/>
            </p:cNvSpPr>
            <p:nvPr/>
          </p:nvSpPr>
          <p:spPr bwMode="auto">
            <a:xfrm flipH="1">
              <a:off x="2736" y="2640"/>
              <a:ext cx="239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4895" name="Rectangle 79" descr="Zig zag"/>
          <p:cNvSpPr>
            <a:spLocks noChangeArrowheads="1"/>
          </p:cNvSpPr>
          <p:nvPr/>
        </p:nvSpPr>
        <p:spPr bwMode="auto">
          <a:xfrm>
            <a:off x="2062975" y="3856464"/>
            <a:ext cx="7924800" cy="76200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A9ED78B3-A048-4600-BE6E-DF745D33CA81}"/>
              </a:ext>
            </a:extLst>
          </p:cNvPr>
          <p:cNvSpPr txBox="1">
            <a:spLocks/>
          </p:cNvSpPr>
          <p:nvPr/>
        </p:nvSpPr>
        <p:spPr>
          <a:xfrm>
            <a:off x="557833" y="1099813"/>
            <a:ext cx="11301762" cy="1756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b="1" dirty="0"/>
              <a:t>synch():  Cores must synchronize before the “consumer” core tries to read the results from the memory location written by the “producer” core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Barrier synchronization: a synchronization scheme where cores wait at the barrier, not proceeding until every core has reached it</a:t>
            </a:r>
          </a:p>
        </p:txBody>
      </p:sp>
      <p:sp>
        <p:nvSpPr>
          <p:cNvPr id="58" name="Slide Number Placeholder 1">
            <a:extLst>
              <a:ext uri="{FF2B5EF4-FFF2-40B4-BE49-F238E27FC236}">
                <a16:creationId xmlns:a16="http://schemas.microsoft.com/office/drawing/2014/main" id="{429DE77B-001D-4D3C-B523-197BB9E4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377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5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4895" grpId="0" animBg="1"/>
      <p:bldP spid="5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MPP Example with 10 Cores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27664" y="1503558"/>
            <a:ext cx="7391400" cy="457200"/>
            <a:chOff x="480" y="768"/>
            <a:chExt cx="4656" cy="288"/>
          </a:xfrm>
        </p:grpSpPr>
        <p:sp>
          <p:nvSpPr>
            <p:cNvPr id="1936388" name="Oval 4"/>
            <p:cNvSpPr>
              <a:spLocks noChangeArrowheads="1"/>
            </p:cNvSpPr>
            <p:nvPr/>
          </p:nvSpPr>
          <p:spPr bwMode="auto">
            <a:xfrm>
              <a:off x="490" y="768"/>
              <a:ext cx="29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6389" name="Text Box 5"/>
            <p:cNvSpPr txBox="1">
              <a:spLocks noChangeArrowheads="1"/>
            </p:cNvSpPr>
            <p:nvPr/>
          </p:nvSpPr>
          <p:spPr bwMode="auto">
            <a:xfrm>
              <a:off x="480" y="791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C0</a:t>
              </a:r>
            </a:p>
          </p:txBody>
        </p:sp>
        <p:sp>
          <p:nvSpPr>
            <p:cNvPr id="1936390" name="Oval 6"/>
            <p:cNvSpPr>
              <a:spLocks noChangeArrowheads="1"/>
            </p:cNvSpPr>
            <p:nvPr/>
          </p:nvSpPr>
          <p:spPr bwMode="auto">
            <a:xfrm>
              <a:off x="983" y="768"/>
              <a:ext cx="29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6391" name="Text Box 7"/>
            <p:cNvSpPr txBox="1">
              <a:spLocks noChangeArrowheads="1"/>
            </p:cNvSpPr>
            <p:nvPr/>
          </p:nvSpPr>
          <p:spPr bwMode="auto">
            <a:xfrm>
              <a:off x="973" y="791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C1</a:t>
              </a:r>
            </a:p>
          </p:txBody>
        </p:sp>
        <p:sp>
          <p:nvSpPr>
            <p:cNvPr id="1936392" name="Oval 8"/>
            <p:cNvSpPr>
              <a:spLocks noChangeArrowheads="1"/>
            </p:cNvSpPr>
            <p:nvPr/>
          </p:nvSpPr>
          <p:spPr bwMode="auto">
            <a:xfrm>
              <a:off x="1466" y="768"/>
              <a:ext cx="29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6393" name="Text Box 9"/>
            <p:cNvSpPr txBox="1">
              <a:spLocks noChangeArrowheads="1"/>
            </p:cNvSpPr>
            <p:nvPr/>
          </p:nvSpPr>
          <p:spPr bwMode="auto">
            <a:xfrm>
              <a:off x="1456" y="791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C2</a:t>
              </a:r>
            </a:p>
          </p:txBody>
        </p:sp>
        <p:sp>
          <p:nvSpPr>
            <p:cNvPr id="1936394" name="Oval 10"/>
            <p:cNvSpPr>
              <a:spLocks noChangeArrowheads="1"/>
            </p:cNvSpPr>
            <p:nvPr/>
          </p:nvSpPr>
          <p:spPr bwMode="auto">
            <a:xfrm>
              <a:off x="1949" y="768"/>
              <a:ext cx="29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6395" name="Text Box 11"/>
            <p:cNvSpPr txBox="1">
              <a:spLocks noChangeArrowheads="1"/>
            </p:cNvSpPr>
            <p:nvPr/>
          </p:nvSpPr>
          <p:spPr bwMode="auto">
            <a:xfrm>
              <a:off x="1939" y="791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C3</a:t>
              </a:r>
            </a:p>
          </p:txBody>
        </p:sp>
        <p:sp>
          <p:nvSpPr>
            <p:cNvPr id="1936396" name="Oval 12"/>
            <p:cNvSpPr>
              <a:spLocks noChangeArrowheads="1"/>
            </p:cNvSpPr>
            <p:nvPr/>
          </p:nvSpPr>
          <p:spPr bwMode="auto">
            <a:xfrm>
              <a:off x="2432" y="768"/>
              <a:ext cx="289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6397" name="Text Box 13"/>
            <p:cNvSpPr txBox="1">
              <a:spLocks noChangeArrowheads="1"/>
            </p:cNvSpPr>
            <p:nvPr/>
          </p:nvSpPr>
          <p:spPr bwMode="auto">
            <a:xfrm>
              <a:off x="2422" y="791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C4</a:t>
              </a:r>
            </a:p>
          </p:txBody>
        </p:sp>
        <p:sp>
          <p:nvSpPr>
            <p:cNvPr id="1936398" name="Oval 14"/>
            <p:cNvSpPr>
              <a:spLocks noChangeArrowheads="1"/>
            </p:cNvSpPr>
            <p:nvPr/>
          </p:nvSpPr>
          <p:spPr bwMode="auto">
            <a:xfrm>
              <a:off x="2915" y="768"/>
              <a:ext cx="289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6399" name="Text Box 15"/>
            <p:cNvSpPr txBox="1">
              <a:spLocks noChangeArrowheads="1"/>
            </p:cNvSpPr>
            <p:nvPr/>
          </p:nvSpPr>
          <p:spPr bwMode="auto">
            <a:xfrm>
              <a:off x="2905" y="791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C5</a:t>
              </a:r>
            </a:p>
          </p:txBody>
        </p:sp>
        <p:sp>
          <p:nvSpPr>
            <p:cNvPr id="1936400" name="Oval 16"/>
            <p:cNvSpPr>
              <a:spLocks noChangeArrowheads="1"/>
            </p:cNvSpPr>
            <p:nvPr/>
          </p:nvSpPr>
          <p:spPr bwMode="auto">
            <a:xfrm>
              <a:off x="3398" y="768"/>
              <a:ext cx="289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6401" name="Text Box 17"/>
            <p:cNvSpPr txBox="1">
              <a:spLocks noChangeArrowheads="1"/>
            </p:cNvSpPr>
            <p:nvPr/>
          </p:nvSpPr>
          <p:spPr bwMode="auto">
            <a:xfrm>
              <a:off x="3387" y="791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C6</a:t>
              </a:r>
            </a:p>
          </p:txBody>
        </p:sp>
        <p:sp>
          <p:nvSpPr>
            <p:cNvPr id="1936402" name="Oval 18"/>
            <p:cNvSpPr>
              <a:spLocks noChangeArrowheads="1"/>
            </p:cNvSpPr>
            <p:nvPr/>
          </p:nvSpPr>
          <p:spPr bwMode="auto">
            <a:xfrm>
              <a:off x="3880" y="768"/>
              <a:ext cx="29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6403" name="Text Box 19"/>
            <p:cNvSpPr txBox="1">
              <a:spLocks noChangeArrowheads="1"/>
            </p:cNvSpPr>
            <p:nvPr/>
          </p:nvSpPr>
          <p:spPr bwMode="auto">
            <a:xfrm>
              <a:off x="3870" y="791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C7</a:t>
              </a:r>
            </a:p>
          </p:txBody>
        </p:sp>
        <p:sp>
          <p:nvSpPr>
            <p:cNvPr id="1936404" name="Oval 20"/>
            <p:cNvSpPr>
              <a:spLocks noChangeArrowheads="1"/>
            </p:cNvSpPr>
            <p:nvPr/>
          </p:nvSpPr>
          <p:spPr bwMode="auto">
            <a:xfrm>
              <a:off x="4363" y="768"/>
              <a:ext cx="29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6405" name="Text Box 21"/>
            <p:cNvSpPr txBox="1">
              <a:spLocks noChangeArrowheads="1"/>
            </p:cNvSpPr>
            <p:nvPr/>
          </p:nvSpPr>
          <p:spPr bwMode="auto">
            <a:xfrm>
              <a:off x="4353" y="791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C8</a:t>
              </a:r>
            </a:p>
          </p:txBody>
        </p:sp>
        <p:sp>
          <p:nvSpPr>
            <p:cNvPr id="1936406" name="Oval 22"/>
            <p:cNvSpPr>
              <a:spLocks noChangeArrowheads="1"/>
            </p:cNvSpPr>
            <p:nvPr/>
          </p:nvSpPr>
          <p:spPr bwMode="auto">
            <a:xfrm>
              <a:off x="4846" y="768"/>
              <a:ext cx="29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6407" name="Text Box 23"/>
            <p:cNvSpPr txBox="1">
              <a:spLocks noChangeArrowheads="1"/>
            </p:cNvSpPr>
            <p:nvPr/>
          </p:nvSpPr>
          <p:spPr bwMode="auto">
            <a:xfrm>
              <a:off x="4836" y="791"/>
              <a:ext cx="26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C9</a:t>
              </a:r>
            </a:p>
          </p:txBody>
        </p:sp>
      </p:grp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2027664" y="1960758"/>
            <a:ext cx="3581400" cy="1066800"/>
            <a:chOff x="336" y="1296"/>
            <a:chExt cx="2256" cy="672"/>
          </a:xfrm>
        </p:grpSpPr>
        <p:grpSp>
          <p:nvGrpSpPr>
            <p:cNvPr id="4" name="Group 38"/>
            <p:cNvGrpSpPr>
              <a:grpSpLocks/>
            </p:cNvGrpSpPr>
            <p:nvPr/>
          </p:nvGrpSpPr>
          <p:grpSpPr bwMode="auto">
            <a:xfrm>
              <a:off x="336" y="1680"/>
              <a:ext cx="2256" cy="288"/>
              <a:chOff x="336" y="1824"/>
              <a:chExt cx="2256" cy="288"/>
            </a:xfrm>
          </p:grpSpPr>
          <p:sp>
            <p:nvSpPr>
              <p:cNvPr id="1936423" name="Oval 39"/>
              <p:cNvSpPr>
                <a:spLocks noChangeArrowheads="1"/>
              </p:cNvSpPr>
              <p:nvPr/>
            </p:nvSpPr>
            <p:spPr bwMode="auto">
              <a:xfrm>
                <a:off x="346" y="1824"/>
                <a:ext cx="290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6424" name="Text Box 40"/>
              <p:cNvSpPr txBox="1">
                <a:spLocks noChangeArrowheads="1"/>
              </p:cNvSpPr>
              <p:nvPr/>
            </p:nvSpPr>
            <p:spPr bwMode="auto">
              <a:xfrm>
                <a:off x="336" y="1847"/>
                <a:ext cx="268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C0</a:t>
                </a:r>
              </a:p>
            </p:txBody>
          </p:sp>
          <p:sp>
            <p:nvSpPr>
              <p:cNvPr id="1936425" name="Oval 41"/>
              <p:cNvSpPr>
                <a:spLocks noChangeArrowheads="1"/>
              </p:cNvSpPr>
              <p:nvPr/>
            </p:nvSpPr>
            <p:spPr bwMode="auto">
              <a:xfrm>
                <a:off x="862" y="1824"/>
                <a:ext cx="290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6426" name="Text Box 42"/>
              <p:cNvSpPr txBox="1">
                <a:spLocks noChangeArrowheads="1"/>
              </p:cNvSpPr>
              <p:nvPr/>
            </p:nvSpPr>
            <p:spPr bwMode="auto">
              <a:xfrm>
                <a:off x="852" y="1847"/>
                <a:ext cx="268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C1</a:t>
                </a:r>
              </a:p>
            </p:txBody>
          </p:sp>
          <p:sp>
            <p:nvSpPr>
              <p:cNvPr id="1936427" name="Oval 43"/>
              <p:cNvSpPr>
                <a:spLocks noChangeArrowheads="1"/>
              </p:cNvSpPr>
              <p:nvPr/>
            </p:nvSpPr>
            <p:spPr bwMode="auto">
              <a:xfrm>
                <a:off x="1354" y="1824"/>
                <a:ext cx="290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6428" name="Text Box 44"/>
              <p:cNvSpPr txBox="1">
                <a:spLocks noChangeArrowheads="1"/>
              </p:cNvSpPr>
              <p:nvPr/>
            </p:nvSpPr>
            <p:spPr bwMode="auto">
              <a:xfrm>
                <a:off x="1344" y="1847"/>
                <a:ext cx="268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C2</a:t>
                </a:r>
              </a:p>
            </p:txBody>
          </p:sp>
          <p:sp>
            <p:nvSpPr>
              <p:cNvPr id="1936429" name="Oval 45"/>
              <p:cNvSpPr>
                <a:spLocks noChangeArrowheads="1"/>
              </p:cNvSpPr>
              <p:nvPr/>
            </p:nvSpPr>
            <p:spPr bwMode="auto">
              <a:xfrm>
                <a:off x="1834" y="1824"/>
                <a:ext cx="290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6430" name="Text Box 46"/>
              <p:cNvSpPr txBox="1">
                <a:spLocks noChangeArrowheads="1"/>
              </p:cNvSpPr>
              <p:nvPr/>
            </p:nvSpPr>
            <p:spPr bwMode="auto">
              <a:xfrm>
                <a:off x="1824" y="1847"/>
                <a:ext cx="268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C3</a:t>
                </a:r>
              </a:p>
            </p:txBody>
          </p:sp>
          <p:sp>
            <p:nvSpPr>
              <p:cNvPr id="1936431" name="Oval 47"/>
              <p:cNvSpPr>
                <a:spLocks noChangeArrowheads="1"/>
              </p:cNvSpPr>
              <p:nvPr/>
            </p:nvSpPr>
            <p:spPr bwMode="auto">
              <a:xfrm>
                <a:off x="2302" y="1824"/>
                <a:ext cx="290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6432" name="Text Box 48"/>
              <p:cNvSpPr txBox="1">
                <a:spLocks noChangeArrowheads="1"/>
              </p:cNvSpPr>
              <p:nvPr/>
            </p:nvSpPr>
            <p:spPr bwMode="auto">
              <a:xfrm>
                <a:off x="2292" y="1847"/>
                <a:ext cx="268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C4</a:t>
                </a:r>
              </a:p>
            </p:txBody>
          </p:sp>
        </p:grpSp>
        <p:sp>
          <p:nvSpPr>
            <p:cNvPr id="1936433" name="Line 49"/>
            <p:cNvSpPr>
              <a:spLocks noChangeShapeType="1"/>
            </p:cNvSpPr>
            <p:nvPr/>
          </p:nvSpPr>
          <p:spPr bwMode="auto">
            <a:xfrm>
              <a:off x="480" y="129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36434" name="Line 50"/>
            <p:cNvSpPr>
              <a:spLocks noChangeShapeType="1"/>
            </p:cNvSpPr>
            <p:nvPr/>
          </p:nvSpPr>
          <p:spPr bwMode="auto">
            <a:xfrm>
              <a:off x="1008" y="129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36435" name="Line 51"/>
            <p:cNvSpPr>
              <a:spLocks noChangeShapeType="1"/>
            </p:cNvSpPr>
            <p:nvPr/>
          </p:nvSpPr>
          <p:spPr bwMode="auto">
            <a:xfrm>
              <a:off x="1488" y="129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36436" name="Line 52"/>
            <p:cNvSpPr>
              <a:spLocks noChangeShapeType="1"/>
            </p:cNvSpPr>
            <p:nvPr/>
          </p:nvSpPr>
          <p:spPr bwMode="auto">
            <a:xfrm>
              <a:off x="1968" y="129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36437" name="Line 53"/>
            <p:cNvSpPr>
              <a:spLocks noChangeShapeType="1"/>
            </p:cNvSpPr>
            <p:nvPr/>
          </p:nvSpPr>
          <p:spPr bwMode="auto">
            <a:xfrm>
              <a:off x="2448" y="129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36438" name="Line 54"/>
          <p:cNvSpPr>
            <a:spLocks noChangeShapeType="1"/>
          </p:cNvSpPr>
          <p:nvPr/>
        </p:nvSpPr>
        <p:spPr bwMode="auto">
          <a:xfrm flipH="1">
            <a:off x="2256264" y="1960758"/>
            <a:ext cx="3810000" cy="609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36439" name="Line 55"/>
          <p:cNvSpPr>
            <a:spLocks noChangeShapeType="1"/>
          </p:cNvSpPr>
          <p:nvPr/>
        </p:nvSpPr>
        <p:spPr bwMode="auto">
          <a:xfrm flipH="1">
            <a:off x="3094464" y="1960758"/>
            <a:ext cx="3810000" cy="609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36440" name="Line 56"/>
          <p:cNvSpPr>
            <a:spLocks noChangeShapeType="1"/>
          </p:cNvSpPr>
          <p:nvPr/>
        </p:nvSpPr>
        <p:spPr bwMode="auto">
          <a:xfrm flipH="1">
            <a:off x="3856464" y="1960758"/>
            <a:ext cx="3810000" cy="609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36441" name="Line 57"/>
          <p:cNvSpPr>
            <a:spLocks noChangeShapeType="1"/>
          </p:cNvSpPr>
          <p:nvPr/>
        </p:nvSpPr>
        <p:spPr bwMode="auto">
          <a:xfrm flipH="1">
            <a:off x="4618464" y="1960758"/>
            <a:ext cx="3810000" cy="609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36442" name="Line 58"/>
          <p:cNvSpPr>
            <a:spLocks noChangeShapeType="1"/>
          </p:cNvSpPr>
          <p:nvPr/>
        </p:nvSpPr>
        <p:spPr bwMode="auto">
          <a:xfrm flipH="1">
            <a:off x="5380464" y="1960758"/>
            <a:ext cx="3810000" cy="609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36443" name="Text Box 59"/>
          <p:cNvSpPr txBox="1">
            <a:spLocks noChangeArrowheads="1"/>
          </p:cNvSpPr>
          <p:nvPr/>
        </p:nvSpPr>
        <p:spPr bwMode="auto">
          <a:xfrm>
            <a:off x="9419065" y="1579758"/>
            <a:ext cx="90281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half = 10</a:t>
            </a:r>
          </a:p>
        </p:txBody>
      </p:sp>
      <p:sp>
        <p:nvSpPr>
          <p:cNvPr id="1936444" name="Text Box 60"/>
          <p:cNvSpPr txBox="1">
            <a:spLocks noChangeArrowheads="1"/>
          </p:cNvSpPr>
          <p:nvPr/>
        </p:nvSpPr>
        <p:spPr bwMode="auto">
          <a:xfrm>
            <a:off x="9419065" y="2570358"/>
            <a:ext cx="7986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half = 5</a:t>
            </a:r>
          </a:p>
        </p:txBody>
      </p:sp>
      <p:sp>
        <p:nvSpPr>
          <p:cNvPr id="1936452" name="Text Box 68"/>
          <p:cNvSpPr txBox="1">
            <a:spLocks noChangeArrowheads="1"/>
          </p:cNvSpPr>
          <p:nvPr/>
        </p:nvSpPr>
        <p:spPr bwMode="auto">
          <a:xfrm>
            <a:off x="9419065" y="3637158"/>
            <a:ext cx="7986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half = 3</a:t>
            </a:r>
          </a:p>
        </p:txBody>
      </p:sp>
      <p:sp>
        <p:nvSpPr>
          <p:cNvPr id="1936453" name="Line 69"/>
          <p:cNvSpPr>
            <a:spLocks noChangeShapeType="1"/>
          </p:cNvSpPr>
          <p:nvPr/>
        </p:nvSpPr>
        <p:spPr bwMode="auto">
          <a:xfrm flipH="1">
            <a:off x="2256264" y="3027558"/>
            <a:ext cx="2362200" cy="609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36454" name="Line 70"/>
          <p:cNvSpPr>
            <a:spLocks noChangeShapeType="1"/>
          </p:cNvSpPr>
          <p:nvPr/>
        </p:nvSpPr>
        <p:spPr bwMode="auto">
          <a:xfrm flipH="1">
            <a:off x="3170664" y="3027558"/>
            <a:ext cx="2209800" cy="609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36460" name="Text Box 76"/>
          <p:cNvSpPr txBox="1">
            <a:spLocks noChangeArrowheads="1"/>
          </p:cNvSpPr>
          <p:nvPr/>
        </p:nvSpPr>
        <p:spPr bwMode="auto">
          <a:xfrm>
            <a:off x="9419065" y="4672208"/>
            <a:ext cx="7986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half = 2</a:t>
            </a:r>
          </a:p>
        </p:txBody>
      </p: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1992739" y="1072376"/>
            <a:ext cx="7469188" cy="338138"/>
            <a:chOff x="314" y="768"/>
            <a:chExt cx="4705" cy="213"/>
          </a:xfrm>
        </p:grpSpPr>
        <p:sp>
          <p:nvSpPr>
            <p:cNvPr id="1936463" name="Text Box 79"/>
            <p:cNvSpPr txBox="1">
              <a:spLocks noChangeArrowheads="1"/>
            </p:cNvSpPr>
            <p:nvPr/>
          </p:nvSpPr>
          <p:spPr bwMode="auto">
            <a:xfrm>
              <a:off x="314" y="768"/>
              <a:ext cx="337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sum</a:t>
              </a:r>
            </a:p>
          </p:txBody>
        </p:sp>
        <p:sp>
          <p:nvSpPr>
            <p:cNvPr id="1936464" name="Text Box 80"/>
            <p:cNvSpPr txBox="1">
              <a:spLocks noChangeArrowheads="1"/>
            </p:cNvSpPr>
            <p:nvPr/>
          </p:nvSpPr>
          <p:spPr bwMode="auto">
            <a:xfrm>
              <a:off x="794" y="768"/>
              <a:ext cx="337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sum</a:t>
              </a:r>
            </a:p>
          </p:txBody>
        </p:sp>
        <p:sp>
          <p:nvSpPr>
            <p:cNvPr id="1936465" name="Text Box 81"/>
            <p:cNvSpPr txBox="1">
              <a:spLocks noChangeArrowheads="1"/>
            </p:cNvSpPr>
            <p:nvPr/>
          </p:nvSpPr>
          <p:spPr bwMode="auto">
            <a:xfrm>
              <a:off x="1322" y="768"/>
              <a:ext cx="337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sum</a:t>
              </a:r>
            </a:p>
          </p:txBody>
        </p:sp>
        <p:sp>
          <p:nvSpPr>
            <p:cNvPr id="1936466" name="Text Box 82"/>
            <p:cNvSpPr txBox="1">
              <a:spLocks noChangeArrowheads="1"/>
            </p:cNvSpPr>
            <p:nvPr/>
          </p:nvSpPr>
          <p:spPr bwMode="auto">
            <a:xfrm>
              <a:off x="1802" y="768"/>
              <a:ext cx="337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sum</a:t>
              </a:r>
            </a:p>
          </p:txBody>
        </p:sp>
        <p:sp>
          <p:nvSpPr>
            <p:cNvPr id="1936467" name="Text Box 83"/>
            <p:cNvSpPr txBox="1">
              <a:spLocks noChangeArrowheads="1"/>
            </p:cNvSpPr>
            <p:nvPr/>
          </p:nvSpPr>
          <p:spPr bwMode="auto">
            <a:xfrm>
              <a:off x="2282" y="768"/>
              <a:ext cx="337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sum</a:t>
              </a:r>
            </a:p>
          </p:txBody>
        </p:sp>
        <p:sp>
          <p:nvSpPr>
            <p:cNvPr id="1936468" name="Text Box 84"/>
            <p:cNvSpPr txBox="1">
              <a:spLocks noChangeArrowheads="1"/>
            </p:cNvSpPr>
            <p:nvPr/>
          </p:nvSpPr>
          <p:spPr bwMode="auto">
            <a:xfrm>
              <a:off x="2762" y="768"/>
              <a:ext cx="337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sum</a:t>
              </a:r>
            </a:p>
          </p:txBody>
        </p:sp>
        <p:sp>
          <p:nvSpPr>
            <p:cNvPr id="1936469" name="Text Box 85"/>
            <p:cNvSpPr txBox="1">
              <a:spLocks noChangeArrowheads="1"/>
            </p:cNvSpPr>
            <p:nvPr/>
          </p:nvSpPr>
          <p:spPr bwMode="auto">
            <a:xfrm>
              <a:off x="3242" y="768"/>
              <a:ext cx="337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sum</a:t>
              </a:r>
            </a:p>
          </p:txBody>
        </p:sp>
        <p:sp>
          <p:nvSpPr>
            <p:cNvPr id="1936470" name="Text Box 86"/>
            <p:cNvSpPr txBox="1">
              <a:spLocks noChangeArrowheads="1"/>
            </p:cNvSpPr>
            <p:nvPr/>
          </p:nvSpPr>
          <p:spPr bwMode="auto">
            <a:xfrm>
              <a:off x="3722" y="768"/>
              <a:ext cx="337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sum</a:t>
              </a:r>
            </a:p>
          </p:txBody>
        </p:sp>
        <p:sp>
          <p:nvSpPr>
            <p:cNvPr id="1936471" name="Text Box 87"/>
            <p:cNvSpPr txBox="1">
              <a:spLocks noChangeArrowheads="1"/>
            </p:cNvSpPr>
            <p:nvPr/>
          </p:nvSpPr>
          <p:spPr bwMode="auto">
            <a:xfrm>
              <a:off x="4202" y="768"/>
              <a:ext cx="337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sum</a:t>
              </a:r>
            </a:p>
          </p:txBody>
        </p:sp>
        <p:sp>
          <p:nvSpPr>
            <p:cNvPr id="1936472" name="Text Box 88"/>
            <p:cNvSpPr txBox="1">
              <a:spLocks noChangeArrowheads="1"/>
            </p:cNvSpPr>
            <p:nvPr/>
          </p:nvSpPr>
          <p:spPr bwMode="auto">
            <a:xfrm>
              <a:off x="4682" y="768"/>
              <a:ext cx="337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sum</a:t>
              </a:r>
            </a:p>
          </p:txBody>
        </p:sp>
      </p:grpSp>
      <p:sp>
        <p:nvSpPr>
          <p:cNvPr id="1936473" name="Text Box 89"/>
          <p:cNvSpPr txBox="1">
            <a:spLocks noChangeArrowheads="1"/>
          </p:cNvSpPr>
          <p:nvPr/>
        </p:nvSpPr>
        <p:spPr bwMode="auto">
          <a:xfrm>
            <a:off x="8657065" y="1960758"/>
            <a:ext cx="63350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send</a:t>
            </a:r>
          </a:p>
        </p:txBody>
      </p:sp>
      <p:sp>
        <p:nvSpPr>
          <p:cNvPr id="1936474" name="Text Box 90"/>
          <p:cNvSpPr txBox="1">
            <a:spLocks noChangeArrowheads="1"/>
          </p:cNvSpPr>
          <p:nvPr/>
        </p:nvSpPr>
        <p:spPr bwMode="auto">
          <a:xfrm>
            <a:off x="5609065" y="2494158"/>
            <a:ext cx="86068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receive</a:t>
            </a:r>
          </a:p>
        </p:txBody>
      </p:sp>
      <p:sp>
        <p:nvSpPr>
          <p:cNvPr id="1936478" name="Line 94"/>
          <p:cNvSpPr>
            <a:spLocks noChangeShapeType="1"/>
          </p:cNvSpPr>
          <p:nvPr/>
        </p:nvSpPr>
        <p:spPr bwMode="auto">
          <a:xfrm flipH="1">
            <a:off x="2332464" y="4094358"/>
            <a:ext cx="1524000" cy="609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117"/>
          <p:cNvGrpSpPr>
            <a:grpSpLocks/>
          </p:cNvGrpSpPr>
          <p:nvPr/>
        </p:nvGrpSpPr>
        <p:grpSpPr bwMode="auto">
          <a:xfrm>
            <a:off x="2027664" y="3027558"/>
            <a:ext cx="2076450" cy="1066800"/>
            <a:chOff x="336" y="1968"/>
            <a:chExt cx="1308" cy="672"/>
          </a:xfrm>
        </p:grpSpPr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336" y="2352"/>
              <a:ext cx="300" cy="288"/>
              <a:chOff x="336" y="2496"/>
              <a:chExt cx="300" cy="288"/>
            </a:xfrm>
          </p:grpSpPr>
          <p:sp>
            <p:nvSpPr>
              <p:cNvPr id="1936420" name="Oval 36"/>
              <p:cNvSpPr>
                <a:spLocks noChangeArrowheads="1"/>
              </p:cNvSpPr>
              <p:nvPr/>
            </p:nvSpPr>
            <p:spPr bwMode="auto">
              <a:xfrm>
                <a:off x="346" y="2496"/>
                <a:ext cx="290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6421" name="Text Box 37"/>
              <p:cNvSpPr txBox="1">
                <a:spLocks noChangeArrowheads="1"/>
              </p:cNvSpPr>
              <p:nvPr/>
            </p:nvSpPr>
            <p:spPr bwMode="auto">
              <a:xfrm>
                <a:off x="336" y="2519"/>
                <a:ext cx="268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C0</a:t>
                </a:r>
              </a:p>
            </p:txBody>
          </p:sp>
        </p:grpSp>
        <p:grpSp>
          <p:nvGrpSpPr>
            <p:cNvPr id="8" name="Group 64"/>
            <p:cNvGrpSpPr>
              <a:grpSpLocks/>
            </p:cNvGrpSpPr>
            <p:nvPr/>
          </p:nvGrpSpPr>
          <p:grpSpPr bwMode="auto">
            <a:xfrm>
              <a:off x="864" y="2352"/>
              <a:ext cx="300" cy="288"/>
              <a:chOff x="864" y="2496"/>
              <a:chExt cx="300" cy="288"/>
            </a:xfrm>
          </p:grpSpPr>
          <p:sp>
            <p:nvSpPr>
              <p:cNvPr id="1936449" name="Oval 65"/>
              <p:cNvSpPr>
                <a:spLocks noChangeArrowheads="1"/>
              </p:cNvSpPr>
              <p:nvPr/>
            </p:nvSpPr>
            <p:spPr bwMode="auto">
              <a:xfrm>
                <a:off x="874" y="2496"/>
                <a:ext cx="290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6450" name="Text Box 66"/>
              <p:cNvSpPr txBox="1">
                <a:spLocks noChangeArrowheads="1"/>
              </p:cNvSpPr>
              <p:nvPr/>
            </p:nvSpPr>
            <p:spPr bwMode="auto">
              <a:xfrm>
                <a:off x="864" y="2519"/>
                <a:ext cx="268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C1</a:t>
                </a:r>
              </a:p>
            </p:txBody>
          </p:sp>
        </p:grpSp>
        <p:sp>
          <p:nvSpPr>
            <p:cNvPr id="1936451" name="Line 67"/>
            <p:cNvSpPr>
              <a:spLocks noChangeShapeType="1"/>
            </p:cNvSpPr>
            <p:nvPr/>
          </p:nvSpPr>
          <p:spPr bwMode="auto">
            <a:xfrm>
              <a:off x="1008" y="19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36461" name="Line 77"/>
            <p:cNvSpPr>
              <a:spLocks noChangeShapeType="1"/>
            </p:cNvSpPr>
            <p:nvPr/>
          </p:nvSpPr>
          <p:spPr bwMode="auto">
            <a:xfrm>
              <a:off x="480" y="19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91"/>
            <p:cNvGrpSpPr>
              <a:grpSpLocks/>
            </p:cNvGrpSpPr>
            <p:nvPr/>
          </p:nvGrpSpPr>
          <p:grpSpPr bwMode="auto">
            <a:xfrm>
              <a:off x="1344" y="2352"/>
              <a:ext cx="300" cy="288"/>
              <a:chOff x="864" y="2496"/>
              <a:chExt cx="300" cy="288"/>
            </a:xfrm>
          </p:grpSpPr>
          <p:sp>
            <p:nvSpPr>
              <p:cNvPr id="1936476" name="Oval 92"/>
              <p:cNvSpPr>
                <a:spLocks noChangeArrowheads="1"/>
              </p:cNvSpPr>
              <p:nvPr/>
            </p:nvSpPr>
            <p:spPr bwMode="auto">
              <a:xfrm>
                <a:off x="874" y="2496"/>
                <a:ext cx="290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6477" name="Text Box 93"/>
              <p:cNvSpPr txBox="1">
                <a:spLocks noChangeArrowheads="1"/>
              </p:cNvSpPr>
              <p:nvPr/>
            </p:nvSpPr>
            <p:spPr bwMode="auto">
              <a:xfrm>
                <a:off x="864" y="2519"/>
                <a:ext cx="268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C2</a:t>
                </a:r>
              </a:p>
            </p:txBody>
          </p:sp>
        </p:grpSp>
        <p:sp>
          <p:nvSpPr>
            <p:cNvPr id="1936479" name="Line 95"/>
            <p:cNvSpPr>
              <a:spLocks noChangeShapeType="1"/>
            </p:cNvSpPr>
            <p:nvPr/>
          </p:nvSpPr>
          <p:spPr bwMode="auto">
            <a:xfrm>
              <a:off x="1488" y="19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36480" name="Text Box 96"/>
          <p:cNvSpPr txBox="1">
            <a:spLocks noChangeArrowheads="1"/>
          </p:cNvSpPr>
          <p:nvPr/>
        </p:nvSpPr>
        <p:spPr bwMode="auto">
          <a:xfrm>
            <a:off x="9419065" y="2036958"/>
            <a:ext cx="96051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limit = 10</a:t>
            </a:r>
          </a:p>
        </p:txBody>
      </p:sp>
      <p:sp>
        <p:nvSpPr>
          <p:cNvPr id="1936481" name="Text Box 97"/>
          <p:cNvSpPr txBox="1">
            <a:spLocks noChangeArrowheads="1"/>
          </p:cNvSpPr>
          <p:nvPr/>
        </p:nvSpPr>
        <p:spPr bwMode="auto">
          <a:xfrm>
            <a:off x="9419065" y="2951358"/>
            <a:ext cx="8563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limit = 5</a:t>
            </a:r>
          </a:p>
        </p:txBody>
      </p:sp>
      <p:sp>
        <p:nvSpPr>
          <p:cNvPr id="1936482" name="Text Box 98"/>
          <p:cNvSpPr txBox="1">
            <a:spLocks noChangeArrowheads="1"/>
          </p:cNvSpPr>
          <p:nvPr/>
        </p:nvSpPr>
        <p:spPr bwMode="auto">
          <a:xfrm>
            <a:off x="9419065" y="4018158"/>
            <a:ext cx="8563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limit = 3</a:t>
            </a:r>
          </a:p>
        </p:txBody>
      </p:sp>
      <p:sp>
        <p:nvSpPr>
          <p:cNvPr id="1936483" name="Text Box 99"/>
          <p:cNvSpPr txBox="1">
            <a:spLocks noChangeArrowheads="1"/>
          </p:cNvSpPr>
          <p:nvPr/>
        </p:nvSpPr>
        <p:spPr bwMode="auto">
          <a:xfrm>
            <a:off x="9419065" y="5008758"/>
            <a:ext cx="8563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limit = 2</a:t>
            </a:r>
          </a:p>
        </p:txBody>
      </p:sp>
      <p:sp>
        <p:nvSpPr>
          <p:cNvPr id="1936484" name="Text Box 100"/>
          <p:cNvSpPr txBox="1">
            <a:spLocks noChangeArrowheads="1"/>
          </p:cNvSpPr>
          <p:nvPr/>
        </p:nvSpPr>
        <p:spPr bwMode="auto">
          <a:xfrm>
            <a:off x="9419065" y="5618358"/>
            <a:ext cx="7986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half = 1</a:t>
            </a:r>
          </a:p>
        </p:txBody>
      </p:sp>
      <p:grpSp>
        <p:nvGrpSpPr>
          <p:cNvPr id="10" name="Group 118"/>
          <p:cNvGrpSpPr>
            <a:grpSpLocks/>
          </p:cNvGrpSpPr>
          <p:nvPr/>
        </p:nvGrpSpPr>
        <p:grpSpPr bwMode="auto">
          <a:xfrm>
            <a:off x="2027664" y="4094358"/>
            <a:ext cx="1238250" cy="1066800"/>
            <a:chOff x="336" y="2640"/>
            <a:chExt cx="780" cy="672"/>
          </a:xfrm>
        </p:grpSpPr>
        <p:grpSp>
          <p:nvGrpSpPr>
            <p:cNvPr id="11" name="Group 71"/>
            <p:cNvGrpSpPr>
              <a:grpSpLocks/>
            </p:cNvGrpSpPr>
            <p:nvPr/>
          </p:nvGrpSpPr>
          <p:grpSpPr bwMode="auto">
            <a:xfrm>
              <a:off x="336" y="3024"/>
              <a:ext cx="300" cy="288"/>
              <a:chOff x="336" y="3168"/>
              <a:chExt cx="300" cy="288"/>
            </a:xfrm>
          </p:grpSpPr>
          <p:sp>
            <p:nvSpPr>
              <p:cNvPr id="1936456" name="Oval 72"/>
              <p:cNvSpPr>
                <a:spLocks noChangeArrowheads="1"/>
              </p:cNvSpPr>
              <p:nvPr/>
            </p:nvSpPr>
            <p:spPr bwMode="auto">
              <a:xfrm>
                <a:off x="346" y="3168"/>
                <a:ext cx="290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6457" name="Text Box 73"/>
              <p:cNvSpPr txBox="1">
                <a:spLocks noChangeArrowheads="1"/>
              </p:cNvSpPr>
              <p:nvPr/>
            </p:nvSpPr>
            <p:spPr bwMode="auto">
              <a:xfrm>
                <a:off x="336" y="3191"/>
                <a:ext cx="268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C0</a:t>
                </a:r>
              </a:p>
            </p:txBody>
          </p:sp>
        </p:grpSp>
        <p:sp>
          <p:nvSpPr>
            <p:cNvPr id="1936458" name="Line 74"/>
            <p:cNvSpPr>
              <a:spLocks noChangeShapeType="1"/>
            </p:cNvSpPr>
            <p:nvPr/>
          </p:nvSpPr>
          <p:spPr bwMode="auto">
            <a:xfrm>
              <a:off x="480" y="264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101"/>
            <p:cNvGrpSpPr>
              <a:grpSpLocks/>
            </p:cNvGrpSpPr>
            <p:nvPr/>
          </p:nvGrpSpPr>
          <p:grpSpPr bwMode="auto">
            <a:xfrm>
              <a:off x="816" y="3024"/>
              <a:ext cx="300" cy="288"/>
              <a:chOff x="864" y="2496"/>
              <a:chExt cx="300" cy="288"/>
            </a:xfrm>
          </p:grpSpPr>
          <p:sp>
            <p:nvSpPr>
              <p:cNvPr id="1936486" name="Oval 102"/>
              <p:cNvSpPr>
                <a:spLocks noChangeArrowheads="1"/>
              </p:cNvSpPr>
              <p:nvPr/>
            </p:nvSpPr>
            <p:spPr bwMode="auto">
              <a:xfrm>
                <a:off x="874" y="2496"/>
                <a:ext cx="290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6487" name="Text Box 103"/>
              <p:cNvSpPr txBox="1">
                <a:spLocks noChangeArrowheads="1"/>
              </p:cNvSpPr>
              <p:nvPr/>
            </p:nvSpPr>
            <p:spPr bwMode="auto">
              <a:xfrm>
                <a:off x="864" y="2519"/>
                <a:ext cx="268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C1</a:t>
                </a:r>
              </a:p>
            </p:txBody>
          </p:sp>
        </p:grpSp>
        <p:sp>
          <p:nvSpPr>
            <p:cNvPr id="1936488" name="Line 104"/>
            <p:cNvSpPr>
              <a:spLocks noChangeShapeType="1"/>
            </p:cNvSpPr>
            <p:nvPr/>
          </p:nvSpPr>
          <p:spPr bwMode="auto">
            <a:xfrm>
              <a:off x="1008" y="264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19"/>
          <p:cNvGrpSpPr>
            <a:grpSpLocks/>
          </p:cNvGrpSpPr>
          <p:nvPr/>
        </p:nvGrpSpPr>
        <p:grpSpPr bwMode="auto">
          <a:xfrm>
            <a:off x="2027664" y="5161158"/>
            <a:ext cx="476250" cy="1066800"/>
            <a:chOff x="336" y="3312"/>
            <a:chExt cx="300" cy="672"/>
          </a:xfrm>
        </p:grpSpPr>
        <p:grpSp>
          <p:nvGrpSpPr>
            <p:cNvPr id="14" name="Group 105"/>
            <p:cNvGrpSpPr>
              <a:grpSpLocks/>
            </p:cNvGrpSpPr>
            <p:nvPr/>
          </p:nvGrpSpPr>
          <p:grpSpPr bwMode="auto">
            <a:xfrm>
              <a:off x="336" y="3696"/>
              <a:ext cx="300" cy="288"/>
              <a:chOff x="336" y="3168"/>
              <a:chExt cx="300" cy="288"/>
            </a:xfrm>
          </p:grpSpPr>
          <p:sp>
            <p:nvSpPr>
              <p:cNvPr id="1936490" name="Oval 106"/>
              <p:cNvSpPr>
                <a:spLocks noChangeArrowheads="1"/>
              </p:cNvSpPr>
              <p:nvPr/>
            </p:nvSpPr>
            <p:spPr bwMode="auto">
              <a:xfrm>
                <a:off x="346" y="3168"/>
                <a:ext cx="290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6491" name="Text Box 107"/>
              <p:cNvSpPr txBox="1">
                <a:spLocks noChangeArrowheads="1"/>
              </p:cNvSpPr>
              <p:nvPr/>
            </p:nvSpPr>
            <p:spPr bwMode="auto">
              <a:xfrm>
                <a:off x="336" y="3191"/>
                <a:ext cx="268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C0</a:t>
                </a:r>
              </a:p>
            </p:txBody>
          </p:sp>
        </p:grpSp>
        <p:sp>
          <p:nvSpPr>
            <p:cNvPr id="1936492" name="Line 108"/>
            <p:cNvSpPr>
              <a:spLocks noChangeShapeType="1"/>
            </p:cNvSpPr>
            <p:nvPr/>
          </p:nvSpPr>
          <p:spPr bwMode="auto">
            <a:xfrm>
              <a:off x="480" y="33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36493" name="Line 109"/>
          <p:cNvSpPr>
            <a:spLocks noChangeShapeType="1"/>
          </p:cNvSpPr>
          <p:nvPr/>
        </p:nvSpPr>
        <p:spPr bwMode="auto">
          <a:xfrm flipH="1">
            <a:off x="2332464" y="5161158"/>
            <a:ext cx="685800" cy="609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36494" name="Text Box 110"/>
          <p:cNvSpPr txBox="1">
            <a:spLocks noChangeArrowheads="1"/>
          </p:cNvSpPr>
          <p:nvPr/>
        </p:nvSpPr>
        <p:spPr bwMode="auto">
          <a:xfrm>
            <a:off x="5228065" y="3027558"/>
            <a:ext cx="63350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send</a:t>
            </a:r>
          </a:p>
        </p:txBody>
      </p:sp>
      <p:sp>
        <p:nvSpPr>
          <p:cNvPr id="1936495" name="Text Box 111"/>
          <p:cNvSpPr txBox="1">
            <a:spLocks noChangeArrowheads="1"/>
          </p:cNvSpPr>
          <p:nvPr/>
        </p:nvSpPr>
        <p:spPr bwMode="auto">
          <a:xfrm>
            <a:off x="4161265" y="3408558"/>
            <a:ext cx="86068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receive</a:t>
            </a:r>
          </a:p>
        </p:txBody>
      </p:sp>
      <p:sp>
        <p:nvSpPr>
          <p:cNvPr id="1936496" name="Text Box 112"/>
          <p:cNvSpPr txBox="1">
            <a:spLocks noChangeArrowheads="1"/>
          </p:cNvSpPr>
          <p:nvPr/>
        </p:nvSpPr>
        <p:spPr bwMode="auto">
          <a:xfrm>
            <a:off x="3780265" y="4094358"/>
            <a:ext cx="63350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send</a:t>
            </a:r>
          </a:p>
        </p:txBody>
      </p:sp>
      <p:sp>
        <p:nvSpPr>
          <p:cNvPr id="1936497" name="Text Box 113"/>
          <p:cNvSpPr txBox="1">
            <a:spLocks noChangeArrowheads="1"/>
          </p:cNvSpPr>
          <p:nvPr/>
        </p:nvSpPr>
        <p:spPr bwMode="auto">
          <a:xfrm>
            <a:off x="3170665" y="4475358"/>
            <a:ext cx="86068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receive</a:t>
            </a:r>
          </a:p>
        </p:txBody>
      </p:sp>
      <p:sp>
        <p:nvSpPr>
          <p:cNvPr id="1936498" name="Text Box 114"/>
          <p:cNvSpPr txBox="1">
            <a:spLocks noChangeArrowheads="1"/>
          </p:cNvSpPr>
          <p:nvPr/>
        </p:nvSpPr>
        <p:spPr bwMode="auto">
          <a:xfrm>
            <a:off x="2942065" y="5161158"/>
            <a:ext cx="63350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send</a:t>
            </a:r>
          </a:p>
        </p:txBody>
      </p:sp>
      <p:sp>
        <p:nvSpPr>
          <p:cNvPr id="1936499" name="Text Box 115"/>
          <p:cNvSpPr txBox="1">
            <a:spLocks noChangeArrowheads="1"/>
          </p:cNvSpPr>
          <p:nvPr/>
        </p:nvSpPr>
        <p:spPr bwMode="auto">
          <a:xfrm>
            <a:off x="2408665" y="5618358"/>
            <a:ext cx="86068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receive</a:t>
            </a:r>
          </a:p>
        </p:txBody>
      </p:sp>
      <p:sp>
        <p:nvSpPr>
          <p:cNvPr id="105" name="Slide Number Placeholder 1">
            <a:extLst>
              <a:ext uri="{FF2B5EF4-FFF2-40B4-BE49-F238E27FC236}">
                <a16:creationId xmlns:a16="http://schemas.microsoft.com/office/drawing/2014/main" id="{CCBDF0A4-4A31-4D00-B0E5-3290F2EB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202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3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3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3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3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3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3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3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36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3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36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93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3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36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36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3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36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936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36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3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3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93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93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93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6438" grpId="0" animBg="1"/>
      <p:bldP spid="1936439" grpId="0" animBg="1"/>
      <p:bldP spid="1936440" grpId="0" animBg="1"/>
      <p:bldP spid="1936441" grpId="0" animBg="1"/>
      <p:bldP spid="1936442" grpId="0" animBg="1"/>
      <p:bldP spid="1936444" grpId="0"/>
      <p:bldP spid="1936452" grpId="0"/>
      <p:bldP spid="1936453" grpId="0" animBg="1"/>
      <p:bldP spid="1936454" grpId="0" animBg="1"/>
      <p:bldP spid="1936460" grpId="0"/>
      <p:bldP spid="1936473" grpId="0"/>
      <p:bldP spid="1936474" grpId="0"/>
      <p:bldP spid="1936478" grpId="0" animBg="1"/>
      <p:bldP spid="1936481" grpId="0"/>
      <p:bldP spid="1936482" grpId="0"/>
      <p:bldP spid="1936483" grpId="0"/>
      <p:bldP spid="1936484" grpId="0"/>
      <p:bldP spid="1936493" grpId="0" animBg="1"/>
      <p:bldP spid="1936494" grpId="0"/>
      <p:bldP spid="1936495" grpId="0"/>
      <p:bldP spid="1936496" grpId="0"/>
      <p:bldP spid="1936497" grpId="0"/>
      <p:bldP spid="1936498" grpId="0"/>
      <p:bldP spid="193649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385" y="1159727"/>
            <a:ext cx="10313019" cy="4906536"/>
          </a:xfrm>
        </p:spPr>
        <p:txBody>
          <a:bodyPr>
            <a:normAutofit/>
          </a:bodyPr>
          <a:lstStyle/>
          <a:p>
            <a:r>
              <a:rPr lang="en-US" sz="2000" b="1" dirty="0"/>
              <a:t>Load balancing is important for multiprocessor performance</a:t>
            </a:r>
          </a:p>
          <a:p>
            <a:pPr lvl="1"/>
            <a:r>
              <a:rPr lang="en-US" sz="2000" dirty="0"/>
              <a:t>E.g., a single core with twice the load of the others cuts the speedup almost in half</a:t>
            </a:r>
          </a:p>
          <a:p>
            <a:endParaRPr lang="en-US" sz="2000" dirty="0"/>
          </a:p>
          <a:p>
            <a:r>
              <a:rPr lang="en-US" sz="2000" b="1" dirty="0"/>
              <a:t>S = serial part, W = parallel part, N cores</a:t>
            </a:r>
          </a:p>
          <a:p>
            <a:pPr lvl="1"/>
            <a:r>
              <a:rPr lang="en-US" sz="2000" dirty="0"/>
              <a:t>Time on 1 processor is S + W</a:t>
            </a:r>
          </a:p>
          <a:p>
            <a:endParaRPr lang="en-US" sz="2000" dirty="0"/>
          </a:p>
          <a:p>
            <a:r>
              <a:rPr lang="en-US" sz="2000" b="1" dirty="0"/>
              <a:t>Suppose the workload is equally distributed and there is no extra overhead to accumulate partial results</a:t>
            </a:r>
          </a:p>
          <a:p>
            <a:pPr lvl="1"/>
            <a:r>
              <a:rPr lang="en-US" sz="2000" dirty="0"/>
              <a:t>Time on N processors is S + W/N</a:t>
            </a:r>
          </a:p>
          <a:p>
            <a:endParaRPr lang="en-US" sz="2000" dirty="0"/>
          </a:p>
          <a:p>
            <a:r>
              <a:rPr lang="en-US" sz="2000" b="1" dirty="0"/>
              <a:t>Suppose the workload is </a:t>
            </a:r>
            <a:r>
              <a:rPr lang="en-US" sz="2000" b="1" dirty="0">
                <a:solidFill>
                  <a:schemeClr val="accent1"/>
                </a:solidFill>
              </a:rPr>
              <a:t>almost equally </a:t>
            </a:r>
            <a:r>
              <a:rPr lang="en-US" sz="2000" b="1" dirty="0"/>
              <a:t>distributed (and still no overhead)</a:t>
            </a:r>
          </a:p>
          <a:p>
            <a:pPr lvl="1"/>
            <a:r>
              <a:rPr lang="en-US" sz="2000" dirty="0"/>
              <a:t>One core does 2(W/N), one does nothing, most do W/N</a:t>
            </a:r>
          </a:p>
          <a:p>
            <a:pPr marL="527518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Time is S + max(2(W/N), 0, W/N) = S + 2(W/N) = S + W/(N/2)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3B1030C-4B33-473F-A87D-2F6C7B01AC9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Load Balancing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4487478-0F1B-48FC-BC69-AE7213BC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204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816" y="1159727"/>
            <a:ext cx="9303834" cy="326885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Q1 – How do they share data?</a:t>
            </a:r>
          </a:p>
          <a:p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Q2 – How do they coordinate?</a:t>
            </a:r>
          </a:p>
          <a:p>
            <a:endParaRPr lang="en-US" sz="2400" b="1" dirty="0"/>
          </a:p>
          <a:p>
            <a:r>
              <a:rPr lang="en-US" sz="2400" b="1" dirty="0"/>
              <a:t>Q3 – How scalable is the architecture? How many processors can be supported?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120646-3C58-4623-8CC1-3F18CED114B7}"/>
              </a:ext>
            </a:extLst>
          </p:cNvPr>
          <p:cNvSpPr txBox="1">
            <a:spLocks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Multiprocessor Key Questions</a:t>
            </a:r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A243B814-2892-4CFE-92CD-5E56B61D0FF8}"/>
              </a:ext>
            </a:extLst>
          </p:cNvPr>
          <p:cNvGraphicFramePr>
            <a:graphicFrameLocks/>
          </p:cNvGraphicFramePr>
          <p:nvPr/>
        </p:nvGraphicFramePr>
        <p:xfrm>
          <a:off x="2824978" y="3910192"/>
          <a:ext cx="5445510" cy="2194560"/>
        </p:xfrm>
        <a:graphic>
          <a:graphicData uri="http://schemas.openxmlformats.org/drawingml/2006/table">
            <a:tbl>
              <a:tblPr/>
              <a:tblGrid>
                <a:gridCol w="1966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34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 of Cores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47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Communication model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Message passing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 to 2048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 to 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to 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47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Physical connection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Network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 to 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3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to 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0CE5CB4-CE69-4EB6-8C40-B8561E7D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285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altLang="en-US" dirty="0"/>
              <a:t>Conclusion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79BA7-F32A-40EB-8867-42775422EF91}"/>
              </a:ext>
            </a:extLst>
          </p:cNvPr>
          <p:cNvSpPr txBox="1"/>
          <p:nvPr/>
        </p:nvSpPr>
        <p:spPr>
          <a:xfrm>
            <a:off x="756404" y="1424169"/>
            <a:ext cx="100628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</a:rPr>
              <a:t>What is the difference between concurrency and parallelism?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7C41F-1FA4-4540-A043-C8AD52AFC35F}"/>
              </a:ext>
            </a:extLst>
          </p:cNvPr>
          <p:cNvSpPr txBox="1"/>
          <p:nvPr/>
        </p:nvSpPr>
        <p:spPr>
          <a:xfrm>
            <a:off x="1461254" y="2153516"/>
            <a:ext cx="7580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800" b="1" dirty="0">
                <a:solidFill>
                  <a:srgbClr val="00B050"/>
                </a:solidFill>
              </a:rPr>
              <a:t>Software implementation vs. hardware capability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2B9DD1-1390-4658-AC8D-B0F0F1DEDEDE}"/>
              </a:ext>
            </a:extLst>
          </p:cNvPr>
          <p:cNvSpPr txBox="1"/>
          <p:nvPr/>
        </p:nvSpPr>
        <p:spPr>
          <a:xfrm>
            <a:off x="756404" y="3658045"/>
            <a:ext cx="8952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</a:rPr>
              <a:t>What is the main difference between UMA and NUMA?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0D3FD-FBEE-4A7B-B17B-BC29D7F89079}"/>
              </a:ext>
            </a:extLst>
          </p:cNvPr>
          <p:cNvSpPr txBox="1"/>
          <p:nvPr/>
        </p:nvSpPr>
        <p:spPr>
          <a:xfrm>
            <a:off x="1461254" y="4387392"/>
            <a:ext cx="6143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800" b="1" dirty="0">
                <a:solidFill>
                  <a:srgbClr val="00B050"/>
                </a:solidFill>
              </a:rPr>
              <a:t>Memory access latency</a:t>
            </a:r>
          </a:p>
        </p:txBody>
      </p:sp>
    </p:spTree>
    <p:extLst>
      <p:ext uri="{BB962C8B-B14F-4D97-AF65-F5344CB8AC3E}">
        <p14:creationId xmlns:p14="http://schemas.microsoft.com/office/powerpoint/2010/main" val="242809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322384"/>
            <a:ext cx="10550769" cy="65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7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913" y="1189029"/>
            <a:ext cx="10227321" cy="1167596"/>
          </a:xfrm>
        </p:spPr>
        <p:txBody>
          <a:bodyPr>
            <a:normAutofit/>
          </a:bodyPr>
          <a:lstStyle/>
          <a:p>
            <a:r>
              <a:rPr lang="en-US" sz="2400" b="1" dirty="0"/>
              <a:t>For power management, you can turn off whole cores, vary the core frequency (lower or higher), and run fewer threads.</a:t>
            </a:r>
          </a:p>
          <a:p>
            <a:endParaRPr lang="en-US" sz="2400" b="1" dirty="0"/>
          </a:p>
        </p:txBody>
      </p:sp>
      <p:pic>
        <p:nvPicPr>
          <p:cNvPr id="6" name="Picture 5" descr="IBMPower7mod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83805" y="2670717"/>
            <a:ext cx="2420022" cy="2722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9FEEEFB-3A0E-427F-9AFA-962AA844F8C5}"/>
              </a:ext>
            </a:extLst>
          </p:cNvPr>
          <p:cNvSpPr txBox="1">
            <a:spLocks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Multicore Power Management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6C70C9-D751-4908-ADD6-AE3D86DEA977}"/>
              </a:ext>
            </a:extLst>
          </p:cNvPr>
          <p:cNvSpPr txBox="1">
            <a:spLocks/>
          </p:cNvSpPr>
          <p:nvPr/>
        </p:nvSpPr>
        <p:spPr>
          <a:xfrm>
            <a:off x="752913" y="2356626"/>
            <a:ext cx="7878132" cy="3389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Power reduction modes</a:t>
            </a:r>
          </a:p>
          <a:p>
            <a:pPr lvl="1"/>
            <a:r>
              <a:rPr lang="en-US" sz="2000" dirty="0"/>
              <a:t>Nap: optimal wakeup latency relative to power reduction</a:t>
            </a:r>
          </a:p>
          <a:p>
            <a:pPr lvl="2"/>
            <a:r>
              <a:rPr lang="en-US" sz="1800" dirty="0"/>
              <a:t>Clocks turned off to the execution units, core frequency reduced, caches and TLB’s still active, remain coherent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Sleep: optimal power reduction relative to wakeup latency</a:t>
            </a:r>
          </a:p>
          <a:p>
            <a:pPr lvl="2"/>
            <a:r>
              <a:rPr lang="en-US" sz="1800" dirty="0"/>
              <a:t>Caches and TLB’s are purged, all clocks turned off, voltage lowered, some state info is retained</a:t>
            </a:r>
          </a:p>
        </p:txBody>
      </p:sp>
    </p:spTree>
    <p:extLst>
      <p:ext uri="{BB962C8B-B14F-4D97-AF65-F5344CB8AC3E}">
        <p14:creationId xmlns:p14="http://schemas.microsoft.com/office/powerpoint/2010/main" val="122602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816" y="1159727"/>
            <a:ext cx="9303834" cy="3268856"/>
          </a:xfrm>
        </p:spPr>
        <p:txBody>
          <a:bodyPr>
            <a:normAutofit/>
          </a:bodyPr>
          <a:lstStyle/>
          <a:p>
            <a:r>
              <a:rPr lang="en-US" sz="2400" b="1" dirty="0"/>
              <a:t>Q1 – How do they share data?</a:t>
            </a:r>
          </a:p>
          <a:p>
            <a:endParaRPr lang="en-US" sz="2400" b="1" dirty="0"/>
          </a:p>
          <a:p>
            <a:r>
              <a:rPr lang="en-US" sz="2400" b="1" dirty="0"/>
              <a:t>Q2 – How do they coordinate?</a:t>
            </a:r>
          </a:p>
          <a:p>
            <a:endParaRPr lang="en-US" sz="2400" b="1" dirty="0"/>
          </a:p>
          <a:p>
            <a:r>
              <a:rPr lang="en-US" sz="2400" b="1" dirty="0"/>
              <a:t>Q3 – How scalable is the architecture? How many processors can be supported?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120646-3C58-4623-8CC1-3F18CED114B7}"/>
              </a:ext>
            </a:extLst>
          </p:cNvPr>
          <p:cNvSpPr txBox="1">
            <a:spLocks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Multiprocessor Key Questions</a:t>
            </a:r>
          </a:p>
        </p:txBody>
      </p:sp>
    </p:spTree>
    <p:extLst>
      <p:ext uri="{BB962C8B-B14F-4D97-AF65-F5344CB8AC3E}">
        <p14:creationId xmlns:p14="http://schemas.microsoft.com/office/powerpoint/2010/main" val="412532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5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816" y="1159727"/>
            <a:ext cx="9303834" cy="3268856"/>
          </a:xfrm>
        </p:spPr>
        <p:txBody>
          <a:bodyPr>
            <a:normAutofit/>
          </a:bodyPr>
          <a:lstStyle/>
          <a:p>
            <a:r>
              <a:rPr lang="en-US" sz="2400" b="1" dirty="0"/>
              <a:t>Q1 – How do they share data?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Q2 – How do they coordinate?</a:t>
            </a:r>
          </a:p>
          <a:p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Q3 – How scalable is the architecture? How many processors can be supported?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120646-3C58-4623-8CC1-3F18CED114B7}"/>
              </a:ext>
            </a:extLst>
          </p:cNvPr>
          <p:cNvSpPr txBox="1">
            <a:spLocks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Multiprocessor Key Questions</a:t>
            </a:r>
          </a:p>
        </p:txBody>
      </p:sp>
    </p:spTree>
    <p:extLst>
      <p:ext uri="{BB962C8B-B14F-4D97-AF65-F5344CB8AC3E}">
        <p14:creationId xmlns:p14="http://schemas.microsoft.com/office/powerpoint/2010/main" val="330413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5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372" y="1129372"/>
            <a:ext cx="11087256" cy="5376745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2400" b="1" dirty="0"/>
              <a:t>Shared Memory multi-Processor (SMP)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Single address space shared by all cores</a:t>
            </a:r>
          </a:p>
          <a:p>
            <a:pPr lvl="1">
              <a:spcBef>
                <a:spcPts val="600"/>
              </a:spcBef>
            </a:pP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en-US" sz="2000" dirty="0"/>
              <a:t>Cores coordinate/communicate through shared variables (via loads and stores)</a:t>
            </a:r>
          </a:p>
          <a:p>
            <a:pPr lvl="2">
              <a:spcBef>
                <a:spcPts val="600"/>
              </a:spcBef>
            </a:pPr>
            <a:r>
              <a:rPr lang="en-US" sz="1800" dirty="0"/>
              <a:t>Need </a:t>
            </a:r>
            <a:r>
              <a:rPr lang="en-US" sz="1800" dirty="0">
                <a:solidFill>
                  <a:srgbClr val="0070C0"/>
                </a:solidFill>
              </a:rPr>
              <a:t>synchronization</a:t>
            </a:r>
            <a:r>
              <a:rPr lang="en-US" sz="1800" dirty="0"/>
              <a:t> primitives (e.g., locks)</a:t>
            </a:r>
          </a:p>
          <a:p>
            <a:pPr lvl="2">
              <a:spcBef>
                <a:spcPts val="600"/>
              </a:spcBef>
            </a:pPr>
            <a:endParaRPr lang="en-US" sz="1800" dirty="0"/>
          </a:p>
          <a:p>
            <a:pPr lvl="1">
              <a:spcBef>
                <a:spcPts val="600"/>
              </a:spcBef>
            </a:pPr>
            <a:r>
              <a:rPr lang="en-US" sz="2000" dirty="0"/>
              <a:t>Two styles</a:t>
            </a:r>
          </a:p>
          <a:p>
            <a:pPr lvl="2">
              <a:spcBef>
                <a:spcPts val="600"/>
              </a:spcBef>
            </a:pPr>
            <a:r>
              <a:rPr lang="en-US" sz="1800" dirty="0"/>
              <a:t>Uniform memory access (</a:t>
            </a:r>
            <a:r>
              <a:rPr lang="en-US" sz="1800" dirty="0">
                <a:solidFill>
                  <a:srgbClr val="0070C0"/>
                </a:solidFill>
              </a:rPr>
              <a:t>UMA</a:t>
            </a:r>
            <a:r>
              <a:rPr lang="en-US" sz="1800" dirty="0"/>
              <a:t>): easier for programming</a:t>
            </a:r>
          </a:p>
          <a:p>
            <a:pPr lvl="2">
              <a:spcBef>
                <a:spcPts val="600"/>
              </a:spcBef>
            </a:pPr>
            <a:r>
              <a:rPr lang="en-US" sz="1800" dirty="0"/>
              <a:t>Non-uniform memory access (</a:t>
            </a:r>
            <a:r>
              <a:rPr lang="en-US" sz="1800" dirty="0">
                <a:solidFill>
                  <a:srgbClr val="0070C0"/>
                </a:solidFill>
              </a:rPr>
              <a:t>NUMA</a:t>
            </a:r>
            <a:r>
              <a:rPr lang="en-US" sz="1800" dirty="0"/>
              <a:t>): more scalable &amp; lower latency to local memory</a:t>
            </a:r>
          </a:p>
          <a:p>
            <a:pPr lvl="2">
              <a:spcBef>
                <a:spcPts val="600"/>
              </a:spcBef>
            </a:pPr>
            <a:endParaRPr lang="en-US" sz="1538" dirty="0"/>
          </a:p>
          <a:p>
            <a:pPr>
              <a:spcBef>
                <a:spcPts val="600"/>
              </a:spcBef>
            </a:pPr>
            <a:r>
              <a:rPr lang="en-US" sz="2400" b="1" dirty="0"/>
              <a:t>Message </a:t>
            </a:r>
            <a:r>
              <a:rPr lang="en-US" sz="2400" b="1"/>
              <a:t>Passing multi-Processor </a:t>
            </a:r>
            <a:r>
              <a:rPr lang="en-US" sz="2400" b="1" dirty="0"/>
              <a:t>(MPP)</a:t>
            </a:r>
          </a:p>
          <a:p>
            <a:pPr lvl="1"/>
            <a:r>
              <a:rPr lang="en-US" sz="2000" dirty="0"/>
              <a:t>Each core has its own private address space</a:t>
            </a:r>
          </a:p>
          <a:p>
            <a:pPr lvl="2"/>
            <a:r>
              <a:rPr lang="en-US" sz="1800" dirty="0"/>
              <a:t>Cores share data by </a:t>
            </a:r>
            <a:r>
              <a:rPr lang="en-US" sz="1800" i="1" dirty="0"/>
              <a:t>explicitly</a:t>
            </a:r>
            <a:r>
              <a:rPr lang="en-US" sz="1800" dirty="0"/>
              <a:t> sending and receiving information (</a:t>
            </a:r>
            <a:r>
              <a:rPr lang="en-US" sz="1800" dirty="0">
                <a:solidFill>
                  <a:srgbClr val="0070C0"/>
                </a:solidFill>
              </a:rPr>
              <a:t>message passing</a:t>
            </a:r>
            <a:r>
              <a:rPr lang="en-US" sz="1800" dirty="0"/>
              <a:t>)</a:t>
            </a:r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Coordination is built into MP primitives (</a:t>
            </a:r>
            <a:r>
              <a:rPr lang="en-US" sz="2000" dirty="0">
                <a:solidFill>
                  <a:srgbClr val="0070C0"/>
                </a:solidFill>
              </a:rPr>
              <a:t>message send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&amp; </a:t>
            </a:r>
            <a:r>
              <a:rPr lang="en-US" sz="2000" dirty="0">
                <a:solidFill>
                  <a:srgbClr val="0070C0"/>
                </a:solidFill>
              </a:rPr>
              <a:t>message receive</a:t>
            </a:r>
            <a:r>
              <a:rPr lang="en-US" sz="2000" dirty="0"/>
              <a:t>)</a:t>
            </a:r>
          </a:p>
          <a:p>
            <a:pPr>
              <a:spcBef>
                <a:spcPts val="600"/>
              </a:spcBef>
            </a:pPr>
            <a:endParaRPr lang="en-US" sz="246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4D10CA-2927-413C-9D0B-C2D7758387D8}"/>
              </a:ext>
            </a:extLst>
          </p:cNvPr>
          <p:cNvSpPr txBox="1">
            <a:spLocks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b="1" dirty="0"/>
              <a:t>How to Share </a:t>
            </a:r>
            <a:r>
              <a:rPr lang="en-US" sz="4400" dirty="0"/>
              <a:t>D</a:t>
            </a:r>
            <a:r>
              <a:rPr lang="en-US" sz="4400" b="1" dirty="0"/>
              <a:t>ata?</a:t>
            </a:r>
          </a:p>
        </p:txBody>
      </p:sp>
    </p:spTree>
    <p:extLst>
      <p:ext uri="{BB962C8B-B14F-4D97-AF65-F5344CB8AC3E}">
        <p14:creationId xmlns:p14="http://schemas.microsoft.com/office/powerpoint/2010/main" val="17868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6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6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62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62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62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62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62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62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62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62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626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265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851725" y="5172601"/>
            <a:ext cx="4605749" cy="3041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Interconnection Network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Parallel programs communicate through shared memory</a:t>
            </a:r>
          </a:p>
          <a:p>
            <a:pPr lvl="1"/>
            <a:r>
              <a:rPr lang="en-US" sz="2000" dirty="0"/>
              <a:t>E.g., processor A writes to an address, then processor B reads from the same address</a:t>
            </a:r>
          </a:p>
          <a:p>
            <a:pPr lvl="1"/>
            <a:endParaRPr lang="en-US" sz="2538" dirty="0"/>
          </a:p>
          <a:p>
            <a:r>
              <a:rPr lang="en-US" sz="2400" b="1" dirty="0"/>
              <a:t>Each read should receive the most up-to-date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82950" y="5612083"/>
            <a:ext cx="2901462" cy="560623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Memory</a:t>
            </a:r>
          </a:p>
        </p:txBody>
      </p:sp>
      <p:cxnSp>
        <p:nvCxnSpPr>
          <p:cNvPr id="11" name="Straight Connector 10"/>
          <p:cNvCxnSpPr>
            <a:stCxn id="38" idx="4"/>
          </p:cNvCxnSpPr>
          <p:nvPr/>
        </p:nvCxnSpPr>
        <p:spPr>
          <a:xfrm>
            <a:off x="4874750" y="4272990"/>
            <a:ext cx="9323" cy="899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2" idx="4"/>
          </p:cNvCxnSpPr>
          <p:nvPr/>
        </p:nvCxnSpPr>
        <p:spPr>
          <a:xfrm>
            <a:off x="7495742" y="4259778"/>
            <a:ext cx="13858" cy="912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" idx="0"/>
          </p:cNvCxnSpPr>
          <p:nvPr/>
        </p:nvCxnSpPr>
        <p:spPr>
          <a:xfrm>
            <a:off x="6129504" y="5459060"/>
            <a:ext cx="4178" cy="153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lowchart: Document 26"/>
          <p:cNvSpPr/>
          <p:nvPr/>
        </p:nvSpPr>
        <p:spPr>
          <a:xfrm>
            <a:off x="3144257" y="3524772"/>
            <a:ext cx="1159877" cy="579006"/>
          </a:xfrm>
          <a:prstGeom prst="flowChartDocumen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Mem[A] = 1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8" name="Flowchart: Document 27"/>
          <p:cNvSpPr/>
          <p:nvPr/>
        </p:nvSpPr>
        <p:spPr>
          <a:xfrm>
            <a:off x="8089539" y="3530414"/>
            <a:ext cx="1159877" cy="579006"/>
          </a:xfrm>
          <a:prstGeom prst="flowChartDocumen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...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Read Mem[A]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143502" y="5669375"/>
            <a:ext cx="320510" cy="268484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38" name="Oval 37"/>
          <p:cNvSpPr/>
          <p:nvPr/>
        </p:nvSpPr>
        <p:spPr>
          <a:xfrm>
            <a:off x="4435134" y="3429640"/>
            <a:ext cx="879231" cy="84335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/>
          <p:cNvSpPr/>
          <p:nvPr/>
        </p:nvSpPr>
        <p:spPr>
          <a:xfrm>
            <a:off x="4304134" y="4423182"/>
            <a:ext cx="1159877" cy="433457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cache</a:t>
            </a:r>
          </a:p>
        </p:txBody>
      </p:sp>
      <p:cxnSp>
        <p:nvCxnSpPr>
          <p:cNvPr id="33" name="Curved Connector 32"/>
          <p:cNvCxnSpPr>
            <a:endCxn id="31" idx="0"/>
          </p:cNvCxnSpPr>
          <p:nvPr/>
        </p:nvCxnSpPr>
        <p:spPr>
          <a:xfrm rot="16200000" flipH="1">
            <a:off x="4461689" y="4827307"/>
            <a:ext cx="1409595" cy="274540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056127" y="3416429"/>
            <a:ext cx="879231" cy="843350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/>
          <p:cNvSpPr/>
          <p:nvPr/>
        </p:nvSpPr>
        <p:spPr>
          <a:xfrm>
            <a:off x="6929662" y="4429479"/>
            <a:ext cx="1159877" cy="43345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cache</a:t>
            </a:r>
          </a:p>
        </p:txBody>
      </p:sp>
      <p:cxnSp>
        <p:nvCxnSpPr>
          <p:cNvPr id="34" name="Curved Connector 33"/>
          <p:cNvCxnSpPr>
            <a:stCxn id="31" idx="0"/>
            <a:endCxn id="42" idx="4"/>
          </p:cNvCxnSpPr>
          <p:nvPr/>
        </p:nvCxnSpPr>
        <p:spPr>
          <a:xfrm rot="5400000" flipH="1" flipV="1">
            <a:off x="5694951" y="3868585"/>
            <a:ext cx="1409596" cy="219198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5778" y="3643195"/>
            <a:ext cx="1012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Processor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03339" y="3643195"/>
            <a:ext cx="1012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Processor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9690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/>
          <p:cNvCxnSpPr>
            <a:stCxn id="63" idx="4"/>
          </p:cNvCxnSpPr>
          <p:nvPr/>
        </p:nvCxnSpPr>
        <p:spPr>
          <a:xfrm>
            <a:off x="4874750" y="4272990"/>
            <a:ext cx="9323" cy="899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4" idx="4"/>
          </p:cNvCxnSpPr>
          <p:nvPr/>
        </p:nvCxnSpPr>
        <p:spPr>
          <a:xfrm>
            <a:off x="7495742" y="4259778"/>
            <a:ext cx="13858" cy="912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435134" y="3429640"/>
            <a:ext cx="879231" cy="84335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4" name="Oval 63"/>
          <p:cNvSpPr/>
          <p:nvPr/>
        </p:nvSpPr>
        <p:spPr>
          <a:xfrm>
            <a:off x="7056127" y="3416429"/>
            <a:ext cx="879231" cy="843350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5" name="TextBox 64"/>
          <p:cNvSpPr txBox="1"/>
          <p:nvPr/>
        </p:nvSpPr>
        <p:spPr>
          <a:xfrm>
            <a:off x="4355778" y="3643195"/>
            <a:ext cx="1012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Processor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03339" y="3643195"/>
            <a:ext cx="1012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Processor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If multiple processors cache the same block in their private cache, how do they ensure they all see a consistent state?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51725" y="5172601"/>
            <a:ext cx="4605749" cy="3041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Interconnection Network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304134" y="4423182"/>
            <a:ext cx="1159877" cy="433457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cache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682950" y="5612083"/>
            <a:ext cx="2901462" cy="560623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Memory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929662" y="4429479"/>
            <a:ext cx="1159877" cy="43345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cache</a:t>
            </a:r>
          </a:p>
        </p:txBody>
      </p:sp>
      <p:cxnSp>
        <p:nvCxnSpPr>
          <p:cNvPr id="49" name="Straight Connector 48"/>
          <p:cNvCxnSpPr>
            <a:endCxn id="45" idx="0"/>
          </p:cNvCxnSpPr>
          <p:nvPr/>
        </p:nvCxnSpPr>
        <p:spPr>
          <a:xfrm>
            <a:off x="6129504" y="5459060"/>
            <a:ext cx="4178" cy="153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854047" y="5640874"/>
            <a:ext cx="990180" cy="238098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A: 200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8593" y="3293552"/>
            <a:ext cx="1249060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2"/>
                </a:solidFill>
              </a:rPr>
              <a:t>ld</a:t>
            </a:r>
            <a:r>
              <a:rPr lang="en-US" sz="2000" dirty="0">
                <a:solidFill>
                  <a:schemeClr val="accent2"/>
                </a:solidFill>
              </a:rPr>
              <a:t> t1, 0[A]</a:t>
            </a:r>
          </a:p>
        </p:txBody>
      </p:sp>
      <p:cxnSp>
        <p:nvCxnSpPr>
          <p:cNvPr id="59" name="Curved Connector 58"/>
          <p:cNvCxnSpPr/>
          <p:nvPr/>
        </p:nvCxnSpPr>
        <p:spPr>
          <a:xfrm rot="16200000" flipH="1">
            <a:off x="4461689" y="4827307"/>
            <a:ext cx="1409595" cy="274540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headEnd type="triangl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77603" y="3020006"/>
            <a:ext cx="106792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t1 = 200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388982" y="4512998"/>
            <a:ext cx="990180" cy="238098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A: 200</a:t>
            </a:r>
          </a:p>
        </p:txBody>
      </p:sp>
    </p:spTree>
    <p:extLst>
      <p:ext uri="{BB962C8B-B14F-4D97-AF65-F5344CB8AC3E}">
        <p14:creationId xmlns:p14="http://schemas.microsoft.com/office/powerpoint/2010/main" val="174284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>
            <a:stCxn id="26" idx="4"/>
          </p:cNvCxnSpPr>
          <p:nvPr/>
        </p:nvCxnSpPr>
        <p:spPr>
          <a:xfrm>
            <a:off x="4874750" y="4272990"/>
            <a:ext cx="9323" cy="899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7" idx="4"/>
          </p:cNvCxnSpPr>
          <p:nvPr/>
        </p:nvCxnSpPr>
        <p:spPr>
          <a:xfrm>
            <a:off x="7495742" y="4259778"/>
            <a:ext cx="13858" cy="912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35134" y="3429640"/>
            <a:ext cx="879231" cy="84335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Oval 26"/>
          <p:cNvSpPr/>
          <p:nvPr/>
        </p:nvSpPr>
        <p:spPr>
          <a:xfrm>
            <a:off x="7056127" y="3416429"/>
            <a:ext cx="879231" cy="843350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TextBox 27"/>
          <p:cNvSpPr txBox="1"/>
          <p:nvPr/>
        </p:nvSpPr>
        <p:spPr>
          <a:xfrm>
            <a:off x="4355777" y="3643195"/>
            <a:ext cx="1012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Processor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03338" y="3643195"/>
            <a:ext cx="1012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Processor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If multiple processors cache the same block in their private cache, how do they ensure they all see a consistent state?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51725" y="5172601"/>
            <a:ext cx="4605749" cy="3041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Interconnection Network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304134" y="4423182"/>
            <a:ext cx="1159877" cy="433457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cache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682950" y="5612083"/>
            <a:ext cx="2901462" cy="560623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Memory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929662" y="4429479"/>
            <a:ext cx="1159877" cy="43345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cache</a:t>
            </a:r>
          </a:p>
        </p:txBody>
      </p:sp>
      <p:cxnSp>
        <p:nvCxnSpPr>
          <p:cNvPr id="49" name="Straight Connector 48"/>
          <p:cNvCxnSpPr>
            <a:endCxn id="45" idx="0"/>
          </p:cNvCxnSpPr>
          <p:nvPr/>
        </p:nvCxnSpPr>
        <p:spPr>
          <a:xfrm>
            <a:off x="6129504" y="5459060"/>
            <a:ext cx="4178" cy="153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854047" y="5640874"/>
            <a:ext cx="990180" cy="238098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A: 200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57473" y="3423200"/>
            <a:ext cx="1249060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5"/>
                </a:solidFill>
              </a:rPr>
              <a:t>ld</a:t>
            </a:r>
            <a:r>
              <a:rPr lang="en-US" sz="2000" dirty="0">
                <a:solidFill>
                  <a:schemeClr val="accent5"/>
                </a:solidFill>
              </a:rPr>
              <a:t> t5, 0[A]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4534" y="3018247"/>
            <a:ext cx="106792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t1 = 200</a:t>
            </a:r>
          </a:p>
        </p:txBody>
      </p:sp>
      <p:cxnSp>
        <p:nvCxnSpPr>
          <p:cNvPr id="20" name="Curved Connector 19"/>
          <p:cNvCxnSpPr/>
          <p:nvPr/>
        </p:nvCxnSpPr>
        <p:spPr>
          <a:xfrm rot="5400000" flipH="1" flipV="1">
            <a:off x="5680161" y="3839937"/>
            <a:ext cx="1453034" cy="220584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61003" y="3064257"/>
            <a:ext cx="106792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t5 = 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75141" y="4477714"/>
            <a:ext cx="990180" cy="238098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A: 200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88982" y="4512998"/>
            <a:ext cx="990180" cy="238098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A: 200</a:t>
            </a:r>
          </a:p>
        </p:txBody>
      </p:sp>
    </p:spTree>
    <p:extLst>
      <p:ext uri="{BB962C8B-B14F-4D97-AF65-F5344CB8AC3E}">
        <p14:creationId xmlns:p14="http://schemas.microsoft.com/office/powerpoint/2010/main" val="352626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27558</TotalTime>
  <Words>1815</Words>
  <Application>Microsoft Office PowerPoint</Application>
  <PresentationFormat>Widescreen</PresentationFormat>
  <Paragraphs>487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SJSU Spartan Regular</vt:lpstr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1_Office Theme</vt:lpstr>
      <vt:lpstr>Lecture 5.  Parallel Processing (2)</vt:lpstr>
      <vt:lpstr>Multiprocessor</vt:lpstr>
      <vt:lpstr>PowerPoint Presentation</vt:lpstr>
      <vt:lpstr>PowerPoint Presentation</vt:lpstr>
      <vt:lpstr>PowerPoint Presentation</vt:lpstr>
      <vt:lpstr>PowerPoint Presentation</vt:lpstr>
      <vt:lpstr>Shared Memory Model</vt:lpstr>
      <vt:lpstr>Shared Data Management</vt:lpstr>
      <vt:lpstr>Shared Data Management</vt:lpstr>
      <vt:lpstr>Shared Data Management</vt:lpstr>
      <vt:lpstr>Shared Data Management</vt:lpstr>
      <vt:lpstr>A Coherent Memory System</vt:lpstr>
      <vt:lpstr>Cache Coherence Methods</vt:lpstr>
      <vt:lpstr>Cache Coherence Methods</vt:lpstr>
      <vt:lpstr>Write Invalidate (All Other Copies)</vt:lpstr>
      <vt:lpstr>PowerPoint Presentation</vt:lpstr>
      <vt:lpstr>Pros and Cons of Message Passing</vt:lpstr>
      <vt:lpstr>PowerPoint Presentation</vt:lpstr>
      <vt:lpstr>SMP Example with 10 Cores</vt:lpstr>
      <vt:lpstr>PowerPoint Presentation</vt:lpstr>
      <vt:lpstr>Process Synchronization</vt:lpstr>
      <vt:lpstr>MPP Example with 10 Cores</vt:lpstr>
      <vt:lpstr>PowerPoint Presentation</vt:lpstr>
      <vt:lpstr>PowerPoint Presentation</vt:lpstr>
      <vt:lpstr>Conclusion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140 Lecture 4.  Processor Microarchitecture and Design (5)</dc:title>
  <dc:creator>Haonan Wang</dc:creator>
  <cp:lastModifiedBy>Haonan Wang</cp:lastModifiedBy>
  <cp:revision>1195</cp:revision>
  <dcterms:created xsi:type="dcterms:W3CDTF">2020-09-30T09:46:54Z</dcterms:created>
  <dcterms:modified xsi:type="dcterms:W3CDTF">2022-11-22T05:17:13Z</dcterms:modified>
</cp:coreProperties>
</file>