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591" r:id="rId3"/>
    <p:sldId id="380" r:id="rId4"/>
    <p:sldId id="386" r:id="rId5"/>
    <p:sldId id="331" r:id="rId6"/>
    <p:sldId id="568" r:id="rId7"/>
    <p:sldId id="791" r:id="rId8"/>
    <p:sldId id="405" r:id="rId9"/>
    <p:sldId id="391" r:id="rId10"/>
    <p:sldId id="392" r:id="rId11"/>
    <p:sldId id="393" r:id="rId12"/>
    <p:sldId id="635" r:id="rId13"/>
    <p:sldId id="540" r:id="rId14"/>
    <p:sldId id="541" r:id="rId15"/>
    <p:sldId id="519" r:id="rId16"/>
    <p:sldId id="643" r:id="rId17"/>
    <p:sldId id="543" r:id="rId18"/>
    <p:sldId id="545" r:id="rId19"/>
    <p:sldId id="796" r:id="rId20"/>
    <p:sldId id="65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k5ry3s0pTZOJKMQ6vsi2Q==" hashData="uKDfeiBxbwOZPRrviLOojPqA1Looqc/hIn7Ns/QNQh6yePrO2CGlYTVm3kPMXJlMLRgpTVGCSabsXJ33H9kJj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 autoAdjust="0"/>
    <p:restoredTop sz="54939" autoAdjust="0"/>
  </p:normalViewPr>
  <p:slideViewPr>
    <p:cSldViewPr snapToGrid="0">
      <p:cViewPr varScale="1">
        <p:scale>
          <a:sx n="87" d="100"/>
          <a:sy n="87" d="100"/>
        </p:scale>
        <p:origin x="26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2T06:18:27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15042 6945 0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E06A-71BC-4E34-998D-7C1E0F6ABF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8275" y="8804275"/>
            <a:ext cx="3043238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fld id="{1BF26C6D-6E9F-0C45-9D0E-2EF5290F7F72}" type="slidenum">
              <a:rPr lang="en-US" altLang="en-US" sz="1200">
                <a:latin typeface="Times New Roman" charset="0"/>
              </a:rPr>
              <a:pPr/>
              <a:t>11</a:t>
            </a:fld>
            <a:endParaRPr lang="en-US" alt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EFD5C-F4E5-4462-A991-A21FC908AE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4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2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9614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0725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3,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E06A-71BC-4E34-998D-7C1E0F6ABF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1419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E06A-71BC-4E34-998D-7C1E0F6ABF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9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E06A-71BC-4E34-998D-7C1E0F6ABF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6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5.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Processing (3)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5176D-DD69-4812-AF19-802197ECE293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0" descr="manroc"/>
          <p:cNvPicPr>
            <a:picLocks noChangeAspect="1" noChangeArrowheads="1"/>
          </p:cNvPicPr>
          <p:nvPr/>
        </p:nvPicPr>
        <p:blipFill>
          <a:blip r:embed="rId3" cstate="print">
            <a:lum bright="36000"/>
          </a:blip>
          <a:srcRect/>
          <a:stretch>
            <a:fillRect/>
          </a:stretch>
        </p:blipFill>
        <p:spPr bwMode="auto">
          <a:xfrm>
            <a:off x="8613951" y="1497624"/>
            <a:ext cx="1596846" cy="141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" name="Picture 5" descr="manr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42030" y="1336410"/>
            <a:ext cx="1705890" cy="1572768"/>
          </a:xfrm>
          <a:prstGeom prst="rect">
            <a:avLst/>
          </a:prstGeom>
          <a:noFill/>
        </p:spPr>
      </p:pic>
      <p:graphicFrame>
        <p:nvGraphicFramePr>
          <p:cNvPr id="263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232404"/>
              </p:ext>
            </p:extLst>
          </p:nvPr>
        </p:nvGraphicFramePr>
        <p:xfrm>
          <a:off x="4948932" y="1411304"/>
          <a:ext cx="2286000" cy="1524001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AutoShape 88"/>
          <p:cNvSpPr>
            <a:spLocks noChangeArrowheads="1"/>
          </p:cNvSpPr>
          <p:nvPr/>
        </p:nvSpPr>
        <p:spPr bwMode="auto">
          <a:xfrm>
            <a:off x="4378037" y="1598537"/>
            <a:ext cx="522471" cy="238724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154691" y="1513503"/>
            <a:ext cx="1511703" cy="889497"/>
            <a:chOff x="1630690" y="737101"/>
            <a:chExt cx="1511703" cy="889497"/>
          </a:xfrm>
        </p:grpSpPr>
        <p:sp>
          <p:nvSpPr>
            <p:cNvPr id="217" name="Oval 9"/>
            <p:cNvSpPr>
              <a:spLocks noChangeArrowheads="1"/>
            </p:cNvSpPr>
            <p:nvPr/>
          </p:nvSpPr>
          <p:spPr bwMode="auto">
            <a:xfrm>
              <a:off x="2300982" y="737101"/>
              <a:ext cx="448561" cy="411916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2364698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2446254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12"/>
            <p:cNvSpPr>
              <a:spLocks noChangeArrowheads="1"/>
            </p:cNvSpPr>
            <p:nvPr/>
          </p:nvSpPr>
          <p:spPr bwMode="auto">
            <a:xfrm>
              <a:off x="2527811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13"/>
            <p:cNvSpPr>
              <a:spLocks noChangeArrowheads="1"/>
            </p:cNvSpPr>
            <p:nvPr/>
          </p:nvSpPr>
          <p:spPr bwMode="auto">
            <a:xfrm>
              <a:off x="2609367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4"/>
            <p:cNvSpPr>
              <a:spLocks noChangeArrowheads="1"/>
            </p:cNvSpPr>
            <p:nvPr/>
          </p:nvSpPr>
          <p:spPr bwMode="auto">
            <a:xfrm>
              <a:off x="2364698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15"/>
            <p:cNvSpPr>
              <a:spLocks noChangeArrowheads="1"/>
            </p:cNvSpPr>
            <p:nvPr/>
          </p:nvSpPr>
          <p:spPr bwMode="auto">
            <a:xfrm>
              <a:off x="2446254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16"/>
            <p:cNvSpPr>
              <a:spLocks noChangeArrowheads="1"/>
            </p:cNvSpPr>
            <p:nvPr/>
          </p:nvSpPr>
          <p:spPr bwMode="auto">
            <a:xfrm>
              <a:off x="2527811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7"/>
            <p:cNvSpPr>
              <a:spLocks noChangeArrowheads="1"/>
            </p:cNvSpPr>
            <p:nvPr/>
          </p:nvSpPr>
          <p:spPr bwMode="auto">
            <a:xfrm>
              <a:off x="2609367" y="859583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18"/>
            <p:cNvSpPr>
              <a:spLocks noChangeArrowheads="1"/>
            </p:cNvSpPr>
            <p:nvPr/>
          </p:nvSpPr>
          <p:spPr bwMode="auto">
            <a:xfrm>
              <a:off x="2364698" y="934477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19"/>
            <p:cNvSpPr>
              <a:spLocks noChangeArrowheads="1"/>
            </p:cNvSpPr>
            <p:nvPr/>
          </p:nvSpPr>
          <p:spPr bwMode="auto">
            <a:xfrm>
              <a:off x="2446254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0"/>
            <p:cNvSpPr>
              <a:spLocks noChangeArrowheads="1"/>
            </p:cNvSpPr>
            <p:nvPr/>
          </p:nvSpPr>
          <p:spPr bwMode="auto">
            <a:xfrm>
              <a:off x="2527811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1"/>
            <p:cNvSpPr>
              <a:spLocks noChangeArrowheads="1"/>
            </p:cNvSpPr>
            <p:nvPr/>
          </p:nvSpPr>
          <p:spPr bwMode="auto">
            <a:xfrm>
              <a:off x="2609367" y="934477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2"/>
            <p:cNvSpPr>
              <a:spLocks noChangeArrowheads="1"/>
            </p:cNvSpPr>
            <p:nvPr/>
          </p:nvSpPr>
          <p:spPr bwMode="auto">
            <a:xfrm>
              <a:off x="2364698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3"/>
            <p:cNvSpPr>
              <a:spLocks noChangeArrowheads="1"/>
            </p:cNvSpPr>
            <p:nvPr/>
          </p:nvSpPr>
          <p:spPr bwMode="auto">
            <a:xfrm>
              <a:off x="2446254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"/>
            <p:cNvSpPr>
              <a:spLocks noChangeArrowheads="1"/>
            </p:cNvSpPr>
            <p:nvPr/>
          </p:nvSpPr>
          <p:spPr bwMode="auto">
            <a:xfrm>
              <a:off x="2527811" y="1009371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"/>
            <p:cNvSpPr>
              <a:spLocks noChangeArrowheads="1"/>
            </p:cNvSpPr>
            <p:nvPr/>
          </p:nvSpPr>
          <p:spPr bwMode="auto">
            <a:xfrm>
              <a:off x="2609367" y="1009371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8"/>
            <p:cNvSpPr>
              <a:spLocks noChangeArrowheads="1"/>
            </p:cNvSpPr>
            <p:nvPr/>
          </p:nvSpPr>
          <p:spPr bwMode="auto">
            <a:xfrm>
              <a:off x="1630690" y="1086931"/>
              <a:ext cx="81556" cy="7489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6"/>
            <p:cNvSpPr>
              <a:spLocks noChangeShapeType="1"/>
            </p:cNvSpPr>
            <p:nvPr/>
          </p:nvSpPr>
          <p:spPr bwMode="auto">
            <a:xfrm flipV="1">
              <a:off x="1671468" y="822136"/>
              <a:ext cx="652452" cy="26212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7"/>
            <p:cNvSpPr>
              <a:spLocks noChangeShapeType="1"/>
            </p:cNvSpPr>
            <p:nvPr/>
          </p:nvSpPr>
          <p:spPr bwMode="auto">
            <a:xfrm flipV="1">
              <a:off x="1671468" y="1159158"/>
              <a:ext cx="774786" cy="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89"/>
            <p:cNvSpPr>
              <a:spLocks noChangeArrowheads="1"/>
            </p:cNvSpPr>
            <p:nvPr/>
          </p:nvSpPr>
          <p:spPr bwMode="auto">
            <a:xfrm>
              <a:off x="2242363" y="1164933"/>
              <a:ext cx="9000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/>
                <a:t>Individual Pixels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00417" y="1328351"/>
            <a:ext cx="1717543" cy="539339"/>
            <a:chOff x="5576415" y="551947"/>
            <a:chExt cx="1717543" cy="539339"/>
          </a:xfrm>
        </p:grpSpPr>
        <p:sp>
          <p:nvSpPr>
            <p:cNvPr id="248" name="AutoShape 88"/>
            <p:cNvSpPr>
              <a:spLocks noChangeArrowheads="1"/>
            </p:cNvSpPr>
            <p:nvPr/>
          </p:nvSpPr>
          <p:spPr bwMode="auto">
            <a:xfrm>
              <a:off x="6194053" y="852562"/>
              <a:ext cx="522471" cy="238724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26"/>
            <p:cNvSpPr>
              <a:spLocks noChangeArrowheads="1"/>
            </p:cNvSpPr>
            <p:nvPr/>
          </p:nvSpPr>
          <p:spPr bwMode="auto">
            <a:xfrm>
              <a:off x="5576415" y="551947"/>
              <a:ext cx="17175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 + Brightness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28802" y="1008503"/>
            <a:ext cx="236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 = black, 255 = white)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4542812" y="3318637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5029805" y="3318637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5496349" y="3318637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5962078" y="3318637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4543352" y="3788458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391" name="Rectangle 390"/>
          <p:cNvSpPr/>
          <p:nvPr/>
        </p:nvSpPr>
        <p:spPr>
          <a:xfrm>
            <a:off x="5027794" y="3788458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392" name="Rectangle 391"/>
          <p:cNvSpPr/>
          <p:nvPr/>
        </p:nvSpPr>
        <p:spPr>
          <a:xfrm>
            <a:off x="5494937" y="3788458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5962078" y="3788458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4543352" y="428779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395" name="Rectangle 394"/>
          <p:cNvSpPr/>
          <p:nvPr/>
        </p:nvSpPr>
        <p:spPr>
          <a:xfrm>
            <a:off x="5027794" y="428779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5494937" y="428779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397" name="Rectangle 396"/>
          <p:cNvSpPr/>
          <p:nvPr/>
        </p:nvSpPr>
        <p:spPr>
          <a:xfrm>
            <a:off x="5962078" y="428779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4543352" y="477853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5027794" y="477853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5494937" y="477853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5962078" y="477853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4439584" y="3239341"/>
            <a:ext cx="2021256" cy="199990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/>
          <p:nvPr/>
        </p:nvCxnSpPr>
        <p:spPr>
          <a:xfrm flipH="1">
            <a:off x="4439584" y="1411303"/>
            <a:ext cx="509935" cy="183172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flipV="1">
            <a:off x="6460840" y="2935304"/>
            <a:ext cx="774093" cy="22940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20449" y="3516653"/>
            <a:ext cx="307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+ 20 </a:t>
            </a:r>
            <a:r>
              <a:rPr lang="en-US" sz="2400" dirty="0">
                <a:solidFill>
                  <a:schemeClr val="accent2"/>
                </a:solidFill>
              </a:rPr>
              <a:t>(brightness factor)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543352" y="331905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5030345" y="331905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5496889" y="331905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5962618" y="3319053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4543892" y="3788874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028334" y="3788874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5495477" y="3788874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5962618" y="3788874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543892" y="428820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148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5028334" y="428820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212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5495477" y="428820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212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962618" y="428820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4543892" y="477894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212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028334" y="477894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212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5495477" y="477894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148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5962618" y="4778949"/>
            <a:ext cx="391868" cy="3960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84</a:t>
            </a:r>
          </a:p>
        </p:txBody>
      </p:sp>
      <p:graphicFrame>
        <p:nvGraphicFramePr>
          <p:cNvPr id="282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11125"/>
              </p:ext>
            </p:extLst>
          </p:nvPr>
        </p:nvGraphicFramePr>
        <p:xfrm>
          <a:off x="4949518" y="1412361"/>
          <a:ext cx="2286000" cy="1524001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itle 1">
            <a:extLst>
              <a:ext uri="{FF2B5EF4-FFF2-40B4-BE49-F238E27FC236}">
                <a16:creationId xmlns:a16="http://schemas.microsoft.com/office/drawing/2014/main" id="{EA36EE7B-7122-4BB7-9B2C-C01CE2F8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altLang="en-US" sz="4400" dirty="0">
                <a:ea typeface="ＭＳ Ｐゴシック" charset="-128"/>
              </a:rPr>
              <a:t>Working Philosophy (1): SIMD</a:t>
            </a:r>
          </a:p>
        </p:txBody>
      </p:sp>
      <p:sp>
        <p:nvSpPr>
          <p:cNvPr id="74" name="Slide Number Placeholder 1">
            <a:extLst>
              <a:ext uri="{FF2B5EF4-FFF2-40B4-BE49-F238E27FC236}">
                <a16:creationId xmlns:a16="http://schemas.microsoft.com/office/drawing/2014/main" id="{70DB1F6F-2D8C-4AE9-A002-0C870446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093A4881-4666-44C1-A63A-6FEF1413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8148"/>
            <a:ext cx="52825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800" dirty="0"/>
              <a:t>Image taken from the photo "Robin Jeffers at Ton House" (1927) by Edward Weston </a:t>
            </a:r>
          </a:p>
        </p:txBody>
      </p:sp>
    </p:spTree>
    <p:extLst>
      <p:ext uri="{BB962C8B-B14F-4D97-AF65-F5344CB8AC3E}">
        <p14:creationId xmlns:p14="http://schemas.microsoft.com/office/powerpoint/2010/main" val="25812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3" grpId="0"/>
      <p:bldP spid="3" grpId="2"/>
      <p:bldP spid="215" grpId="0" animBg="1"/>
      <p:bldP spid="246" grpId="0" animBg="1"/>
      <p:bldP spid="266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ea typeface="ＭＳ Ｐゴシック" charset="-128"/>
              </a:rPr>
              <a:t>Working Philosophy (2): Hide Latency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3430" y="4208061"/>
            <a:ext cx="609600" cy="457200"/>
          </a:xfrm>
          <a:prstGeom prst="roundRect">
            <a:avLst/>
          </a:prstGeom>
          <a:solidFill>
            <a:srgbClr val="3B81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FFFF"/>
                </a:solidFill>
                <a:latin typeface="Times New Roman" charset="0"/>
              </a:rPr>
              <a:t>W1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93030" y="4208061"/>
            <a:ext cx="13716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4630" y="4208061"/>
            <a:ext cx="609600" cy="457200"/>
          </a:xfrm>
          <a:prstGeom prst="roundRect">
            <a:avLst/>
          </a:prstGeom>
          <a:solidFill>
            <a:srgbClr val="3B81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3030" y="3750861"/>
            <a:ext cx="609600" cy="457200"/>
          </a:xfrm>
          <a:prstGeom prst="roundRect">
            <a:avLst/>
          </a:prstGeom>
          <a:solidFill>
            <a:srgbClr val="3B81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700">
                <a:solidFill>
                  <a:srgbClr val="FFFFFF"/>
                </a:solidFill>
                <a:latin typeface="Times New Roman" charset="0"/>
              </a:rPr>
              <a:t>W2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02630" y="3750861"/>
            <a:ext cx="1981200" cy="457200"/>
            <a:chOff x="1524000" y="2743200"/>
            <a:chExt cx="1981200" cy="457200"/>
          </a:xfrm>
        </p:grpSpPr>
        <p:sp>
          <p:nvSpPr>
            <p:cNvPr id="11" name="Rounded Rectangle 10"/>
            <p:cNvSpPr/>
            <p:nvPr/>
          </p:nvSpPr>
          <p:spPr>
            <a:xfrm>
              <a:off x="1524000" y="2743200"/>
              <a:ext cx="13716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2743200"/>
              <a:ext cx="609600" cy="457200"/>
            </a:xfrm>
            <a:prstGeom prst="roundRect">
              <a:avLst/>
            </a:prstGeom>
            <a:solidFill>
              <a:srgbClr val="3B81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02630" y="3293661"/>
            <a:ext cx="2590800" cy="457200"/>
            <a:chOff x="1524000" y="2286000"/>
            <a:chExt cx="2590800" cy="457200"/>
          </a:xfrm>
        </p:grpSpPr>
        <p:sp>
          <p:nvSpPr>
            <p:cNvPr id="14" name="Rounded Rectangle 13"/>
            <p:cNvSpPr/>
            <p:nvPr/>
          </p:nvSpPr>
          <p:spPr>
            <a:xfrm>
              <a:off x="1524000" y="2286000"/>
              <a:ext cx="609600" cy="457200"/>
            </a:xfrm>
            <a:prstGeom prst="roundRect">
              <a:avLst/>
            </a:prstGeom>
            <a:solidFill>
              <a:srgbClr val="3B81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900" dirty="0">
                  <a:solidFill>
                    <a:srgbClr val="FFFFFF"/>
                  </a:solidFill>
                  <a:latin typeface="Times New Roman" charset="0"/>
                </a:rPr>
                <a:t>W3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33600" y="2286000"/>
              <a:ext cx="1371600" cy="457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900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05200" y="2286000"/>
              <a:ext cx="609600" cy="457200"/>
            </a:xfrm>
            <a:prstGeom prst="roundRect">
              <a:avLst/>
            </a:prstGeom>
            <a:solidFill>
              <a:srgbClr val="3B812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9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469830" y="3293661"/>
            <a:ext cx="1828800" cy="457200"/>
          </a:xfrm>
          <a:prstGeom prst="roundRect">
            <a:avLst/>
          </a:prstGeom>
          <a:solidFill>
            <a:srgbClr val="3B81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Times New Roman" charset="0"/>
              </a:rPr>
              <a:t>Computation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93630" y="3979461"/>
            <a:ext cx="21336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700" dirty="0">
                <a:solidFill>
                  <a:srgbClr val="FFFFFF"/>
                </a:solidFill>
                <a:latin typeface="Times New Roman" charset="0"/>
              </a:rPr>
              <a:t>Waiting for Data from GPU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2BFD2-D859-4FB7-BD22-5BE7E7F8F6A5}"/>
              </a:ext>
            </a:extLst>
          </p:cNvPr>
          <p:cNvSpPr txBox="1"/>
          <p:nvPr/>
        </p:nvSpPr>
        <p:spPr>
          <a:xfrm>
            <a:off x="800657" y="1361743"/>
            <a:ext cx="10590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Arial"/>
                <a:cs typeface="Arial"/>
              </a:rPr>
              <a:t>GPU memory hierarchy provide high BW, but usually high latency</a:t>
            </a:r>
          </a:p>
          <a:p>
            <a:pPr>
              <a:defRPr/>
            </a:pPr>
            <a:r>
              <a:rPr lang="en-US" sz="2400" b="1" dirty="0">
                <a:solidFill>
                  <a:srgbClr val="00B050"/>
                </a:solidFill>
                <a:latin typeface="Arial"/>
                <a:cs typeface="Arial"/>
                <a:sym typeface="Wingdings" panose="05000000000000000000" pitchFamily="2" charset="2"/>
              </a:rPr>
              <a:t> H</a:t>
            </a:r>
            <a:r>
              <a:rPr lang="en-US" sz="2400" b="1" dirty="0">
                <a:solidFill>
                  <a:srgbClr val="00B050"/>
                </a:solidFill>
                <a:latin typeface="Arial"/>
                <a:cs typeface="Arial"/>
              </a:rPr>
              <a:t>ide long memory latency with computation from other thread warps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6D645B4-1C5B-4267-9499-DA69DF24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5"/>
          <p:cNvSpPr>
            <a:spLocks noChangeArrowheads="1"/>
          </p:cNvSpPr>
          <p:nvPr/>
        </p:nvSpPr>
        <p:spPr bwMode="auto">
          <a:xfrm>
            <a:off x="2300287" y="2133600"/>
            <a:ext cx="2806700" cy="1905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FFFFFF"/>
                </a:solidFill>
                <a:ea typeface="굴림" pitchFamily="34" charset="-127"/>
              </a:rPr>
              <a:t>CPU</a:t>
            </a:r>
            <a:endParaRPr lang="ko-KR" altLang="en-US" b="1" kern="0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GPU Program Execution Flow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834352" y="1981200"/>
            <a:ext cx="533400" cy="33528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defTabSz="914398">
              <a:defRPr/>
            </a:pPr>
            <a:r>
              <a:rPr lang="en-US" altLang="ko-KR" sz="2000" b="1" kern="0" dirty="0">
                <a:solidFill>
                  <a:srgbClr val="FFFFFF"/>
                </a:solidFill>
              </a:rPr>
              <a:t>                  PCI-Express</a:t>
            </a:r>
            <a:endParaRPr lang="ko-KR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77" name="직사각형 6"/>
          <p:cNvSpPr>
            <a:spLocks noChangeArrowheads="1"/>
          </p:cNvSpPr>
          <p:nvPr/>
        </p:nvSpPr>
        <p:spPr bwMode="auto">
          <a:xfrm>
            <a:off x="2300287" y="4419600"/>
            <a:ext cx="2806700" cy="7064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969696"/>
                </a:solidFill>
                <a:ea typeface="굴림" pitchFamily="34" charset="-127"/>
              </a:rPr>
              <a:t>System Memory</a:t>
            </a:r>
            <a:endParaRPr lang="ko-KR" altLang="en-US" b="1" kern="0">
              <a:solidFill>
                <a:srgbClr val="969696"/>
              </a:solidFill>
              <a:ea typeface="굴림" pitchFamily="34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177087" y="2133600"/>
            <a:ext cx="2724150" cy="18557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969696"/>
                </a:solidFill>
                <a:ea typeface="굴림" charset="-127"/>
              </a:rPr>
              <a:t>GPU</a:t>
            </a:r>
            <a:endParaRPr lang="ko-KR" altLang="en-US" b="1" kern="0">
              <a:solidFill>
                <a:srgbClr val="969696"/>
              </a:solidFill>
              <a:ea typeface="굴림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181850" y="4375151"/>
            <a:ext cx="2724150" cy="730250"/>
          </a:xfrm>
          <a:prstGeom prst="rect">
            <a:avLst/>
          </a:prstGeom>
          <a:solidFill>
            <a:srgbClr val="FF9966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98">
              <a:defRPr/>
            </a:pPr>
            <a:r>
              <a:rPr lang="en-US" altLang="ko-KR" b="1" kern="0" dirty="0">
                <a:solidFill>
                  <a:srgbClr val="FFFFFF"/>
                </a:solidFill>
                <a:ea typeface="굴림" charset="-127"/>
              </a:rPr>
              <a:t>Global Memory</a:t>
            </a:r>
            <a:endParaRPr lang="ko-KR" altLang="en-US" b="1" kern="0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0" name="직사각형 9"/>
          <p:cNvSpPr>
            <a:spLocks noChangeArrowheads="1"/>
          </p:cNvSpPr>
          <p:nvPr/>
        </p:nvSpPr>
        <p:spPr bwMode="auto">
          <a:xfrm>
            <a:off x="2224087" y="1600200"/>
            <a:ext cx="2959100" cy="38100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ysClr val="windowText" lastClr="000000"/>
                </a:solidFill>
                <a:ea typeface="굴림" pitchFamily="34" charset="-127"/>
              </a:rPr>
              <a:t>Host</a:t>
            </a:r>
            <a:endParaRPr lang="ko-KR" altLang="en-US" b="1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1" name="직사각형 10"/>
          <p:cNvSpPr>
            <a:spLocks noChangeArrowheads="1"/>
          </p:cNvSpPr>
          <p:nvPr/>
        </p:nvSpPr>
        <p:spPr bwMode="auto">
          <a:xfrm>
            <a:off x="7086600" y="1600200"/>
            <a:ext cx="2895600" cy="38100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ysClr val="windowText" lastClr="000000"/>
                </a:solidFill>
                <a:ea typeface="굴림" pitchFamily="34" charset="-127"/>
              </a:rPr>
              <a:t>Device</a:t>
            </a:r>
            <a:endParaRPr lang="ko-KR" altLang="en-US" b="1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2" name="아래쪽 화살표 13"/>
          <p:cNvSpPr>
            <a:spLocks noChangeArrowheads="1"/>
          </p:cNvSpPr>
          <p:nvPr/>
        </p:nvSpPr>
        <p:spPr bwMode="auto">
          <a:xfrm>
            <a:off x="4040187" y="40386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83" name="아래쪽 화살표 15"/>
          <p:cNvSpPr>
            <a:spLocks noChangeArrowheads="1"/>
          </p:cNvSpPr>
          <p:nvPr/>
        </p:nvSpPr>
        <p:spPr bwMode="auto">
          <a:xfrm>
            <a:off x="8918575" y="3983038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4" name="아래쪽 화살표 16"/>
          <p:cNvSpPr>
            <a:spLocks noChangeArrowheads="1"/>
          </p:cNvSpPr>
          <p:nvPr/>
        </p:nvSpPr>
        <p:spPr bwMode="auto">
          <a:xfrm rot="10800000">
            <a:off x="3125787" y="40386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5" name="아래쪽 화살표 17"/>
          <p:cNvSpPr>
            <a:spLocks noChangeArrowheads="1"/>
          </p:cNvSpPr>
          <p:nvPr/>
        </p:nvSpPr>
        <p:spPr bwMode="auto">
          <a:xfrm rot="10800000">
            <a:off x="7927975" y="3990975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87" name="오른쪽 화살표 20"/>
          <p:cNvSpPr>
            <a:spLocks noChangeArrowheads="1"/>
          </p:cNvSpPr>
          <p:nvPr/>
        </p:nvSpPr>
        <p:spPr bwMode="auto">
          <a:xfrm rot="10800000">
            <a:off x="5206996" y="3387395"/>
            <a:ext cx="1905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1" name="직사각형 43"/>
          <p:cNvSpPr>
            <a:spLocks noChangeArrowheads="1"/>
          </p:cNvSpPr>
          <p:nvPr/>
        </p:nvSpPr>
        <p:spPr bwMode="auto">
          <a:xfrm flipH="1">
            <a:off x="76342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2" name="직사각형 44"/>
          <p:cNvSpPr>
            <a:spLocks noChangeArrowheads="1"/>
          </p:cNvSpPr>
          <p:nvPr/>
        </p:nvSpPr>
        <p:spPr bwMode="auto">
          <a:xfrm flipH="1">
            <a:off x="77104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3" name="직사각형 45"/>
          <p:cNvSpPr>
            <a:spLocks noChangeArrowheads="1"/>
          </p:cNvSpPr>
          <p:nvPr/>
        </p:nvSpPr>
        <p:spPr bwMode="auto">
          <a:xfrm flipH="1">
            <a:off x="77866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4" name="직사각형 46"/>
          <p:cNvSpPr>
            <a:spLocks noChangeArrowheads="1"/>
          </p:cNvSpPr>
          <p:nvPr/>
        </p:nvSpPr>
        <p:spPr bwMode="auto">
          <a:xfrm flipH="1">
            <a:off x="78628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5" name="직사각형 47"/>
          <p:cNvSpPr>
            <a:spLocks noChangeArrowheads="1"/>
          </p:cNvSpPr>
          <p:nvPr/>
        </p:nvSpPr>
        <p:spPr bwMode="auto">
          <a:xfrm flipH="1">
            <a:off x="76342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6" name="직사각형 48"/>
          <p:cNvSpPr>
            <a:spLocks noChangeArrowheads="1"/>
          </p:cNvSpPr>
          <p:nvPr/>
        </p:nvSpPr>
        <p:spPr bwMode="auto">
          <a:xfrm flipH="1">
            <a:off x="77104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7" name="직사각형 49"/>
          <p:cNvSpPr>
            <a:spLocks noChangeArrowheads="1"/>
          </p:cNvSpPr>
          <p:nvPr/>
        </p:nvSpPr>
        <p:spPr bwMode="auto">
          <a:xfrm flipH="1">
            <a:off x="77866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8" name="직사각형 50"/>
          <p:cNvSpPr>
            <a:spLocks noChangeArrowheads="1"/>
          </p:cNvSpPr>
          <p:nvPr/>
        </p:nvSpPr>
        <p:spPr bwMode="auto">
          <a:xfrm flipH="1">
            <a:off x="78628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9" name="직사각형 51"/>
          <p:cNvSpPr>
            <a:spLocks noChangeArrowheads="1"/>
          </p:cNvSpPr>
          <p:nvPr/>
        </p:nvSpPr>
        <p:spPr bwMode="auto">
          <a:xfrm flipH="1">
            <a:off x="76342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0" name="직사각형 52"/>
          <p:cNvSpPr>
            <a:spLocks noChangeArrowheads="1"/>
          </p:cNvSpPr>
          <p:nvPr/>
        </p:nvSpPr>
        <p:spPr bwMode="auto">
          <a:xfrm flipH="1">
            <a:off x="77104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1" name="직사각형 53"/>
          <p:cNvSpPr>
            <a:spLocks noChangeArrowheads="1"/>
          </p:cNvSpPr>
          <p:nvPr/>
        </p:nvSpPr>
        <p:spPr bwMode="auto">
          <a:xfrm flipH="1">
            <a:off x="77866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2" name="직사각형 54"/>
          <p:cNvSpPr>
            <a:spLocks noChangeArrowheads="1"/>
          </p:cNvSpPr>
          <p:nvPr/>
        </p:nvSpPr>
        <p:spPr bwMode="auto">
          <a:xfrm flipH="1">
            <a:off x="78628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74056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0"/>
          <a:lstStyle/>
          <a:p>
            <a:pPr algn="ctr" defTabSz="914398">
              <a:defRPr/>
            </a:pPr>
            <a:r>
              <a:rPr lang="en-US" altLang="ko-KR" sz="1050" b="1" kern="0" dirty="0">
                <a:solidFill>
                  <a:srgbClr val="969696">
                    <a:lumMod val="20000"/>
                    <a:lumOff val="80000"/>
                  </a:srgbClr>
                </a:solidFill>
                <a:ea typeface="굴림" charset="-127"/>
              </a:rPr>
              <a:t>SM</a:t>
            </a:r>
            <a:endParaRPr lang="ko-KR" altLang="en-US" sz="1050" b="1" kern="0" dirty="0">
              <a:solidFill>
                <a:srgbClr val="969696">
                  <a:lumMod val="20000"/>
                  <a:lumOff val="80000"/>
                </a:srgbClr>
              </a:solidFill>
              <a:ea typeface="굴림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7104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80152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3200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86248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93106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9" name="TextBox 216"/>
          <p:cNvSpPr txBox="1">
            <a:spLocks noChangeArrowheads="1"/>
          </p:cNvSpPr>
          <p:nvPr/>
        </p:nvSpPr>
        <p:spPr bwMode="auto">
          <a:xfrm>
            <a:off x="8853487" y="3243264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98" eaLnBrk="1" hangingPunct="1">
              <a:defRPr/>
            </a:pPr>
            <a:r>
              <a:rPr lang="en-US" altLang="ko-KR" sz="2400" b="1" kern="0">
                <a:solidFill>
                  <a:srgbClr val="969696"/>
                </a:solidFill>
                <a:ea typeface="굴림" pitchFamily="34" charset="-127"/>
              </a:rPr>
              <a:t>...</a:t>
            </a:r>
            <a:endParaRPr lang="ko-KR" altLang="en-US" sz="2400" b="1" kern="0">
              <a:solidFill>
                <a:srgbClr val="969696"/>
              </a:solidFill>
              <a:ea typeface="굴림" pitchFamily="34" charset="-127"/>
            </a:endParaRPr>
          </a:p>
        </p:txBody>
      </p:sp>
      <p:cxnSp>
        <p:nvCxnSpPr>
          <p:cNvPr id="110" name="직선 화살표 연결선 64"/>
          <p:cNvCxnSpPr>
            <a:cxnSpLocks noChangeShapeType="1"/>
            <a:stCxn id="99" idx="2"/>
            <a:endCxn id="103" idx="0"/>
          </p:cNvCxnSpPr>
          <p:nvPr/>
        </p:nvCxnSpPr>
        <p:spPr bwMode="auto">
          <a:xfrm flipH="1">
            <a:off x="7519987" y="2971800"/>
            <a:ext cx="138113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66"/>
          <p:cNvCxnSpPr>
            <a:cxnSpLocks noChangeShapeType="1"/>
            <a:stCxn id="100" idx="2"/>
            <a:endCxn id="104" idx="0"/>
          </p:cNvCxnSpPr>
          <p:nvPr/>
        </p:nvCxnSpPr>
        <p:spPr bwMode="auto">
          <a:xfrm>
            <a:off x="7734300" y="2971800"/>
            <a:ext cx="904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화살표 연결선 68"/>
          <p:cNvCxnSpPr>
            <a:cxnSpLocks noChangeShapeType="1"/>
            <a:stCxn id="101" idx="2"/>
            <a:endCxn id="105" idx="0"/>
          </p:cNvCxnSpPr>
          <p:nvPr/>
        </p:nvCxnSpPr>
        <p:spPr bwMode="auto">
          <a:xfrm>
            <a:off x="7810500" y="2971800"/>
            <a:ext cx="3190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화살표 연결선 70"/>
          <p:cNvCxnSpPr>
            <a:cxnSpLocks noChangeShapeType="1"/>
            <a:stCxn id="102" idx="2"/>
            <a:endCxn id="106" idx="0"/>
          </p:cNvCxnSpPr>
          <p:nvPr/>
        </p:nvCxnSpPr>
        <p:spPr bwMode="auto">
          <a:xfrm>
            <a:off x="7886700" y="2971800"/>
            <a:ext cx="5476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화살표 연결선 72"/>
          <p:cNvCxnSpPr>
            <a:cxnSpLocks noChangeShapeType="1"/>
            <a:stCxn id="98" idx="1"/>
            <a:endCxn id="107" idx="0"/>
          </p:cNvCxnSpPr>
          <p:nvPr/>
        </p:nvCxnSpPr>
        <p:spPr bwMode="auto">
          <a:xfrm>
            <a:off x="7910514" y="2828926"/>
            <a:ext cx="828675" cy="60007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직선 화살표 연결선 74"/>
          <p:cNvCxnSpPr>
            <a:cxnSpLocks noChangeShapeType="1"/>
            <a:stCxn id="94" idx="2"/>
            <a:endCxn id="108" idx="0"/>
          </p:cNvCxnSpPr>
          <p:nvPr/>
        </p:nvCxnSpPr>
        <p:spPr bwMode="auto">
          <a:xfrm>
            <a:off x="7886700" y="2762250"/>
            <a:ext cx="1538287" cy="66675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43"/>
          <p:cNvSpPr txBox="1">
            <a:spLocks noChangeArrowheads="1"/>
          </p:cNvSpPr>
          <p:nvPr/>
        </p:nvSpPr>
        <p:spPr bwMode="auto">
          <a:xfrm>
            <a:off x="5635623" y="3487408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600" b="1" dirty="0">
                <a:ea typeface="굴림" pitchFamily="34" charset="-127"/>
              </a:rPr>
              <a:t>Results</a:t>
            </a:r>
          </a:p>
        </p:txBody>
      </p:sp>
      <p:sp>
        <p:nvSpPr>
          <p:cNvPr id="144" name="TextBox 92"/>
          <p:cNvSpPr txBox="1">
            <a:spLocks noChangeArrowheads="1"/>
          </p:cNvSpPr>
          <p:nvPr/>
        </p:nvSpPr>
        <p:spPr bwMode="auto">
          <a:xfrm>
            <a:off x="8286750" y="2533650"/>
            <a:ext cx="1728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400" b="1" dirty="0">
                <a:ea typeface="굴림" pitchFamily="34" charset="-127"/>
              </a:rPr>
              <a:t>Execute a kernel in parallel</a:t>
            </a:r>
            <a:endParaRPr lang="ko-KR" altLang="en-US" sz="1400" b="1" dirty="0">
              <a:solidFill>
                <a:srgbClr val="EAEAEA"/>
              </a:solidFill>
              <a:ea typeface="굴림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2318" y="2508259"/>
            <a:ext cx="1864619" cy="13779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Application</a:t>
            </a:r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2077" dirty="0"/>
          </a:p>
        </p:txBody>
      </p:sp>
      <p:sp>
        <p:nvSpPr>
          <p:cNvPr id="6" name="Rectangle 5"/>
          <p:cNvSpPr/>
          <p:nvPr/>
        </p:nvSpPr>
        <p:spPr>
          <a:xfrm>
            <a:off x="2986300" y="2828926"/>
            <a:ext cx="1578650" cy="155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Sequential Part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86300" y="3041973"/>
            <a:ext cx="1578650" cy="155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Parallel Part</a:t>
            </a:r>
          </a:p>
        </p:txBody>
      </p:sp>
      <p:sp>
        <p:nvSpPr>
          <p:cNvPr id="7" name="Trapezoid 6"/>
          <p:cNvSpPr/>
          <p:nvPr/>
        </p:nvSpPr>
        <p:spPr>
          <a:xfrm rot="16200000">
            <a:off x="4763154" y="2785935"/>
            <a:ext cx="257982" cy="662687"/>
          </a:xfrm>
          <a:custGeom>
            <a:avLst/>
            <a:gdLst>
              <a:gd name="connsiteX0" fmla="*/ 0 w 280738"/>
              <a:gd name="connsiteY0" fmla="*/ 560038 h 560038"/>
              <a:gd name="connsiteX1" fmla="*/ 74949 w 280738"/>
              <a:gd name="connsiteY1" fmla="*/ 0 h 560038"/>
              <a:gd name="connsiteX2" fmla="*/ 205789 w 280738"/>
              <a:gd name="connsiteY2" fmla="*/ 0 h 560038"/>
              <a:gd name="connsiteX3" fmla="*/ 280738 w 280738"/>
              <a:gd name="connsiteY3" fmla="*/ 560038 h 560038"/>
              <a:gd name="connsiteX4" fmla="*/ 0 w 280738"/>
              <a:gd name="connsiteY4" fmla="*/ 560038 h 560038"/>
              <a:gd name="connsiteX0" fmla="*/ 0 w 261688"/>
              <a:gd name="connsiteY0" fmla="*/ 560038 h 560038"/>
              <a:gd name="connsiteX1" fmla="*/ 74949 w 261688"/>
              <a:gd name="connsiteY1" fmla="*/ 0 h 560038"/>
              <a:gd name="connsiteX2" fmla="*/ 205789 w 261688"/>
              <a:gd name="connsiteY2" fmla="*/ 0 h 560038"/>
              <a:gd name="connsiteX3" fmla="*/ 261688 w 261688"/>
              <a:gd name="connsiteY3" fmla="*/ 560038 h 560038"/>
              <a:gd name="connsiteX4" fmla="*/ 0 w 261688"/>
              <a:gd name="connsiteY4" fmla="*/ 560038 h 560038"/>
              <a:gd name="connsiteX0" fmla="*/ 0 w 228350"/>
              <a:gd name="connsiteY0" fmla="*/ 564800 h 564800"/>
              <a:gd name="connsiteX1" fmla="*/ 41611 w 228350"/>
              <a:gd name="connsiteY1" fmla="*/ 0 h 564800"/>
              <a:gd name="connsiteX2" fmla="*/ 172451 w 228350"/>
              <a:gd name="connsiteY2" fmla="*/ 0 h 564800"/>
              <a:gd name="connsiteX3" fmla="*/ 228350 w 228350"/>
              <a:gd name="connsiteY3" fmla="*/ 560038 h 564800"/>
              <a:gd name="connsiteX4" fmla="*/ 0 w 228350"/>
              <a:gd name="connsiteY4" fmla="*/ 564800 h 564800"/>
              <a:gd name="connsiteX0" fmla="*/ 0 w 218825"/>
              <a:gd name="connsiteY0" fmla="*/ 564800 h 564800"/>
              <a:gd name="connsiteX1" fmla="*/ 41611 w 218825"/>
              <a:gd name="connsiteY1" fmla="*/ 0 h 564800"/>
              <a:gd name="connsiteX2" fmla="*/ 172451 w 218825"/>
              <a:gd name="connsiteY2" fmla="*/ 0 h 564800"/>
              <a:gd name="connsiteX3" fmla="*/ 218825 w 218825"/>
              <a:gd name="connsiteY3" fmla="*/ 555276 h 564800"/>
              <a:gd name="connsiteX4" fmla="*/ 0 w 218825"/>
              <a:gd name="connsiteY4" fmla="*/ 564800 h 564800"/>
              <a:gd name="connsiteX0" fmla="*/ 0 w 218821"/>
              <a:gd name="connsiteY0" fmla="*/ 564800 h 588617"/>
              <a:gd name="connsiteX1" fmla="*/ 41611 w 218821"/>
              <a:gd name="connsiteY1" fmla="*/ 0 h 588617"/>
              <a:gd name="connsiteX2" fmla="*/ 172451 w 218821"/>
              <a:gd name="connsiteY2" fmla="*/ 0 h 588617"/>
              <a:gd name="connsiteX3" fmla="*/ 218821 w 218821"/>
              <a:gd name="connsiteY3" fmla="*/ 588617 h 588617"/>
              <a:gd name="connsiteX4" fmla="*/ 0 w 218821"/>
              <a:gd name="connsiteY4" fmla="*/ 564800 h 588617"/>
              <a:gd name="connsiteX0" fmla="*/ 0 w 223584"/>
              <a:gd name="connsiteY0" fmla="*/ 564800 h 574329"/>
              <a:gd name="connsiteX1" fmla="*/ 41611 w 223584"/>
              <a:gd name="connsiteY1" fmla="*/ 0 h 574329"/>
              <a:gd name="connsiteX2" fmla="*/ 172451 w 223584"/>
              <a:gd name="connsiteY2" fmla="*/ 0 h 574329"/>
              <a:gd name="connsiteX3" fmla="*/ 223584 w 223584"/>
              <a:gd name="connsiteY3" fmla="*/ 574329 h 574329"/>
              <a:gd name="connsiteX4" fmla="*/ 0 w 223584"/>
              <a:gd name="connsiteY4" fmla="*/ 564800 h 5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84" h="574329">
                <a:moveTo>
                  <a:pt x="0" y="564800"/>
                </a:moveTo>
                <a:lnTo>
                  <a:pt x="41611" y="0"/>
                </a:lnTo>
                <a:lnTo>
                  <a:pt x="172451" y="0"/>
                </a:lnTo>
                <a:lnTo>
                  <a:pt x="223584" y="574329"/>
                </a:lnTo>
                <a:lnTo>
                  <a:pt x="0" y="564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86" name="오른쪽 화살표 19"/>
          <p:cNvSpPr>
            <a:spLocks noChangeArrowheads="1"/>
          </p:cNvSpPr>
          <p:nvPr/>
        </p:nvSpPr>
        <p:spPr bwMode="auto">
          <a:xfrm>
            <a:off x="5206996" y="2853995"/>
            <a:ext cx="1905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0" name="TextBox 143"/>
          <p:cNvSpPr txBox="1">
            <a:spLocks noChangeArrowheads="1"/>
          </p:cNvSpPr>
          <p:nvPr/>
        </p:nvSpPr>
        <p:spPr bwMode="auto">
          <a:xfrm>
            <a:off x="5183186" y="2942895"/>
            <a:ext cx="18293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600" b="1" dirty="0">
                <a:ea typeface="굴림" pitchFamily="34" charset="-127"/>
              </a:rPr>
              <a:t>Kernel with data 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B7D7B04E-E1B9-4FC0-86D5-26598B7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9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16" grpId="0"/>
      <p:bldP spid="144" grpId="0"/>
      <p:bldP spid="6" grpId="0" animBg="1"/>
      <p:bldP spid="68" grpId="0" animBg="1"/>
      <p:bldP spid="7" grpId="0" animBg="1"/>
      <p:bldP spid="86" grpId="0" animBg="1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5"/>
          <p:cNvSpPr>
            <a:spLocks noChangeArrowheads="1"/>
          </p:cNvSpPr>
          <p:nvPr/>
        </p:nvSpPr>
        <p:spPr bwMode="auto">
          <a:xfrm>
            <a:off x="2300287" y="2133600"/>
            <a:ext cx="2806700" cy="1905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FFFFFF"/>
                </a:solidFill>
                <a:ea typeface="굴림" pitchFamily="34" charset="-127"/>
              </a:rPr>
              <a:t>CPU</a:t>
            </a:r>
            <a:endParaRPr lang="ko-KR" altLang="en-US" b="1" kern="0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GPU Program Execution Flow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834352" y="1981200"/>
            <a:ext cx="533400" cy="33528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defTabSz="914398">
              <a:defRPr/>
            </a:pPr>
            <a:r>
              <a:rPr lang="en-US" altLang="ko-KR" sz="2000" b="1" kern="0" dirty="0">
                <a:solidFill>
                  <a:srgbClr val="FFFFFF"/>
                </a:solidFill>
              </a:rPr>
              <a:t>                  PCI-Express</a:t>
            </a:r>
            <a:endParaRPr lang="ko-KR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77" name="직사각형 6"/>
          <p:cNvSpPr>
            <a:spLocks noChangeArrowheads="1"/>
          </p:cNvSpPr>
          <p:nvPr/>
        </p:nvSpPr>
        <p:spPr bwMode="auto">
          <a:xfrm>
            <a:off x="2300287" y="4419600"/>
            <a:ext cx="2806700" cy="7064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969696"/>
                </a:solidFill>
                <a:ea typeface="굴림" pitchFamily="34" charset="-127"/>
              </a:rPr>
              <a:t>System Memory</a:t>
            </a:r>
            <a:endParaRPr lang="ko-KR" altLang="en-US" b="1" kern="0">
              <a:solidFill>
                <a:srgbClr val="969696"/>
              </a:solidFill>
              <a:ea typeface="굴림" pitchFamily="34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177087" y="2133600"/>
            <a:ext cx="2724150" cy="18557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rgbClr val="969696"/>
                </a:solidFill>
                <a:ea typeface="굴림" charset="-127"/>
              </a:rPr>
              <a:t>GPU</a:t>
            </a:r>
            <a:endParaRPr lang="ko-KR" altLang="en-US" b="1" kern="0">
              <a:solidFill>
                <a:srgbClr val="969696"/>
              </a:solidFill>
              <a:ea typeface="굴림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181850" y="4375151"/>
            <a:ext cx="2724150" cy="730250"/>
          </a:xfrm>
          <a:prstGeom prst="rect">
            <a:avLst/>
          </a:prstGeom>
          <a:solidFill>
            <a:srgbClr val="FF9966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98">
              <a:defRPr/>
            </a:pPr>
            <a:r>
              <a:rPr lang="en-US" altLang="ko-KR" b="1" kern="0" dirty="0">
                <a:solidFill>
                  <a:srgbClr val="FFFFFF"/>
                </a:solidFill>
                <a:ea typeface="굴림" charset="-127"/>
              </a:rPr>
              <a:t>Global Memory</a:t>
            </a:r>
            <a:endParaRPr lang="ko-KR" altLang="en-US" b="1" kern="0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0" name="직사각형 9"/>
          <p:cNvSpPr>
            <a:spLocks noChangeArrowheads="1"/>
          </p:cNvSpPr>
          <p:nvPr/>
        </p:nvSpPr>
        <p:spPr bwMode="auto">
          <a:xfrm>
            <a:off x="2224087" y="1600200"/>
            <a:ext cx="2959100" cy="38100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ysClr val="windowText" lastClr="000000"/>
                </a:solidFill>
                <a:ea typeface="굴림" pitchFamily="34" charset="-127"/>
              </a:rPr>
              <a:t>Host</a:t>
            </a:r>
            <a:endParaRPr lang="ko-KR" altLang="en-US" b="1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1" name="직사각형 10"/>
          <p:cNvSpPr>
            <a:spLocks noChangeArrowheads="1"/>
          </p:cNvSpPr>
          <p:nvPr/>
        </p:nvSpPr>
        <p:spPr bwMode="auto">
          <a:xfrm>
            <a:off x="7086600" y="1600200"/>
            <a:ext cx="2895600" cy="38100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defTabSz="914398">
              <a:defRPr/>
            </a:pPr>
            <a:r>
              <a:rPr lang="en-US" altLang="ko-KR" b="1" kern="0">
                <a:solidFill>
                  <a:sysClr val="windowText" lastClr="000000"/>
                </a:solidFill>
                <a:ea typeface="굴림" pitchFamily="34" charset="-127"/>
              </a:rPr>
              <a:t>Device</a:t>
            </a:r>
            <a:endParaRPr lang="ko-KR" altLang="en-US" b="1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2" name="아래쪽 화살표 13"/>
          <p:cNvSpPr>
            <a:spLocks noChangeArrowheads="1"/>
          </p:cNvSpPr>
          <p:nvPr/>
        </p:nvSpPr>
        <p:spPr bwMode="auto">
          <a:xfrm>
            <a:off x="4040187" y="40386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83" name="아래쪽 화살표 15"/>
          <p:cNvSpPr>
            <a:spLocks noChangeArrowheads="1"/>
          </p:cNvSpPr>
          <p:nvPr/>
        </p:nvSpPr>
        <p:spPr bwMode="auto">
          <a:xfrm>
            <a:off x="8918575" y="3983038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4" name="아래쪽 화살표 16"/>
          <p:cNvSpPr>
            <a:spLocks noChangeArrowheads="1"/>
          </p:cNvSpPr>
          <p:nvPr/>
        </p:nvSpPr>
        <p:spPr bwMode="auto">
          <a:xfrm rot="10800000">
            <a:off x="3125787" y="40386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85" name="아래쪽 화살표 17"/>
          <p:cNvSpPr>
            <a:spLocks noChangeArrowheads="1"/>
          </p:cNvSpPr>
          <p:nvPr/>
        </p:nvSpPr>
        <p:spPr bwMode="auto">
          <a:xfrm rot="10800000">
            <a:off x="7927975" y="3990975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  <p:sp>
        <p:nvSpPr>
          <p:cNvPr id="87" name="오른쪽 화살표 20"/>
          <p:cNvSpPr>
            <a:spLocks noChangeArrowheads="1"/>
          </p:cNvSpPr>
          <p:nvPr/>
        </p:nvSpPr>
        <p:spPr bwMode="auto">
          <a:xfrm rot="10800000">
            <a:off x="5206996" y="3821338"/>
            <a:ext cx="1905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1" name="직사각형 43"/>
          <p:cNvSpPr>
            <a:spLocks noChangeArrowheads="1"/>
          </p:cNvSpPr>
          <p:nvPr/>
        </p:nvSpPr>
        <p:spPr bwMode="auto">
          <a:xfrm flipH="1">
            <a:off x="76342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2" name="직사각형 44"/>
          <p:cNvSpPr>
            <a:spLocks noChangeArrowheads="1"/>
          </p:cNvSpPr>
          <p:nvPr/>
        </p:nvSpPr>
        <p:spPr bwMode="auto">
          <a:xfrm flipH="1">
            <a:off x="77104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3" name="직사각형 45"/>
          <p:cNvSpPr>
            <a:spLocks noChangeArrowheads="1"/>
          </p:cNvSpPr>
          <p:nvPr/>
        </p:nvSpPr>
        <p:spPr bwMode="auto">
          <a:xfrm flipH="1">
            <a:off x="77866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4" name="직사각형 46"/>
          <p:cNvSpPr>
            <a:spLocks noChangeArrowheads="1"/>
          </p:cNvSpPr>
          <p:nvPr/>
        </p:nvSpPr>
        <p:spPr bwMode="auto">
          <a:xfrm flipH="1">
            <a:off x="7862887" y="268605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5" name="직사각형 47"/>
          <p:cNvSpPr>
            <a:spLocks noChangeArrowheads="1"/>
          </p:cNvSpPr>
          <p:nvPr/>
        </p:nvSpPr>
        <p:spPr bwMode="auto">
          <a:xfrm flipH="1">
            <a:off x="76342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6" name="직사각형 48"/>
          <p:cNvSpPr>
            <a:spLocks noChangeArrowheads="1"/>
          </p:cNvSpPr>
          <p:nvPr/>
        </p:nvSpPr>
        <p:spPr bwMode="auto">
          <a:xfrm flipH="1">
            <a:off x="77104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7" name="직사각형 49"/>
          <p:cNvSpPr>
            <a:spLocks noChangeArrowheads="1"/>
          </p:cNvSpPr>
          <p:nvPr/>
        </p:nvSpPr>
        <p:spPr bwMode="auto">
          <a:xfrm flipH="1">
            <a:off x="77866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8" name="직사각형 50"/>
          <p:cNvSpPr>
            <a:spLocks noChangeArrowheads="1"/>
          </p:cNvSpPr>
          <p:nvPr/>
        </p:nvSpPr>
        <p:spPr bwMode="auto">
          <a:xfrm flipH="1">
            <a:off x="7862887" y="2790825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9" name="직사각형 51"/>
          <p:cNvSpPr>
            <a:spLocks noChangeArrowheads="1"/>
          </p:cNvSpPr>
          <p:nvPr/>
        </p:nvSpPr>
        <p:spPr bwMode="auto">
          <a:xfrm flipH="1">
            <a:off x="76342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0" name="직사각형 52"/>
          <p:cNvSpPr>
            <a:spLocks noChangeArrowheads="1"/>
          </p:cNvSpPr>
          <p:nvPr/>
        </p:nvSpPr>
        <p:spPr bwMode="auto">
          <a:xfrm flipH="1">
            <a:off x="77104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1" name="직사각형 53"/>
          <p:cNvSpPr>
            <a:spLocks noChangeArrowheads="1"/>
          </p:cNvSpPr>
          <p:nvPr/>
        </p:nvSpPr>
        <p:spPr bwMode="auto">
          <a:xfrm flipH="1">
            <a:off x="77866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2" name="직사각형 54"/>
          <p:cNvSpPr>
            <a:spLocks noChangeArrowheads="1"/>
          </p:cNvSpPr>
          <p:nvPr/>
        </p:nvSpPr>
        <p:spPr bwMode="auto">
          <a:xfrm flipH="1">
            <a:off x="7862887" y="2895600"/>
            <a:ext cx="46038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0" rIns="0"/>
          <a:lstStyle/>
          <a:p>
            <a:pPr algn="ctr" defTabSz="914398">
              <a:defRPr/>
            </a:pPr>
            <a:endParaRPr lang="ko-KR" altLang="en-US" sz="1000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74056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0"/>
          <a:lstStyle/>
          <a:p>
            <a:pPr algn="ctr" defTabSz="914398">
              <a:defRPr/>
            </a:pPr>
            <a:r>
              <a:rPr lang="en-US" altLang="ko-KR" sz="1050" b="1" kern="0" dirty="0">
                <a:solidFill>
                  <a:srgbClr val="969696">
                    <a:lumMod val="20000"/>
                    <a:lumOff val="80000"/>
                  </a:srgbClr>
                </a:solidFill>
                <a:ea typeface="굴림" charset="-127"/>
              </a:rPr>
              <a:t>SM</a:t>
            </a:r>
            <a:endParaRPr lang="ko-KR" altLang="en-US" sz="1050" b="1" kern="0" dirty="0">
              <a:solidFill>
                <a:srgbClr val="969696">
                  <a:lumMod val="20000"/>
                  <a:lumOff val="80000"/>
                </a:srgbClr>
              </a:solidFill>
              <a:ea typeface="굴림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7104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80152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3200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86248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9310687" y="3429000"/>
            <a:ext cx="228600" cy="2286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charset="-127"/>
            </a:endParaRPr>
          </a:p>
        </p:txBody>
      </p:sp>
      <p:sp>
        <p:nvSpPr>
          <p:cNvPr id="109" name="TextBox 216"/>
          <p:cNvSpPr txBox="1">
            <a:spLocks noChangeArrowheads="1"/>
          </p:cNvSpPr>
          <p:nvPr/>
        </p:nvSpPr>
        <p:spPr bwMode="auto">
          <a:xfrm>
            <a:off x="8853487" y="3243264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98" eaLnBrk="1" hangingPunct="1">
              <a:defRPr/>
            </a:pPr>
            <a:r>
              <a:rPr lang="en-US" altLang="ko-KR" sz="2400" b="1" kern="0">
                <a:solidFill>
                  <a:srgbClr val="969696"/>
                </a:solidFill>
                <a:ea typeface="굴림" pitchFamily="34" charset="-127"/>
              </a:rPr>
              <a:t>...</a:t>
            </a:r>
            <a:endParaRPr lang="ko-KR" altLang="en-US" sz="2400" b="1" kern="0">
              <a:solidFill>
                <a:srgbClr val="969696"/>
              </a:solidFill>
              <a:ea typeface="굴림" pitchFamily="34" charset="-127"/>
            </a:endParaRPr>
          </a:p>
        </p:txBody>
      </p:sp>
      <p:cxnSp>
        <p:nvCxnSpPr>
          <p:cNvPr id="110" name="직선 화살표 연결선 64"/>
          <p:cNvCxnSpPr>
            <a:cxnSpLocks noChangeShapeType="1"/>
            <a:stCxn id="99" idx="2"/>
            <a:endCxn id="103" idx="0"/>
          </p:cNvCxnSpPr>
          <p:nvPr/>
        </p:nvCxnSpPr>
        <p:spPr bwMode="auto">
          <a:xfrm flipH="1">
            <a:off x="7519987" y="2971800"/>
            <a:ext cx="138113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화살표 연결선 66"/>
          <p:cNvCxnSpPr>
            <a:cxnSpLocks noChangeShapeType="1"/>
            <a:stCxn id="100" idx="2"/>
            <a:endCxn id="104" idx="0"/>
          </p:cNvCxnSpPr>
          <p:nvPr/>
        </p:nvCxnSpPr>
        <p:spPr bwMode="auto">
          <a:xfrm>
            <a:off x="7734300" y="2971800"/>
            <a:ext cx="904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화살표 연결선 68"/>
          <p:cNvCxnSpPr>
            <a:cxnSpLocks noChangeShapeType="1"/>
            <a:stCxn id="101" idx="2"/>
            <a:endCxn id="105" idx="0"/>
          </p:cNvCxnSpPr>
          <p:nvPr/>
        </p:nvCxnSpPr>
        <p:spPr bwMode="auto">
          <a:xfrm>
            <a:off x="7810500" y="2971800"/>
            <a:ext cx="3190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화살표 연결선 70"/>
          <p:cNvCxnSpPr>
            <a:cxnSpLocks noChangeShapeType="1"/>
            <a:stCxn id="102" idx="2"/>
            <a:endCxn id="106" idx="0"/>
          </p:cNvCxnSpPr>
          <p:nvPr/>
        </p:nvCxnSpPr>
        <p:spPr bwMode="auto">
          <a:xfrm>
            <a:off x="7886700" y="2971800"/>
            <a:ext cx="547687" cy="45720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화살표 연결선 72"/>
          <p:cNvCxnSpPr>
            <a:cxnSpLocks noChangeShapeType="1"/>
            <a:stCxn id="98" idx="1"/>
            <a:endCxn id="107" idx="0"/>
          </p:cNvCxnSpPr>
          <p:nvPr/>
        </p:nvCxnSpPr>
        <p:spPr bwMode="auto">
          <a:xfrm>
            <a:off x="7910514" y="2828926"/>
            <a:ext cx="828675" cy="60007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직선 화살표 연결선 74"/>
          <p:cNvCxnSpPr>
            <a:cxnSpLocks noChangeShapeType="1"/>
            <a:stCxn id="94" idx="2"/>
            <a:endCxn id="108" idx="0"/>
          </p:cNvCxnSpPr>
          <p:nvPr/>
        </p:nvCxnSpPr>
        <p:spPr bwMode="auto">
          <a:xfrm>
            <a:off x="7886700" y="2762250"/>
            <a:ext cx="1538287" cy="66675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43"/>
          <p:cNvSpPr txBox="1">
            <a:spLocks noChangeArrowheads="1"/>
          </p:cNvSpPr>
          <p:nvPr/>
        </p:nvSpPr>
        <p:spPr bwMode="auto">
          <a:xfrm>
            <a:off x="5635623" y="3921351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600" b="1" dirty="0">
                <a:ea typeface="굴림" pitchFamily="34" charset="-127"/>
              </a:rPr>
              <a:t>Results</a:t>
            </a:r>
          </a:p>
        </p:txBody>
      </p:sp>
      <p:sp>
        <p:nvSpPr>
          <p:cNvPr id="144" name="TextBox 92"/>
          <p:cNvSpPr txBox="1">
            <a:spLocks noChangeArrowheads="1"/>
          </p:cNvSpPr>
          <p:nvPr/>
        </p:nvSpPr>
        <p:spPr bwMode="auto">
          <a:xfrm>
            <a:off x="8287697" y="2533709"/>
            <a:ext cx="1647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400" b="1" dirty="0">
                <a:ea typeface="굴림" pitchFamily="34" charset="-127"/>
              </a:rPr>
              <a:t>Execute a kernel in parallel</a:t>
            </a:r>
            <a:endParaRPr lang="ko-KR" altLang="en-US" sz="1400" b="1" dirty="0">
              <a:solidFill>
                <a:srgbClr val="EAEAEA"/>
              </a:solidFill>
              <a:ea typeface="굴림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2318" y="2508259"/>
            <a:ext cx="1864619" cy="13779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Application</a:t>
            </a:r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1269" dirty="0"/>
          </a:p>
          <a:p>
            <a:pPr algn="ctr"/>
            <a:endParaRPr lang="en-US" sz="2077" dirty="0"/>
          </a:p>
        </p:txBody>
      </p:sp>
      <p:sp>
        <p:nvSpPr>
          <p:cNvPr id="6" name="Rectangle 5"/>
          <p:cNvSpPr/>
          <p:nvPr/>
        </p:nvSpPr>
        <p:spPr>
          <a:xfrm>
            <a:off x="2986300" y="2828926"/>
            <a:ext cx="1578650" cy="155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Sequential Part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86300" y="3041973"/>
            <a:ext cx="1578650" cy="155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Parallel Part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86300" y="3265202"/>
            <a:ext cx="1578650" cy="155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Sequential Part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86300" y="3478249"/>
            <a:ext cx="1578650" cy="155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Parallel Part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85302" y="3684379"/>
            <a:ext cx="1578650" cy="155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69" dirty="0"/>
              <a:t>Sequential Part</a:t>
            </a:r>
          </a:p>
        </p:txBody>
      </p:sp>
      <p:sp>
        <p:nvSpPr>
          <p:cNvPr id="7" name="Trapezoid 6"/>
          <p:cNvSpPr/>
          <p:nvPr/>
        </p:nvSpPr>
        <p:spPr>
          <a:xfrm rot="16200000">
            <a:off x="4763154" y="3219878"/>
            <a:ext cx="257982" cy="662687"/>
          </a:xfrm>
          <a:custGeom>
            <a:avLst/>
            <a:gdLst>
              <a:gd name="connsiteX0" fmla="*/ 0 w 280738"/>
              <a:gd name="connsiteY0" fmla="*/ 560038 h 560038"/>
              <a:gd name="connsiteX1" fmla="*/ 74949 w 280738"/>
              <a:gd name="connsiteY1" fmla="*/ 0 h 560038"/>
              <a:gd name="connsiteX2" fmla="*/ 205789 w 280738"/>
              <a:gd name="connsiteY2" fmla="*/ 0 h 560038"/>
              <a:gd name="connsiteX3" fmla="*/ 280738 w 280738"/>
              <a:gd name="connsiteY3" fmla="*/ 560038 h 560038"/>
              <a:gd name="connsiteX4" fmla="*/ 0 w 280738"/>
              <a:gd name="connsiteY4" fmla="*/ 560038 h 560038"/>
              <a:gd name="connsiteX0" fmla="*/ 0 w 261688"/>
              <a:gd name="connsiteY0" fmla="*/ 560038 h 560038"/>
              <a:gd name="connsiteX1" fmla="*/ 74949 w 261688"/>
              <a:gd name="connsiteY1" fmla="*/ 0 h 560038"/>
              <a:gd name="connsiteX2" fmla="*/ 205789 w 261688"/>
              <a:gd name="connsiteY2" fmla="*/ 0 h 560038"/>
              <a:gd name="connsiteX3" fmla="*/ 261688 w 261688"/>
              <a:gd name="connsiteY3" fmla="*/ 560038 h 560038"/>
              <a:gd name="connsiteX4" fmla="*/ 0 w 261688"/>
              <a:gd name="connsiteY4" fmla="*/ 560038 h 560038"/>
              <a:gd name="connsiteX0" fmla="*/ 0 w 228350"/>
              <a:gd name="connsiteY0" fmla="*/ 564800 h 564800"/>
              <a:gd name="connsiteX1" fmla="*/ 41611 w 228350"/>
              <a:gd name="connsiteY1" fmla="*/ 0 h 564800"/>
              <a:gd name="connsiteX2" fmla="*/ 172451 w 228350"/>
              <a:gd name="connsiteY2" fmla="*/ 0 h 564800"/>
              <a:gd name="connsiteX3" fmla="*/ 228350 w 228350"/>
              <a:gd name="connsiteY3" fmla="*/ 560038 h 564800"/>
              <a:gd name="connsiteX4" fmla="*/ 0 w 228350"/>
              <a:gd name="connsiteY4" fmla="*/ 564800 h 564800"/>
              <a:gd name="connsiteX0" fmla="*/ 0 w 218825"/>
              <a:gd name="connsiteY0" fmla="*/ 564800 h 564800"/>
              <a:gd name="connsiteX1" fmla="*/ 41611 w 218825"/>
              <a:gd name="connsiteY1" fmla="*/ 0 h 564800"/>
              <a:gd name="connsiteX2" fmla="*/ 172451 w 218825"/>
              <a:gd name="connsiteY2" fmla="*/ 0 h 564800"/>
              <a:gd name="connsiteX3" fmla="*/ 218825 w 218825"/>
              <a:gd name="connsiteY3" fmla="*/ 555276 h 564800"/>
              <a:gd name="connsiteX4" fmla="*/ 0 w 218825"/>
              <a:gd name="connsiteY4" fmla="*/ 564800 h 564800"/>
              <a:gd name="connsiteX0" fmla="*/ 0 w 218821"/>
              <a:gd name="connsiteY0" fmla="*/ 564800 h 588617"/>
              <a:gd name="connsiteX1" fmla="*/ 41611 w 218821"/>
              <a:gd name="connsiteY1" fmla="*/ 0 h 588617"/>
              <a:gd name="connsiteX2" fmla="*/ 172451 w 218821"/>
              <a:gd name="connsiteY2" fmla="*/ 0 h 588617"/>
              <a:gd name="connsiteX3" fmla="*/ 218821 w 218821"/>
              <a:gd name="connsiteY3" fmla="*/ 588617 h 588617"/>
              <a:gd name="connsiteX4" fmla="*/ 0 w 218821"/>
              <a:gd name="connsiteY4" fmla="*/ 564800 h 588617"/>
              <a:gd name="connsiteX0" fmla="*/ 0 w 223584"/>
              <a:gd name="connsiteY0" fmla="*/ 564800 h 574329"/>
              <a:gd name="connsiteX1" fmla="*/ 41611 w 223584"/>
              <a:gd name="connsiteY1" fmla="*/ 0 h 574329"/>
              <a:gd name="connsiteX2" fmla="*/ 172451 w 223584"/>
              <a:gd name="connsiteY2" fmla="*/ 0 h 574329"/>
              <a:gd name="connsiteX3" fmla="*/ 223584 w 223584"/>
              <a:gd name="connsiteY3" fmla="*/ 574329 h 574329"/>
              <a:gd name="connsiteX4" fmla="*/ 0 w 223584"/>
              <a:gd name="connsiteY4" fmla="*/ 564800 h 5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84" h="574329">
                <a:moveTo>
                  <a:pt x="0" y="564800"/>
                </a:moveTo>
                <a:lnTo>
                  <a:pt x="41611" y="0"/>
                </a:lnTo>
                <a:lnTo>
                  <a:pt x="172451" y="0"/>
                </a:lnTo>
                <a:lnTo>
                  <a:pt x="223584" y="574329"/>
                </a:lnTo>
                <a:lnTo>
                  <a:pt x="0" y="564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86" name="오른쪽 화살표 19"/>
          <p:cNvSpPr>
            <a:spLocks noChangeArrowheads="1"/>
          </p:cNvSpPr>
          <p:nvPr/>
        </p:nvSpPr>
        <p:spPr bwMode="auto">
          <a:xfrm>
            <a:off x="5206996" y="3287938"/>
            <a:ext cx="1905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pPr defTabSz="914398">
              <a:defRPr/>
            </a:pPr>
            <a:endParaRPr lang="ko-KR" altLang="en-US" kern="0">
              <a:solidFill>
                <a:sysClr val="windowText" lastClr="000000"/>
              </a:solidFill>
              <a:ea typeface="굴림" pitchFamily="34" charset="-127"/>
            </a:endParaRPr>
          </a:p>
        </p:txBody>
      </p:sp>
      <p:sp>
        <p:nvSpPr>
          <p:cNvPr id="90" name="TextBox 143"/>
          <p:cNvSpPr txBox="1">
            <a:spLocks noChangeArrowheads="1"/>
          </p:cNvSpPr>
          <p:nvPr/>
        </p:nvSpPr>
        <p:spPr bwMode="auto">
          <a:xfrm>
            <a:off x="5183186" y="3376838"/>
            <a:ext cx="18293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600" b="1" dirty="0">
                <a:ea typeface="굴림" pitchFamily="34" charset="-127"/>
              </a:rPr>
              <a:t>Kernel with data </a:t>
            </a:r>
          </a:p>
        </p:txBody>
      </p:sp>
      <p:sp>
        <p:nvSpPr>
          <p:cNvPr id="52" name="Slide Number Placeholder 1">
            <a:extLst>
              <a:ext uri="{FF2B5EF4-FFF2-40B4-BE49-F238E27FC236}">
                <a16:creationId xmlns:a16="http://schemas.microsoft.com/office/drawing/2014/main" id="{ABF5D974-597D-4E36-B82E-CC03FE1D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0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16" grpId="0"/>
      <p:bldP spid="144" grpId="0"/>
      <p:bldP spid="70" grpId="0" animBg="1"/>
      <p:bldP spid="71" grpId="0" animBg="1"/>
      <p:bldP spid="72" grpId="0" animBg="1"/>
      <p:bldP spid="7" grpId="0" animBg="1"/>
      <p:bldP spid="86" grpId="0" animBg="1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CUDA Code Example</a:t>
            </a:r>
            <a:r>
              <a:rPr lang="en-US" sz="4400" dirty="0">
                <a:solidFill>
                  <a:srgbClr val="0070C0"/>
                </a:solidFill>
              </a:rPr>
              <a:t>: Vector Addition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63" y="1075007"/>
            <a:ext cx="3092605" cy="444223"/>
          </a:xfrm>
        </p:spPr>
        <p:txBody>
          <a:bodyPr>
            <a:normAutofit/>
          </a:bodyPr>
          <a:lstStyle/>
          <a:p>
            <a:r>
              <a:rPr lang="en-US" sz="2308" dirty="0"/>
              <a:t>C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26" y="3267369"/>
            <a:ext cx="1091947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8580"/>
            <a:r>
              <a:rPr lang="en-US" sz="1600" b="1" dirty="0">
                <a:solidFill>
                  <a:srgbClr val="FF0000"/>
                </a:solidFill>
                <a:latin typeface="Courier New"/>
              </a:rPr>
              <a:t>__global__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vecAddCUDA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(float* A, float* B, float* C){  // executed on the GPU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 ...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threadIdx.x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;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 C[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A[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+ B[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68580"/>
            <a:r>
              <a:rPr lang="en-US" sz="1600" dirty="0">
                <a:solidFill>
                  <a:srgbClr val="0070C0"/>
                </a:solidFill>
                <a:latin typeface="Courier New"/>
              </a:rPr>
              <a:t>}</a:t>
            </a:r>
          </a:p>
          <a:p>
            <a:pPr marL="68580"/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int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(){   // executed on CPU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 ... 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numBlocks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= 1;</a:t>
            </a:r>
          </a:p>
          <a:p>
            <a:pPr marL="68580"/>
            <a:r>
              <a:rPr lang="en-US" sz="1600" b="1" dirty="0">
                <a:solidFill>
                  <a:srgbClr val="FF0000"/>
                </a:solidFill>
                <a:latin typeface="Courier New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numThreads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= 32;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vecAddCUDA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 &lt;&lt;&lt;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numBlock,numThreads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&gt;&gt;&gt;(A,B,C);</a:t>
            </a:r>
          </a:p>
          <a:p>
            <a:pPr marL="68580"/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209E9-4334-43AD-91A6-A046BB02F4B9}"/>
              </a:ext>
            </a:extLst>
          </p:cNvPr>
          <p:cNvSpPr/>
          <p:nvPr/>
        </p:nvSpPr>
        <p:spPr>
          <a:xfrm>
            <a:off x="1978769" y="1578560"/>
            <a:ext cx="70866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68580"/>
            <a:r>
              <a:rPr lang="en-US" sz="1400" dirty="0">
                <a:solidFill>
                  <a:srgbClr val="000000"/>
                </a:solidFill>
                <a:latin typeface="Courier New"/>
              </a:rPr>
              <a:t>int main(){   // executed on CPU</a:t>
            </a:r>
          </a:p>
          <a:p>
            <a:pPr marL="68580"/>
            <a:r>
              <a:rPr lang="en-US" sz="1400" dirty="0">
                <a:solidFill>
                  <a:srgbClr val="000000"/>
                </a:solidFill>
                <a:latin typeface="Courier New"/>
              </a:rPr>
              <a:t>    ... </a:t>
            </a:r>
          </a:p>
          <a:p>
            <a:pPr marL="68580"/>
            <a:r>
              <a:rPr lang="en-US" sz="1400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=0;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&lt;32;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++) </a:t>
            </a:r>
          </a:p>
          <a:p>
            <a:pPr marL="68580"/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C[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 = A[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 + B[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68580"/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3D7F74-5706-42B9-B03C-AE097DCDCAA0}"/>
              </a:ext>
            </a:extLst>
          </p:cNvPr>
          <p:cNvSpPr txBox="1">
            <a:spLocks/>
          </p:cNvSpPr>
          <p:nvPr/>
        </p:nvSpPr>
        <p:spPr>
          <a:xfrm>
            <a:off x="636262" y="2807441"/>
            <a:ext cx="3092605" cy="444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8" dirty="0"/>
              <a:t>CUDA C code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9B774D1-B8DE-406F-B680-DC9ABAB0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5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Multicore Performance: Amdahl’s Law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1163522"/>
            <a:ext cx="8153400" cy="415925"/>
          </a:xfrm>
        </p:spPr>
        <p:txBody>
          <a:bodyPr>
            <a:noAutofit/>
          </a:bodyPr>
          <a:lstStyle/>
          <a:p>
            <a:r>
              <a:rPr lang="en-US" sz="2400" b="1" dirty="0"/>
              <a:t>Speedup due to enhancement 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67100" y="1687641"/>
            <a:ext cx="5181600" cy="877888"/>
            <a:chOff x="336" y="960"/>
            <a:chExt cx="3264" cy="553"/>
          </a:xfrm>
        </p:grpSpPr>
        <p:sp>
          <p:nvSpPr>
            <p:cNvPr id="1907717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307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Speedup w/ E =  ----------------------  </a:t>
              </a:r>
            </a:p>
          </p:txBody>
        </p:sp>
        <p:sp>
          <p:nvSpPr>
            <p:cNvPr id="1907718" name="Rectangle 6"/>
            <p:cNvSpPr>
              <a:spLocks noChangeArrowheads="1"/>
            </p:cNvSpPr>
            <p:nvPr/>
          </p:nvSpPr>
          <p:spPr bwMode="auto">
            <a:xfrm>
              <a:off x="1824" y="960"/>
              <a:ext cx="177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Exec time w/o E</a:t>
              </a:r>
            </a:p>
          </p:txBody>
        </p:sp>
        <p:sp>
          <p:nvSpPr>
            <p:cNvPr id="1907719" name="Rectangle 7"/>
            <p:cNvSpPr>
              <a:spLocks noChangeArrowheads="1"/>
            </p:cNvSpPr>
            <p:nvPr/>
          </p:nvSpPr>
          <p:spPr bwMode="auto">
            <a:xfrm>
              <a:off x="1824" y="1248"/>
              <a:ext cx="1728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Exec time w/ E </a:t>
              </a:r>
            </a:p>
          </p:txBody>
        </p:sp>
      </p:grp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25413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1" name="Rectangle 9" descr="Light downward diagonal"/>
          <p:cNvSpPr>
            <a:spLocks noChangeArrowheads="1"/>
          </p:cNvSpPr>
          <p:nvPr/>
        </p:nvSpPr>
        <p:spPr bwMode="auto">
          <a:xfrm>
            <a:off x="3608194" y="3973492"/>
            <a:ext cx="10541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2" name="Rectangle 10"/>
          <p:cNvSpPr>
            <a:spLocks noChangeArrowheads="1"/>
          </p:cNvSpPr>
          <p:nvPr/>
        </p:nvSpPr>
        <p:spPr bwMode="auto">
          <a:xfrm>
            <a:off x="46749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3" name="Rectangle 11"/>
          <p:cNvSpPr>
            <a:spLocks noChangeArrowheads="1"/>
          </p:cNvSpPr>
          <p:nvPr/>
        </p:nvSpPr>
        <p:spPr bwMode="auto">
          <a:xfrm>
            <a:off x="68085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4" name="Rectangle 12" descr="Light downward diagonal"/>
          <p:cNvSpPr>
            <a:spLocks noChangeArrowheads="1"/>
          </p:cNvSpPr>
          <p:nvPr/>
        </p:nvSpPr>
        <p:spPr bwMode="auto">
          <a:xfrm>
            <a:off x="7875394" y="3973492"/>
            <a:ext cx="5969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5" name="Rectangle 13"/>
          <p:cNvSpPr>
            <a:spLocks noChangeArrowheads="1"/>
          </p:cNvSpPr>
          <p:nvPr/>
        </p:nvSpPr>
        <p:spPr bwMode="auto">
          <a:xfrm>
            <a:off x="84849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6" name="Line 14"/>
          <p:cNvSpPr>
            <a:spLocks noChangeShapeType="1"/>
          </p:cNvSpPr>
          <p:nvPr/>
        </p:nvSpPr>
        <p:spPr bwMode="auto">
          <a:xfrm>
            <a:off x="5983094" y="4195742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07727" name="AutoShape 15"/>
          <p:cNvCxnSpPr>
            <a:cxnSpLocks noChangeShapeType="1"/>
            <a:stCxn id="1907725" idx="2"/>
            <a:endCxn id="1907733" idx="0"/>
          </p:cNvCxnSpPr>
          <p:nvPr/>
        </p:nvCxnSpPr>
        <p:spPr bwMode="auto">
          <a:xfrm rot="5400000">
            <a:off x="8215913" y="4223523"/>
            <a:ext cx="677862" cy="914400"/>
          </a:xfrm>
          <a:prstGeom prst="curvedConnector3">
            <a:avLst>
              <a:gd name="adj1" fmla="val 49884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7728" name="AutoShape 16"/>
          <p:cNvCxnSpPr>
            <a:cxnSpLocks noChangeShapeType="1"/>
            <a:stCxn id="1907723" idx="2"/>
            <a:endCxn id="1907733" idx="1"/>
          </p:cNvCxnSpPr>
          <p:nvPr/>
        </p:nvCxnSpPr>
        <p:spPr bwMode="auto">
          <a:xfrm rot="16200000" flipH="1">
            <a:off x="7345170" y="4332268"/>
            <a:ext cx="688975" cy="708025"/>
          </a:xfrm>
          <a:prstGeom prst="curvedConnector3">
            <a:avLst>
              <a:gd name="adj1" fmla="val 49079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7729" name="AutoShape 17"/>
          <p:cNvCxnSpPr>
            <a:cxnSpLocks noChangeShapeType="1"/>
            <a:stCxn id="1907724" idx="0"/>
            <a:endCxn id="1907734" idx="1"/>
          </p:cNvCxnSpPr>
          <p:nvPr/>
        </p:nvCxnSpPr>
        <p:spPr bwMode="auto">
          <a:xfrm rot="16200000" flipH="1">
            <a:off x="8037342" y="4109993"/>
            <a:ext cx="1057321" cy="784318"/>
          </a:xfrm>
          <a:prstGeom prst="curvedConnector3">
            <a:avLst>
              <a:gd name="adj1" fmla="val -21621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1907731" name="Rectangle 19"/>
          <p:cNvSpPr>
            <a:spLocks noChangeArrowheads="1"/>
          </p:cNvSpPr>
          <p:nvPr/>
        </p:nvSpPr>
        <p:spPr bwMode="auto">
          <a:xfrm>
            <a:off x="2354762" y="5066118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dirty="0" err="1"/>
              <a:t>ExTime</a:t>
            </a:r>
            <a:r>
              <a:rPr lang="en-US" sz="2400" dirty="0"/>
              <a:t> w/ E  =  </a:t>
            </a:r>
            <a:r>
              <a:rPr lang="en-US" sz="2400" dirty="0" err="1"/>
              <a:t>ExTime</a:t>
            </a:r>
            <a:r>
              <a:rPr lang="en-US" sz="2400" dirty="0"/>
              <a:t> w/o E 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dirty="0"/>
              <a:t>  ((1-F) + </a:t>
            </a:r>
            <a:r>
              <a:rPr lang="en-US" sz="2400" dirty="0">
                <a:solidFill>
                  <a:schemeClr val="accent2"/>
                </a:solidFill>
              </a:rPr>
              <a:t>F/S</a:t>
            </a:r>
            <a:r>
              <a:rPr lang="en-US" sz="2400" dirty="0"/>
              <a:t>) </a:t>
            </a:r>
          </a:p>
        </p:txBody>
      </p:sp>
      <p:sp>
        <p:nvSpPr>
          <p:cNvPr id="1907732" name="Rectangle 20"/>
          <p:cNvSpPr>
            <a:spLocks noChangeArrowheads="1"/>
          </p:cNvSpPr>
          <p:nvPr/>
        </p:nvSpPr>
        <p:spPr bwMode="auto">
          <a:xfrm>
            <a:off x="2271128" y="5679715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dirty="0"/>
              <a:t>Speedup w/ E =   1 / ((1-F) + F/S)</a:t>
            </a:r>
          </a:p>
        </p:txBody>
      </p:sp>
      <p:sp>
        <p:nvSpPr>
          <p:cNvPr id="1907733" name="Oval 21"/>
          <p:cNvSpPr>
            <a:spLocks noChangeArrowheads="1"/>
          </p:cNvSpPr>
          <p:nvPr/>
        </p:nvSpPr>
        <p:spPr bwMode="auto">
          <a:xfrm>
            <a:off x="8021444" y="5019654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4" name="Oval 22"/>
          <p:cNvSpPr>
            <a:spLocks noChangeArrowheads="1"/>
          </p:cNvSpPr>
          <p:nvPr/>
        </p:nvSpPr>
        <p:spPr bwMode="auto">
          <a:xfrm>
            <a:off x="8935844" y="5019654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0BBF9D0-444D-4F98-A0AB-133890DF1C90}"/>
              </a:ext>
            </a:extLst>
          </p:cNvPr>
          <p:cNvSpPr txBox="1">
            <a:spLocks noChangeArrowheads="1"/>
          </p:cNvSpPr>
          <p:nvPr/>
        </p:nvSpPr>
        <p:spPr>
          <a:xfrm>
            <a:off x="815976" y="2827466"/>
            <a:ext cx="10439322" cy="80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Suppose that enhancement E accelerates a fraction F (F &lt;1) of the task by a factor S (S&gt;1) and the remainder of the task is unaffected:</a:t>
            </a:r>
          </a:p>
        </p:txBody>
      </p:sp>
    </p:spTree>
    <p:extLst>
      <p:ext uri="{BB962C8B-B14F-4D97-AF65-F5344CB8AC3E}">
        <p14:creationId xmlns:p14="http://schemas.microsoft.com/office/powerpoint/2010/main" val="4143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0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0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0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0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0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0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0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0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20" grpId="0" animBg="1"/>
      <p:bldP spid="1907721" grpId="0" animBg="1"/>
      <p:bldP spid="1907722" grpId="0" animBg="1"/>
      <p:bldP spid="1907723" grpId="0" animBg="1"/>
      <p:bldP spid="1907724" grpId="0" animBg="1"/>
      <p:bldP spid="1907725" grpId="0" animBg="1"/>
      <p:bldP spid="1907726" grpId="0" animBg="1"/>
      <p:bldP spid="1907731" grpId="0"/>
      <p:bldP spid="190773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595" y="1830854"/>
            <a:ext cx="11366810" cy="5101909"/>
          </a:xfrm>
        </p:spPr>
        <p:txBody>
          <a:bodyPr>
            <a:normAutofit/>
          </a:bodyPr>
          <a:lstStyle/>
          <a:p>
            <a:r>
              <a:rPr lang="en-US" sz="2000" b="1" dirty="0"/>
              <a:t>Consider an enhancement that runs 20 times faster but is only usable 25% of the time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1/(.75 + .25/20)  =  1.31</a:t>
            </a:r>
          </a:p>
          <a:p>
            <a:endParaRPr lang="en-US" sz="2000" dirty="0"/>
          </a:p>
          <a:p>
            <a:r>
              <a:rPr lang="en-US" sz="2000" b="1" dirty="0"/>
              <a:t>What if its usable only 15% of the time?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1/(.85 + .15/20)  =  1.17</a:t>
            </a:r>
          </a:p>
          <a:p>
            <a:endParaRPr lang="en-US" sz="2000" dirty="0"/>
          </a:p>
          <a:p>
            <a:r>
              <a:rPr lang="en-US" sz="2000" b="1" dirty="0"/>
              <a:t>Amdahl’s Law tells us that to achieve linear speedup with 100 cores, none of the original computation can be scalar!</a:t>
            </a:r>
          </a:p>
          <a:p>
            <a:endParaRPr lang="en-US" sz="2000" dirty="0"/>
          </a:p>
          <a:p>
            <a:r>
              <a:rPr lang="en-US" sz="2000" b="1" dirty="0"/>
              <a:t>To get a speedup of 90 from 100 cores, the percentage of the original program that could be scalar would have to be 0.1% or less</a:t>
            </a:r>
          </a:p>
          <a:p>
            <a:pPr lvl="1"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.999/100)  =  90.99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F30AD2-69AE-431E-A64E-EE70104A9E22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Example 1: Amdahl’s Law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0542D7-2064-441B-B39E-56DE7356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727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/>
              <a:t>Speedup w/ E =   1 / ((1-F) + F/S)</a:t>
            </a:r>
          </a:p>
        </p:txBody>
      </p:sp>
    </p:spTree>
    <p:extLst>
      <p:ext uri="{BB962C8B-B14F-4D97-AF65-F5344CB8AC3E}">
        <p14:creationId xmlns:p14="http://schemas.microsoft.com/office/powerpoint/2010/main" val="5626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979" y="1882467"/>
            <a:ext cx="10972799" cy="4163331"/>
          </a:xfrm>
        </p:spPr>
        <p:txBody>
          <a:bodyPr>
            <a:normAutofit/>
          </a:bodyPr>
          <a:lstStyle/>
          <a:p>
            <a:r>
              <a:rPr lang="en-US" sz="2000" b="1" dirty="0"/>
              <a:t>Consider summing 10 scalar variables and two 10 by 10 matrices on 10 cores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.909/10)  =  1/0.1819 = 5.5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.909/100) = 1/0.10009 = 10.0</a:t>
            </a:r>
          </a:p>
          <a:p>
            <a:endParaRPr lang="en-US" sz="2000" dirty="0"/>
          </a:p>
          <a:p>
            <a:r>
              <a:rPr lang="en-US" sz="2000" b="1" dirty="0"/>
              <a:t>What if the matrices are 100 by 100 (or 10,010 adds in total) on 10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.999/10)  =  1/0.1009 = 9.9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.999/100) = 1/0.01099 = 91</a:t>
            </a:r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1676400" y="11727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/>
              <a:t>Speedup w/ E =   1 / ((1-F) + F/S)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8D034C-2D3A-4C4D-8642-5072766F7DD5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Example 2: Amdahl’s Law</a:t>
            </a:r>
          </a:p>
        </p:txBody>
      </p:sp>
    </p:spTree>
    <p:extLst>
      <p:ext uri="{BB962C8B-B14F-4D97-AF65-F5344CB8AC3E}">
        <p14:creationId xmlns:p14="http://schemas.microsoft.com/office/powerpoint/2010/main" val="3841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0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uiExpand="1" build="p" bldLvl="2"/>
      <p:bldP spid="1909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979" y="1882467"/>
            <a:ext cx="10972799" cy="4163331"/>
          </a:xfrm>
        </p:spPr>
        <p:txBody>
          <a:bodyPr>
            <a:normAutofit/>
          </a:bodyPr>
          <a:lstStyle/>
          <a:p>
            <a:r>
              <a:rPr lang="en-US" sz="2000" b="1" dirty="0"/>
              <a:t>Consider summing 10 scalar variables and two 10 by 10 matrices on 10 cores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.909/10)  =  1/0.1819 = 5.5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.909/100) = 1/0.10009 = 10.0</a:t>
            </a:r>
          </a:p>
          <a:p>
            <a:endParaRPr lang="en-US" sz="2000" dirty="0"/>
          </a:p>
          <a:p>
            <a:r>
              <a:rPr lang="en-US" sz="2000" b="1" dirty="0"/>
              <a:t>What if the matrices are 100 by 100 (or 10,010 adds in total) on 10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.999/10)  =  1/0.1009 = 9.9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.999/100) = 1/0.01099 = 91</a:t>
            </a:r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1676400" y="11727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/>
              <a:t>Speedup w/ E =   1 / ((1-F) + F/S)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8D034C-2D3A-4C4D-8642-5072766F7DD5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Example 2: Amdahl’s Law</a:t>
            </a:r>
          </a:p>
        </p:txBody>
      </p:sp>
    </p:spTree>
    <p:extLst>
      <p:ext uri="{BB962C8B-B14F-4D97-AF65-F5344CB8AC3E}">
        <p14:creationId xmlns:p14="http://schemas.microsoft.com/office/powerpoint/2010/main" val="27705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0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uiExpand="1" build="p" bldLvl="2"/>
      <p:bldP spid="1909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785257" y="1397814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are the ways to do synchronization for multicore?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490107" y="212716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Barrier sync vs. MPP primitives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D55A9-0E84-5A12-4006-33AE61B18CE7}"/>
              </a:ext>
            </a:extLst>
          </p:cNvPr>
          <p:cNvSpPr txBox="1"/>
          <p:nvPr/>
        </p:nvSpPr>
        <p:spPr>
          <a:xfrm>
            <a:off x="859598" y="3356937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are the key ideas of GPU?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FF367-1898-F9B0-49B5-D2688162C5D7}"/>
              </a:ext>
            </a:extLst>
          </p:cNvPr>
          <p:cNvSpPr txBox="1"/>
          <p:nvPr/>
        </p:nvSpPr>
        <p:spPr>
          <a:xfrm>
            <a:off x="1564448" y="4086284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SIMD &amp; hiding latency</a:t>
            </a:r>
          </a:p>
        </p:txBody>
      </p:sp>
    </p:spTree>
    <p:extLst>
      <p:ext uri="{BB962C8B-B14F-4D97-AF65-F5344CB8AC3E}">
        <p14:creationId xmlns:p14="http://schemas.microsoft.com/office/powerpoint/2010/main" val="115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1136350" cy="693322"/>
          </a:xfrm>
        </p:spPr>
        <p:txBody>
          <a:bodyPr/>
          <a:lstStyle/>
          <a:p>
            <a:r>
              <a:rPr lang="en-US" sz="4000" dirty="0"/>
              <a:t>Multi-core CPUs, Multiprocessors, and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61553"/>
            <a:ext cx="11307337" cy="4964611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Multi-core CPUs, Multiprocessors</a:t>
            </a:r>
          </a:p>
          <a:p>
            <a:pPr lvl="1"/>
            <a:r>
              <a:rPr lang="en-US" sz="2100" dirty="0"/>
              <a:t>Individual cores are fine-tuned for high ILP</a:t>
            </a:r>
          </a:p>
          <a:p>
            <a:pPr lvl="1"/>
            <a:r>
              <a:rPr lang="en-US" sz="2100" dirty="0"/>
              <a:t>Good for Task-level parallelism (TLP)</a:t>
            </a:r>
          </a:p>
          <a:p>
            <a:pPr lvl="1"/>
            <a:r>
              <a:rPr lang="en-US" sz="2100" dirty="0"/>
              <a:t>However, it is hard to employ hundreds of cores in one system</a:t>
            </a:r>
          </a:p>
          <a:p>
            <a:pPr lvl="2"/>
            <a:r>
              <a:rPr lang="en-US" sz="1900" dirty="0"/>
              <a:t>Cache coherence, control, power, cost …</a:t>
            </a:r>
          </a:p>
          <a:p>
            <a:endParaRPr lang="en-US" sz="2400" dirty="0"/>
          </a:p>
          <a:p>
            <a:r>
              <a:rPr lang="en-US" sz="2400" b="1" dirty="0"/>
              <a:t>For specific tasks, Graphics Processing Unit (GPU) can be an alternative solution</a:t>
            </a:r>
          </a:p>
          <a:p>
            <a:pPr lvl="1"/>
            <a:r>
              <a:rPr lang="en-US" sz="2100" dirty="0"/>
              <a:t>For tasks with high Data-Level parallelism</a:t>
            </a:r>
          </a:p>
          <a:p>
            <a:pPr lvl="1"/>
            <a:r>
              <a:rPr lang="en-US" sz="2100" dirty="0"/>
              <a:t>E.g., particle simulation, image/video processing, games, machine learning …</a:t>
            </a:r>
          </a:p>
          <a:p>
            <a:pPr lvl="1"/>
            <a:r>
              <a:rPr lang="en-US" sz="2100" dirty="0"/>
              <a:t>The usage of GPU is common now</a:t>
            </a:r>
          </a:p>
          <a:p>
            <a:endParaRPr lang="en-US" sz="2400" dirty="0"/>
          </a:p>
          <a:p>
            <a:r>
              <a:rPr lang="en-US" sz="2400" b="1" dirty="0"/>
              <a:t>Instruction &amp; Data level parallelism combinations</a:t>
            </a:r>
          </a:p>
          <a:p>
            <a:pPr lvl="1"/>
            <a:r>
              <a:rPr lang="en-US" sz="2100" dirty="0"/>
              <a:t>SISD: </a:t>
            </a:r>
            <a:r>
              <a:rPr lang="en-US" sz="2100" b="0" i="0" dirty="0">
                <a:solidFill>
                  <a:srgbClr val="202124"/>
                </a:solidFill>
                <a:effectLst/>
              </a:rPr>
              <a:t>Classical Von Neumann machine</a:t>
            </a:r>
            <a:endParaRPr lang="en-US" sz="2100" dirty="0"/>
          </a:p>
          <a:p>
            <a:pPr lvl="1"/>
            <a:r>
              <a:rPr lang="en-US" sz="2100" dirty="0"/>
              <a:t>MISD: NA</a:t>
            </a:r>
          </a:p>
          <a:p>
            <a:pPr lvl="1"/>
            <a:r>
              <a:rPr lang="en-US" sz="2100" dirty="0"/>
              <a:t>SIMD: GPU</a:t>
            </a:r>
          </a:p>
          <a:p>
            <a:pPr lvl="1"/>
            <a:r>
              <a:rPr lang="en-US" sz="2100" dirty="0"/>
              <a:t>MIMD: </a:t>
            </a:r>
            <a:r>
              <a:rPr lang="en-US" sz="2100" b="0" i="0" dirty="0">
                <a:solidFill>
                  <a:srgbClr val="282829"/>
                </a:solidFill>
                <a:effectLst/>
              </a:rPr>
              <a:t>multi-core</a:t>
            </a:r>
            <a:r>
              <a:rPr lang="en-US" sz="2100" dirty="0">
                <a:solidFill>
                  <a:srgbClr val="282829"/>
                </a:solidFill>
              </a:rPr>
              <a:t> &amp; </a:t>
            </a:r>
            <a:r>
              <a:rPr lang="en-US" sz="2100" b="0" i="0" dirty="0">
                <a:solidFill>
                  <a:srgbClr val="282829"/>
                </a:solidFill>
                <a:effectLst/>
              </a:rPr>
              <a:t>multiprocessor</a:t>
            </a:r>
            <a:endParaRPr lang="en-US" sz="21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E713581-E15A-4B58-A21A-6902F14B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71367"/>
            <a:ext cx="11084311" cy="693322"/>
          </a:xfrm>
        </p:spPr>
        <p:txBody>
          <a:bodyPr/>
          <a:lstStyle/>
          <a:p>
            <a:r>
              <a:rPr lang="en-US" sz="4400" dirty="0"/>
              <a:t>Isn’t GPU used for graphics processing?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199B334-B81D-4EB5-8D53-0949E8DA8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1" y="1208347"/>
            <a:ext cx="3868794" cy="522682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A3BAB3-A7CD-4B8B-BF33-D50685A5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772" y="1208347"/>
            <a:ext cx="7180048" cy="4964611"/>
          </a:xfrm>
        </p:spPr>
        <p:txBody>
          <a:bodyPr>
            <a:normAutofit/>
          </a:bodyPr>
          <a:lstStyle/>
          <a:p>
            <a:r>
              <a:rPr lang="en-US" sz="2000" b="1" dirty="0"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Recent GPUs employ regular ALUs for p</a:t>
            </a:r>
            <a:r>
              <a:rPr lang="en-US" sz="2000" b="1" dirty="0"/>
              <a:t>rogrammable stages</a:t>
            </a:r>
            <a:r>
              <a:rPr lang="en-US" sz="2000" b="1" dirty="0"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, which can be used for general purpose computing not only for the graphics applications</a:t>
            </a:r>
          </a:p>
          <a:p>
            <a:pPr lvl="1"/>
            <a:r>
              <a:rPr lang="en-US" sz="1800" dirty="0"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GPGPU</a:t>
            </a:r>
            <a:endParaRPr lang="en-US" sz="1800" dirty="0"/>
          </a:p>
          <a:p>
            <a:pPr lvl="1"/>
            <a:r>
              <a:rPr lang="en-US" sz="1800" dirty="0"/>
              <a:t>Programming language support: CUDA, OpenCL, …</a:t>
            </a:r>
          </a:p>
          <a:p>
            <a:pPr lvl="1"/>
            <a:endParaRPr lang="en-US" sz="1939" dirty="0"/>
          </a:p>
          <a:p>
            <a:r>
              <a:rPr lang="en-US" sz="2000" b="1" dirty="0"/>
              <a:t>GPU is efficient</a:t>
            </a:r>
          </a:p>
          <a:p>
            <a:pPr lvl="1"/>
            <a:r>
              <a:rPr lang="en-US" sz="1800" dirty="0"/>
              <a:t>High performance </a:t>
            </a:r>
          </a:p>
          <a:p>
            <a:pPr lvl="2"/>
            <a:r>
              <a:rPr lang="en-US" sz="1600" dirty="0"/>
              <a:t>hundreds of TFLOPS (</a:t>
            </a:r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floating point operations per second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CPU: hundreds of GFLOPS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Energy/cost efficient by design</a:t>
            </a:r>
          </a:p>
          <a:p>
            <a:pPr lvl="2"/>
            <a:r>
              <a:rPr lang="en-US" sz="1600" dirty="0"/>
              <a:t>Used in Top 500 Supercomputers in the world</a:t>
            </a:r>
            <a:endParaRPr lang="en-US" sz="2400" dirty="0"/>
          </a:p>
          <a:p>
            <a:endParaRPr lang="en-US" sz="193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D6644-B439-4ACC-B324-AA282718C8F0}"/>
              </a:ext>
            </a:extLst>
          </p:cNvPr>
          <p:cNvSpPr txBox="1"/>
          <p:nvPr/>
        </p:nvSpPr>
        <p:spPr>
          <a:xfrm>
            <a:off x="-44604" y="6642556"/>
            <a:ext cx="61406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en-US" sz="800" dirty="0">
                <a:latin typeface="Times New Roman" charset="0"/>
                <a:ea typeface="ＭＳ Ｐゴシック" charset="-128"/>
              </a:rPr>
              <a:t>https://commons.wikimedia.org/wiki/File:The_OpenGL_-_DirectX_graphics_pipeline.png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42FA2845-D62B-46D4-9BCB-1E137822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3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3EBEC3F3-8350-4332-B579-258CB585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05" y="1680254"/>
            <a:ext cx="2310551" cy="15403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067" y="1680253"/>
            <a:ext cx="1662611" cy="1655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44" y="1682609"/>
            <a:ext cx="1651000" cy="1539619"/>
          </a:xfrm>
          <a:prstGeom prst="rect">
            <a:avLst/>
          </a:prstGeom>
        </p:spPr>
      </p:pic>
      <p:pic>
        <p:nvPicPr>
          <p:cNvPr id="21" name="Picture 20" descr="foo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601" y="1688351"/>
            <a:ext cx="1983065" cy="1602477"/>
          </a:xfrm>
          <a:prstGeom prst="rect">
            <a:avLst/>
          </a:prstGeom>
        </p:spPr>
      </p:pic>
      <p:sp>
        <p:nvSpPr>
          <p:cNvPr id="22" name="TextBox 7"/>
          <p:cNvSpPr txBox="1"/>
          <p:nvPr/>
        </p:nvSpPr>
        <p:spPr>
          <a:xfrm>
            <a:off x="3712481" y="3512121"/>
            <a:ext cx="278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GTX 980 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(Maxwell)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2048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(224 GB/sec)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2014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97264" y="3508291"/>
            <a:ext cx="278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GP 100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(Pascal)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3584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(720 GB/sec)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2016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791044" y="3484713"/>
            <a:ext cx="278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GV 100 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(Volta)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5120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(900 GB/sec)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2017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845" y="1680254"/>
            <a:ext cx="1923492" cy="16346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515" y="1598941"/>
            <a:ext cx="1533708" cy="1818476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1668338" y="3519400"/>
            <a:ext cx="278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GTX 680 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(Kepler)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1536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(192 GB/sec)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2012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-422407" y="3508124"/>
            <a:ext cx="298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GTX 480 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(Fermi)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448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(139 GB/sec) 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2010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064762" y="233535"/>
            <a:ext cx="10172700" cy="136316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30145" y="402039"/>
            <a:ext cx="10172700" cy="990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GPU Scaling Trends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FAB69525-3279-4EDF-B1BE-70EB5F9AEAAB}"/>
              </a:ext>
            </a:extLst>
          </p:cNvPr>
          <p:cNvSpPr txBox="1"/>
          <p:nvPr/>
        </p:nvSpPr>
        <p:spPr>
          <a:xfrm>
            <a:off x="9735137" y="3484547"/>
            <a:ext cx="2781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Arial"/>
                <a:cs typeface="Arial"/>
              </a:rPr>
              <a:t>GA 100 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(Ampere) </a:t>
            </a:r>
          </a:p>
          <a:p>
            <a:pPr algn="ctr"/>
            <a:r>
              <a:rPr lang="en-US" sz="2400" dirty="0">
                <a:solidFill>
                  <a:srgbClr val="FF6600"/>
                </a:solidFill>
                <a:latin typeface="Arial"/>
                <a:cs typeface="Arial"/>
              </a:rPr>
              <a:t>8192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CUDA 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Cores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Arial"/>
              </a:rPr>
              <a:t>(1555 GB/sec) 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2020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B0BED499-8BE8-47C1-B15E-ECBBBD8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3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is GPU so 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GPU is specialized for </a:t>
            </a:r>
            <a:r>
              <a:rPr lang="en-US" sz="2400" b="1" dirty="0">
                <a:solidFill>
                  <a:srgbClr val="0070C0"/>
                </a:solidFill>
              </a:rPr>
              <a:t>compute-intensive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highly data parallel </a:t>
            </a:r>
            <a:r>
              <a:rPr lang="en-US" sz="2400" b="1" dirty="0"/>
              <a:t>computation (owing to its graphics rendering origin)</a:t>
            </a:r>
          </a:p>
          <a:p>
            <a:pPr lvl="1"/>
            <a:r>
              <a:rPr lang="en-US" sz="2000" dirty="0"/>
              <a:t>More transistors can be devoted to data processing rather than caching and control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At peak performance GPU uses order of magnitude less energy per operation than CPU</a:t>
            </a:r>
            <a:endParaRPr lang="en-US" sz="2000" dirty="0"/>
          </a:p>
          <a:p>
            <a:pPr lvl="1"/>
            <a:r>
              <a:rPr lang="en-US" sz="2000" dirty="0"/>
              <a:t>Working with suitable applications: high arithmetic intensity (the ratio between arithmetic operations and memory operations), high DLP, not too sensitive to latency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3" y="3776548"/>
            <a:ext cx="6927462" cy="2154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42556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Credit: Dan </a:t>
            </a:r>
            <a:r>
              <a:rPr lang="en-US" sz="800" dirty="0" err="1"/>
              <a:t>Negrut</a:t>
            </a:r>
            <a:r>
              <a:rPr lang="en-US" sz="800" dirty="0"/>
              <a:t>, ME964 UW-Madison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248CC4-CADD-48AD-9B16-C1C7F43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1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80">
            <a:extLst>
              <a:ext uri="{FF2B5EF4-FFF2-40B4-BE49-F238E27FC236}">
                <a16:creationId xmlns:a16="http://schemas.microsoft.com/office/drawing/2014/main" id="{8876B1BC-7452-44B0-B606-613592FE4B1C}"/>
              </a:ext>
            </a:extLst>
          </p:cNvPr>
          <p:cNvSpPr/>
          <p:nvPr/>
        </p:nvSpPr>
        <p:spPr>
          <a:xfrm>
            <a:off x="6057033" y="1356429"/>
            <a:ext cx="4343587" cy="2303177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483CB-8AE0-4CB9-93E1-AFDC999573FC}"/>
              </a:ext>
            </a:extLst>
          </p:cNvPr>
          <p:cNvCxnSpPr>
            <a:cxnSpLocks/>
          </p:cNvCxnSpPr>
          <p:nvPr/>
        </p:nvCxnSpPr>
        <p:spPr>
          <a:xfrm flipV="1">
            <a:off x="4711890" y="1370253"/>
            <a:ext cx="1589109" cy="1896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CAE81-8CD6-4B5A-8D3A-A8E5E85F59B2}"/>
              </a:ext>
            </a:extLst>
          </p:cNvPr>
          <p:cNvCxnSpPr>
            <a:cxnSpLocks/>
          </p:cNvCxnSpPr>
          <p:nvPr/>
        </p:nvCxnSpPr>
        <p:spPr>
          <a:xfrm>
            <a:off x="4665763" y="2352533"/>
            <a:ext cx="1401647" cy="11110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37">
            <a:extLst>
              <a:ext uri="{FF2B5EF4-FFF2-40B4-BE49-F238E27FC236}">
                <a16:creationId xmlns:a16="http://schemas.microsoft.com/office/drawing/2014/main" id="{054CC992-AC8F-4F32-B027-9A3F5C008F59}"/>
              </a:ext>
            </a:extLst>
          </p:cNvPr>
          <p:cNvSpPr/>
          <p:nvPr/>
        </p:nvSpPr>
        <p:spPr>
          <a:xfrm>
            <a:off x="6745271" y="2940914"/>
            <a:ext cx="3027389" cy="5579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Warp Scheduler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4BE82-F097-4C95-9808-45763079CC12}"/>
              </a:ext>
            </a:extLst>
          </p:cNvPr>
          <p:cNvSpPr txBox="1"/>
          <p:nvPr/>
        </p:nvSpPr>
        <p:spPr>
          <a:xfrm>
            <a:off x="10348128" y="1589098"/>
            <a:ext cx="184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Threads</a:t>
            </a:r>
          </a:p>
        </p:txBody>
      </p:sp>
      <p:grpSp>
        <p:nvGrpSpPr>
          <p:cNvPr id="13" name="Group 263">
            <a:extLst>
              <a:ext uri="{FF2B5EF4-FFF2-40B4-BE49-F238E27FC236}">
                <a16:creationId xmlns:a16="http://schemas.microsoft.com/office/drawing/2014/main" id="{B27F4A47-AC71-4400-99FA-3ACE089A92D5}"/>
              </a:ext>
            </a:extLst>
          </p:cNvPr>
          <p:cNvGrpSpPr/>
          <p:nvPr/>
        </p:nvGrpSpPr>
        <p:grpSpPr>
          <a:xfrm>
            <a:off x="6645664" y="1609974"/>
            <a:ext cx="3272505" cy="468228"/>
            <a:chOff x="4497659" y="1981201"/>
            <a:chExt cx="3076807" cy="360363"/>
          </a:xfrm>
        </p:grpSpPr>
        <p:cxnSp>
          <p:nvCxnSpPr>
            <p:cNvPr id="14" name="Curved Connector 144">
              <a:extLst>
                <a:ext uri="{FF2B5EF4-FFF2-40B4-BE49-F238E27FC236}">
                  <a16:creationId xmlns:a16="http://schemas.microsoft.com/office/drawing/2014/main" id="{E1851CE2-C65B-4277-A2B2-114482E23185}"/>
                </a:ext>
              </a:extLst>
            </p:cNvPr>
            <p:cNvCxnSpPr/>
            <p:nvPr/>
          </p:nvCxnSpPr>
          <p:spPr>
            <a:xfrm rot="16200000" flipH="1">
              <a:off x="437276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5">
              <a:extLst>
                <a:ext uri="{FF2B5EF4-FFF2-40B4-BE49-F238E27FC236}">
                  <a16:creationId xmlns:a16="http://schemas.microsoft.com/office/drawing/2014/main" id="{6047B868-7A57-4EA3-863F-285AB6C9B9BE}"/>
                </a:ext>
              </a:extLst>
            </p:cNvPr>
            <p:cNvCxnSpPr/>
            <p:nvPr/>
          </p:nvCxnSpPr>
          <p:spPr>
            <a:xfrm rot="16200000" flipH="1">
              <a:off x="452888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46">
              <a:extLst>
                <a:ext uri="{FF2B5EF4-FFF2-40B4-BE49-F238E27FC236}">
                  <a16:creationId xmlns:a16="http://schemas.microsoft.com/office/drawing/2014/main" id="{96C06095-71F2-41B1-8358-2337464CCF83}"/>
                </a:ext>
              </a:extLst>
            </p:cNvPr>
            <p:cNvCxnSpPr/>
            <p:nvPr/>
          </p:nvCxnSpPr>
          <p:spPr>
            <a:xfrm rot="16200000" flipH="1">
              <a:off x="468500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47">
              <a:extLst>
                <a:ext uri="{FF2B5EF4-FFF2-40B4-BE49-F238E27FC236}">
                  <a16:creationId xmlns:a16="http://schemas.microsoft.com/office/drawing/2014/main" id="{F20379E9-A01B-4539-B2A4-14443AB6D622}"/>
                </a:ext>
              </a:extLst>
            </p:cNvPr>
            <p:cNvCxnSpPr/>
            <p:nvPr/>
          </p:nvCxnSpPr>
          <p:spPr>
            <a:xfrm rot="16200000" flipH="1">
              <a:off x="4841120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48">
              <a:extLst>
                <a:ext uri="{FF2B5EF4-FFF2-40B4-BE49-F238E27FC236}">
                  <a16:creationId xmlns:a16="http://schemas.microsoft.com/office/drawing/2014/main" id="{6086ADFF-472B-4D32-BD71-B2CBA0410282}"/>
                </a:ext>
              </a:extLst>
            </p:cNvPr>
            <p:cNvCxnSpPr/>
            <p:nvPr/>
          </p:nvCxnSpPr>
          <p:spPr>
            <a:xfrm rot="16200000" flipH="1">
              <a:off x="4997237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49">
              <a:extLst>
                <a:ext uri="{FF2B5EF4-FFF2-40B4-BE49-F238E27FC236}">
                  <a16:creationId xmlns:a16="http://schemas.microsoft.com/office/drawing/2014/main" id="{B89196D8-7A22-40E4-9281-06B46B19E472}"/>
                </a:ext>
              </a:extLst>
            </p:cNvPr>
            <p:cNvCxnSpPr/>
            <p:nvPr/>
          </p:nvCxnSpPr>
          <p:spPr>
            <a:xfrm rot="16200000" flipH="1">
              <a:off x="5153354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50">
              <a:extLst>
                <a:ext uri="{FF2B5EF4-FFF2-40B4-BE49-F238E27FC236}">
                  <a16:creationId xmlns:a16="http://schemas.microsoft.com/office/drawing/2014/main" id="{00C714C9-6DCF-4067-A81C-CA5167CF0C67}"/>
                </a:ext>
              </a:extLst>
            </p:cNvPr>
            <p:cNvCxnSpPr/>
            <p:nvPr/>
          </p:nvCxnSpPr>
          <p:spPr>
            <a:xfrm rot="16200000" flipH="1">
              <a:off x="5309471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51">
              <a:extLst>
                <a:ext uri="{FF2B5EF4-FFF2-40B4-BE49-F238E27FC236}">
                  <a16:creationId xmlns:a16="http://schemas.microsoft.com/office/drawing/2014/main" id="{12C5EAF6-FF59-4E21-A921-08E65ACE766A}"/>
                </a:ext>
              </a:extLst>
            </p:cNvPr>
            <p:cNvCxnSpPr/>
            <p:nvPr/>
          </p:nvCxnSpPr>
          <p:spPr>
            <a:xfrm rot="16200000" flipH="1">
              <a:off x="546558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152">
              <a:extLst>
                <a:ext uri="{FF2B5EF4-FFF2-40B4-BE49-F238E27FC236}">
                  <a16:creationId xmlns:a16="http://schemas.microsoft.com/office/drawing/2014/main" id="{605F6BAC-D49B-48FC-B696-204450C6CA43}"/>
                </a:ext>
              </a:extLst>
            </p:cNvPr>
            <p:cNvCxnSpPr/>
            <p:nvPr/>
          </p:nvCxnSpPr>
          <p:spPr>
            <a:xfrm rot="16200000" flipH="1">
              <a:off x="562170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153">
              <a:extLst>
                <a:ext uri="{FF2B5EF4-FFF2-40B4-BE49-F238E27FC236}">
                  <a16:creationId xmlns:a16="http://schemas.microsoft.com/office/drawing/2014/main" id="{5EBF8EE3-754D-4EF1-B140-DD0A77EF8C8F}"/>
                </a:ext>
              </a:extLst>
            </p:cNvPr>
            <p:cNvCxnSpPr/>
            <p:nvPr/>
          </p:nvCxnSpPr>
          <p:spPr>
            <a:xfrm rot="16200000" flipH="1">
              <a:off x="577782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154">
              <a:extLst>
                <a:ext uri="{FF2B5EF4-FFF2-40B4-BE49-F238E27FC236}">
                  <a16:creationId xmlns:a16="http://schemas.microsoft.com/office/drawing/2014/main" id="{6F410ABF-5EA7-4656-9E8A-C2B4391182D6}"/>
                </a:ext>
              </a:extLst>
            </p:cNvPr>
            <p:cNvCxnSpPr/>
            <p:nvPr/>
          </p:nvCxnSpPr>
          <p:spPr>
            <a:xfrm rot="16200000" flipH="1">
              <a:off x="5933940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155">
              <a:extLst>
                <a:ext uri="{FF2B5EF4-FFF2-40B4-BE49-F238E27FC236}">
                  <a16:creationId xmlns:a16="http://schemas.microsoft.com/office/drawing/2014/main" id="{3F41C3AC-C5CE-4255-880A-E584BA8D301C}"/>
                </a:ext>
              </a:extLst>
            </p:cNvPr>
            <p:cNvCxnSpPr/>
            <p:nvPr/>
          </p:nvCxnSpPr>
          <p:spPr>
            <a:xfrm rot="16200000" flipH="1">
              <a:off x="6090057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156">
              <a:extLst>
                <a:ext uri="{FF2B5EF4-FFF2-40B4-BE49-F238E27FC236}">
                  <a16:creationId xmlns:a16="http://schemas.microsoft.com/office/drawing/2014/main" id="{7A2A3503-ACF8-4AD9-8264-2E45C0BC2C7A}"/>
                </a:ext>
              </a:extLst>
            </p:cNvPr>
            <p:cNvCxnSpPr/>
            <p:nvPr/>
          </p:nvCxnSpPr>
          <p:spPr>
            <a:xfrm rot="16200000" flipH="1">
              <a:off x="6246174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157">
              <a:extLst>
                <a:ext uri="{FF2B5EF4-FFF2-40B4-BE49-F238E27FC236}">
                  <a16:creationId xmlns:a16="http://schemas.microsoft.com/office/drawing/2014/main" id="{AC3D856D-8C41-4C95-AEB9-91DC27C4A5E8}"/>
                </a:ext>
              </a:extLst>
            </p:cNvPr>
            <p:cNvCxnSpPr/>
            <p:nvPr/>
          </p:nvCxnSpPr>
          <p:spPr>
            <a:xfrm rot="16200000" flipH="1">
              <a:off x="6402291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158">
              <a:extLst>
                <a:ext uri="{FF2B5EF4-FFF2-40B4-BE49-F238E27FC236}">
                  <a16:creationId xmlns:a16="http://schemas.microsoft.com/office/drawing/2014/main" id="{E62F397D-62D7-488D-9900-49A27E627183}"/>
                </a:ext>
              </a:extLst>
            </p:cNvPr>
            <p:cNvCxnSpPr/>
            <p:nvPr/>
          </p:nvCxnSpPr>
          <p:spPr>
            <a:xfrm rot="16200000" flipH="1">
              <a:off x="6558408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9">
              <a:extLst>
                <a:ext uri="{FF2B5EF4-FFF2-40B4-BE49-F238E27FC236}">
                  <a16:creationId xmlns:a16="http://schemas.microsoft.com/office/drawing/2014/main" id="{68415297-5CD9-4E2E-B3FA-B457D92694DB}"/>
                </a:ext>
              </a:extLst>
            </p:cNvPr>
            <p:cNvCxnSpPr/>
            <p:nvPr/>
          </p:nvCxnSpPr>
          <p:spPr>
            <a:xfrm rot="16200000" flipH="1">
              <a:off x="6714525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160">
              <a:extLst>
                <a:ext uri="{FF2B5EF4-FFF2-40B4-BE49-F238E27FC236}">
                  <a16:creationId xmlns:a16="http://schemas.microsoft.com/office/drawing/2014/main" id="{2FD1992E-5CF9-4CAE-AB01-6089FC420C9E}"/>
                </a:ext>
              </a:extLst>
            </p:cNvPr>
            <p:cNvCxnSpPr/>
            <p:nvPr/>
          </p:nvCxnSpPr>
          <p:spPr>
            <a:xfrm rot="16200000" flipH="1">
              <a:off x="6870642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161">
              <a:extLst>
                <a:ext uri="{FF2B5EF4-FFF2-40B4-BE49-F238E27FC236}">
                  <a16:creationId xmlns:a16="http://schemas.microsoft.com/office/drawing/2014/main" id="{498BD5AB-126F-4CA6-8D01-9066F321A959}"/>
                </a:ext>
              </a:extLst>
            </p:cNvPr>
            <p:cNvCxnSpPr/>
            <p:nvPr/>
          </p:nvCxnSpPr>
          <p:spPr>
            <a:xfrm rot="16200000" flipH="1">
              <a:off x="702675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162">
              <a:extLst>
                <a:ext uri="{FF2B5EF4-FFF2-40B4-BE49-F238E27FC236}">
                  <a16:creationId xmlns:a16="http://schemas.microsoft.com/office/drawing/2014/main" id="{D7FAC4F6-4701-4FEE-A8A4-EF10693617C6}"/>
                </a:ext>
              </a:extLst>
            </p:cNvPr>
            <p:cNvCxnSpPr/>
            <p:nvPr/>
          </p:nvCxnSpPr>
          <p:spPr>
            <a:xfrm rot="16200000" flipH="1">
              <a:off x="718287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163">
              <a:extLst>
                <a:ext uri="{FF2B5EF4-FFF2-40B4-BE49-F238E27FC236}">
                  <a16:creationId xmlns:a16="http://schemas.microsoft.com/office/drawing/2014/main" id="{16BC6603-087A-431C-8B64-BBF5BFABC8D9}"/>
                </a:ext>
              </a:extLst>
            </p:cNvPr>
            <p:cNvCxnSpPr/>
            <p:nvPr/>
          </p:nvCxnSpPr>
          <p:spPr>
            <a:xfrm rot="16200000" flipH="1">
              <a:off x="733899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1DC632-47FA-47C9-8429-513A06EB6C7C}"/>
              </a:ext>
            </a:extLst>
          </p:cNvPr>
          <p:cNvCxnSpPr/>
          <p:nvPr/>
        </p:nvCxnSpPr>
        <p:spPr>
          <a:xfrm flipH="1" flipV="1">
            <a:off x="1533701" y="2657068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F46E8-1F0D-4112-ADCF-8FCBBB16123C}"/>
              </a:ext>
            </a:extLst>
          </p:cNvPr>
          <p:cNvCxnSpPr/>
          <p:nvPr/>
        </p:nvCxnSpPr>
        <p:spPr>
          <a:xfrm flipH="1" flipV="1">
            <a:off x="3790261" y="2650688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69FFA1-530C-4697-B036-3A807C9BBE0D}"/>
              </a:ext>
            </a:extLst>
          </p:cNvPr>
          <p:cNvSpPr/>
          <p:nvPr/>
        </p:nvSpPr>
        <p:spPr>
          <a:xfrm>
            <a:off x="638370" y="2888337"/>
            <a:ext cx="4054404" cy="3048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Interconnect</a:t>
            </a:r>
          </a:p>
        </p:txBody>
      </p:sp>
      <p:sp>
        <p:nvSpPr>
          <p:cNvPr id="37" name="TextBox 87">
            <a:extLst>
              <a:ext uri="{FF2B5EF4-FFF2-40B4-BE49-F238E27FC236}">
                <a16:creationId xmlns:a16="http://schemas.microsoft.com/office/drawing/2014/main" id="{71EED2B8-DDFF-4B82-A8FB-60FE0443301E}"/>
              </a:ext>
            </a:extLst>
          </p:cNvPr>
          <p:cNvSpPr txBox="1"/>
          <p:nvPr/>
        </p:nvSpPr>
        <p:spPr>
          <a:xfrm>
            <a:off x="3097563" y="3736604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2A9E5CE1-F814-4B66-A18D-F7D1598EC858}"/>
              </a:ext>
            </a:extLst>
          </p:cNvPr>
          <p:cNvSpPr txBox="1"/>
          <p:nvPr/>
        </p:nvSpPr>
        <p:spPr>
          <a:xfrm>
            <a:off x="2465131" y="1790872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9" name="Rounded Rectangle 255">
            <a:extLst>
              <a:ext uri="{FF2B5EF4-FFF2-40B4-BE49-F238E27FC236}">
                <a16:creationId xmlns:a16="http://schemas.microsoft.com/office/drawing/2014/main" id="{2AB0BCC0-D7D8-4B58-A0C9-BC33E7A999D8}"/>
              </a:ext>
            </a:extLst>
          </p:cNvPr>
          <p:cNvSpPr/>
          <p:nvPr/>
        </p:nvSpPr>
        <p:spPr>
          <a:xfrm>
            <a:off x="2973409" y="2434973"/>
            <a:ext cx="803483" cy="228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Caches</a:t>
            </a:r>
          </a:p>
        </p:txBody>
      </p:sp>
      <p:sp>
        <p:nvSpPr>
          <p:cNvPr id="40" name="Rounded Rectangle 280">
            <a:extLst>
              <a:ext uri="{FF2B5EF4-FFF2-40B4-BE49-F238E27FC236}">
                <a16:creationId xmlns:a16="http://schemas.microsoft.com/office/drawing/2014/main" id="{7E6C6A6F-C291-49A8-983E-A0CAD959ADE7}"/>
              </a:ext>
            </a:extLst>
          </p:cNvPr>
          <p:cNvSpPr/>
          <p:nvPr/>
        </p:nvSpPr>
        <p:spPr>
          <a:xfrm>
            <a:off x="636689" y="1540109"/>
            <a:ext cx="1805076" cy="832161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SM/Core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255">
            <a:extLst>
              <a:ext uri="{FF2B5EF4-FFF2-40B4-BE49-F238E27FC236}">
                <a16:creationId xmlns:a16="http://schemas.microsoft.com/office/drawing/2014/main" id="{4704CCAB-D01B-4EF0-BE5B-5D9370F0D98F}"/>
              </a:ext>
            </a:extLst>
          </p:cNvPr>
          <p:cNvSpPr/>
          <p:nvPr/>
        </p:nvSpPr>
        <p:spPr>
          <a:xfrm>
            <a:off x="730219" y="2413947"/>
            <a:ext cx="803483" cy="228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Caches</a:t>
            </a:r>
          </a:p>
        </p:txBody>
      </p:sp>
      <p:sp>
        <p:nvSpPr>
          <p:cNvPr id="42" name="Rounded Rectangle 267">
            <a:extLst>
              <a:ext uri="{FF2B5EF4-FFF2-40B4-BE49-F238E27FC236}">
                <a16:creationId xmlns:a16="http://schemas.microsoft.com/office/drawing/2014/main" id="{FD750680-B90D-404D-91F9-13324A4476E0}"/>
              </a:ext>
            </a:extLst>
          </p:cNvPr>
          <p:cNvSpPr/>
          <p:nvPr/>
        </p:nvSpPr>
        <p:spPr>
          <a:xfrm>
            <a:off x="724056" y="1814710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267">
            <a:extLst>
              <a:ext uri="{FF2B5EF4-FFF2-40B4-BE49-F238E27FC236}">
                <a16:creationId xmlns:a16="http://schemas.microsoft.com/office/drawing/2014/main" id="{D8B524EF-9E77-40F2-8800-9D7ACE96EA8E}"/>
              </a:ext>
            </a:extLst>
          </p:cNvPr>
          <p:cNvSpPr/>
          <p:nvPr/>
        </p:nvSpPr>
        <p:spPr>
          <a:xfrm>
            <a:off x="1769299" y="1810456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</a:p>
        </p:txBody>
      </p:sp>
      <p:sp>
        <p:nvSpPr>
          <p:cNvPr id="44" name="TextBox 102">
            <a:extLst>
              <a:ext uri="{FF2B5EF4-FFF2-40B4-BE49-F238E27FC236}">
                <a16:creationId xmlns:a16="http://schemas.microsoft.com/office/drawing/2014/main" id="{95F6C256-FB19-4BA1-98E3-F82D97F55E32}"/>
              </a:ext>
            </a:extLst>
          </p:cNvPr>
          <p:cNvSpPr txBox="1"/>
          <p:nvPr/>
        </p:nvSpPr>
        <p:spPr>
          <a:xfrm>
            <a:off x="1348672" y="1810456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ounded Rectangle 267">
            <a:extLst>
              <a:ext uri="{FF2B5EF4-FFF2-40B4-BE49-F238E27FC236}">
                <a16:creationId xmlns:a16="http://schemas.microsoft.com/office/drawing/2014/main" id="{AC2A73F2-C5C9-4CC1-AF0E-1BE75B90DC40}"/>
              </a:ext>
            </a:extLst>
          </p:cNvPr>
          <p:cNvSpPr/>
          <p:nvPr/>
        </p:nvSpPr>
        <p:spPr>
          <a:xfrm>
            <a:off x="634150" y="3372938"/>
            <a:ext cx="1171279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053B3-D40F-40AF-9F85-C1DAFF462278}"/>
              </a:ext>
            </a:extLst>
          </p:cNvPr>
          <p:cNvSpPr/>
          <p:nvPr/>
        </p:nvSpPr>
        <p:spPr>
          <a:xfrm>
            <a:off x="638370" y="4032588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4363D1-5517-4886-8C22-C84180B7E79B}"/>
              </a:ext>
            </a:extLst>
          </p:cNvPr>
          <p:cNvSpPr/>
          <p:nvPr/>
        </p:nvSpPr>
        <p:spPr>
          <a:xfrm>
            <a:off x="634151" y="3637652"/>
            <a:ext cx="1161828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48" name="Rounded Rectangle 267">
            <a:extLst>
              <a:ext uri="{FF2B5EF4-FFF2-40B4-BE49-F238E27FC236}">
                <a16:creationId xmlns:a16="http://schemas.microsoft.com/office/drawing/2014/main" id="{B9EA9742-BFD0-49D9-8AE5-F6F74CC2D891}"/>
              </a:ext>
            </a:extLst>
          </p:cNvPr>
          <p:cNvSpPr/>
          <p:nvPr/>
        </p:nvSpPr>
        <p:spPr>
          <a:xfrm>
            <a:off x="1951906" y="3372938"/>
            <a:ext cx="1157609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27401B-1814-48A3-A93B-50C9B27235B3}"/>
              </a:ext>
            </a:extLst>
          </p:cNvPr>
          <p:cNvSpPr/>
          <p:nvPr/>
        </p:nvSpPr>
        <p:spPr>
          <a:xfrm>
            <a:off x="1942457" y="3637652"/>
            <a:ext cx="1170895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50" name="Rounded Rectangle 267">
            <a:extLst>
              <a:ext uri="{FF2B5EF4-FFF2-40B4-BE49-F238E27FC236}">
                <a16:creationId xmlns:a16="http://schemas.microsoft.com/office/drawing/2014/main" id="{CAB3D391-3707-4B36-9283-40026F29239E}"/>
              </a:ext>
            </a:extLst>
          </p:cNvPr>
          <p:cNvSpPr/>
          <p:nvPr/>
        </p:nvSpPr>
        <p:spPr>
          <a:xfrm>
            <a:off x="3518191" y="3372938"/>
            <a:ext cx="1170893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8ACC57-55F3-4875-9E7B-5BE005E88C94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097343" y="3193138"/>
            <a:ext cx="0" cy="143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FAD8F8F-6027-4008-BB86-C17247AA3909}"/>
              </a:ext>
            </a:extLst>
          </p:cNvPr>
          <p:cNvSpPr/>
          <p:nvPr/>
        </p:nvSpPr>
        <p:spPr>
          <a:xfrm>
            <a:off x="3521879" y="3637652"/>
            <a:ext cx="1170895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50D0CD-9CB8-4C6E-805A-02CFB6110CFD}"/>
              </a:ext>
            </a:extLst>
          </p:cNvPr>
          <p:cNvSpPr/>
          <p:nvPr/>
        </p:nvSpPr>
        <p:spPr>
          <a:xfrm>
            <a:off x="1951908" y="4052856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59F7A9-570A-4489-9CCC-FA0F6D880617}"/>
              </a:ext>
            </a:extLst>
          </p:cNvPr>
          <p:cNvSpPr/>
          <p:nvPr/>
        </p:nvSpPr>
        <p:spPr>
          <a:xfrm>
            <a:off x="3531476" y="4067637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55" name="Rounded Rectangle 255">
            <a:extLst>
              <a:ext uri="{FF2B5EF4-FFF2-40B4-BE49-F238E27FC236}">
                <a16:creationId xmlns:a16="http://schemas.microsoft.com/office/drawing/2014/main" id="{FF6A6323-B52B-4684-83A9-E106A6114555}"/>
              </a:ext>
            </a:extLst>
          </p:cNvPr>
          <p:cNvSpPr/>
          <p:nvPr/>
        </p:nvSpPr>
        <p:spPr>
          <a:xfrm>
            <a:off x="1558573" y="2410128"/>
            <a:ext cx="927411" cy="2230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3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255">
            <a:extLst>
              <a:ext uri="{FF2B5EF4-FFF2-40B4-BE49-F238E27FC236}">
                <a16:creationId xmlns:a16="http://schemas.microsoft.com/office/drawing/2014/main" id="{A208F619-35ED-4C00-BFB5-0ABBB016AEAD}"/>
              </a:ext>
            </a:extLst>
          </p:cNvPr>
          <p:cNvSpPr/>
          <p:nvPr/>
        </p:nvSpPr>
        <p:spPr>
          <a:xfrm>
            <a:off x="3800612" y="2425500"/>
            <a:ext cx="927411" cy="22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3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280">
            <a:extLst>
              <a:ext uri="{FF2B5EF4-FFF2-40B4-BE49-F238E27FC236}">
                <a16:creationId xmlns:a16="http://schemas.microsoft.com/office/drawing/2014/main" id="{08906918-BA88-48C5-BEA0-FE3952152C71}"/>
              </a:ext>
            </a:extLst>
          </p:cNvPr>
          <p:cNvSpPr/>
          <p:nvPr/>
        </p:nvSpPr>
        <p:spPr>
          <a:xfrm>
            <a:off x="2898074" y="1543172"/>
            <a:ext cx="1805076" cy="832161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SM/Core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267">
            <a:extLst>
              <a:ext uri="{FF2B5EF4-FFF2-40B4-BE49-F238E27FC236}">
                <a16:creationId xmlns:a16="http://schemas.microsoft.com/office/drawing/2014/main" id="{7663033C-3BAE-4D8A-9C58-5BBA0A56C758}"/>
              </a:ext>
            </a:extLst>
          </p:cNvPr>
          <p:cNvSpPr/>
          <p:nvPr/>
        </p:nvSpPr>
        <p:spPr>
          <a:xfrm>
            <a:off x="2985442" y="1817772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267">
            <a:extLst>
              <a:ext uri="{FF2B5EF4-FFF2-40B4-BE49-F238E27FC236}">
                <a16:creationId xmlns:a16="http://schemas.microsoft.com/office/drawing/2014/main" id="{3A5BBD1F-4E2E-4A7F-BF67-E09C1E0B6855}"/>
              </a:ext>
            </a:extLst>
          </p:cNvPr>
          <p:cNvSpPr/>
          <p:nvPr/>
        </p:nvSpPr>
        <p:spPr>
          <a:xfrm>
            <a:off x="4030684" y="1813519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</a:p>
        </p:txBody>
      </p:sp>
      <p:sp>
        <p:nvSpPr>
          <p:cNvPr id="60" name="TextBox 39">
            <a:extLst>
              <a:ext uri="{FF2B5EF4-FFF2-40B4-BE49-F238E27FC236}">
                <a16:creationId xmlns:a16="http://schemas.microsoft.com/office/drawing/2014/main" id="{5D10131F-9AC9-4D80-A15C-D7F2BBCB1487}"/>
              </a:ext>
            </a:extLst>
          </p:cNvPr>
          <p:cNvSpPr txBox="1"/>
          <p:nvPr/>
        </p:nvSpPr>
        <p:spPr>
          <a:xfrm>
            <a:off x="3610057" y="1813519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E01FD8-6978-4DB1-B73F-D9C16958494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2527904" y="3174951"/>
            <a:ext cx="0" cy="16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3DF009-85D4-44D3-916F-FC187FA239D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204960" y="3177074"/>
            <a:ext cx="0" cy="159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8E41ED8-DDB2-41AC-9400-2E1633A7D087}"/>
              </a:ext>
            </a:extLst>
          </p:cNvPr>
          <p:cNvSpPr/>
          <p:nvPr/>
        </p:nvSpPr>
        <p:spPr>
          <a:xfrm>
            <a:off x="3462429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56FF4B-9927-4B72-93C9-A8EA678A1193}"/>
              </a:ext>
            </a:extLst>
          </p:cNvPr>
          <p:cNvSpPr/>
          <p:nvPr/>
        </p:nvSpPr>
        <p:spPr>
          <a:xfrm>
            <a:off x="1892990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676C16-F0DD-4BDF-9B95-DBE87112DF49}"/>
              </a:ext>
            </a:extLst>
          </p:cNvPr>
          <p:cNvSpPr/>
          <p:nvPr/>
        </p:nvSpPr>
        <p:spPr>
          <a:xfrm>
            <a:off x="570046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6" name="TextBox 14">
            <a:extLst>
              <a:ext uri="{FF2B5EF4-FFF2-40B4-BE49-F238E27FC236}">
                <a16:creationId xmlns:a16="http://schemas.microsoft.com/office/drawing/2014/main" id="{47A1184F-5233-45CD-AECB-0DBC089A9CAF}"/>
              </a:ext>
            </a:extLst>
          </p:cNvPr>
          <p:cNvSpPr txBox="1"/>
          <p:nvPr/>
        </p:nvSpPr>
        <p:spPr>
          <a:xfrm>
            <a:off x="2153994" y="5053155"/>
            <a:ext cx="126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Memory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Partition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FAAABD-F3E2-4075-8B24-4098E8250F3A}"/>
              </a:ext>
            </a:extLst>
          </p:cNvPr>
          <p:cNvCxnSpPr>
            <a:cxnSpLocks/>
          </p:cNvCxnSpPr>
          <p:nvPr/>
        </p:nvCxnSpPr>
        <p:spPr>
          <a:xfrm flipV="1">
            <a:off x="3116252" y="4667859"/>
            <a:ext cx="660641" cy="276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A9BFC1-305C-4656-B1FE-0BF3603A384C}"/>
              </a:ext>
            </a:extLst>
          </p:cNvPr>
          <p:cNvCxnSpPr>
            <a:cxnSpLocks/>
          </p:cNvCxnSpPr>
          <p:nvPr/>
        </p:nvCxnSpPr>
        <p:spPr>
          <a:xfrm flipV="1">
            <a:off x="2677526" y="4643976"/>
            <a:ext cx="1" cy="30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9ADFA0-5D90-45C8-A919-D25F21E4CB3C}"/>
              </a:ext>
            </a:extLst>
          </p:cNvPr>
          <p:cNvCxnSpPr>
            <a:cxnSpLocks/>
          </p:cNvCxnSpPr>
          <p:nvPr/>
        </p:nvCxnSpPr>
        <p:spPr>
          <a:xfrm flipH="1" flipV="1">
            <a:off x="1553452" y="4685251"/>
            <a:ext cx="592217" cy="259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230">
            <a:extLst>
              <a:ext uri="{FF2B5EF4-FFF2-40B4-BE49-F238E27FC236}">
                <a16:creationId xmlns:a16="http://schemas.microsoft.com/office/drawing/2014/main" id="{5F147E78-9448-47F1-80AE-074037912918}"/>
              </a:ext>
            </a:extLst>
          </p:cNvPr>
          <p:cNvGrpSpPr/>
          <p:nvPr/>
        </p:nvGrpSpPr>
        <p:grpSpPr>
          <a:xfrm>
            <a:off x="6662104" y="2298064"/>
            <a:ext cx="3200400" cy="457200"/>
            <a:chOff x="2209800" y="1828800"/>
            <a:chExt cx="3200400" cy="457200"/>
          </a:xfrm>
          <a:solidFill>
            <a:srgbClr val="00B050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3A9190-6DB5-4333-9835-C5BC06905DCF}"/>
                </a:ext>
              </a:extLst>
            </p:cNvPr>
            <p:cNvSpPr/>
            <p:nvPr/>
          </p:nvSpPr>
          <p:spPr>
            <a:xfrm>
              <a:off x="27432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E68D7B-A9FF-4758-B4C7-772CB875E353}"/>
                </a:ext>
              </a:extLst>
            </p:cNvPr>
            <p:cNvSpPr/>
            <p:nvPr/>
          </p:nvSpPr>
          <p:spPr>
            <a:xfrm>
              <a:off x="22098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7652BC7-0F1A-463B-857B-F4E874B191AF}"/>
                </a:ext>
              </a:extLst>
            </p:cNvPr>
            <p:cNvSpPr/>
            <p:nvPr/>
          </p:nvSpPr>
          <p:spPr>
            <a:xfrm>
              <a:off x="32766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FFB89A-DC28-4711-997C-1DC747B1B127}"/>
                </a:ext>
              </a:extLst>
            </p:cNvPr>
            <p:cNvSpPr/>
            <p:nvPr/>
          </p:nvSpPr>
          <p:spPr>
            <a:xfrm>
              <a:off x="38100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273DA8-E946-46C4-8DD4-CCA8DACB6FDE}"/>
                </a:ext>
              </a:extLst>
            </p:cNvPr>
            <p:cNvSpPr/>
            <p:nvPr/>
          </p:nvSpPr>
          <p:spPr>
            <a:xfrm>
              <a:off x="43434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E3E4C5-E3F7-4056-9906-88DBA580D03F}"/>
                </a:ext>
              </a:extLst>
            </p:cNvPr>
            <p:cNvSpPr/>
            <p:nvPr/>
          </p:nvSpPr>
          <p:spPr>
            <a:xfrm>
              <a:off x="48768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CF9B067-1640-40AE-B3CB-55536FBA29B2}"/>
              </a:ext>
            </a:extLst>
          </p:cNvPr>
          <p:cNvSpPr txBox="1"/>
          <p:nvPr/>
        </p:nvSpPr>
        <p:spPr>
          <a:xfrm>
            <a:off x="10395904" y="2261826"/>
            <a:ext cx="184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warps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DD97411E-8B2C-4263-AD19-76ADE34B71CD}"/>
              </a:ext>
            </a:extLst>
          </p:cNvPr>
          <p:cNvSpPr/>
          <p:nvPr/>
        </p:nvSpPr>
        <p:spPr>
          <a:xfrm rot="10800000">
            <a:off x="8796423" y="5114916"/>
            <a:ext cx="484128" cy="887733"/>
          </a:xfrm>
          <a:prstGeom prst="curv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D07AF3-B587-4434-B333-1E6498C47DCC}"/>
              </a:ext>
            </a:extLst>
          </p:cNvPr>
          <p:cNvSpPr txBox="1"/>
          <p:nvPr/>
        </p:nvSpPr>
        <p:spPr>
          <a:xfrm>
            <a:off x="4055567" y="5391770"/>
            <a:ext cx="217486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open:</a:t>
            </a:r>
          </a:p>
          <a:p>
            <a:pPr algn="ctr"/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AA9FB4-0F94-4487-8E24-1412873F0C28}"/>
              </a:ext>
            </a:extLst>
          </p:cNvPr>
          <p:cNvSpPr txBox="1"/>
          <p:nvPr/>
        </p:nvSpPr>
        <p:spPr>
          <a:xfrm>
            <a:off x="9302411" y="5391769"/>
            <a:ext cx="287959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close:</a:t>
            </a:r>
          </a:p>
          <a:p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Restore &amp; </a:t>
            </a:r>
            <a:r>
              <a:rPr lang="en-US" sz="2133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Precharge</a:t>
            </a:r>
            <a:endParaRPr lang="en-US" sz="213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5FAB4A-C77E-4AD6-A88E-BFF0EE1A20D5}"/>
              </a:ext>
            </a:extLst>
          </p:cNvPr>
          <p:cNvGrpSpPr/>
          <p:nvPr/>
        </p:nvGrpSpPr>
        <p:grpSpPr>
          <a:xfrm>
            <a:off x="6073386" y="4089055"/>
            <a:ext cx="3034781" cy="2019186"/>
            <a:chOff x="3566496" y="894480"/>
            <a:chExt cx="1657763" cy="31389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F522F4-CFCA-45FF-8A9E-39D6BEE8AEB2}"/>
                </a:ext>
              </a:extLst>
            </p:cNvPr>
            <p:cNvSpPr txBox="1"/>
            <p:nvPr/>
          </p:nvSpPr>
          <p:spPr>
            <a:xfrm>
              <a:off x="3566496" y="894480"/>
              <a:ext cx="1657763" cy="590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Memory Array</a:t>
              </a:r>
            </a:p>
          </p:txBody>
        </p:sp>
        <p:sp>
          <p:nvSpPr>
            <p:cNvPr id="84" name="Rectangle 63">
              <a:extLst>
                <a:ext uri="{FF2B5EF4-FFF2-40B4-BE49-F238E27FC236}">
                  <a16:creationId xmlns:a16="http://schemas.microsoft.com/office/drawing/2014/main" id="{9068CDF2-4B37-438E-B8ED-A47F58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3411437"/>
              <a:ext cx="1209675" cy="21669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8F36DCD3-27C2-4AF5-8CC8-D0C93420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1484735"/>
              <a:ext cx="1209675" cy="16847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Line 5">
              <a:extLst>
                <a:ext uri="{FF2B5EF4-FFF2-40B4-BE49-F238E27FC236}">
                  <a16:creationId xmlns:a16="http://schemas.microsoft.com/office/drawing/2014/main" id="{96851882-6603-4A06-A4A9-FDDD6318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1701429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Line 6">
              <a:extLst>
                <a:ext uri="{FF2B5EF4-FFF2-40B4-BE49-F238E27FC236}">
                  <a16:creationId xmlns:a16="http://schemas.microsoft.com/office/drawing/2014/main" id="{50814F8D-210F-423D-B3D5-9A7954D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1916932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Line 7">
              <a:extLst>
                <a:ext uri="{FF2B5EF4-FFF2-40B4-BE49-F238E27FC236}">
                  <a16:creationId xmlns:a16="http://schemas.microsoft.com/office/drawing/2014/main" id="{476C4540-CE99-4009-8140-9D9D460D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133626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795BA42F-0611-42A4-9B8C-CDC8375CD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349129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2A8F0C66-5B8E-4660-84BA-3EA3D7E05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564632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id="{50AAD812-E99A-476C-BC05-F7C8EA830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781326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74BA23-DF28-4159-9F52-135B6970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3411437"/>
              <a:ext cx="1209675" cy="2166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C750558-ED14-4108-8BDD-F70300F5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400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AC9392BD-3C12-4DD8-817E-7892829A5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040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EC1FBAC8-E001-47FD-B153-1CD6478B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872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DF4A3F36-4F19-4D9C-8247-5E0B17DEE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513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6730B8D1-F88A-4FB0-A45B-45F179D4E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153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Line 25">
              <a:extLst>
                <a:ext uri="{FF2B5EF4-FFF2-40B4-BE49-F238E27FC236}">
                  <a16:creationId xmlns:a16="http://schemas.microsoft.com/office/drawing/2014/main" id="{092ACDF4-6DAF-44BB-B660-E50876E7D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794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E90E26EA-2D34-448A-9CBE-9B0EF9543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980160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Rectangle 47">
              <a:extLst>
                <a:ext uri="{FF2B5EF4-FFF2-40B4-BE49-F238E27FC236}">
                  <a16:creationId xmlns:a16="http://schemas.microsoft.com/office/drawing/2014/main" id="{B19A8C91-9834-4494-B72A-9776C37A8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20" y="3411435"/>
              <a:ext cx="1212113" cy="62196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Text Box 49">
              <a:extLst>
                <a:ext uri="{FF2B5EF4-FFF2-40B4-BE49-F238E27FC236}">
                  <a16:creationId xmlns:a16="http://schemas.microsoft.com/office/drawing/2014/main" id="{5DA95745-98A4-49FB-9371-963F01B51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926" y="3398055"/>
              <a:ext cx="1174903" cy="574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Row Buffer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6AED41-E07A-426E-BD4B-23FA761BA738}"/>
                </a:ext>
              </a:extLst>
            </p:cNvPr>
            <p:cNvCxnSpPr>
              <a:cxnSpLocks/>
            </p:cNvCxnSpPr>
            <p:nvPr/>
          </p:nvCxnSpPr>
          <p:spPr>
            <a:xfrm>
              <a:off x="4395377" y="3169206"/>
              <a:ext cx="1" cy="2338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0D9DFC-8384-44E5-830A-5407AA422464}"/>
              </a:ext>
            </a:extLst>
          </p:cNvPr>
          <p:cNvCxnSpPr>
            <a:cxnSpLocks/>
          </p:cNvCxnSpPr>
          <p:nvPr/>
        </p:nvCxnSpPr>
        <p:spPr>
          <a:xfrm>
            <a:off x="4749584" y="4643976"/>
            <a:ext cx="1671277" cy="9085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1AD704B-3301-41A1-8A9A-0D558603711A}"/>
                  </a:ext>
                </a:extLst>
              </p14:cNvPr>
              <p14:cNvContentPartPr/>
              <p14:nvPr/>
            </p14:nvContentPartPr>
            <p14:xfrm>
              <a:off x="7220160" y="3333600"/>
              <a:ext cx="480" cy="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1AD704B-3301-41A1-8A9A-0D5586037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680" y="3321120"/>
                <a:ext cx="2544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peech Bubble: Oval 105">
            <a:extLst>
              <a:ext uri="{FF2B5EF4-FFF2-40B4-BE49-F238E27FC236}">
                <a16:creationId xmlns:a16="http://schemas.microsoft.com/office/drawing/2014/main" id="{3BE042B4-67BB-42E1-831F-5AFA41F59515}"/>
              </a:ext>
            </a:extLst>
          </p:cNvPr>
          <p:cNvSpPr/>
          <p:nvPr/>
        </p:nvSpPr>
        <p:spPr>
          <a:xfrm>
            <a:off x="4945848" y="1059347"/>
            <a:ext cx="4607904" cy="1062288"/>
          </a:xfrm>
          <a:prstGeom prst="wedgeEllipseCallout">
            <a:avLst>
              <a:gd name="adj1" fmla="val 39171"/>
              <a:gd name="adj2" fmla="val 61984"/>
            </a:avLst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 contains 32 threads that execute the same instruction with different data - SIMD</a:t>
            </a: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627AAE04-0870-4B06-81A4-9A1239A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sz="4400" dirty="0"/>
              <a:t>Classical GPGPU Architecture (Nvidia)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40D5CC-DF0C-4794-8430-6FED57BE2CA9}"/>
              </a:ext>
            </a:extLst>
          </p:cNvPr>
          <p:cNvCxnSpPr>
            <a:cxnSpLocks/>
          </p:cNvCxnSpPr>
          <p:nvPr/>
        </p:nvCxnSpPr>
        <p:spPr>
          <a:xfrm>
            <a:off x="4711889" y="4058039"/>
            <a:ext cx="1769408" cy="4107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row: Curved Right 78">
            <a:extLst>
              <a:ext uri="{FF2B5EF4-FFF2-40B4-BE49-F238E27FC236}">
                <a16:creationId xmlns:a16="http://schemas.microsoft.com/office/drawing/2014/main" id="{761B6285-E8C7-43EE-8B5D-DDB1F67C22FC}"/>
              </a:ext>
            </a:extLst>
          </p:cNvPr>
          <p:cNvSpPr/>
          <p:nvPr/>
        </p:nvSpPr>
        <p:spPr>
          <a:xfrm>
            <a:off x="5922580" y="5147548"/>
            <a:ext cx="484128" cy="887733"/>
          </a:xfrm>
          <a:prstGeom prst="curv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8" name="Slide Number Placeholder 1">
            <a:extLst>
              <a:ext uri="{FF2B5EF4-FFF2-40B4-BE49-F238E27FC236}">
                <a16:creationId xmlns:a16="http://schemas.microsoft.com/office/drawing/2014/main" id="{56DA40A4-BDB8-453D-BFA7-8EC23CBC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7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3" grpId="0" animBg="1"/>
      <p:bldP spid="64" grpId="0" animBg="1"/>
      <p:bldP spid="65" grpId="0" animBg="1"/>
      <p:bldP spid="66" grpId="0"/>
      <p:bldP spid="77" grpId="0"/>
      <p:bldP spid="80" grpId="0" animBg="1"/>
      <p:bldP spid="81" grpId="0"/>
      <p:bldP spid="82" grpId="0"/>
      <p:bldP spid="106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State-Of-The-Art GPU (Ampere)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471A4-A7A5-492F-ADFC-9EB5A164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02" y="1177452"/>
            <a:ext cx="3713070" cy="5051502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953953-14B7-4926-B5BD-EAB523F4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6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30652" y="3344908"/>
            <a:ext cx="2513949" cy="3208559"/>
            <a:chOff x="5178326" y="2854257"/>
            <a:chExt cx="2513949" cy="3208559"/>
          </a:xfrm>
        </p:grpSpPr>
        <p:grpSp>
          <p:nvGrpSpPr>
            <p:cNvPr id="195" name="Group 194"/>
            <p:cNvGrpSpPr/>
            <p:nvPr/>
          </p:nvGrpSpPr>
          <p:grpSpPr>
            <a:xfrm>
              <a:off x="7572634" y="3063633"/>
              <a:ext cx="119641" cy="2300272"/>
              <a:chOff x="6810998" y="2352939"/>
              <a:chExt cx="119641" cy="23002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6" name="Group 75"/>
              <p:cNvGrpSpPr/>
              <p:nvPr/>
            </p:nvGrpSpPr>
            <p:grpSpPr>
              <a:xfrm>
                <a:off x="6810998" y="2352939"/>
                <a:ext cx="119641" cy="1526878"/>
                <a:chOff x="3209544" y="2931208"/>
                <a:chExt cx="119641" cy="1526878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6810998" y="4040755"/>
                <a:ext cx="119641" cy="612456"/>
                <a:chOff x="3209544" y="2931208"/>
                <a:chExt cx="119641" cy="612456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" name="Group 195"/>
            <p:cNvGrpSpPr/>
            <p:nvPr/>
          </p:nvGrpSpPr>
          <p:grpSpPr>
            <a:xfrm>
              <a:off x="5178326" y="3062205"/>
              <a:ext cx="119641" cy="2300272"/>
              <a:chOff x="6810998" y="2352939"/>
              <a:chExt cx="119641" cy="23002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7" name="Group 196"/>
              <p:cNvGrpSpPr/>
              <p:nvPr/>
            </p:nvGrpSpPr>
            <p:grpSpPr>
              <a:xfrm>
                <a:off x="6810998" y="2352939"/>
                <a:ext cx="119641" cy="1526878"/>
                <a:chOff x="3209544" y="2931208"/>
                <a:chExt cx="119641" cy="152687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6810998" y="4040755"/>
                <a:ext cx="119641" cy="612456"/>
                <a:chOff x="3209544" y="2931208"/>
                <a:chExt cx="119641" cy="61245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5371661" y="2854257"/>
              <a:ext cx="2143618" cy="138164"/>
              <a:chOff x="4610025" y="2143563"/>
              <a:chExt cx="2143618" cy="138164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8" name="Group 87"/>
              <p:cNvGrpSpPr/>
              <p:nvPr/>
            </p:nvGrpSpPr>
            <p:grpSpPr>
              <a:xfrm rot="5400000">
                <a:off x="5305096" y="1449920"/>
                <a:ext cx="136736" cy="1526877"/>
                <a:chOff x="3209544" y="2931208"/>
                <a:chExt cx="119641" cy="1526878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Connector 222"/>
              <p:cNvCxnSpPr/>
              <p:nvPr/>
            </p:nvCxnSpPr>
            <p:spPr>
              <a:xfrm rot="5400000">
                <a:off x="6685275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5400000">
                <a:off x="653144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5400000">
                <a:off x="638473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5400000">
                <a:off x="6232338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5370233" y="5373899"/>
              <a:ext cx="2143618" cy="138164"/>
              <a:chOff x="4610025" y="2143563"/>
              <a:chExt cx="2143618" cy="138164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9" name="Group 228"/>
              <p:cNvGrpSpPr/>
              <p:nvPr/>
            </p:nvGrpSpPr>
            <p:grpSpPr>
              <a:xfrm rot="5400000">
                <a:off x="5305096" y="1449920"/>
                <a:ext cx="136736" cy="1526877"/>
                <a:chOff x="3209544" y="2931208"/>
                <a:chExt cx="119641" cy="1526878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/>
              <p:cNvCxnSpPr/>
              <p:nvPr/>
            </p:nvCxnSpPr>
            <p:spPr>
              <a:xfrm rot="5400000">
                <a:off x="6685275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5400000">
                <a:off x="653144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5400000">
                <a:off x="638473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5400000">
                <a:off x="6232338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5298031" y="2992420"/>
              <a:ext cx="2274603" cy="2384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424791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82171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28742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174884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40060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0523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2124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0815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25076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81108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27996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174884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40060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05236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952124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08156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25076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81108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27996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174884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440060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705236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952124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208156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425076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681108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27996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174884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40060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705236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952124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208156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25076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681108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927996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74884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40060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705236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952124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208156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25076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681108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927996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74884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40060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705236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952124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208156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425076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681108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27996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174884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40060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705236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952124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08156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425076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681108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927996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174884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440060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705236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952124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208156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777517" y="5693484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GPU Shader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922559" y="3552856"/>
            <a:ext cx="1068249" cy="10760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6" name="Picture 5" descr="manr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42030" y="1336410"/>
            <a:ext cx="1705890" cy="1572768"/>
          </a:xfrm>
          <a:prstGeom prst="rect">
            <a:avLst/>
          </a:prstGeom>
          <a:noFill/>
        </p:spPr>
      </p:pic>
      <p:sp>
        <p:nvSpPr>
          <p:cNvPr id="259" name="Rectangle 7"/>
          <p:cNvSpPr>
            <a:spLocks noChangeArrowheads="1"/>
          </p:cNvSpPr>
          <p:nvPr/>
        </p:nvSpPr>
        <p:spPr bwMode="auto">
          <a:xfrm>
            <a:off x="0" y="6638148"/>
            <a:ext cx="52825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800" dirty="0"/>
              <a:t>Image taken from the photo "Robin Jeffers at Ton House" (1927) by Edward Weston </a:t>
            </a:r>
          </a:p>
        </p:txBody>
      </p:sp>
      <p:graphicFrame>
        <p:nvGraphicFramePr>
          <p:cNvPr id="263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703643"/>
              </p:ext>
            </p:extLst>
          </p:nvPr>
        </p:nvGraphicFramePr>
        <p:xfrm>
          <a:off x="4948932" y="1411304"/>
          <a:ext cx="2286000" cy="1524001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AutoShape 88"/>
          <p:cNvSpPr>
            <a:spLocks noChangeArrowheads="1"/>
          </p:cNvSpPr>
          <p:nvPr/>
        </p:nvSpPr>
        <p:spPr bwMode="auto">
          <a:xfrm>
            <a:off x="4378037" y="1598537"/>
            <a:ext cx="522471" cy="238724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154691" y="1513503"/>
            <a:ext cx="1511703" cy="889497"/>
            <a:chOff x="1630690" y="737101"/>
            <a:chExt cx="1511703" cy="889497"/>
          </a:xfrm>
        </p:grpSpPr>
        <p:sp>
          <p:nvSpPr>
            <p:cNvPr id="217" name="Oval 9"/>
            <p:cNvSpPr>
              <a:spLocks noChangeArrowheads="1"/>
            </p:cNvSpPr>
            <p:nvPr/>
          </p:nvSpPr>
          <p:spPr bwMode="auto">
            <a:xfrm>
              <a:off x="2300982" y="737101"/>
              <a:ext cx="448561" cy="411916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2364698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2446254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12"/>
            <p:cNvSpPr>
              <a:spLocks noChangeArrowheads="1"/>
            </p:cNvSpPr>
            <p:nvPr/>
          </p:nvSpPr>
          <p:spPr bwMode="auto">
            <a:xfrm>
              <a:off x="2527811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13"/>
            <p:cNvSpPr>
              <a:spLocks noChangeArrowheads="1"/>
            </p:cNvSpPr>
            <p:nvPr/>
          </p:nvSpPr>
          <p:spPr bwMode="auto">
            <a:xfrm>
              <a:off x="2609367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4"/>
            <p:cNvSpPr>
              <a:spLocks noChangeArrowheads="1"/>
            </p:cNvSpPr>
            <p:nvPr/>
          </p:nvSpPr>
          <p:spPr bwMode="auto">
            <a:xfrm>
              <a:off x="2364698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15"/>
            <p:cNvSpPr>
              <a:spLocks noChangeArrowheads="1"/>
            </p:cNvSpPr>
            <p:nvPr/>
          </p:nvSpPr>
          <p:spPr bwMode="auto">
            <a:xfrm>
              <a:off x="2446254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16"/>
            <p:cNvSpPr>
              <a:spLocks noChangeArrowheads="1"/>
            </p:cNvSpPr>
            <p:nvPr/>
          </p:nvSpPr>
          <p:spPr bwMode="auto">
            <a:xfrm>
              <a:off x="2527811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7"/>
            <p:cNvSpPr>
              <a:spLocks noChangeArrowheads="1"/>
            </p:cNvSpPr>
            <p:nvPr/>
          </p:nvSpPr>
          <p:spPr bwMode="auto">
            <a:xfrm>
              <a:off x="2609367" y="859583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18"/>
            <p:cNvSpPr>
              <a:spLocks noChangeArrowheads="1"/>
            </p:cNvSpPr>
            <p:nvPr/>
          </p:nvSpPr>
          <p:spPr bwMode="auto">
            <a:xfrm>
              <a:off x="2364698" y="934477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19"/>
            <p:cNvSpPr>
              <a:spLocks noChangeArrowheads="1"/>
            </p:cNvSpPr>
            <p:nvPr/>
          </p:nvSpPr>
          <p:spPr bwMode="auto">
            <a:xfrm>
              <a:off x="2446254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0"/>
            <p:cNvSpPr>
              <a:spLocks noChangeArrowheads="1"/>
            </p:cNvSpPr>
            <p:nvPr/>
          </p:nvSpPr>
          <p:spPr bwMode="auto">
            <a:xfrm>
              <a:off x="2527811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1"/>
            <p:cNvSpPr>
              <a:spLocks noChangeArrowheads="1"/>
            </p:cNvSpPr>
            <p:nvPr/>
          </p:nvSpPr>
          <p:spPr bwMode="auto">
            <a:xfrm>
              <a:off x="2609367" y="934477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2"/>
            <p:cNvSpPr>
              <a:spLocks noChangeArrowheads="1"/>
            </p:cNvSpPr>
            <p:nvPr/>
          </p:nvSpPr>
          <p:spPr bwMode="auto">
            <a:xfrm>
              <a:off x="2364698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3"/>
            <p:cNvSpPr>
              <a:spLocks noChangeArrowheads="1"/>
            </p:cNvSpPr>
            <p:nvPr/>
          </p:nvSpPr>
          <p:spPr bwMode="auto">
            <a:xfrm>
              <a:off x="2446254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"/>
            <p:cNvSpPr>
              <a:spLocks noChangeArrowheads="1"/>
            </p:cNvSpPr>
            <p:nvPr/>
          </p:nvSpPr>
          <p:spPr bwMode="auto">
            <a:xfrm>
              <a:off x="2527811" y="1009371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"/>
            <p:cNvSpPr>
              <a:spLocks noChangeArrowheads="1"/>
            </p:cNvSpPr>
            <p:nvPr/>
          </p:nvSpPr>
          <p:spPr bwMode="auto">
            <a:xfrm>
              <a:off x="2609367" y="1009371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8"/>
            <p:cNvSpPr>
              <a:spLocks noChangeArrowheads="1"/>
            </p:cNvSpPr>
            <p:nvPr/>
          </p:nvSpPr>
          <p:spPr bwMode="auto">
            <a:xfrm>
              <a:off x="1630690" y="1086931"/>
              <a:ext cx="81556" cy="7489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6"/>
            <p:cNvSpPr>
              <a:spLocks noChangeShapeType="1"/>
            </p:cNvSpPr>
            <p:nvPr/>
          </p:nvSpPr>
          <p:spPr bwMode="auto">
            <a:xfrm flipV="1">
              <a:off x="1671468" y="822136"/>
              <a:ext cx="652452" cy="26212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7"/>
            <p:cNvSpPr>
              <a:spLocks noChangeShapeType="1"/>
            </p:cNvSpPr>
            <p:nvPr/>
          </p:nvSpPr>
          <p:spPr bwMode="auto">
            <a:xfrm flipV="1">
              <a:off x="1671468" y="1159158"/>
              <a:ext cx="774786" cy="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89"/>
            <p:cNvSpPr>
              <a:spLocks noChangeArrowheads="1"/>
            </p:cNvSpPr>
            <p:nvPr/>
          </p:nvSpPr>
          <p:spPr bwMode="auto">
            <a:xfrm>
              <a:off x="2242363" y="1164933"/>
              <a:ext cx="9000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/>
                <a:t>Individual Pixels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28802" y="1008503"/>
            <a:ext cx="236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 = black, 255 = white)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922561" y="1411304"/>
            <a:ext cx="26372" cy="21429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989380" y="2935304"/>
            <a:ext cx="1245552" cy="16914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itle 1">
            <a:extLst>
              <a:ext uri="{FF2B5EF4-FFF2-40B4-BE49-F238E27FC236}">
                <a16:creationId xmlns:a16="http://schemas.microsoft.com/office/drawing/2014/main" id="{DFB10E3F-2C79-4008-887C-C122B4C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altLang="en-US" sz="4400" dirty="0">
                <a:ea typeface="ＭＳ Ｐゴシック" charset="-128"/>
              </a:rPr>
              <a:t>Working Philosophy (1): SIMD</a:t>
            </a:r>
          </a:p>
        </p:txBody>
      </p:sp>
      <p:sp>
        <p:nvSpPr>
          <p:cNvPr id="190" name="Slide Number Placeholder 1">
            <a:extLst>
              <a:ext uri="{FF2B5EF4-FFF2-40B4-BE49-F238E27FC236}">
                <a16:creationId xmlns:a16="http://schemas.microsoft.com/office/drawing/2014/main" id="{4561C7D8-88A4-44A9-AB6B-A0921E6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0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4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30652" y="3344911"/>
            <a:ext cx="2513949" cy="3208559"/>
            <a:chOff x="3206651" y="2854257"/>
            <a:chExt cx="2513949" cy="3208559"/>
          </a:xfrm>
        </p:grpSpPr>
        <p:grpSp>
          <p:nvGrpSpPr>
            <p:cNvPr id="195" name="Group 194"/>
            <p:cNvGrpSpPr/>
            <p:nvPr/>
          </p:nvGrpSpPr>
          <p:grpSpPr>
            <a:xfrm>
              <a:off x="5600959" y="3063633"/>
              <a:ext cx="119641" cy="2300272"/>
              <a:chOff x="6810998" y="2352939"/>
              <a:chExt cx="119641" cy="23002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6" name="Group 75"/>
              <p:cNvGrpSpPr/>
              <p:nvPr/>
            </p:nvGrpSpPr>
            <p:grpSpPr>
              <a:xfrm>
                <a:off x="6810998" y="2352939"/>
                <a:ext cx="119641" cy="1526878"/>
                <a:chOff x="3209544" y="2931208"/>
                <a:chExt cx="119641" cy="1526878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6810998" y="4040755"/>
                <a:ext cx="119641" cy="612456"/>
                <a:chOff x="3209544" y="2931208"/>
                <a:chExt cx="119641" cy="612456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" name="Group 195"/>
            <p:cNvGrpSpPr/>
            <p:nvPr/>
          </p:nvGrpSpPr>
          <p:grpSpPr>
            <a:xfrm>
              <a:off x="3206651" y="3062205"/>
              <a:ext cx="119641" cy="2300272"/>
              <a:chOff x="6810998" y="2352939"/>
              <a:chExt cx="119641" cy="2300272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7" name="Group 196"/>
              <p:cNvGrpSpPr/>
              <p:nvPr/>
            </p:nvGrpSpPr>
            <p:grpSpPr>
              <a:xfrm>
                <a:off x="6810998" y="2352939"/>
                <a:ext cx="119641" cy="1526878"/>
                <a:chOff x="3209544" y="2931208"/>
                <a:chExt cx="119641" cy="152687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6810998" y="4040755"/>
                <a:ext cx="119641" cy="612456"/>
                <a:chOff x="3209544" y="2931208"/>
                <a:chExt cx="119641" cy="61245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7" name="Group 226"/>
            <p:cNvGrpSpPr/>
            <p:nvPr/>
          </p:nvGrpSpPr>
          <p:grpSpPr>
            <a:xfrm>
              <a:off x="3399986" y="2854257"/>
              <a:ext cx="2143618" cy="138164"/>
              <a:chOff x="4610025" y="2143563"/>
              <a:chExt cx="2143618" cy="138164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8" name="Group 87"/>
              <p:cNvGrpSpPr/>
              <p:nvPr/>
            </p:nvGrpSpPr>
            <p:grpSpPr>
              <a:xfrm rot="5400000">
                <a:off x="5305096" y="1449920"/>
                <a:ext cx="136736" cy="1526877"/>
                <a:chOff x="3209544" y="2931208"/>
                <a:chExt cx="119641" cy="1526878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3" name="Straight Connector 222"/>
              <p:cNvCxnSpPr/>
              <p:nvPr/>
            </p:nvCxnSpPr>
            <p:spPr>
              <a:xfrm rot="5400000">
                <a:off x="6685275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5400000">
                <a:off x="653144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5400000">
                <a:off x="638473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5400000">
                <a:off x="6232338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/>
            <p:cNvGrpSpPr/>
            <p:nvPr/>
          </p:nvGrpSpPr>
          <p:grpSpPr>
            <a:xfrm>
              <a:off x="3398558" y="5373899"/>
              <a:ext cx="2143618" cy="138164"/>
              <a:chOff x="4610025" y="2143563"/>
              <a:chExt cx="2143618" cy="138164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9" name="Group 228"/>
              <p:cNvGrpSpPr/>
              <p:nvPr/>
            </p:nvGrpSpPr>
            <p:grpSpPr>
              <a:xfrm rot="5400000">
                <a:off x="5305096" y="1449920"/>
                <a:ext cx="136736" cy="1526877"/>
                <a:chOff x="3209544" y="2931208"/>
                <a:chExt cx="119641" cy="1526878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3209544" y="29312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3209544" y="308360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3209544" y="323743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3209544" y="33912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3209544" y="3543664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3209544" y="3697492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3209544" y="38527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3209544" y="4005148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3209544" y="415897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3209544" y="43056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209544" y="4458086"/>
                  <a:ext cx="11964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/>
              <p:cNvCxnSpPr/>
              <p:nvPr/>
            </p:nvCxnSpPr>
            <p:spPr>
              <a:xfrm rot="5400000">
                <a:off x="6685275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5400000">
                <a:off x="653144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5400000">
                <a:off x="6384737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5400000">
                <a:off x="6232338" y="2211931"/>
                <a:ext cx="136736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3326356" y="2992420"/>
              <a:ext cx="2274603" cy="2384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68385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33561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80449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36481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468385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73356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980449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23648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468385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73356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980449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3648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468385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73356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980449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23648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53401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709433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956321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203209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468385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733561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980449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36481" y="4190277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53401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09433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956321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203209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468385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33561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80449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236481" y="4462318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453401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09433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56321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203209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68385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733561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980449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236481" y="475144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453401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709433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56321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203209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468385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733561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980449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236481" y="503560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5842" y="5693484"/>
              <a:ext cx="1305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GPU Shader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22559" y="3552859"/>
            <a:ext cx="1068249" cy="1076068"/>
            <a:chOff x="3398559" y="3062205"/>
            <a:chExt cx="1068249" cy="1076068"/>
          </a:xfrm>
        </p:grpSpPr>
        <p:sp>
          <p:nvSpPr>
            <p:cNvPr id="116" name="Rectangle 115"/>
            <p:cNvSpPr/>
            <p:nvPr/>
          </p:nvSpPr>
          <p:spPr>
            <a:xfrm>
              <a:off x="345311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71049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57067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203209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45340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709433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95632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203209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5340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709433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95632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203209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45340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709433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95632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203209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8559" y="3062205"/>
              <a:ext cx="1068249" cy="107606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6" name="Picture 5" descr="manr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42030" y="1336413"/>
            <a:ext cx="1705890" cy="1572768"/>
          </a:xfrm>
          <a:prstGeom prst="rect">
            <a:avLst/>
          </a:prstGeom>
          <a:noFill/>
        </p:spPr>
      </p:pic>
      <p:graphicFrame>
        <p:nvGraphicFramePr>
          <p:cNvPr id="263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614468"/>
              </p:ext>
            </p:extLst>
          </p:nvPr>
        </p:nvGraphicFramePr>
        <p:xfrm>
          <a:off x="4948932" y="1411307"/>
          <a:ext cx="2286000" cy="1524001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AutoShape 88"/>
          <p:cNvSpPr>
            <a:spLocks noChangeArrowheads="1"/>
          </p:cNvSpPr>
          <p:nvPr/>
        </p:nvSpPr>
        <p:spPr bwMode="auto">
          <a:xfrm>
            <a:off x="4378037" y="1598540"/>
            <a:ext cx="522471" cy="238724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154691" y="1513506"/>
            <a:ext cx="1511703" cy="889497"/>
            <a:chOff x="1630690" y="737101"/>
            <a:chExt cx="1511703" cy="889497"/>
          </a:xfrm>
        </p:grpSpPr>
        <p:sp>
          <p:nvSpPr>
            <p:cNvPr id="217" name="Oval 9"/>
            <p:cNvSpPr>
              <a:spLocks noChangeArrowheads="1"/>
            </p:cNvSpPr>
            <p:nvPr/>
          </p:nvSpPr>
          <p:spPr bwMode="auto">
            <a:xfrm>
              <a:off x="2300982" y="737101"/>
              <a:ext cx="448561" cy="411916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2364698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2446254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12"/>
            <p:cNvSpPr>
              <a:spLocks noChangeArrowheads="1"/>
            </p:cNvSpPr>
            <p:nvPr/>
          </p:nvSpPr>
          <p:spPr bwMode="auto">
            <a:xfrm>
              <a:off x="2527811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13"/>
            <p:cNvSpPr>
              <a:spLocks noChangeArrowheads="1"/>
            </p:cNvSpPr>
            <p:nvPr/>
          </p:nvSpPr>
          <p:spPr bwMode="auto">
            <a:xfrm>
              <a:off x="2609367" y="784689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4"/>
            <p:cNvSpPr>
              <a:spLocks noChangeArrowheads="1"/>
            </p:cNvSpPr>
            <p:nvPr/>
          </p:nvSpPr>
          <p:spPr bwMode="auto">
            <a:xfrm>
              <a:off x="2364698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15"/>
            <p:cNvSpPr>
              <a:spLocks noChangeArrowheads="1"/>
            </p:cNvSpPr>
            <p:nvPr/>
          </p:nvSpPr>
          <p:spPr bwMode="auto">
            <a:xfrm>
              <a:off x="2446254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16"/>
            <p:cNvSpPr>
              <a:spLocks noChangeArrowheads="1"/>
            </p:cNvSpPr>
            <p:nvPr/>
          </p:nvSpPr>
          <p:spPr bwMode="auto">
            <a:xfrm>
              <a:off x="2527811" y="859583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7"/>
            <p:cNvSpPr>
              <a:spLocks noChangeArrowheads="1"/>
            </p:cNvSpPr>
            <p:nvPr/>
          </p:nvSpPr>
          <p:spPr bwMode="auto">
            <a:xfrm>
              <a:off x="2609367" y="859583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18"/>
            <p:cNvSpPr>
              <a:spLocks noChangeArrowheads="1"/>
            </p:cNvSpPr>
            <p:nvPr/>
          </p:nvSpPr>
          <p:spPr bwMode="auto">
            <a:xfrm>
              <a:off x="2364698" y="934477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19"/>
            <p:cNvSpPr>
              <a:spLocks noChangeArrowheads="1"/>
            </p:cNvSpPr>
            <p:nvPr/>
          </p:nvSpPr>
          <p:spPr bwMode="auto">
            <a:xfrm>
              <a:off x="2446254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0"/>
            <p:cNvSpPr>
              <a:spLocks noChangeArrowheads="1"/>
            </p:cNvSpPr>
            <p:nvPr/>
          </p:nvSpPr>
          <p:spPr bwMode="auto">
            <a:xfrm>
              <a:off x="2527811" y="934477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1"/>
            <p:cNvSpPr>
              <a:spLocks noChangeArrowheads="1"/>
            </p:cNvSpPr>
            <p:nvPr/>
          </p:nvSpPr>
          <p:spPr bwMode="auto">
            <a:xfrm>
              <a:off x="2609367" y="934477"/>
              <a:ext cx="81556" cy="7489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2"/>
            <p:cNvSpPr>
              <a:spLocks noChangeArrowheads="1"/>
            </p:cNvSpPr>
            <p:nvPr/>
          </p:nvSpPr>
          <p:spPr bwMode="auto">
            <a:xfrm>
              <a:off x="2364698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3"/>
            <p:cNvSpPr>
              <a:spLocks noChangeArrowheads="1"/>
            </p:cNvSpPr>
            <p:nvPr/>
          </p:nvSpPr>
          <p:spPr bwMode="auto">
            <a:xfrm>
              <a:off x="2446254" y="1009371"/>
              <a:ext cx="81556" cy="748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4"/>
            <p:cNvSpPr>
              <a:spLocks noChangeArrowheads="1"/>
            </p:cNvSpPr>
            <p:nvPr/>
          </p:nvSpPr>
          <p:spPr bwMode="auto">
            <a:xfrm>
              <a:off x="2527811" y="1009371"/>
              <a:ext cx="81556" cy="748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5"/>
            <p:cNvSpPr>
              <a:spLocks noChangeArrowheads="1"/>
            </p:cNvSpPr>
            <p:nvPr/>
          </p:nvSpPr>
          <p:spPr bwMode="auto">
            <a:xfrm>
              <a:off x="2609367" y="1009371"/>
              <a:ext cx="81556" cy="748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8"/>
            <p:cNvSpPr>
              <a:spLocks noChangeArrowheads="1"/>
            </p:cNvSpPr>
            <p:nvPr/>
          </p:nvSpPr>
          <p:spPr bwMode="auto">
            <a:xfrm>
              <a:off x="1630690" y="1086931"/>
              <a:ext cx="81556" cy="74894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6"/>
            <p:cNvSpPr>
              <a:spLocks noChangeShapeType="1"/>
            </p:cNvSpPr>
            <p:nvPr/>
          </p:nvSpPr>
          <p:spPr bwMode="auto">
            <a:xfrm flipV="1">
              <a:off x="1671468" y="822136"/>
              <a:ext cx="652452" cy="26212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7"/>
            <p:cNvSpPr>
              <a:spLocks noChangeShapeType="1"/>
            </p:cNvSpPr>
            <p:nvPr/>
          </p:nvSpPr>
          <p:spPr bwMode="auto">
            <a:xfrm flipV="1">
              <a:off x="1671468" y="1159158"/>
              <a:ext cx="774786" cy="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89"/>
            <p:cNvSpPr>
              <a:spLocks noChangeArrowheads="1"/>
            </p:cNvSpPr>
            <p:nvPr/>
          </p:nvSpPr>
          <p:spPr bwMode="auto">
            <a:xfrm>
              <a:off x="2242363" y="1164933"/>
              <a:ext cx="9000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 dirty="0"/>
                <a:t>Individual Pixels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28802" y="1008506"/>
            <a:ext cx="236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 = black, 255 = white)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922561" y="1411307"/>
            <a:ext cx="26372" cy="21429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989380" y="2935307"/>
            <a:ext cx="1245552" cy="16914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4439584" y="3239344"/>
            <a:ext cx="2021256" cy="1999904"/>
            <a:chOff x="3398559" y="3017718"/>
            <a:chExt cx="1068249" cy="1158008"/>
          </a:xfrm>
        </p:grpSpPr>
        <p:sp>
          <p:nvSpPr>
            <p:cNvPr id="386" name="Rectangle 385"/>
            <p:cNvSpPr/>
            <p:nvPr/>
          </p:nvSpPr>
          <p:spPr>
            <a:xfrm>
              <a:off x="345311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710496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957067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203209" y="3063633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45340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709433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956321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203209" y="3335674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45340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709433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956321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203209" y="3624805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45340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709433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956321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203209" y="3908959"/>
              <a:ext cx="207105" cy="229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3398559" y="3017718"/>
              <a:ext cx="1068249" cy="115800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3" name="Straight Connector 402"/>
          <p:cNvCxnSpPr/>
          <p:nvPr/>
        </p:nvCxnSpPr>
        <p:spPr>
          <a:xfrm flipH="1">
            <a:off x="4439584" y="1411306"/>
            <a:ext cx="509935" cy="183172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flipV="1">
            <a:off x="6460840" y="2935307"/>
            <a:ext cx="774093" cy="229400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itle 1">
            <a:extLst>
              <a:ext uri="{FF2B5EF4-FFF2-40B4-BE49-F238E27FC236}">
                <a16:creationId xmlns:a16="http://schemas.microsoft.com/office/drawing/2014/main" id="{0F774144-B795-4488-974F-6836E0F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altLang="en-US" sz="4400" dirty="0">
                <a:ea typeface="ＭＳ Ｐゴシック" charset="-128"/>
              </a:rPr>
              <a:t>Working Philosophy (1): SIMD</a:t>
            </a:r>
          </a:p>
        </p:txBody>
      </p:sp>
      <p:sp>
        <p:nvSpPr>
          <p:cNvPr id="194" name="Slide Number Placeholder 1">
            <a:extLst>
              <a:ext uri="{FF2B5EF4-FFF2-40B4-BE49-F238E27FC236}">
                <a16:creationId xmlns:a16="http://schemas.microsoft.com/office/drawing/2014/main" id="{DEB014D9-3212-4B6E-B0B8-02CCA47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15" name="Rectangle 7">
            <a:extLst>
              <a:ext uri="{FF2B5EF4-FFF2-40B4-BE49-F238E27FC236}">
                <a16:creationId xmlns:a16="http://schemas.microsoft.com/office/drawing/2014/main" id="{83E9DCAE-4DCB-48F0-BD16-F85868EE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8148"/>
            <a:ext cx="52825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800" dirty="0"/>
              <a:t>Image taken from the photo "Robin Jeffers at Ton House" (1927) by Edward Weston </a:t>
            </a:r>
          </a:p>
        </p:txBody>
      </p:sp>
    </p:spTree>
    <p:extLst>
      <p:ext uri="{BB962C8B-B14F-4D97-AF65-F5344CB8AC3E}">
        <p14:creationId xmlns:p14="http://schemas.microsoft.com/office/powerpoint/2010/main" val="3633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19559</TotalTime>
  <Words>1522</Words>
  <Application>Microsoft Office PowerPoint</Application>
  <PresentationFormat>Widescreen</PresentationFormat>
  <Paragraphs>408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Lecture 5.  Parallel Processing (3)</vt:lpstr>
      <vt:lpstr>Multi-core CPUs, Multiprocessors, and GPUs</vt:lpstr>
      <vt:lpstr>Isn’t GPU used for graphics processing?</vt:lpstr>
      <vt:lpstr>GPU Scaling Trends</vt:lpstr>
      <vt:lpstr>Why is GPU so Efficient?</vt:lpstr>
      <vt:lpstr>Classical GPGPU Architecture (Nvidia)</vt:lpstr>
      <vt:lpstr>State-Of-The-Art GPU (Ampere)</vt:lpstr>
      <vt:lpstr>Working Philosophy (1): SIMD</vt:lpstr>
      <vt:lpstr>Working Philosophy (1): SIMD</vt:lpstr>
      <vt:lpstr>Working Philosophy (1): SIMD</vt:lpstr>
      <vt:lpstr>Working Philosophy (2): Hide Latency </vt:lpstr>
      <vt:lpstr>GPU Program Execution Flow</vt:lpstr>
      <vt:lpstr>GPU Program Execution Flow</vt:lpstr>
      <vt:lpstr>CUDA Code Example: Vector Addition </vt:lpstr>
      <vt:lpstr>Multicore Performance: Amdahl’s Law</vt:lpstr>
      <vt:lpstr>PowerPoint Presentation</vt:lpstr>
      <vt:lpstr>PowerPoint Presentation</vt:lpstr>
      <vt:lpstr>PowerPoint Presentation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1109</cp:revision>
  <dcterms:created xsi:type="dcterms:W3CDTF">2020-09-30T09:46:54Z</dcterms:created>
  <dcterms:modified xsi:type="dcterms:W3CDTF">2022-12-04T04:40:59Z</dcterms:modified>
</cp:coreProperties>
</file>