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36.svg" ContentType="image/svg+xml"/>
  <Override PartName="/ppt/media/image3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49CC9-51C2-4D45-89B1-506E99E07B0D}" type="doc">
      <dgm:prSet loTypeId="urn:microsoft.com/office/officeart/2018/2/layout/IconLabelList" loCatId="icon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4136D8B-8E14-4567-86D7-4195B8CC9F92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en-US" sz="2000" b="1" dirty="0"/>
            <a:t>MongoDB (NoSQL Database)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IoT data/Images/Videos/Map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Drone data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(Real time drone tracking &amp; availability)</a:t>
          </a:r>
        </a:p>
      </dgm:t>
    </dgm:pt>
    <dgm:pt modelId="{81609271-8708-479F-924A-FCE3216163CA}" cxnId="{9183A25C-4DD3-4196-9B85-E4BDCFED06C4}" type="parTrans">
      <dgm:prSet/>
      <dgm:spPr/>
      <dgm:t>
        <a:bodyPr/>
        <a:lstStyle/>
        <a:p>
          <a:endParaRPr lang="en-US"/>
        </a:p>
      </dgm:t>
    </dgm:pt>
    <dgm:pt modelId="{CBCC76C0-3930-4679-838C-A7AC8A9AD2D8}" cxnId="{9183A25C-4DD3-4196-9B85-E4BDCFED06C4}" type="sibTrans">
      <dgm:prSet/>
      <dgm:spPr/>
      <dgm:t>
        <a:bodyPr/>
        <a:lstStyle/>
        <a:p>
          <a:endParaRPr lang="en-US"/>
        </a:p>
      </dgm:t>
    </dgm:pt>
    <dgm:pt modelId="{D4412984-63C3-43D0-A1B7-9C785B725DF6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/>
            <a:t>Amazon S3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/>
            <a:t> S</a:t>
          </a:r>
          <a:r>
            <a:rPr lang="en-US" sz="1800" dirty="0"/>
            <a:t>tore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&amp;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/>
            <a:t> Retrieve data</a:t>
          </a:r>
        </a:p>
      </dgm:t>
    </dgm:pt>
    <dgm:pt modelId="{76E48EF0-ECB4-4C6A-A969-A44CFCB18650}" cxnId="{8DB4A738-856B-4413-BF1F-3A2200FFF169}" type="parTrans">
      <dgm:prSet/>
      <dgm:spPr/>
      <dgm:t>
        <a:bodyPr/>
        <a:lstStyle/>
        <a:p>
          <a:endParaRPr lang="en-US"/>
        </a:p>
      </dgm:t>
    </dgm:pt>
    <dgm:pt modelId="{5A68C3D9-B397-446F-AEBB-D8EDD8EA254C}" cxnId="{8DB4A738-856B-4413-BF1F-3A2200FFF169}" type="sibTrans">
      <dgm:prSet/>
      <dgm:spPr/>
      <dgm:t>
        <a:bodyPr/>
        <a:lstStyle/>
        <a:p>
          <a:endParaRPr lang="en-US"/>
        </a:p>
      </dgm:t>
    </dgm:pt>
    <dgm:pt modelId="{E98D597A-C4FE-4E72-9704-9C09854A4845}" type="pres">
      <dgm:prSet presAssocID="{01D49CC9-51C2-4D45-89B1-506E99E07B0D}" presName="root" presStyleCnt="0">
        <dgm:presLayoutVars>
          <dgm:dir/>
          <dgm:resizeHandles val="exact"/>
        </dgm:presLayoutVars>
      </dgm:prSet>
      <dgm:spPr/>
    </dgm:pt>
    <dgm:pt modelId="{C10F65DC-D003-484E-90C2-9BE49392FC58}" type="pres">
      <dgm:prSet presAssocID="{84136D8B-8E14-4567-86D7-4195B8CC9F92}" presName="compNode" presStyleCnt="0"/>
      <dgm:spPr/>
    </dgm:pt>
    <dgm:pt modelId="{81240C69-B3A8-4402-897A-5CBDB240EE29}" type="pres">
      <dgm:prSet presAssocID="{84136D8B-8E14-4567-86D7-4195B8CC9F92}" presName="iconRect" presStyleLbl="node1" presStyleIdx="0" presStyleCnt="2" custLinFactNeighborX="-49462" custLinFactNeighborY="18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8F0AB2DE-662C-4B1C-8B9D-4B2D7C7FA6C7}" type="pres">
      <dgm:prSet presAssocID="{84136D8B-8E14-4567-86D7-4195B8CC9F92}" presName="spaceRect" presStyleCnt="0"/>
      <dgm:spPr/>
    </dgm:pt>
    <dgm:pt modelId="{7F0ADED3-2441-487F-963C-B8C4DB5E557C}" type="pres">
      <dgm:prSet presAssocID="{84136D8B-8E14-4567-86D7-4195B8CC9F92}" presName="textRect" presStyleLbl="revTx" presStyleIdx="0" presStyleCnt="2" custLinFactNeighborX="-19023" custLinFactNeighborY="-28165">
        <dgm:presLayoutVars>
          <dgm:chMax val="1"/>
          <dgm:chPref val="1"/>
        </dgm:presLayoutVars>
      </dgm:prSet>
      <dgm:spPr/>
    </dgm:pt>
    <dgm:pt modelId="{C6D1BB58-C1F5-4D32-8716-B1B7B607B76E}" type="pres">
      <dgm:prSet presAssocID="{CBCC76C0-3930-4679-838C-A7AC8A9AD2D8}" presName="sibTrans" presStyleCnt="0"/>
      <dgm:spPr/>
    </dgm:pt>
    <dgm:pt modelId="{8F8443A5-5193-467C-823E-B6CF7887770C}" type="pres">
      <dgm:prSet presAssocID="{D4412984-63C3-43D0-A1B7-9C785B725DF6}" presName="compNode" presStyleCnt="0"/>
      <dgm:spPr/>
    </dgm:pt>
    <dgm:pt modelId="{84008AAF-E2EA-4BE3-9385-E787BEBB5791}" type="pres">
      <dgm:prSet presAssocID="{D4412984-63C3-43D0-A1B7-9C785B725DF6}" presName="iconRect" presStyleLbl="node1" presStyleIdx="1" presStyleCnt="2" custScaleX="71468" custScaleY="78875" custLinFactNeighborX="72738" custLinFactNeighborY="-24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C18D1556-C6A0-4929-8AC5-8835578FE26F}" type="pres">
      <dgm:prSet presAssocID="{D4412984-63C3-43D0-A1B7-9C785B725DF6}" presName="spaceRect" presStyleCnt="0"/>
      <dgm:spPr/>
    </dgm:pt>
    <dgm:pt modelId="{2C8F4748-C209-49F1-B4DB-494DBCCB5785}" type="pres">
      <dgm:prSet presAssocID="{D4412984-63C3-43D0-A1B7-9C785B725DF6}" presName="textRect" presStyleLbl="revTx" presStyleIdx="1" presStyleCnt="2" custScaleX="65059" custLinFactNeighborX="34529" custLinFactNeighborY="-27847">
        <dgm:presLayoutVars>
          <dgm:chMax val="1"/>
          <dgm:chPref val="1"/>
        </dgm:presLayoutVars>
      </dgm:prSet>
      <dgm:spPr/>
    </dgm:pt>
  </dgm:ptLst>
  <dgm:cxnLst>
    <dgm:cxn modelId="{D4D45E14-001F-4D70-8F85-742CCA6DAE11}" type="presOf" srcId="{84136D8B-8E14-4567-86D7-4195B8CC9F92}" destId="{7F0ADED3-2441-487F-963C-B8C4DB5E557C}" srcOrd="0" destOrd="0" presId="urn:microsoft.com/office/officeart/2018/2/layout/IconLabelList"/>
    <dgm:cxn modelId="{8DB4A738-856B-4413-BF1F-3A2200FFF169}" srcId="{01D49CC9-51C2-4D45-89B1-506E99E07B0D}" destId="{D4412984-63C3-43D0-A1B7-9C785B725DF6}" srcOrd="1" destOrd="0" parTransId="{76E48EF0-ECB4-4C6A-A969-A44CFCB18650}" sibTransId="{5A68C3D9-B397-446F-AEBB-D8EDD8EA254C}"/>
    <dgm:cxn modelId="{9183A25C-4DD3-4196-9B85-E4BDCFED06C4}" srcId="{01D49CC9-51C2-4D45-89B1-506E99E07B0D}" destId="{84136D8B-8E14-4567-86D7-4195B8CC9F92}" srcOrd="0" destOrd="0" parTransId="{81609271-8708-479F-924A-FCE3216163CA}" sibTransId="{CBCC76C0-3930-4679-838C-A7AC8A9AD2D8}"/>
    <dgm:cxn modelId="{640965AF-0905-4818-B25D-F22DE02BAB27}" type="presOf" srcId="{D4412984-63C3-43D0-A1B7-9C785B725DF6}" destId="{2C8F4748-C209-49F1-B4DB-494DBCCB5785}" srcOrd="0" destOrd="0" presId="urn:microsoft.com/office/officeart/2018/2/layout/IconLabelList"/>
    <dgm:cxn modelId="{4DD755B5-10D2-44CE-BAB9-561DA791C834}" type="presOf" srcId="{01D49CC9-51C2-4D45-89B1-506E99E07B0D}" destId="{E98D597A-C4FE-4E72-9704-9C09854A4845}" srcOrd="0" destOrd="0" presId="urn:microsoft.com/office/officeart/2018/2/layout/IconLabelList"/>
    <dgm:cxn modelId="{86DE2792-0837-4A68-80D5-9676291A3DBA}" type="presParOf" srcId="{E98D597A-C4FE-4E72-9704-9C09854A4845}" destId="{C10F65DC-D003-484E-90C2-9BE49392FC58}" srcOrd="0" destOrd="0" presId="urn:microsoft.com/office/officeart/2018/2/layout/IconLabelList"/>
    <dgm:cxn modelId="{5FC89A24-7DC3-4EC7-B41C-F42937B41A45}" type="presParOf" srcId="{C10F65DC-D003-484E-90C2-9BE49392FC58}" destId="{81240C69-B3A8-4402-897A-5CBDB240EE29}" srcOrd="0" destOrd="0" presId="urn:microsoft.com/office/officeart/2018/2/layout/IconLabelList"/>
    <dgm:cxn modelId="{B391126A-D013-463B-81EA-7635EA17EF97}" type="presParOf" srcId="{C10F65DC-D003-484E-90C2-9BE49392FC58}" destId="{8F0AB2DE-662C-4B1C-8B9D-4B2D7C7FA6C7}" srcOrd="1" destOrd="0" presId="urn:microsoft.com/office/officeart/2018/2/layout/IconLabelList"/>
    <dgm:cxn modelId="{3EAD6B4D-9D53-4CAB-92B7-0FE371E0E46F}" type="presParOf" srcId="{C10F65DC-D003-484E-90C2-9BE49392FC58}" destId="{7F0ADED3-2441-487F-963C-B8C4DB5E557C}" srcOrd="2" destOrd="0" presId="urn:microsoft.com/office/officeart/2018/2/layout/IconLabelList"/>
    <dgm:cxn modelId="{6D5027F5-0831-484D-B420-A67A6046C63A}" type="presParOf" srcId="{E98D597A-C4FE-4E72-9704-9C09854A4845}" destId="{C6D1BB58-C1F5-4D32-8716-B1B7B607B76E}" srcOrd="1" destOrd="0" presId="urn:microsoft.com/office/officeart/2018/2/layout/IconLabelList"/>
    <dgm:cxn modelId="{ED971AAC-4FCF-46BF-9EE4-13BAC16C0544}" type="presParOf" srcId="{E98D597A-C4FE-4E72-9704-9C09854A4845}" destId="{8F8443A5-5193-467C-823E-B6CF7887770C}" srcOrd="2" destOrd="0" presId="urn:microsoft.com/office/officeart/2018/2/layout/IconLabelList"/>
    <dgm:cxn modelId="{D08A9CB5-4EE1-43F6-A2A2-6B5C51A3B2B4}" type="presParOf" srcId="{8F8443A5-5193-467C-823E-B6CF7887770C}" destId="{84008AAF-E2EA-4BE3-9385-E787BEBB5791}" srcOrd="0" destOrd="0" presId="urn:microsoft.com/office/officeart/2018/2/layout/IconLabelList"/>
    <dgm:cxn modelId="{D5883173-4F0D-4C29-ACC0-0155D0081D85}" type="presParOf" srcId="{8F8443A5-5193-467C-823E-B6CF7887770C}" destId="{C18D1556-C6A0-4929-8AC5-8835578FE26F}" srcOrd="1" destOrd="0" presId="urn:microsoft.com/office/officeart/2018/2/layout/IconLabelList"/>
    <dgm:cxn modelId="{77B9BBFC-C62A-47E7-AD58-493CEB96BAF4}" type="presParOf" srcId="{8F8443A5-5193-467C-823E-B6CF7887770C}" destId="{2C8F4748-C209-49F1-B4DB-494DBCCB57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39573" cy="4351338"/>
        <a:chOff x="0" y="0"/>
        <a:chExt cx="11039573" cy="4351338"/>
      </a:xfrm>
    </dsp:grpSpPr>
    <dsp:sp modelId="{81240C69-B3A8-4402-897A-5CBDB240EE29}">
      <dsp:nvSpPr>
        <dsp:cNvPr id="3" name="Rectangles 2"/>
        <dsp:cNvSpPr/>
      </dsp:nvSpPr>
      <dsp:spPr bwMode="white">
        <a:xfrm>
          <a:off x="1048245" y="749190"/>
          <a:ext cx="1944000" cy="194400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48245" y="749190"/>
        <a:ext cx="1944000" cy="1944000"/>
      </dsp:txXfrm>
    </dsp:sp>
    <dsp:sp modelId="{7F0ADED3-2441-487F-963C-B8C4DB5E557C}">
      <dsp:nvSpPr>
        <dsp:cNvPr id="4" name="Rectangles 3"/>
        <dsp:cNvSpPr/>
      </dsp:nvSpPr>
      <dsp:spPr bwMode="white">
        <a:xfrm>
          <a:off x="0" y="2715421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>
              <a:solidFill>
                <a:schemeClr val="tx1"/>
              </a:solidFill>
            </a:rPr>
            <a:t>MongoDB (NoSQL Database) </a:t>
          </a:r>
          <a:endParaRPr lang="en-US" sz="2000" b="1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dirty="0">
              <a:solidFill>
                <a:schemeClr val="tx1"/>
              </a:solidFill>
            </a:rPr>
            <a:t>IoT data/Images/Videos/Map</a:t>
          </a:r>
          <a:endParaRPr lang="en-US" sz="1800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dirty="0">
              <a:solidFill>
                <a:schemeClr val="tx1"/>
              </a:solidFill>
            </a:rPr>
            <a:t>Drone data</a:t>
          </a:r>
          <a:endParaRPr lang="en-US" sz="1800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dirty="0">
              <a:solidFill>
                <a:schemeClr val="tx1"/>
              </a:solidFill>
            </a:rPr>
            <a:t>(Real time drone tracking &amp; availability)</a:t>
          </a:r>
          <a:endParaRPr>
            <a:solidFill>
              <a:schemeClr val="tx1"/>
            </a:solidFill>
          </a:endParaRPr>
        </a:p>
      </dsp:txBody>
      <dsp:txXfrm>
        <a:off x="0" y="2715421"/>
        <a:ext cx="4320000" cy="720000"/>
      </dsp:txXfrm>
    </dsp:sp>
    <dsp:sp modelId="{84008AAF-E2EA-4BE3-9385-E787BEBB5791}">
      <dsp:nvSpPr>
        <dsp:cNvPr id="5" name="Rectangles 4"/>
        <dsp:cNvSpPr/>
      </dsp:nvSpPr>
      <dsp:spPr bwMode="white">
        <a:xfrm>
          <a:off x="9064332" y="653829"/>
          <a:ext cx="1944000" cy="194400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064332" y="653829"/>
        <a:ext cx="1944000" cy="1944000"/>
      </dsp:txXfrm>
    </dsp:sp>
    <dsp:sp modelId="{2C8F4748-C209-49F1-B4DB-494DBCCB5785}">
      <dsp:nvSpPr>
        <dsp:cNvPr id="6" name="Rectangles 5"/>
        <dsp:cNvSpPr/>
      </dsp:nvSpPr>
      <dsp:spPr bwMode="white">
        <a:xfrm>
          <a:off x="6719573" y="2717711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dirty="0">
              <a:solidFill>
                <a:schemeClr val="tx1"/>
              </a:solidFill>
            </a:rPr>
            <a:t>Amazon S3 </a:t>
          </a:r>
          <a:endParaRPr lang="en-US" sz="2000" b="1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dirty="0">
              <a:solidFill>
                <a:schemeClr val="tx1"/>
              </a:solidFill>
            </a:rPr>
            <a:t> S</a:t>
          </a:r>
          <a:r>
            <a:rPr lang="en-US" sz="1800" dirty="0">
              <a:solidFill>
                <a:schemeClr val="tx1"/>
              </a:solidFill>
            </a:rPr>
            <a:t>tore </a:t>
          </a:r>
          <a:endParaRPr lang="en-US" sz="1800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dirty="0">
              <a:solidFill>
                <a:schemeClr val="tx1"/>
              </a:solidFill>
            </a:rPr>
            <a:t>&amp;</a:t>
          </a:r>
          <a:endParaRPr lang="en-US" sz="1800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dirty="0">
              <a:solidFill>
                <a:schemeClr val="tx1"/>
              </a:solidFill>
            </a:rPr>
            <a:t> Retrieve data</a:t>
          </a:r>
          <a:endParaRPr>
            <a:solidFill>
              <a:schemeClr val="tx1"/>
            </a:solidFill>
          </a:endParaRPr>
        </a:p>
      </dsp:txBody>
      <dsp:txXfrm>
        <a:off x="6719573" y="27177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37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58: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24575,'4'5'0,"0"0"0,-1 0 0,0 0 0,0 1 0,0 0 0,3 10 0,6 11 0,4 2 0,0 0 0,2-1 0,1 0 0,24 25 0,-19-21 0,-21-26 0,1 0 0,1 0 0,-1-1 0,1 1 0,0-1 0,10 9 0,-14-14 0,1 1 0,-1 0 0,1 0 0,0-1 0,-1 1 0,1-1 0,0 0 0,-1 1 0,1-1 0,0 0 0,0 0 0,-1 0 0,1 0 0,0 0 0,-1 0 0,1-1 0,0 1 0,-1-1 0,1 1 0,0-1 0,-1 1 0,1-1 0,-1 0 0,1 0 0,-1 0 0,1 0 0,-1 0 0,0 0 0,1 0 0,-1 0 0,0-1 0,0 1 0,2-3 0,24-25 0,0-2 0,-2-1 0,32-53 0,-38 51 0,1 2 0,2 0 0,35-39 0,-51 64-341,0-1 0,0 1-1,7-14 1,-2 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24575,'-546'0'0,"542"0"0,1 0 0,-1 0 0,0 0 0,1 1 0,-1-1 0,0 1 0,1 0 0,-1 0 0,1 0 0,-1 0 0,1 1 0,0-1 0,-1 1 0,1 0 0,-3 2 0,4-1 0,-1 0 0,1-1 0,0 1 0,0 0 0,1 0 0,-1 1 0,1-1 0,-1 0 0,1 0 0,0 1 0,0-1 0,1 1 0,-1-1 0,1 1 0,0-1 0,-1 4 0,3 152 0,1-54 0,-1-83 0,0 0 0,2-1 0,0 0 0,9 28 0,-5-25 0,-2 2 0,5 37 0,-7 263 0,-7-174 0,-10 6 0,0-4 0,0 18 0,0 0 0,15-5 0,-4 129 0,0-277 0,-2 0 0,0-1 0,-9 26 0,6-22 0,-7 39 0,-21 208 0,25-180 0,-4 49 0,15 105 0,-3 53 0,-3-245 0,-16 74 0,12-82 0,2 0 0,-3 83 0,11 726 0,0-847 0,-1 1 0,1 0 0,0-1 0,1 1 0,-1-1 0,1 1 0,0-1 0,0 0 0,1 1 0,0-1 0,0 0 0,0-1 0,0 1 0,1-1 0,-1 1 0,1-1 0,0 0 0,1 0 0,-1-1 0,1 1 0,-1-1 0,1 0 0,0 0 0,1-1 0,-1 1 0,0-1 0,0 0 0,11 2 0,62 18 0,-50-13 0,1-1 0,0-2 0,38 5 0,33 2 0,-62-7 0,48 2 0,313-9-1365,-377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24575,'-3'1'0,"-1"0"0,0 1 0,0-1 0,1 1 0,-1 0 0,1 0 0,0 0 0,-1 0 0,-3 4 0,-8 4 0,-47 24 0,31-18 0,0 2 0,-44 32 0,74-49 0,0 0 0,0-1 0,0 1 0,0 0 0,0 0 0,1 0 0,-1 0 0,0 0 0,1 0 0,-1 0 0,1 0 0,-1 0 0,1 0 0,-1 0 0,1 0 0,0 0 0,0 0 0,-1 0 0,1 1 0,0-1 0,0 0 0,0 0 0,0 0 0,1 2 0,-1-1 0,1 1 0,0-1 0,0 1 0,1-1 0,-1 0 0,0 0 0,1 1 0,-1-1 0,1 0 0,3 3 0,2 1 0,1 1 0,0-1 0,0 0 0,16 8 0,-5-5-195,0 1 0,0 1 0,-2 0 0,1 2 0,-1 0 0,15 15 0,-21-16-6631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1268 1 24575,'-1245'0'-1365,"1223"0"-5461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2: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24575,'-7'1'0,"0"0"0,0 1 0,0-1 0,0 2 0,0-1 0,0 1 0,0-1 0,1 2 0,-1-1 0,-11 9 0,1 1 0,1 0 0,-24 24 0,24-22 0,-1 0 0,-25 15 0,-1 2 0,42-31 0,1-1 0,0 0 0,0 0 0,-1 1 0,1-1 0,0 0 0,0 0 0,-1 1 0,1-1 0,0 0 0,0 1 0,0-1 0,-1 0 0,1 1 0,0-1 0,0 0 0,0 1 0,0-1 0,0 0 0,0 1 0,0-1 0,0 0 0,0 1 0,0-1 0,0 0 0,0 1 0,0-1 0,0 0 0,0 1 0,0-1 0,0 1 0,1-1 0,11 12 0,28 10 0,-28-16 0,5 2-151,0-1-1,1 0 0,-1-1 0,1-1 1,0-1-1,1 0 0,-1-1 1,31 0-1,-27-3-6674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3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24575,'83'1'0,"95"-3"0,-97-10 0,-53 7 0,45-4 0,422 8 82,-240 3-1529,-233-2-5379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4: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24575,'15'2'0,"0"1"0,0 0 0,0 1 0,-1 1 0,1 0 0,-2 1 0,1 1 0,16 10 0,-23-13 0,4 3 0,0 0 0,-1 1 0,0 1 0,0-1 0,-1 2 0,8 10 0,13 12 0,-24-28 0,-1 0 0,1 0 0,0-1 0,0 0 0,10 4 0,24 14 0,-38-20 0,0 0 0,0 1 0,-1-1 0,1 0 0,0 1 0,-1 0 0,1-1 0,-1 1 0,0 0 0,1 0 0,-1 0 0,0 0 0,0 0 0,0 0 0,0 3 0,-1-3 0,0-1 0,0 1 0,0 0 0,0 0 0,0 0 0,-1-1 0,1 1 0,-1 0 0,0-1 0,1 1 0,-1 0 0,0-1 0,0 1 0,0-1 0,0 1 0,0-1 0,0 1 0,0-1 0,-1 0 0,1 1 0,0-1 0,-1 0 0,1 0 0,-1 0 0,0 0 0,-1 0 0,-50 25 0,44-22 0,-12 5 0,0-1 0,-40 9 0,42-12-1365,3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4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24575,'0'1558'0,"7"-1421"0,43 234 0,-29-239 0,-11-67 0,9 54 0,4 139 0,-22-72 0,-2-55 0,16 133 0,-5-137 0,-8 163 0,7 103 0,9 276 0,-20-443 0,17 54 0,-4 104 0,-12-270 0,1-111 0,0 1 0,0 0 0,0-1 0,1 1 0,-1 0 0,1-1 0,0 1 0,0-1 0,0 1 0,0-1 0,1 1 0,-1-1 0,1 0 0,0 0 0,2 3 0,-1-3 0,0-1 0,-1 0 0,1 0 0,0 0 0,0 0 0,1-1 0,-1 1 0,0-1 0,0 0 0,1 0 0,-1 0 0,1-1 0,-1 1 0,1-1 0,-1 1 0,5-1 0,121-2 0,-91 0 0,1 1 0,-1 2 0,54 8 0,-50-3 0,2-2 0,50-1 0,15 1 0,-87 0-1365,-5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04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24575,'33'12'0,"-11"-3"0,1 0 0,-1 1 0,0 1 0,-1 1 0,0 0 0,0 2 0,20 18 0,-15-12 0,-15-10 0,0 0 0,0 1 0,8 12 0,-10-12 0,-7-9 0,-1-1 0,0 1 0,0 0 0,0-1 0,0 1 0,0 0 0,0-1 0,-1 1 0,1 0 0,0 0 0,-1 0 0,0 0 0,1 0 0,-1 0 0,0 0 0,0 0 0,0 0 0,0 0 0,0-1 0,-1 1 0,1 0 0,0 0 0,-1 0 0,0 0 0,1 0 0,-1 0 0,0-1 0,0 1 0,0 0 0,0-1 0,0 1 0,-2 2 0,-5 5 0,-1 0 0,0-1 0,0 0 0,-14 9 0,0 1 0,-38 28 0,45-35 0,0 1 0,0 0 0,1 1 0,-27 31 0,13-15-1365,14-19-5461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39: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24575,'1318'0'-1365,"-1302"0"-5461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24575,'17'0'0,"7"0"0,40 4 0,-55-3 0,0 1 0,-1 0 0,1 1 0,-1 0 0,1 1 0,-1-1 0,15 10 0,-11-5 0,2-1 0,-1-1 0,1 0 0,-1 0 0,18 3 0,-23-6 0,-1-1 0,1 2 0,-1-1 0,12 9 0,-13-8 0,0 0 0,-1-1 0,1 0 0,1 0 0,-1 0 0,0-1 0,12 3 0,-14-5 0,0 1 0,1 0 0,-1 0 0,0 0 0,0 1 0,1 0 0,-1-1 0,0 1 0,-1 1 0,1-1 0,0 0 0,5 6 0,-7-6 0,-1-1 0,0 1 0,0 0 0,0 0 0,-1-1 0,1 1 0,0 0 0,0 0 0,-1 0 0,0 0 0,1 0 0,-1 0 0,0 0 0,0 0 0,0 0 0,0 0 0,0 0 0,0 0 0,-1 0 0,1 0 0,-1 0 0,1 0 0,-1 0 0,0-1 0,0 1 0,0 0 0,0 0 0,0-1 0,0 1 0,-2 2 0,-1 1 0,0 0 0,0 0 0,-1-1 0,1 0 0,-1 0 0,0 0 0,0 0 0,-7 3 0,-49 23 0,43-23 0,-24 11 0,25-12 0,2 0 0,-1 2 0,-16 9 0,23-11-170,-1 0-1,1-1 0,-1 0 1,-1-1-1,1 0 0,-1-1 1,-15 4-1,3-4-6655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24575,'171'1'0,"186"-3"0,-227-10 0,46-2 0,287 15 0,-455-1-273,-1 0 0,1-1 0,-1 0 0,10-2 0,-1-3-6553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24575,'5'0'0,"1"-4"0,4-2 0,4 0 0,5 2 0,4 1 0,-3-4 0,-4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5:31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24575,'13'0'0,"-1"1"0,1 0 0,-1 1 0,0 1 0,0 0 0,0 0 0,13 6 0,-2 2 0,0 1 0,30 20 0,-13-9 0,-29-17 0,1 1 0,-1 0 0,17 14 0,-22-17 0,-1 1 0,2-1 0,-1-1 0,0 1 0,1-1 0,-1 0 0,12 3 0,19 10 0,-35-15 0,-1-1 0,1 1 0,0 0 0,-1 0 0,1 0 0,-1 0 0,1 1 0,-1-1 0,1 0 0,-1 1 0,0-1 0,0 1 0,0-1 0,0 1 0,0-1 0,0 1 0,1 3 0,-1-4 0,-1 1 0,0-1 0,0 0 0,0 0 0,-1 1 0,1-1 0,0 0 0,0 0 0,-1 1 0,1-1 0,0 0 0,-1 0 0,1 0 0,-1 1 0,0-1 0,1 0 0,-1 0 0,0 0 0,-1 1 0,-3 3 0,-1 0 0,1-1 0,-1 0 0,0 0 0,0 0 0,0-1 0,-11 5 0,-32 12 0,2 2 0,-73 46 0,111-63-114,0-1 1,0 0-1,0 0 0,0-1 0,0 0 1,-1-1-1,1 0 0,-1 0 0,1-1 1,-1-1-1,-15 0 0,3 0-6712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2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24575,'560'0'0,"-549"0"0,0 2 0,1-1 0,-1 2 0,0-1 0,-1 1 0,14 6 0,1 0 0,-5-4 0,1-1 0,28 3 0,-26-4 0,79 15 0,-73-14 0,0-1 0,0-1 0,50-4 0,-18 1 0,65 1-1365,-111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2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24575,'30'0'0,"-19"1"0,0 0 0,0-1 0,0-1 0,0 1 0,-1-2 0,1 0 0,0 0 0,0-1 0,17-7 0,5-5 0,-18 8 0,-1 0 0,17-12 0,-6 3 0,50-23 0,-73 39 0,-1 0 0,0-1 0,1 1 0,-1-1 0,0 0 0,0 1 0,1-1 0,-1 0 0,0 0 0,0 0 0,0 0 0,0 0 0,0 0 0,0 0 0,0 0 0,-1 0 0,1 0 0,0-1 0,-1 1 0,1 0 0,0-1 0,-1 1 0,0 0 0,1-1 0,-1 1 0,0 0 0,0-1 0,1 1 0,-1-1 0,0 1 0,-1 0 0,1-1 0,0 1 0,0-1 0,0 1 0,-1 0 0,1-1 0,-1 1 0,1 0 0,-1-1 0,0 1 0,1 0 0,-1 0 0,0 0 0,0-1 0,0 1 0,0 0 0,0 0 0,0 0 0,-2-1 0,-1-2 0,-1 0 0,0 0 0,-1 1 0,1-1 0,0 1 0,-1 0 0,0 0 0,0 1 0,0 0 0,0 0 0,0 0 0,0 1 0,-10-1 0,-3-2 0,-25-8 0,30 7 0,0 1 0,0 1 0,-26-3 0,4 5-1365,21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1302 24575,'112'2'0,"122"-5"0,-232 3 0,1-1 0,0 1 0,-1-1 0,1 0 0,-1 0 0,1 0 0,-1 0 0,1 0 0,-1 0 0,0 0 0,1-1 0,-1 0 0,0 1 0,0-1 0,0 0 0,0 0 0,-1 0 0,1 0 0,0 0 0,-1 0 0,1-1 0,-1 1 0,0 0 0,0-1 0,0 1 0,0-1 0,0 0 0,-1 1 0,1-1 0,0-3 0,1-10 0,-1 0 0,-1 0 0,0 0 0,-3-18 0,1 6 0,2-8 0,-2 1 0,-2 0 0,-1 1 0,-1-1 0,-16-47 0,10 45 0,2-1 0,1-1 0,-5-68 0,2 40 0,7 45 0,2 0 0,-2-26 0,6-297 0,-2 341 0,1-1 0,0 1 0,1-1 0,-1 1 0,1 0 0,0-1 0,0 1 0,1 0 0,2-8 0,-2 9 0,0 1 0,0 0 0,0 0 0,0-1 0,0 1 0,0 0 0,0 1 0,1-1 0,-1 0 0,1 1 0,-1-1 0,1 1 0,0 0 0,-1 0 0,6-2 0,50-13 0,77-13 0,-75 23 0,-1 3 0,79 5 0,-29 1 0,102-4-1365,-189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24575,'5'0'0,"-1"1"0,1-1 0,-1 1 0,0 0 0,0 0 0,1 0 0,-1 0 0,0 1 0,0 0 0,0 0 0,-1 0 0,8 5 0,-1 1 0,1 2 0,15 17 0,-22-21 0,2 0 0,-1 0 0,1 0 0,-1-1 0,2 0 0,-1 0 0,0 0 0,1-1 0,0 0 0,0 0 0,11 4 0,-12-7 0,9 2 0,-1 1 0,0 1 0,17 8 0,-29-12 0,0 0 0,1 0 0,-1 0 0,0 0 0,0 0 0,0 1 0,0-1 0,0 1 0,0-1 0,-1 1 0,1 0 0,0 0 0,-1-1 0,1 1 0,-1 0 0,0 1 0,0-1 0,0 0 0,0 0 0,0 0 0,0 1 0,0-1 0,-1 0 0,1 1 0,-1-1 0,0 1 0,0 4 0,-1-4 0,-1 1 0,1-1 0,-1 0 0,0 0 0,0 1 0,0-1 0,0 0 0,0-1 0,-1 1 0,0 0 0,1-1 0,-1 1 0,0-1 0,0 0 0,0 0 0,-1 0 0,1-1 0,-6 3 0,-3 2 0,0-2 0,0 1 0,0-2 0,-16 4 0,-21-3-1365,27-3-5461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24575,'0'956'0,"-2"-928"0,-1-1 0,-1 0 0,-15 52 0,11-51 0,2 0 0,0 1 0,-2 43 0,8 493 0,2-247 0,12-150 0,0-9 0,-1-18 0,0 0 0,-10-106 0,1-1 0,16 63 0,-12-63 0,-1 0 0,5 65 0,-12-84 0,0-8 0,0 0 0,0 0 0,0 0 0,1 0 0,1 0 0,1 8 0,-2-13 0,0 0 0,0 0 0,0 0 0,1 0 0,-1 0 0,0 0 0,1 0 0,-1-1 0,1 1 0,0-1 0,0 1 0,-1-1 0,1 1 0,0-1 0,0 0 0,0 0 0,0 0 0,1 0 0,-1-1 0,0 1 0,0 0 0,0-1 0,4 1 0,24 2 0,0-1 0,1-2 0,38-4 0,11 1 0,210 3-1365,-267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44: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24575,'9'6'0,"-1"0"0,1-1 0,0 0 0,1 0 0,-1-1 0,1-1 0,18 6 0,-12-4 0,1 2 0,0 0 0,-1 1 0,22 15 0,15 8 0,-51-31 0,0 1 0,0 0 0,0 1 0,1-1 0,-1 0 0,0 0 0,0 1 0,-1-1 0,1 1 0,0 0 0,-1 0 0,1-1 0,-1 1 0,1 0 0,-1 0 0,0 0 0,0 1 0,1-1 0,-2 0 0,1 0 0,0 1 0,0-1 0,-1 0 0,1 1 0,-1-1 0,0 0 0,0 1 0,0-1 0,0 1 0,0-1 0,0 0 0,-1 1 0,1-1 0,-1 0 0,0 1 0,0-1 0,1 0 0,-3 3 0,0 1 0,-1 0 0,1 0 0,-1-1 0,-1 1 0,1-1 0,-1 0 0,0 0 0,0-1 0,-1 1 0,1-1 0,-1 0 0,-9 4 0,-6 2 0,14-7 0,-1 0 0,1 0 0,0 1 0,0 0 0,1 1 0,-1-1 0,1 1 0,-11 11 0,14-12-91,0-1 0,0 1 0,-1-1 0,1 0 0,-1 0 0,0-1 0,0 1 0,0-1 0,0 1 0,0-1 0,0-1 0,-1 1 0,1 0 0,-9 1 0,-6 0-6735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04:58: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24575,'0'1296'-1365,"0"-1273"-5461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E113-0AF2-4BC5-85A6-52423D474F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139E-CBE8-4A24-919B-188EF9285F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9.png"/><Relationship Id="rId36" Type="http://schemas.openxmlformats.org/officeDocument/2006/relationships/customXml" Target="../ink/ink19.xml"/><Relationship Id="rId35" Type="http://schemas.openxmlformats.org/officeDocument/2006/relationships/image" Target="../media/image18.png"/><Relationship Id="rId34" Type="http://schemas.openxmlformats.org/officeDocument/2006/relationships/customXml" Target="../ink/ink18.xml"/><Relationship Id="rId33" Type="http://schemas.openxmlformats.org/officeDocument/2006/relationships/image" Target="../media/image17.png"/><Relationship Id="rId32" Type="http://schemas.openxmlformats.org/officeDocument/2006/relationships/customXml" Target="../ink/ink17.xml"/><Relationship Id="rId31" Type="http://schemas.openxmlformats.org/officeDocument/2006/relationships/image" Target="../media/image16.png"/><Relationship Id="rId30" Type="http://schemas.openxmlformats.org/officeDocument/2006/relationships/customXml" Target="../ink/ink16.xml"/><Relationship Id="rId3" Type="http://schemas.openxmlformats.org/officeDocument/2006/relationships/customXml" Target="../ink/ink2.xml"/><Relationship Id="rId29" Type="http://schemas.openxmlformats.org/officeDocument/2006/relationships/image" Target="../media/image15.png"/><Relationship Id="rId28" Type="http://schemas.openxmlformats.org/officeDocument/2006/relationships/customXml" Target="../ink/ink15.xml"/><Relationship Id="rId27" Type="http://schemas.openxmlformats.org/officeDocument/2006/relationships/image" Target="../media/image14.png"/><Relationship Id="rId26" Type="http://schemas.openxmlformats.org/officeDocument/2006/relationships/customXml" Target="../ink/ink14.xml"/><Relationship Id="rId25" Type="http://schemas.openxmlformats.org/officeDocument/2006/relationships/image" Target="../media/image13.png"/><Relationship Id="rId24" Type="http://schemas.openxmlformats.org/officeDocument/2006/relationships/customXml" Target="../ink/ink13.xml"/><Relationship Id="rId23" Type="http://schemas.openxmlformats.org/officeDocument/2006/relationships/customXml" Target="../ink/ink12.xml"/><Relationship Id="rId22" Type="http://schemas.openxmlformats.org/officeDocument/2006/relationships/image" Target="../media/image12.png"/><Relationship Id="rId21" Type="http://schemas.openxmlformats.org/officeDocument/2006/relationships/customXml" Target="../ink/ink11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customXml" Target="../ink/ink10.xml"/><Relationship Id="rId18" Type="http://schemas.openxmlformats.org/officeDocument/2006/relationships/image" Target="../media/image10.png"/><Relationship Id="rId17" Type="http://schemas.openxmlformats.org/officeDocument/2006/relationships/customXml" Target="../ink/ink9.xml"/><Relationship Id="rId16" Type="http://schemas.openxmlformats.org/officeDocument/2006/relationships/image" Target="../media/image9.png"/><Relationship Id="rId15" Type="http://schemas.openxmlformats.org/officeDocument/2006/relationships/customXml" Target="../ink/ink8.xml"/><Relationship Id="rId14" Type="http://schemas.openxmlformats.org/officeDocument/2006/relationships/image" Target="../media/image8.png"/><Relationship Id="rId13" Type="http://schemas.openxmlformats.org/officeDocument/2006/relationships/customXml" Target="../ink/ink7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.xml"/><Relationship Id="rId8" Type="http://schemas.openxmlformats.org/officeDocument/2006/relationships/image" Target="../media/image22.png"/><Relationship Id="rId7" Type="http://schemas.openxmlformats.org/officeDocument/2006/relationships/customXml" Target="../ink/ink23.xml"/><Relationship Id="rId6" Type="http://schemas.openxmlformats.org/officeDocument/2006/relationships/image" Target="../media/image21.png"/><Relationship Id="rId5" Type="http://schemas.openxmlformats.org/officeDocument/2006/relationships/customXml" Target="../ink/ink22.xml"/><Relationship Id="rId4" Type="http://schemas.openxmlformats.org/officeDocument/2006/relationships/image" Target="../media/image20.png"/><Relationship Id="rId3" Type="http://schemas.openxmlformats.org/officeDocument/2006/relationships/customXml" Target="../ink/ink21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.png"/><Relationship Id="rId11" Type="http://schemas.openxmlformats.org/officeDocument/2006/relationships/customXml" Target="../ink/ink25.xml"/><Relationship Id="rId10" Type="http://schemas.openxmlformats.org/officeDocument/2006/relationships/image" Target="../media/image23.png"/><Relationship Id="rId1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98" y="266881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Big Data Management</a:t>
            </a:r>
            <a:br>
              <a:rPr lang="en-US" sz="6000" dirty="0"/>
            </a:br>
            <a:r>
              <a:rPr lang="en-US" sz="6000" dirty="0"/>
              <a:t>(Surveillance Drone Cloud)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9788" y="195944"/>
            <a:ext cx="10515600" cy="16918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6612" y="699709"/>
            <a:ext cx="5157787" cy="933233"/>
          </a:xfrm>
        </p:spPr>
        <p:txBody>
          <a:bodyPr/>
          <a:lstStyle/>
          <a:p>
            <a:r>
              <a:rPr lang="en-US" dirty="0"/>
              <a:t>Mission Manager and Drone Communication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0226" y="1632942"/>
            <a:ext cx="6251510" cy="515041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772400" y="895739"/>
            <a:ext cx="3582988" cy="541175"/>
          </a:xfrm>
        </p:spPr>
        <p:txBody>
          <a:bodyPr/>
          <a:lstStyle/>
          <a:p>
            <a:r>
              <a:rPr lang="en-US" dirty="0"/>
              <a:t>3 Types of Drone Records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29072" y="1632942"/>
            <a:ext cx="4312895" cy="461596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</a:rPr>
              <a:t>Mysql</a:t>
            </a:r>
            <a:r>
              <a:rPr lang="en-US" sz="4400" dirty="0">
                <a:solidFill>
                  <a:schemeClr val="tx1"/>
                </a:solidFill>
              </a:rPr>
              <a:t> With Sensor, Drone, Video Type And Profiles</a:t>
            </a:r>
            <a:endParaRPr lang="en-US" dirty="0"/>
          </a:p>
        </p:txBody>
      </p:sp>
      <p:pic>
        <p:nvPicPr>
          <p:cNvPr id="9" name="Content Placeholder 24" descr="A diagram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8" y="1464906"/>
            <a:ext cx="6382139" cy="519715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80"/>
          </a:xfrm>
        </p:spPr>
        <p:txBody>
          <a:bodyPr/>
          <a:p>
            <a:r>
              <a:rPr lang="en-US"/>
              <a:t>NoSQL Database Schema</a:t>
            </a:r>
            <a:endParaRPr lang="en-US"/>
          </a:p>
        </p:txBody>
      </p:sp>
      <p:pic>
        <p:nvPicPr>
          <p:cNvPr id="4" name="Content Placeholder 3" descr="NoSQL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105" y="1369060"/>
            <a:ext cx="9321800" cy="5052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Communication Logs &amp; Sensor Readings </a:t>
            </a:r>
            <a:endParaRPr lang="en-US"/>
          </a:p>
        </p:txBody>
      </p:sp>
      <p:pic>
        <p:nvPicPr>
          <p:cNvPr id="4" name="Content Placeholder 3" descr="logs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0695" y="1691640"/>
            <a:ext cx="654621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160"/>
          </a:xfrm>
        </p:spPr>
        <p:txBody>
          <a:bodyPr/>
          <a:p>
            <a:r>
              <a:rPr lang="en-US"/>
              <a:t>Relational Database Schema</a:t>
            </a:r>
            <a:endParaRPr lang="en-US"/>
          </a:p>
        </p:txBody>
      </p:sp>
      <p:pic>
        <p:nvPicPr>
          <p:cNvPr id="4" name="Content Placeholder 3" descr="MySQL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42365"/>
            <a:ext cx="983170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110395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Picture 6" descr="A green leaf with a pointy tip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85" y="1952663"/>
            <a:ext cx="3921549" cy="215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8693" y="4172511"/>
            <a:ext cx="29411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MySQL (Relational DB)</a:t>
            </a:r>
            <a:endParaRPr lang="en-US" sz="2000" b="1" dirty="0"/>
          </a:p>
          <a:p>
            <a:pPr algn="ctr"/>
            <a:r>
              <a:rPr lang="en-US" dirty="0"/>
              <a:t>User Profiles </a:t>
            </a:r>
            <a:endParaRPr lang="en-US" dirty="0"/>
          </a:p>
          <a:p>
            <a:pPr algn="ctr"/>
            <a:r>
              <a:rPr lang="en-US" dirty="0"/>
              <a:t>&amp; </a:t>
            </a:r>
            <a:endParaRPr lang="en-US" dirty="0"/>
          </a:p>
          <a:p>
            <a:pPr algn="ctr"/>
            <a:r>
              <a:rPr lang="en-US" dirty="0"/>
              <a:t>Transactions Management</a:t>
            </a:r>
            <a:endParaRPr lang="en-US" dirty="0"/>
          </a:p>
          <a:p>
            <a:pPr algn="ctr"/>
            <a:r>
              <a:rPr lang="en-US" dirty="0"/>
              <a:t>(service oriented records)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415048" y="2938790"/>
              <a:ext cx="360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415048" y="2938790"/>
                <a:ext cx="360" cy="360"/>
              </a:xfrm>
              <a:prstGeom prst="rect"/>
            </p:spPr>
          </p:pic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612" y="163777"/>
          <a:ext cx="2109206" cy="1404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603"/>
                <a:gridCol w="1054603"/>
              </a:tblGrid>
              <a:tr h="16208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Trip search index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233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755" y="2085050"/>
          <a:ext cx="2005159" cy="14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255"/>
                <a:gridCol w="1000904"/>
              </a:tblGrid>
              <a:tr h="16891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trip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213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Trip_id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1876140" y="2419005"/>
              <a:ext cx="36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1876140" y="2419005"/>
                <a:ext cx="360" cy="360"/>
              </a:xfrm>
              <a:prstGeom prst="rect"/>
            </p:spPr>
          </p:pic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04212" y="5230267"/>
          <a:ext cx="2606040" cy="14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020"/>
                <a:gridCol w="1303020"/>
              </a:tblGrid>
              <a:tr h="16954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Flight path search index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21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planned_path_id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516" y="5217191"/>
          <a:ext cx="2193305" cy="1432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978"/>
                <a:gridCol w="1043327"/>
              </a:tblGrid>
              <a:tr h="1730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Actual flight path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259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Planned_path_id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Actual_path_id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516" y="3608165"/>
          <a:ext cx="2193304" cy="1469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652"/>
                <a:gridCol w="1096652"/>
              </a:tblGrid>
              <a:tr h="1561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Current waypoint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297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Path_id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Lat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Next_waypoint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distance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Waypoint_id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780756" y="196558"/>
          <a:ext cx="2145030" cy="2544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880"/>
                <a:gridCol w="1073150"/>
              </a:tblGrid>
              <a:tr h="1644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Flight Tracking record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2372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Velocity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Direction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Camera_angle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object</a:t>
                      </a:r>
                      <a:r>
                        <a:rPr lang="en-US" sz="1100" kern="100" err="1">
                          <a:effectLst/>
                        </a:rPr>
                        <a:t>_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29114" y="588137"/>
          <a:ext cx="2112562" cy="1453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281"/>
                <a:gridCol w="1056281"/>
              </a:tblGrid>
              <a:tr h="15435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Flight Tracking Search Index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32" marR="60732" marT="0" marB="0"/>
                </a:tc>
                <a:tc hMerge="1">
                  <a:tcPr/>
                </a:tc>
              </a:tr>
              <a:tr h="1100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building_id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drone_id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service_id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drone_lon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drone_lat</a:t>
                      </a:r>
                      <a:endParaRPr lang="en-US" sz="10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32" marR="607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Date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Double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Double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32" marR="60732" marT="0" marB="0"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 flipV="1">
            <a:off x="9283584" y="1387442"/>
            <a:ext cx="471792" cy="92057"/>
            <a:chOff x="8705340" y="980085"/>
            <a:chExt cx="69372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8705340" y="1036605"/>
                <a:ext cx="666360" cy="4032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8705340" y="1036605"/>
                  <a:ext cx="666360" cy="40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9201060" y="980085"/>
                <a:ext cx="198000" cy="13536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9201060" y="980085"/>
                  <a:ext cx="198000" cy="135360"/>
                </a:xfrm>
                <a:prstGeom prst="rect"/>
              </p:spPr>
            </p:pic>
          </mc:Fallback>
        </mc:AlternateContent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303360" y="3648626"/>
          <a:ext cx="1949706" cy="1688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853"/>
                <a:gridCol w="974853"/>
              </a:tblGrid>
              <a:tr h="18108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service Tracking Search Index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507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680256" y="3422149"/>
          <a:ext cx="2107624" cy="89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812"/>
                <a:gridCol w="1053812"/>
              </a:tblGrid>
              <a:tr h="1733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Payload service tracking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717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Payload_obj_id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790965" y="4702494"/>
          <a:ext cx="2245530" cy="972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765"/>
                <a:gridCol w="1122765"/>
              </a:tblGrid>
              <a:tr h="18927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Payload service tracking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783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Payload_obj_id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9267660" y="3866925"/>
            <a:ext cx="445320" cy="505800"/>
            <a:chOff x="9267660" y="3866925"/>
            <a:chExt cx="44532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5" name="Ink 24"/>
                <p14:cNvContentPartPr/>
                <p14:nvPr/>
              </p14:nvContentPartPr>
              <p14:xfrm>
                <a:off x="9267660" y="3903285"/>
                <a:ext cx="408960" cy="46944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0"/>
              </p:blipFill>
              <p:spPr>
                <a:xfrm>
                  <a:off x="9267660" y="3903285"/>
                  <a:ext cx="408960" cy="469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6" name="Ink 25"/>
                <p14:cNvContentPartPr/>
                <p14:nvPr/>
              </p14:nvContentPartPr>
              <p14:xfrm>
                <a:off x="9601020" y="3866925"/>
                <a:ext cx="111960" cy="10620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12"/>
              </p:blipFill>
              <p:spPr>
                <a:xfrm>
                  <a:off x="9601020" y="3866925"/>
                  <a:ext cx="111960" cy="106200"/>
                </a:xfrm>
                <a:prstGeom prst="rect"/>
              </p:spPr>
            </p:pic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9390780" y="4362285"/>
            <a:ext cx="304200" cy="1220040"/>
            <a:chOff x="9390780" y="4362285"/>
            <a:chExt cx="304200" cy="12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8" name="Ink 27"/>
                <p14:cNvContentPartPr/>
                <p14:nvPr/>
              </p14:nvContentPartPr>
              <p14:xfrm>
                <a:off x="9390780" y="4362285"/>
                <a:ext cx="257400" cy="11556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4"/>
              </p:blipFill>
              <p:spPr>
                <a:xfrm>
                  <a:off x="9390780" y="4362285"/>
                  <a:ext cx="257400" cy="1155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9" name="Ink 28"/>
                <p14:cNvContentPartPr/>
                <p14:nvPr/>
              </p14:nvContentPartPr>
              <p14:xfrm>
                <a:off x="9591660" y="5448045"/>
                <a:ext cx="103320" cy="13428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16"/>
              </p:blipFill>
              <p:spPr>
                <a:xfrm>
                  <a:off x="9591660" y="5448045"/>
                  <a:ext cx="103320" cy="134280"/>
                </a:xfrm>
                <a:prstGeom prst="rect"/>
              </p:spPr>
            </p:pic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084334" y="1508089"/>
            <a:ext cx="203400" cy="546840"/>
            <a:chOff x="1045168" y="1847630"/>
            <a:chExt cx="2034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39" name="Ink 38"/>
                <p14:cNvContentPartPr/>
                <p14:nvPr/>
              </p14:nvContentPartPr>
              <p14:xfrm>
                <a:off x="1128688" y="1847630"/>
                <a:ext cx="360" cy="47484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18"/>
              </p:blipFill>
              <p:spPr>
                <a:xfrm>
                  <a:off x="1128688" y="1847630"/>
                  <a:ext cx="360" cy="474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40" name="Ink 39"/>
                <p14:cNvContentPartPr/>
                <p14:nvPr/>
              </p14:nvContentPartPr>
              <p14:xfrm>
                <a:off x="1045168" y="2240030"/>
                <a:ext cx="203400" cy="15444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0"/>
              </p:blipFill>
              <p:spPr>
                <a:xfrm>
                  <a:off x="1045168" y="2240030"/>
                  <a:ext cx="203400" cy="154440"/>
                </a:xfrm>
                <a:prstGeom prst="rect"/>
              </p:spPr>
            </p:pic>
          </mc:Fallback>
        </mc:AlternateContent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265082" y="425489"/>
          <a:ext cx="2109206" cy="1962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603"/>
                <a:gridCol w="1054603"/>
              </a:tblGrid>
              <a:tr h="38730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Image, video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search index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575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852617" y="9658"/>
          <a:ext cx="1920161" cy="2316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791"/>
                <a:gridCol w="704370"/>
              </a:tblGrid>
              <a:tr h="16081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Image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2011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image_url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location_id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camera_device_id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Img_id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7" name="Content Placeholder 5"/>
          <p:cNvGraphicFramePr/>
          <p:nvPr/>
        </p:nvGraphicFramePr>
        <p:xfrm>
          <a:off x="4870937" y="2424242"/>
          <a:ext cx="2004440" cy="2571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633"/>
                <a:gridCol w="795807"/>
              </a:tblGrid>
              <a:tr h="17128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Video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239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Video_url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Start_time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Duration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Camera_device_id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Video_id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8" name="Ink 47"/>
              <p14:cNvContentPartPr/>
              <p14:nvPr/>
            </p14:nvContentPartPr>
            <p14:xfrm>
              <a:off x="55168" y="4356830"/>
              <a:ext cx="354600" cy="17460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22"/>
            </p:blipFill>
            <p:spPr>
              <a:xfrm>
                <a:off x="55168" y="4356830"/>
                <a:ext cx="354600" cy="174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50" name="Ink 49"/>
              <p14:cNvContentPartPr/>
              <p14:nvPr/>
            </p14:nvContentPartPr>
            <p14:xfrm>
              <a:off x="270448" y="4301030"/>
              <a:ext cx="360" cy="36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2"/>
            </p:blipFill>
            <p:spPr>
              <a:xfrm>
                <a:off x="270448" y="430103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1" name="Ink 50"/>
              <p14:cNvContentPartPr/>
              <p14:nvPr/>
            </p14:nvContentPartPr>
            <p14:xfrm>
              <a:off x="258928" y="4291670"/>
              <a:ext cx="95760" cy="1263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25"/>
            </p:blipFill>
            <p:spPr>
              <a:xfrm>
                <a:off x="258928" y="4291670"/>
                <a:ext cx="95760" cy="12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2" name="Ink 51"/>
              <p14:cNvContentPartPr/>
              <p14:nvPr/>
            </p14:nvContentPartPr>
            <p14:xfrm>
              <a:off x="2566888" y="6064670"/>
              <a:ext cx="456480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27"/>
            </p:blipFill>
            <p:spPr>
              <a:xfrm>
                <a:off x="2566888" y="6064670"/>
                <a:ext cx="4564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3" name="Ink 52"/>
              <p14:cNvContentPartPr/>
              <p14:nvPr/>
            </p14:nvContentPartPr>
            <p14:xfrm>
              <a:off x="2547808" y="6008870"/>
              <a:ext cx="102240" cy="1036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29"/>
            </p:blipFill>
            <p:spPr>
              <a:xfrm>
                <a:off x="2547808" y="6008870"/>
                <a:ext cx="102240" cy="10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6" name="Ink 55"/>
              <p14:cNvContentPartPr/>
              <p14:nvPr/>
            </p14:nvContentPartPr>
            <p14:xfrm>
              <a:off x="4394248" y="1511030"/>
              <a:ext cx="438120" cy="1080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31"/>
            </p:blipFill>
            <p:spPr>
              <a:xfrm>
                <a:off x="4394248" y="1511030"/>
                <a:ext cx="438120" cy="1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7" name="Ink 56"/>
              <p14:cNvContentPartPr/>
              <p14:nvPr/>
            </p14:nvContentPartPr>
            <p14:xfrm>
              <a:off x="4758568" y="1455590"/>
              <a:ext cx="133200" cy="12600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33"/>
            </p:blipFill>
            <p:spPr>
              <a:xfrm>
                <a:off x="4758568" y="1455590"/>
                <a:ext cx="133200" cy="12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58" name="Ink 57"/>
              <p14:cNvContentPartPr/>
              <p14:nvPr/>
            </p14:nvContentPartPr>
            <p14:xfrm>
              <a:off x="4572088" y="1530110"/>
              <a:ext cx="341280" cy="20941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35"/>
            </p:blipFill>
            <p:spPr>
              <a:xfrm>
                <a:off x="4572088" y="1530110"/>
                <a:ext cx="341280" cy="2094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9" name="Ink 58"/>
              <p14:cNvContentPartPr/>
              <p14:nvPr/>
            </p14:nvContentPartPr>
            <p14:xfrm>
              <a:off x="4776928" y="3536390"/>
              <a:ext cx="117360" cy="18540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37"/>
            </p:blipFill>
            <p:spPr>
              <a:xfrm>
                <a:off x="4776928" y="3536390"/>
                <a:ext cx="117360" cy="185400"/>
              </a:xfrm>
              <a:prstGeom prst="rect"/>
            </p:spPr>
          </p:pic>
        </mc:Fallback>
      </mc:AlternateContent>
      <p:sp>
        <p:nvSpPr>
          <p:cNvPr id="65" name="TextBox 64"/>
          <p:cNvSpPr txBox="1"/>
          <p:nvPr/>
        </p:nvSpPr>
        <p:spPr>
          <a:xfrm>
            <a:off x="6410129" y="6064670"/>
            <a:ext cx="467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NoSQL</a:t>
            </a:r>
            <a:endParaRPr lang="en-US" sz="3600" b="1" dirty="0">
              <a:highlight>
                <a:srgbClr val="FFFF00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778" y="32676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</a:rPr>
              <a:t>location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6" name="Ink 15"/>
              <p14:cNvContentPartPr/>
              <p14:nvPr/>
            </p14:nvContentPartPr>
            <p14:xfrm>
              <a:off x="2528368" y="2061904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"/>
            </p:blipFill>
            <p:spPr>
              <a:xfrm>
                <a:off x="2528368" y="2061904"/>
                <a:ext cx="360" cy="360"/>
              </a:xfrm>
              <a:prstGeom prst="rect"/>
            </p:spPr>
          </p:pic>
        </mc:Fallback>
      </mc:AlternateContent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6844" y="902313"/>
          <a:ext cx="2572550" cy="184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275"/>
                <a:gridCol w="1286275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Building Surveillance Search index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672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drone_lat</a:t>
                      </a:r>
                      <a:endParaRPr lang="en-US" sz="1100" kern="100" dirty="0" err="1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sym typeface="+mn-ea"/>
                        </a:rPr>
                        <a:t>altitude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Double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070978" y="1094149"/>
          <a:ext cx="3422716" cy="1241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58"/>
                <a:gridCol w="1711358"/>
              </a:tblGrid>
              <a:tr h="14345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Surveillance Alerts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070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Detection_result_id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Threat_alert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Alert_id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936740" y="915987"/>
          <a:ext cx="3608248" cy="1594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124"/>
                <a:gridCol w="1804124"/>
              </a:tblGrid>
              <a:tr h="17098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Surveillance detection results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423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Anomaly_detection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Building_id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Timestamp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Drone_id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service_id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Detection_id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0" name="Ink 19"/>
              <p14:cNvContentPartPr/>
              <p14:nvPr/>
            </p14:nvContentPartPr>
            <p14:xfrm>
              <a:off x="3405688" y="1809933"/>
              <a:ext cx="48060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4"/>
            </p:blipFill>
            <p:spPr>
              <a:xfrm>
                <a:off x="3405688" y="1809933"/>
                <a:ext cx="480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1" name="Ink 20"/>
              <p14:cNvContentPartPr/>
              <p14:nvPr/>
            </p14:nvContentPartPr>
            <p14:xfrm>
              <a:off x="3834448" y="1753773"/>
              <a:ext cx="166680" cy="1411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6"/>
            </p:blipFill>
            <p:spPr>
              <a:xfrm>
                <a:off x="3834448" y="1753773"/>
                <a:ext cx="166680" cy="141120"/>
              </a:xfrm>
              <a:prstGeom prst="rect"/>
            </p:spPr>
          </p:pic>
        </mc:Fallback>
      </mc:AlternateContent>
      <p:grpSp>
        <p:nvGrpSpPr>
          <p:cNvPr id="22" name="Group 21"/>
          <p:cNvGrpSpPr/>
          <p:nvPr/>
        </p:nvGrpSpPr>
        <p:grpSpPr>
          <a:xfrm>
            <a:off x="7557568" y="1763133"/>
            <a:ext cx="596160" cy="150840"/>
            <a:chOff x="7557568" y="3853190"/>
            <a:chExt cx="59616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3" name="Ink 22"/>
                <p14:cNvContentPartPr/>
                <p14:nvPr/>
              </p14:nvContentPartPr>
              <p14:xfrm>
                <a:off x="7557568" y="3915110"/>
                <a:ext cx="490320" cy="1404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8"/>
              </p:blipFill>
              <p:spPr>
                <a:xfrm>
                  <a:off x="7557568" y="3915110"/>
                  <a:ext cx="490320" cy="14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4" name="Ink 23"/>
                <p14:cNvContentPartPr/>
                <p14:nvPr/>
              </p14:nvContentPartPr>
              <p14:xfrm>
                <a:off x="7949608" y="3858950"/>
                <a:ext cx="40680" cy="1368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0"/>
              </p:blipFill>
              <p:spPr>
                <a:xfrm>
                  <a:off x="7949608" y="3858950"/>
                  <a:ext cx="40680" cy="1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5" name="Ink 24"/>
                <p14:cNvContentPartPr/>
                <p14:nvPr/>
              </p14:nvContentPartPr>
              <p14:xfrm>
                <a:off x="7996408" y="3853190"/>
                <a:ext cx="157320" cy="15084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2"/>
              </p:blipFill>
              <p:spPr>
                <a:xfrm>
                  <a:off x="7996408" y="3853190"/>
                  <a:ext cx="157320" cy="150840"/>
                </a:xfrm>
                <a:prstGeom prst="rect"/>
              </p:spPr>
            </p:pic>
          </mc:Fallback>
        </mc:AlternateContent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504823" y="4580961"/>
          <a:ext cx="1988228" cy="12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114"/>
                <a:gridCol w="994114"/>
              </a:tblGrid>
              <a:tr h="17178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Sending message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070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51800" y="4515372"/>
          <a:ext cx="1988228" cy="12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114"/>
                <a:gridCol w="994114"/>
              </a:tblGrid>
              <a:tr h="17178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Receiving message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070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23189" y="4158784"/>
          <a:ext cx="2772410" cy="2316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673"/>
                <a:gridCol w="1372737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 log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070499">
                <a:tc>
                  <a:txBody>
                    <a:bodyPr/>
                    <a:lstStyle/>
                    <a:p>
                      <a:r>
                        <a:rPr lang="en-US" sz="1100" b="1" kern="1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LogID</a:t>
                      </a:r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Drone ID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 (Text)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Sender (e.g., drone, ground control station, operator)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Receiver (e.g., drone, ground control station, operator)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 Type Message Status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844" y="298580"/>
            <a:ext cx="6394380" cy="37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Search Index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6844" y="3592286"/>
            <a:ext cx="5787891" cy="3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Elements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19834" y="2873445"/>
          <a:ext cx="1988228" cy="12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114"/>
                <a:gridCol w="994114"/>
              </a:tblGrid>
              <a:tr h="17178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Sending message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070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66811" y="2807856"/>
          <a:ext cx="1988228" cy="12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114"/>
                <a:gridCol w="994114"/>
              </a:tblGrid>
              <a:tr h="17178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Receiving message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070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451268"/>
          <a:ext cx="2772410" cy="2316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673"/>
                <a:gridCol w="1372737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 log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  <a:tr h="1070499">
                <a:tc>
                  <a:txBody>
                    <a:bodyPr/>
                    <a:lstStyle/>
                    <a:p>
                      <a:r>
                        <a:rPr lang="en-US" sz="1100" b="1" kern="1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LogID</a:t>
                      </a:r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Drone ID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 (Text)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Sender (e.g., drone, ground control station, operator)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Receiver (e.g., drone, ground control station, operator)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 Type Message Status </a:t>
                      </a:r>
                      <a:endParaRPr lang="en-US" sz="11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8" y="1413809"/>
            <a:ext cx="10487025" cy="40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screenshot of a compute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47" y="4729145"/>
            <a:ext cx="3254022" cy="155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 Big 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DB</a:t>
            </a:r>
            <a:endParaRPr lang="en-US" dirty="0"/>
          </a:p>
          <a:p>
            <a:r>
              <a:rPr lang="en-US" dirty="0"/>
              <a:t>Audio DB</a:t>
            </a:r>
            <a:endParaRPr lang="en-US" dirty="0"/>
          </a:p>
          <a:p>
            <a:r>
              <a:rPr lang="en-US" dirty="0"/>
              <a:t>Image DB &amp; Video DB</a:t>
            </a:r>
            <a:endParaRPr lang="en-US" dirty="0"/>
          </a:p>
          <a:p>
            <a:pPr lvl="1"/>
            <a:r>
              <a:rPr lang="en-US" dirty="0"/>
              <a:t>Day-Time Data</a:t>
            </a:r>
            <a:endParaRPr lang="en-US" dirty="0"/>
          </a:p>
          <a:p>
            <a:pPr lvl="1"/>
            <a:r>
              <a:rPr lang="en-US" dirty="0"/>
              <a:t>Night-Time Data</a:t>
            </a:r>
            <a:endParaRPr lang="en-US" dirty="0"/>
          </a:p>
          <a:p>
            <a:r>
              <a:rPr lang="en-US" dirty="0"/>
              <a:t>RADAR 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of Databases 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9466" y="2141537"/>
            <a:ext cx="6386292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133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Prior to flight – DB </a:t>
            </a:r>
            <a:r>
              <a:rPr lang="en-US" dirty="0">
                <a:sym typeface="Wingdings" panose="05000000000000000000" pitchFamily="2" charset="2"/>
              </a:rPr>
              <a:t>----- flight plans, </a:t>
            </a:r>
            <a:r>
              <a:rPr lang="en-US">
                <a:sym typeface="Wingdings" panose="05000000000000000000" pitchFamily="2" charset="2"/>
              </a:rPr>
              <a:t>3D cesium </a:t>
            </a:r>
            <a:r>
              <a:rPr lang="en-US" dirty="0">
                <a:sym typeface="Wingdings" panose="05000000000000000000" pitchFamily="2" charset="2"/>
              </a:rPr>
              <a:t>maps, past flight history  Drone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DB receives and stores streams of telemetry data from the drones during flight -- sensor data, GPS coordinates, system diagnostics, etc.</a:t>
            </a:r>
            <a:endParaRPr lang="en-US" dirty="0"/>
          </a:p>
          <a:p>
            <a:r>
              <a:rPr lang="en-US" dirty="0"/>
              <a:t>After flight – DB persists – mission images, videos, payload data and flight logs</a:t>
            </a:r>
            <a:endParaRPr lang="en-US" dirty="0"/>
          </a:p>
          <a:p>
            <a:r>
              <a:rPr lang="en-US" dirty="0"/>
              <a:t>DB provides no-fly zone updates and other geospatial elements dynamically.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586204"/>
            <a:ext cx="5181600" cy="45907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Content Placeholder 7" descr="A diagram of a cloud computing syste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15" y="1492899"/>
            <a:ext cx="5181600" cy="4684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4054</Words>
  <Application>WPS Presentation</Application>
  <PresentationFormat>Widescreen</PresentationFormat>
  <Paragraphs>513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Office Theme</vt:lpstr>
      <vt:lpstr>Big Data Management (Surveillance Drone Cloud)</vt:lpstr>
      <vt:lpstr>DATABASES </vt:lpstr>
      <vt:lpstr>PowerPoint 演示文稿</vt:lpstr>
      <vt:lpstr>PowerPoint 演示文稿</vt:lpstr>
      <vt:lpstr>Communication</vt:lpstr>
      <vt:lpstr>Relational DB</vt:lpstr>
      <vt:lpstr>UAV Big Data Classification</vt:lpstr>
      <vt:lpstr>High Level Architecture of Databases </vt:lpstr>
      <vt:lpstr>Transmission of Data</vt:lpstr>
      <vt:lpstr>.</vt:lpstr>
      <vt:lpstr>Mysql With Sensor, Drone, Video Type And Profiles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Management (Surveillance Drone Cloud)</dc:title>
  <dc:creator>Reshma Chowdary Bobba</dc:creator>
  <cp:lastModifiedBy>reshm</cp:lastModifiedBy>
  <cp:revision>20</cp:revision>
  <dcterms:created xsi:type="dcterms:W3CDTF">2023-08-26T03:07:00Z</dcterms:created>
  <dcterms:modified xsi:type="dcterms:W3CDTF">2023-09-30T01:04:32Z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BED80E67F2744FC59157BB5BF5AC21B3_12</vt:lpwstr>
  </property>
  <property fmtid="{D5CDD505-2E9C-101B-9397-08002B2CF9AE}" pid="3" name="KSOProductBuildVer">
    <vt:lpwstr>1033-12.2.0.13215</vt:lpwstr>
  </property>
</Properties>
</file>