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789D9-5234-4821-88B7-94A96FEC69D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22AC-D0AA-4B29-AD3D-971F585C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5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3605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02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5658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47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September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C14A-24F0-6C25-573A-6E7755E8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977" y="765174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Surveillance Drone Cloud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CB076-EA56-484D-7921-11249A43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0977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cs typeface="Times New Roman" panose="02020603050405020304" pitchFamily="18" charset="0"/>
              </a:rPr>
              <a:t>Tracking and Monitoring</a:t>
            </a:r>
          </a:p>
        </p:txBody>
      </p:sp>
      <p:pic>
        <p:nvPicPr>
          <p:cNvPr id="4" name="Picture 3" descr="Drone flying over a field">
            <a:extLst>
              <a:ext uri="{FF2B5EF4-FFF2-40B4-BE49-F238E27FC236}">
                <a16:creationId xmlns:a16="http://schemas.microsoft.com/office/drawing/2014/main" id="{D56FEC62-E12D-80EB-8E45-AF289E45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1" r="9067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251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8EC8692-5613-D91C-B5B6-074737394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87" y="1664017"/>
            <a:ext cx="8029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4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Video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tracking involve capturing and analyzing visual data from the drone's cameras.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92658"/>
              </p:ext>
            </p:extLst>
          </p:nvPr>
        </p:nvGraphicFramePr>
        <p:xfrm>
          <a:off x="788669" y="2424265"/>
          <a:ext cx="9442452" cy="372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675214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Live video stream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Frame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number of frames per second in the video stream.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dimensions (width x height) of the video frames.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Compression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degree of video compression applied to reduce data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0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Video Tracking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77108"/>
              </p:ext>
            </p:extLst>
          </p:nvPr>
        </p:nvGraphicFramePr>
        <p:xfrm>
          <a:off x="788669" y="1490921"/>
          <a:ext cx="9442452" cy="434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Recordings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length of the video recording.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format in which the video is stored (e.g., MP4, AVI).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Geotagging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Geographic coordinates (latitude and longitude) associated with the video’s capture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97438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date and time when the video was captured.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28397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dimensions of the video (e.g., pixels).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94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9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Video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14F028F-8F59-CDC7-04C7-7E6D59918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932" y="561975"/>
            <a:ext cx="8029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3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D1EF6D1-C2BB-75D5-DC3E-4746EBAF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052" y="1328737"/>
            <a:ext cx="8029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IOT Data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IOT data, including sensor readings, sensor health, and operational parameters.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07972"/>
              </p:ext>
            </p:extLst>
          </p:nvPr>
        </p:nvGraphicFramePr>
        <p:xfrm>
          <a:off x="788668" y="1994453"/>
          <a:ext cx="9859012" cy="432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0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92950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161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739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968602"/>
                  </a:ext>
                </a:extLst>
              </a:tr>
              <a:tr h="739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Identifier (ID)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identifiers (e.g., device serial numbers or IDs) to distinguish and track individual IoT devices.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66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and time stamps indicating when IoT data was generated or received. (Including 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timezone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Sensor Readings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collected from various sensors, such as temperature, humidity, pressure, light, motion, sound, or any other relevant environmental measurements.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Device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the operational state of IoT devices, including whether they are online, offline, in standby mode, or experiencing errors.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6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IOT Data Tracking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97837"/>
              </p:ext>
            </p:extLst>
          </p:nvPr>
        </p:nvGraphicFramePr>
        <p:xfrm>
          <a:off x="676908" y="1724600"/>
          <a:ext cx="9747252" cy="376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8736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829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9775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Transmission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Messages indicating the success or failure of data transmissions between IoT devices and the server or other devices.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9775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Alarms and 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Notifications and alerts generated by IoT devices when certain conditions or thresholds are met or exceeded. Severity levels (e.g., critical, warning) for prioritizing alerts.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9775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Logs capturing events, activities, or changes in the IoT system, including device startup, shutdown, and configuration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9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IOT Data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449744-5B83-A544-C2BA-0607289A4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12" y="561975"/>
            <a:ext cx="8029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C7B3F-DCB8-D729-EE47-FD8233CE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33" y="645673"/>
            <a:ext cx="81153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5DF2E0-105A-6A95-A158-2114A50E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292" y="1500822"/>
            <a:ext cx="8029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8C78-8267-D5F1-7C13-948E2CED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" y="98375"/>
            <a:ext cx="8281987" cy="666800"/>
          </a:xfrm>
        </p:spPr>
        <p:txBody>
          <a:bodyPr>
            <a:normAutofit/>
          </a:bodyPr>
          <a:lstStyle/>
          <a:p>
            <a:r>
              <a:rPr lang="en-US" sz="3600" dirty="0"/>
              <a:t>Types of Tracking and Monitoring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D47B66-5754-54B3-F690-CE6C8A9516EE}"/>
              </a:ext>
            </a:extLst>
          </p:cNvPr>
          <p:cNvSpPr/>
          <p:nvPr/>
        </p:nvSpPr>
        <p:spPr>
          <a:xfrm>
            <a:off x="5247640" y="1141947"/>
            <a:ext cx="1473200" cy="6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Manager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85417-57DF-B1F0-B33F-105B4F9E8221}"/>
              </a:ext>
            </a:extLst>
          </p:cNvPr>
          <p:cNvSpPr/>
          <p:nvPr/>
        </p:nvSpPr>
        <p:spPr>
          <a:xfrm>
            <a:off x="193040" y="3305760"/>
            <a:ext cx="1361440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Tracking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11A062-F320-37C1-0E66-936B4BA7B259}"/>
              </a:ext>
            </a:extLst>
          </p:cNvPr>
          <p:cNvSpPr/>
          <p:nvPr/>
        </p:nvSpPr>
        <p:spPr>
          <a:xfrm>
            <a:off x="1869439" y="3305760"/>
            <a:ext cx="1361440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Tracking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0B7C38-C511-79A9-337B-176A4261A7E6}"/>
              </a:ext>
            </a:extLst>
          </p:cNvPr>
          <p:cNvSpPr/>
          <p:nvPr/>
        </p:nvSpPr>
        <p:spPr>
          <a:xfrm>
            <a:off x="3636644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Video Tracking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834E3-5276-2000-ED22-FE1FD0D6B140}"/>
              </a:ext>
            </a:extLst>
          </p:cNvPr>
          <p:cNvSpPr/>
          <p:nvPr/>
        </p:nvSpPr>
        <p:spPr>
          <a:xfrm>
            <a:off x="5320826" y="3296451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data Tracking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572D80-9F0F-F1AD-64BA-A835234B174A}"/>
              </a:ext>
            </a:extLst>
          </p:cNvPr>
          <p:cNvSpPr/>
          <p:nvPr/>
        </p:nvSpPr>
        <p:spPr>
          <a:xfrm>
            <a:off x="7167562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Battery and Power Tracking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121AAB-C9FC-8445-F688-76BB7CEF5655}"/>
              </a:ext>
            </a:extLst>
          </p:cNvPr>
          <p:cNvSpPr/>
          <p:nvPr/>
        </p:nvSpPr>
        <p:spPr>
          <a:xfrm>
            <a:off x="8970644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 and Health Monitoring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B45240-2F33-97F1-4187-C1901848A7FD}"/>
              </a:ext>
            </a:extLst>
          </p:cNvPr>
          <p:cNvSpPr/>
          <p:nvPr/>
        </p:nvSpPr>
        <p:spPr>
          <a:xfrm>
            <a:off x="10698479" y="3305760"/>
            <a:ext cx="1326833" cy="8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D5D310-8B6B-FB17-8582-D21BC42A319E}"/>
              </a:ext>
            </a:extLst>
          </p:cNvPr>
          <p:cNvSpPr/>
          <p:nvPr/>
        </p:nvSpPr>
        <p:spPr>
          <a:xfrm>
            <a:off x="8883332" y="4453840"/>
            <a:ext cx="1326833" cy="6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 Monitoring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E59815-EC48-22DA-93CC-3BB3C7E60357}"/>
              </a:ext>
            </a:extLst>
          </p:cNvPr>
          <p:cNvSpPr/>
          <p:nvPr/>
        </p:nvSpPr>
        <p:spPr>
          <a:xfrm>
            <a:off x="8970645" y="5601920"/>
            <a:ext cx="1239520" cy="6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Intrusion Detection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747753-A997-0F06-747F-67AF9E2C14D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680494" y="2013"/>
            <a:ext cx="1497013" cy="5110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4593B2-B275-67A3-B8CE-CD7BF18EA18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518694" y="840213"/>
            <a:ext cx="1497013" cy="3434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ED23308-4DBF-8169-9B5B-177628850FF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393645" y="1715164"/>
            <a:ext cx="1497013" cy="168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D2BA95-7F69-DAC8-9A63-F95208821A1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240389" y="2552597"/>
            <a:ext cx="148770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102D654-398E-E5BD-B17E-6F8E1F4AD1C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6159103" y="1633883"/>
            <a:ext cx="1497013" cy="1846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4FC0626-64D2-4DCD-400B-DC46342BA46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7060644" y="732342"/>
            <a:ext cx="1497013" cy="3649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72491CB-5352-03BB-9D82-34F21A281AE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7924562" y="-131575"/>
            <a:ext cx="1497013" cy="5377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C99525B-9F8F-E95B-70EC-1AB2B79BFC85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10465051" y="3890395"/>
            <a:ext cx="641960" cy="1151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C25206D-54EA-B1F1-31FA-B989CEAE0013}"/>
              </a:ext>
            </a:extLst>
          </p:cNvPr>
          <p:cNvCxnSpPr>
            <a:stCxn id="11" idx="2"/>
            <a:endCxn id="13" idx="3"/>
          </p:cNvCxnSpPr>
          <p:nvPr/>
        </p:nvCxnSpPr>
        <p:spPr>
          <a:xfrm rot="5400000">
            <a:off x="9891011" y="4464435"/>
            <a:ext cx="1790040" cy="1151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Battery and Power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4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Battery and power tracking is essential for monitoring the status and performance of a drone.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3718"/>
              </p:ext>
            </p:extLst>
          </p:nvPr>
        </p:nvGraphicFramePr>
        <p:xfrm>
          <a:off x="788669" y="1984292"/>
          <a:ext cx="9097012" cy="44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50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54850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421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77071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953514"/>
                  </a:ext>
                </a:extLst>
              </a:tr>
              <a:tr h="77071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remaining charge level of the drone's battery, often expressed as a percentage.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989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Whether the drone's power system is currently on (powered) or off (unpowered).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7569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Charging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whether the battery is currently charging.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7569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 Type and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 of the battery type (e.g., LiPo, Li-ion) and its nominal capacity in milliampere-hours (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mAh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or watt-hours (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26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Battery and Power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A29390-2FBC-BD01-BFA7-DBCE18A90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12" y="561975"/>
            <a:ext cx="8029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General Operational Flowchart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1CB26-E53B-BE10-6C00-4F19AABB15A3}"/>
              </a:ext>
            </a:extLst>
          </p:cNvPr>
          <p:cNvSpPr/>
          <p:nvPr/>
        </p:nvSpPr>
        <p:spPr>
          <a:xfrm>
            <a:off x="842642" y="2063754"/>
            <a:ext cx="1253491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Selects a Drone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B365AD-0B92-5F1E-D9C5-DDA2D29F3B5D}"/>
              </a:ext>
            </a:extLst>
          </p:cNvPr>
          <p:cNvSpPr/>
          <p:nvPr/>
        </p:nvSpPr>
        <p:spPr>
          <a:xfrm>
            <a:off x="3149598" y="1143775"/>
            <a:ext cx="188976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tracking parameters from DB for the selected drone 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E97B5-D7AA-0983-9220-7ECC3A210749}"/>
              </a:ext>
            </a:extLst>
          </p:cNvPr>
          <p:cNvSpPr/>
          <p:nvPr/>
        </p:nvSpPr>
        <p:spPr>
          <a:xfrm>
            <a:off x="6395401" y="2067976"/>
            <a:ext cx="13004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Drone Power-ON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CF5E1-EFD5-1AE2-3180-35F54700CD03}"/>
              </a:ext>
            </a:extLst>
          </p:cNvPr>
          <p:cNvSpPr/>
          <p:nvPr/>
        </p:nvSpPr>
        <p:spPr>
          <a:xfrm>
            <a:off x="8747760" y="2061026"/>
            <a:ext cx="17068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Initialize Tracking via Tracking Manager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9285975-7F2E-8C00-E408-955B59A1E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760" y="4861560"/>
            <a:ext cx="17068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Start Tracking</a:t>
            </a:r>
          </a:p>
        </p:txBody>
      </p:sp>
      <p:sp>
        <p:nvSpPr>
          <p:cNvPr id="11" name="Subtitle 9">
            <a:extLst>
              <a:ext uri="{FF2B5EF4-FFF2-40B4-BE49-F238E27FC236}">
                <a16:creationId xmlns:a16="http://schemas.microsoft.com/office/drawing/2014/main" id="{C9EEDCBB-AA23-3E2B-8389-FEC7D46D7404}"/>
              </a:ext>
            </a:extLst>
          </p:cNvPr>
          <p:cNvSpPr txBox="1">
            <a:spLocks/>
          </p:cNvSpPr>
          <p:nvPr/>
        </p:nvSpPr>
        <p:spPr>
          <a:xfrm>
            <a:off x="6339842" y="4861560"/>
            <a:ext cx="130048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Monitor and Update</a:t>
            </a:r>
          </a:p>
        </p:txBody>
      </p:sp>
      <p:sp>
        <p:nvSpPr>
          <p:cNvPr id="12" name="Subtitle 9">
            <a:extLst>
              <a:ext uri="{FF2B5EF4-FFF2-40B4-BE49-F238E27FC236}">
                <a16:creationId xmlns:a16="http://schemas.microsoft.com/office/drawing/2014/main" id="{F3A16CA4-0857-FFCE-66D3-987755FF37B3}"/>
              </a:ext>
            </a:extLst>
          </p:cNvPr>
          <p:cNvSpPr txBox="1">
            <a:spLocks/>
          </p:cNvSpPr>
          <p:nvPr/>
        </p:nvSpPr>
        <p:spPr>
          <a:xfrm>
            <a:off x="3149598" y="4861560"/>
            <a:ext cx="188976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Error Handling and Alerts</a:t>
            </a:r>
          </a:p>
        </p:txBody>
      </p:sp>
      <p:sp>
        <p:nvSpPr>
          <p:cNvPr id="13" name="Subtitle 9">
            <a:extLst>
              <a:ext uri="{FF2B5EF4-FFF2-40B4-BE49-F238E27FC236}">
                <a16:creationId xmlns:a16="http://schemas.microsoft.com/office/drawing/2014/main" id="{850ABC2D-422D-33D7-204E-77B46AEEF136}"/>
              </a:ext>
            </a:extLst>
          </p:cNvPr>
          <p:cNvSpPr txBox="1">
            <a:spLocks/>
          </p:cNvSpPr>
          <p:nvPr/>
        </p:nvSpPr>
        <p:spPr>
          <a:xfrm>
            <a:off x="788669" y="4861560"/>
            <a:ext cx="1253491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Drone Power-OFF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BE41C2-8153-3CD1-BA74-00AEFB1E588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96133" y="1651775"/>
            <a:ext cx="1053465" cy="91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2BBFD-CA1F-C55F-9311-7C6419A864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39358" y="1651775"/>
            <a:ext cx="1356043" cy="92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416D70-43EA-C697-561E-7C430A3880B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695881" y="2569026"/>
            <a:ext cx="1051879" cy="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7B4A0F-9E28-F46C-A10E-86906E2F956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601200" y="3077026"/>
            <a:ext cx="0" cy="178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CCE0E-050F-013E-F57F-073A2FF5535F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640322" y="5369560"/>
            <a:ext cx="110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539D7A-0F91-2DDE-47CD-B7BB01F7116B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39358" y="5369560"/>
            <a:ext cx="1300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F88FAA-76A0-1477-3744-611432709294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042160" y="5369560"/>
            <a:ext cx="1107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8CC677-2A19-3CE1-AADD-999CA28CF948}"/>
              </a:ext>
            </a:extLst>
          </p:cNvPr>
          <p:cNvSpPr txBox="1"/>
          <p:nvPr/>
        </p:nvSpPr>
        <p:spPr>
          <a:xfrm>
            <a:off x="6304281" y="1413333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Tracking starts when Power-ON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BCF480-554E-D9A6-CE67-727AD6DA11F2}"/>
              </a:ext>
            </a:extLst>
          </p:cNvPr>
          <p:cNvSpPr txBox="1"/>
          <p:nvPr/>
        </p:nvSpPr>
        <p:spPr>
          <a:xfrm>
            <a:off x="470534" y="4227343"/>
            <a:ext cx="195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Tracking stops when Power-OFF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66A83E-C601-623D-C72B-F7D8F4705178}"/>
              </a:ext>
            </a:extLst>
          </p:cNvPr>
          <p:cNvSpPr/>
          <p:nvPr/>
        </p:nvSpPr>
        <p:spPr>
          <a:xfrm>
            <a:off x="3149598" y="2720521"/>
            <a:ext cx="188976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Configure tracking parameters for that drone using the tracking manager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0DD83A-191D-7D8E-BAFA-1674C6304BF7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096133" y="2571754"/>
            <a:ext cx="1053465" cy="65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3D1E09-671A-3606-86EF-555D939099D5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5039358" y="2575976"/>
            <a:ext cx="1356043" cy="6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23DA68-A94E-AEFA-1A87-C033AF42174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094478" y="2159775"/>
            <a:ext cx="0" cy="56074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234516-0F75-820E-ACD6-46B22218A91C}"/>
              </a:ext>
            </a:extLst>
          </p:cNvPr>
          <p:cNvSpPr txBox="1"/>
          <p:nvPr/>
        </p:nvSpPr>
        <p:spPr>
          <a:xfrm>
            <a:off x="4043041" y="2212520"/>
            <a:ext cx="130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parameters in DB</a:t>
            </a:r>
          </a:p>
        </p:txBody>
      </p:sp>
    </p:spTree>
    <p:extLst>
      <p:ext uri="{BB962C8B-B14F-4D97-AF65-F5344CB8AC3E}">
        <p14:creationId xmlns:p14="http://schemas.microsoft.com/office/powerpoint/2010/main" val="15248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Operation and Health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49" y="1013401"/>
            <a:ext cx="9005571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and performance monitoring for a drone involves tracking various data parameters to ensure the drone's optimal operation.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97374"/>
              </p:ext>
            </p:extLst>
          </p:nvPr>
        </p:nvGraphicFramePr>
        <p:xfrm>
          <a:off x="788668" y="2278932"/>
          <a:ext cx="8832852" cy="392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4164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56279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75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whether the drone is currently in flight, on the ground, or in standby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002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total duration of the drone's flight since takeoff.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ON/OFF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Altitude variations during flight.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7041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Changes in speed, including acceleration and deceleration.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9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5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700771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Operation and Health Monitoring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2261"/>
              </p:ext>
            </p:extLst>
          </p:nvPr>
        </p:nvGraphicFramePr>
        <p:xfrm>
          <a:off x="788669" y="1467375"/>
          <a:ext cx="8832852" cy="466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4164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56279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755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Changes in direction. E.g., N or NW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7002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Battery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remaining charge level of the drone's battery.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GPS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Latitude and longitude coordinates indicating the drone's precise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 and Warning 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Notifications of system errors, warnings, or abnormal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91876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Real-Time Video 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Monitoring the quality and stability of the live video feed from the drone's cameras. Frame rate, resolution, and transmission status.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667859"/>
                  </a:ext>
                </a:extLst>
              </a:tr>
              <a:tr h="6634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Transmission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about the status of data transmission between the drone and the ground control station.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2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6B06-2E36-84ED-E2CC-B88DE5BDE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19AB9-B502-FDA4-26B1-886FBFA90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Location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tracking is essential for monitoring the precise whereabouts of a drone.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93936"/>
              </p:ext>
            </p:extLst>
          </p:nvPr>
        </p:nvGraphicFramePr>
        <p:xfrm>
          <a:off x="788668" y="1986538"/>
          <a:ext cx="9401812" cy="403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0090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5417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05393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north-south position on the Earth's surface.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29958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east-west position on the Earth's surface.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84783"/>
                  </a:ext>
                </a:extLst>
              </a:tr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height above a reference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772907"/>
                  </a:ext>
                </a:extLst>
              </a:tr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drone's current velocity through the air.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436688"/>
                  </a:ext>
                </a:extLst>
              </a:tr>
              <a:tr h="50491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direction in which the drone is pointing. </a:t>
                      </a:r>
                      <a:r>
                        <a:rPr lang="en-US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Eg</a:t>
                      </a:r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NW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19415"/>
                  </a:ext>
                </a:extLst>
              </a:tr>
              <a:tr h="489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GPS Signal 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quality of the GPS signals received by the drone.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37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96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Location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39B3924-6C8F-BBEC-CE1F-6E0B288E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782794"/>
            <a:ext cx="7087290" cy="57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2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7097EF-74E3-3B26-E928-A2CB5552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9981" y="802322"/>
            <a:ext cx="7099619" cy="571937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347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A239A4-A828-8127-8A31-E403D97F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2DCF153-30ED-9B75-F599-453A7068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443" y="1695132"/>
            <a:ext cx="7839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Image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3D83-0EE6-B10E-460F-290115F4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9" y="1013401"/>
            <a:ext cx="11748773" cy="2555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tracking involve capturing and analyzing visual data from the drone's cameras.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parameters include: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62654"/>
              </p:ext>
            </p:extLst>
          </p:nvPr>
        </p:nvGraphicFramePr>
        <p:xfrm>
          <a:off x="788669" y="2047498"/>
          <a:ext cx="9442452" cy="434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Drone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 of a particular drone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109375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 Snapshot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date and time when the image was captured.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dimensions of the image (e.g., pixels).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format in which the image is saved (e.g., JPEG, PNG).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Geotagging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Geographic coordinates (latitude and longitude) associated with the image's capture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0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1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B6E-2AE4-B842-527C-A5C4F5DE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275470"/>
            <a:ext cx="8281987" cy="605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Image Tracking (</a:t>
            </a:r>
            <a:r>
              <a:rPr lang="en-US" sz="3600" dirty="0" err="1"/>
              <a:t>Contd</a:t>
            </a:r>
            <a:r>
              <a:rPr lang="en-US" sz="3600" dirty="0"/>
              <a:t>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D9B11-5F6F-E87F-4D14-92CA4E1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5805"/>
              </p:ext>
            </p:extLst>
          </p:nvPr>
        </p:nvGraphicFramePr>
        <p:xfrm>
          <a:off x="788669" y="1490921"/>
          <a:ext cx="9442452" cy="434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226">
                  <a:extLst>
                    <a:ext uri="{9D8B030D-6E8A-4147-A177-3AD203B41FA5}">
                      <a16:colId xmlns:a16="http://schemas.microsoft.com/office/drawing/2014/main" val="843026120"/>
                    </a:ext>
                  </a:extLst>
                </a:gridCol>
                <a:gridCol w="4721226">
                  <a:extLst>
                    <a:ext uri="{9D8B030D-6E8A-4147-A177-3AD203B41FA5}">
                      <a16:colId xmlns:a16="http://schemas.microsoft.com/office/drawing/2014/main" val="2345388932"/>
                    </a:ext>
                  </a:extLst>
                </a:gridCol>
              </a:tblGrid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33250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 and Retrieval Parameters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441572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 paths or URLs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Locations where image and video files are stored.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26414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and cataloging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Organizing and accessing image data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49393"/>
                  </a:ext>
                </a:extLst>
              </a:tr>
              <a:tr h="6205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and Privacy Data Parameters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43259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Access controls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Permissions and restrictions on who can access and view the visual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00256"/>
                  </a:ext>
                </a:extLst>
              </a:tr>
              <a:tr h="6205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Encryption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Whether image data is encrypted during storage and transmission.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92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87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84CDFF-E38B-8729-F62B-717730D2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87" y="222885"/>
            <a:ext cx="8281989" cy="2555874"/>
          </a:xfrm>
        </p:spPr>
        <p:txBody>
          <a:bodyPr/>
          <a:lstStyle/>
          <a:p>
            <a:pPr algn="l"/>
            <a:r>
              <a:rPr lang="en-US" dirty="0"/>
              <a:t>The Communication Protocol for Image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6746BF-836C-7132-ECC8-6334AEEE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62" y="542925"/>
            <a:ext cx="78390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6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2047</TotalTime>
  <Words>1072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Surveillance Drone Cloud Platform</vt:lpstr>
      <vt:lpstr>Types of Tracking and Monitoring</vt:lpstr>
      <vt:lpstr>Location Tracking</vt:lpstr>
      <vt:lpstr>PowerPoint Presentation</vt:lpstr>
      <vt:lpstr>PowerPoint Presentation</vt:lpstr>
      <vt:lpstr>PowerPoint Presentation</vt:lpstr>
      <vt:lpstr>Image Tracking</vt:lpstr>
      <vt:lpstr>Image Tracking (Contd…)</vt:lpstr>
      <vt:lpstr>PowerPoint Presentation</vt:lpstr>
      <vt:lpstr>PowerPoint Presentation</vt:lpstr>
      <vt:lpstr>Video Tracking</vt:lpstr>
      <vt:lpstr>Video Tracking (Contd…)</vt:lpstr>
      <vt:lpstr>PowerPoint Presentation</vt:lpstr>
      <vt:lpstr>PowerPoint Presentation</vt:lpstr>
      <vt:lpstr>IOT Data Tracking</vt:lpstr>
      <vt:lpstr>IOT Data Tracking (Contd…)</vt:lpstr>
      <vt:lpstr>PowerPoint Presentation</vt:lpstr>
      <vt:lpstr>PowerPoint Presentation</vt:lpstr>
      <vt:lpstr>PowerPoint Presentation</vt:lpstr>
      <vt:lpstr>Battery and Power Tracking</vt:lpstr>
      <vt:lpstr>PowerPoint Presentation</vt:lpstr>
      <vt:lpstr>General Operational Flowchart</vt:lpstr>
      <vt:lpstr>Operation and Health Monitoring</vt:lpstr>
      <vt:lpstr>Operation and Health Monitoring (Contd…)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Drone Cloud Platform</dc:title>
  <dc:creator>Tirumala Saiteja Goruganthu</dc:creator>
  <cp:lastModifiedBy>Tirumala Saiteja Goruganthu</cp:lastModifiedBy>
  <cp:revision>27</cp:revision>
  <dcterms:created xsi:type="dcterms:W3CDTF">2023-09-14T20:26:16Z</dcterms:created>
  <dcterms:modified xsi:type="dcterms:W3CDTF">2023-09-23T03:59:54Z</dcterms:modified>
</cp:coreProperties>
</file>