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82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2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one flying over tulip fields">
            <a:extLst>
              <a:ext uri="{FF2B5EF4-FFF2-40B4-BE49-F238E27FC236}">
                <a16:creationId xmlns:a16="http://schemas.microsoft.com/office/drawing/2014/main" id="{7D703B72-4185-CB2B-F981-C0CD5E2EE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1" y="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588FB-8CD2-3F03-54F3-5A72ECD23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99698"/>
            <a:ext cx="5691421" cy="1399792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2500" dirty="0"/>
              <a:t>Surveillance Drone Cloud – Location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67B41-1A4A-93D5-A654-6FA9A2256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734" y="3587813"/>
            <a:ext cx="3860969" cy="8775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Design Document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FA583F34-3BEB-70D2-F208-3E352209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857ECB7-4A4C-5B48-1463-02E7157D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3A6EF837-5C63-F2F7-7923-5ECB9A5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72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DE54-BE53-F095-17F1-BC0DE372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13" y="1159418"/>
            <a:ext cx="5438325" cy="1380805"/>
          </a:xfrm>
        </p:spPr>
        <p:txBody>
          <a:bodyPr>
            <a:normAutofit/>
          </a:bodyPr>
          <a:lstStyle/>
          <a:p>
            <a:r>
              <a:rPr lang="en-US" dirty="0"/>
              <a:t>GUI ACTION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536-4524-FEB2-E219-E100353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15" y="2890881"/>
            <a:ext cx="5438325" cy="3052719"/>
          </a:xfrm>
        </p:spPr>
        <p:txBody>
          <a:bodyPr>
            <a:normAutofit/>
          </a:bodyPr>
          <a:lstStyle/>
          <a:p>
            <a:r>
              <a:rPr lang="en-US" dirty="0"/>
              <a:t>A pop-up to configure the parameters.</a:t>
            </a:r>
          </a:p>
          <a:p>
            <a:r>
              <a:rPr lang="en-US" dirty="0"/>
              <a:t>Latitude, Longitude, and Altitude are by-default enabled.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D1B2D-E128-F192-B759-EB4303ED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570" y="2130073"/>
            <a:ext cx="3105586" cy="2877380"/>
          </a:xfrm>
          <a:prstGeom prst="rect">
            <a:avLst/>
          </a:prstGeom>
          <a:noFill/>
        </p:spPr>
      </p:pic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DE54-BE53-F095-17F1-BC0DE372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13" y="1159418"/>
            <a:ext cx="5438325" cy="1380805"/>
          </a:xfrm>
        </p:spPr>
        <p:txBody>
          <a:bodyPr>
            <a:normAutofit/>
          </a:bodyPr>
          <a:lstStyle/>
          <a:p>
            <a:r>
              <a:rPr lang="en-US" dirty="0"/>
              <a:t>GUI ACTION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536-4524-FEB2-E219-E100353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15" y="2890881"/>
            <a:ext cx="5438325" cy="3052719"/>
          </a:xfrm>
        </p:spPr>
        <p:txBody>
          <a:bodyPr>
            <a:normAutofit/>
          </a:bodyPr>
          <a:lstStyle/>
          <a:p>
            <a:r>
              <a:rPr lang="en-US" dirty="0"/>
              <a:t>Out of all the drones, user chooses a drone from the list of drones assigned to him.</a:t>
            </a:r>
          </a:p>
          <a:p>
            <a:r>
              <a:rPr lang="en-US" dirty="0"/>
              <a:t>This triggers an API call to get the real-time location data.</a:t>
            </a:r>
          </a:p>
        </p:txBody>
      </p:sp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AC41A-3434-2731-4EDE-B05F7605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74" y="2099057"/>
            <a:ext cx="3284505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DE54-BE53-F095-17F1-BC0DE372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2789"/>
            <a:ext cx="3476578" cy="1801455"/>
          </a:xfrm>
        </p:spPr>
        <p:txBody>
          <a:bodyPr>
            <a:normAutofit/>
          </a:bodyPr>
          <a:lstStyle/>
          <a:p>
            <a:r>
              <a:rPr lang="en-US" dirty="0"/>
              <a:t>GUI ACTION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536-4524-FEB2-E219-E100353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26677"/>
            <a:ext cx="3476578" cy="30527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API responds with the real-time location data and injects it into the Map Utility.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The Map utility then plots the path on the map in green color. Note that the map already will have mission-planned path in red color.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User therefore now can compare the actual vs planned path.</a:t>
            </a:r>
          </a:p>
        </p:txBody>
      </p:sp>
      <p:pic>
        <p:nvPicPr>
          <p:cNvPr id="5" name="Picture 4" descr="A map with a plane flying&#10;&#10;Description automatically generated">
            <a:extLst>
              <a:ext uri="{FF2B5EF4-FFF2-40B4-BE49-F238E27FC236}">
                <a16:creationId xmlns:a16="http://schemas.microsoft.com/office/drawing/2014/main" id="{8246C9E9-4974-689B-497F-0C7548D4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12" y="1353517"/>
            <a:ext cx="5269122" cy="3604285"/>
          </a:xfrm>
          <a:prstGeom prst="rect">
            <a:avLst/>
          </a:prstGeom>
          <a:noFill/>
        </p:spPr>
      </p:pic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2475D9-00DF-B2B0-E49E-4F03C2CC21E3}"/>
              </a:ext>
            </a:extLst>
          </p:cNvPr>
          <p:cNvCxnSpPr/>
          <p:nvPr/>
        </p:nvCxnSpPr>
        <p:spPr>
          <a:xfrm>
            <a:off x="5428034" y="5379396"/>
            <a:ext cx="74903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59D0EB-8FD8-BF4D-074F-332A00BAE668}"/>
              </a:ext>
            </a:extLst>
          </p:cNvPr>
          <p:cNvCxnSpPr/>
          <p:nvPr/>
        </p:nvCxnSpPr>
        <p:spPr>
          <a:xfrm>
            <a:off x="5428034" y="5629073"/>
            <a:ext cx="7490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DDCDD3-54CB-A611-97D4-7FA5D5DF03C1}"/>
              </a:ext>
            </a:extLst>
          </p:cNvPr>
          <p:cNvSpPr txBox="1"/>
          <p:nvPr/>
        </p:nvSpPr>
        <p:spPr>
          <a:xfrm>
            <a:off x="6177064" y="5227236"/>
            <a:ext cx="95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Actual 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759FE-1CC5-CC05-92E0-657FAB6B384B}"/>
              </a:ext>
            </a:extLst>
          </p:cNvPr>
          <p:cNvSpPr txBox="1"/>
          <p:nvPr/>
        </p:nvSpPr>
        <p:spPr>
          <a:xfrm>
            <a:off x="6177063" y="5496670"/>
            <a:ext cx="170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Mission Planned Path</a:t>
            </a:r>
          </a:p>
        </p:txBody>
      </p:sp>
    </p:spTree>
    <p:extLst>
      <p:ext uri="{BB962C8B-B14F-4D97-AF65-F5344CB8AC3E}">
        <p14:creationId xmlns:p14="http://schemas.microsoft.com/office/powerpoint/2010/main" val="245831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34" y="1249970"/>
            <a:ext cx="5313583" cy="1150329"/>
          </a:xfrm>
        </p:spPr>
        <p:txBody>
          <a:bodyPr>
            <a:normAutofit/>
          </a:bodyPr>
          <a:lstStyle/>
          <a:p>
            <a:r>
              <a:rPr lang="en-US" dirty="0"/>
              <a:t>GUI ACTION FLOW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134" y="2696328"/>
            <a:ext cx="4475555" cy="2633866"/>
          </a:xfrm>
        </p:spPr>
        <p:txBody>
          <a:bodyPr>
            <a:normAutofit/>
          </a:bodyPr>
          <a:lstStyle/>
          <a:p>
            <a:r>
              <a:rPr lang="en-US" dirty="0"/>
              <a:t>User can hover over the path to get the latitude, longitude, altitude information.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03865A-6AB7-AD15-7E04-D50E04A4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247" y="2206754"/>
            <a:ext cx="3788307" cy="2507601"/>
          </a:xfrm>
          <a:noFill/>
        </p:spPr>
      </p:pic>
      <p:sp>
        <p:nvSpPr>
          <p:cNvPr id="16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8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0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A928D392-757C-C3D1-D6F4-313A77B9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7" r="147" b="-1"/>
          <a:stretch/>
        </p:blipFill>
        <p:spPr>
          <a:xfrm>
            <a:off x="4648200" y="10"/>
            <a:ext cx="7543802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925CB-0541-C684-B86E-6A2A0E8D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41" y="1597225"/>
            <a:ext cx="3512334" cy="1831775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99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1309-D87B-97DD-03BF-318E119DB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65" y="-380666"/>
            <a:ext cx="10495935" cy="183676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BASIC Communication HANDSHAKE </a:t>
            </a:r>
            <a:r>
              <a:rPr lang="en-US" sz="1800" dirty="0"/>
              <a:t>(Location Tracking) </a:t>
            </a:r>
            <a:endParaRPr lang="en-US" dirty="0"/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4966" y="6183447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5098" y="6183447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C0CEE6FD-B60E-68A5-865F-636DE5306A1E}"/>
              </a:ext>
            </a:extLst>
          </p:cNvPr>
          <p:cNvSpPr txBox="1">
            <a:spLocks/>
          </p:cNvSpPr>
          <p:nvPr/>
        </p:nvSpPr>
        <p:spPr>
          <a:xfrm>
            <a:off x="3909979" y="856692"/>
            <a:ext cx="7249147" cy="6001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89C2F3-D074-203D-C08E-C45CE288E7C3}"/>
              </a:ext>
            </a:extLst>
          </p:cNvPr>
          <p:cNvCxnSpPr>
            <a:cxnSpLocks/>
          </p:cNvCxnSpPr>
          <p:nvPr/>
        </p:nvCxnSpPr>
        <p:spPr>
          <a:xfrm>
            <a:off x="3085733" y="1473049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95F73D-1414-7533-097D-B3E8C90EF871}"/>
              </a:ext>
            </a:extLst>
          </p:cNvPr>
          <p:cNvCxnSpPr>
            <a:cxnSpLocks/>
          </p:cNvCxnSpPr>
          <p:nvPr/>
        </p:nvCxnSpPr>
        <p:spPr>
          <a:xfrm>
            <a:off x="5119942" y="1453173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574423-7314-1FF5-9FC0-F4577CD8AC6C}"/>
              </a:ext>
            </a:extLst>
          </p:cNvPr>
          <p:cNvCxnSpPr>
            <a:cxnSpLocks/>
          </p:cNvCxnSpPr>
          <p:nvPr/>
        </p:nvCxnSpPr>
        <p:spPr>
          <a:xfrm>
            <a:off x="7147527" y="1439918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B0438E-C900-793E-442A-213E0A6C4D75}"/>
              </a:ext>
            </a:extLst>
          </p:cNvPr>
          <p:cNvCxnSpPr>
            <a:cxnSpLocks/>
          </p:cNvCxnSpPr>
          <p:nvPr/>
        </p:nvCxnSpPr>
        <p:spPr>
          <a:xfrm>
            <a:off x="9175113" y="1466424"/>
            <a:ext cx="0" cy="48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EACAC707-43F9-296A-EB9B-7B1E07659362}"/>
              </a:ext>
            </a:extLst>
          </p:cNvPr>
          <p:cNvSpPr txBox="1">
            <a:spLocks/>
          </p:cNvSpPr>
          <p:nvPr/>
        </p:nvSpPr>
        <p:spPr>
          <a:xfrm>
            <a:off x="4642373" y="993350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Drone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74038674-94C7-6E36-E260-524FAFF6AF73}"/>
              </a:ext>
            </a:extLst>
          </p:cNvPr>
          <p:cNvSpPr txBox="1">
            <a:spLocks/>
          </p:cNvSpPr>
          <p:nvPr/>
        </p:nvSpPr>
        <p:spPr>
          <a:xfrm>
            <a:off x="6729593" y="973474"/>
            <a:ext cx="921513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Server</a:t>
            </a:r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9C6E2512-42A9-09B4-3E41-0D38E5E45C92}"/>
              </a:ext>
            </a:extLst>
          </p:cNvPr>
          <p:cNvSpPr txBox="1">
            <a:spLocks/>
          </p:cNvSpPr>
          <p:nvPr/>
        </p:nvSpPr>
        <p:spPr>
          <a:xfrm>
            <a:off x="8701606" y="988569"/>
            <a:ext cx="1405420" cy="409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Database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2805F8-B125-9008-F7B9-0F8819B493AA}"/>
              </a:ext>
            </a:extLst>
          </p:cNvPr>
          <p:cNvCxnSpPr>
            <a:cxnSpLocks/>
          </p:cNvCxnSpPr>
          <p:nvPr/>
        </p:nvCxnSpPr>
        <p:spPr>
          <a:xfrm>
            <a:off x="3079109" y="2089284"/>
            <a:ext cx="4068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183CAB-C62F-C0CD-F86F-5577D82956C6}"/>
              </a:ext>
            </a:extLst>
          </p:cNvPr>
          <p:cNvCxnSpPr>
            <a:cxnSpLocks/>
          </p:cNvCxnSpPr>
          <p:nvPr/>
        </p:nvCxnSpPr>
        <p:spPr>
          <a:xfrm>
            <a:off x="5119938" y="2963930"/>
            <a:ext cx="2034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8C3F4B-334C-91CB-01E3-B02A9F13CA08}"/>
              </a:ext>
            </a:extLst>
          </p:cNvPr>
          <p:cNvCxnSpPr>
            <a:cxnSpLocks/>
          </p:cNvCxnSpPr>
          <p:nvPr/>
        </p:nvCxnSpPr>
        <p:spPr>
          <a:xfrm>
            <a:off x="7147527" y="3560275"/>
            <a:ext cx="203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972B62-6466-65EE-0D2B-9B9BF0D20B14}"/>
              </a:ext>
            </a:extLst>
          </p:cNvPr>
          <p:cNvCxnSpPr>
            <a:cxnSpLocks/>
          </p:cNvCxnSpPr>
          <p:nvPr/>
        </p:nvCxnSpPr>
        <p:spPr>
          <a:xfrm flipH="1">
            <a:off x="3079106" y="4229503"/>
            <a:ext cx="406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DFC98AC4-5319-5632-09F1-90CF802DE966}"/>
              </a:ext>
            </a:extLst>
          </p:cNvPr>
          <p:cNvSpPr txBox="1">
            <a:spLocks/>
          </p:cNvSpPr>
          <p:nvPr/>
        </p:nvSpPr>
        <p:spPr>
          <a:xfrm>
            <a:off x="3488741" y="1500870"/>
            <a:ext cx="4022031" cy="61491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Configure tracking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/>
              <a:t> settings</a:t>
            </a:r>
          </a:p>
        </p:txBody>
      </p:sp>
      <p:sp>
        <p:nvSpPr>
          <p:cNvPr id="71" name="Text Placeholder 13">
            <a:extLst>
              <a:ext uri="{FF2B5EF4-FFF2-40B4-BE49-F238E27FC236}">
                <a16:creationId xmlns:a16="http://schemas.microsoft.com/office/drawing/2014/main" id="{36D3CAC7-6BCF-83B5-1850-D98B57EFCACA}"/>
              </a:ext>
            </a:extLst>
          </p:cNvPr>
          <p:cNvSpPr txBox="1">
            <a:spLocks/>
          </p:cNvSpPr>
          <p:nvPr/>
        </p:nvSpPr>
        <p:spPr>
          <a:xfrm>
            <a:off x="5216728" y="2456877"/>
            <a:ext cx="2226355" cy="55027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0000"/>
                </a:solidFill>
              </a:rPr>
              <a:t>Sends the location information in real-time</a:t>
            </a:r>
          </a:p>
        </p:txBody>
      </p:sp>
      <p:sp>
        <p:nvSpPr>
          <p:cNvPr id="72" name="Text Placeholder 13">
            <a:extLst>
              <a:ext uri="{FF2B5EF4-FFF2-40B4-BE49-F238E27FC236}">
                <a16:creationId xmlns:a16="http://schemas.microsoft.com/office/drawing/2014/main" id="{53B00F64-EC6A-D144-63A7-BD90395BC2EC}"/>
              </a:ext>
            </a:extLst>
          </p:cNvPr>
          <p:cNvSpPr txBox="1">
            <a:spLocks/>
          </p:cNvSpPr>
          <p:nvPr/>
        </p:nvSpPr>
        <p:spPr>
          <a:xfrm>
            <a:off x="7147527" y="3046034"/>
            <a:ext cx="2226355" cy="55027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Location data stored in Database for that droneID</a:t>
            </a:r>
          </a:p>
        </p:txBody>
      </p:sp>
      <p:sp>
        <p:nvSpPr>
          <p:cNvPr id="73" name="Text Placeholder 13">
            <a:extLst>
              <a:ext uri="{FF2B5EF4-FFF2-40B4-BE49-F238E27FC236}">
                <a16:creationId xmlns:a16="http://schemas.microsoft.com/office/drawing/2014/main" id="{77C03EAC-2FD1-67C7-DE3F-A73BD4AF0F85}"/>
              </a:ext>
            </a:extLst>
          </p:cNvPr>
          <p:cNvSpPr txBox="1">
            <a:spLocks/>
          </p:cNvSpPr>
          <p:nvPr/>
        </p:nvSpPr>
        <p:spPr>
          <a:xfrm>
            <a:off x="3320433" y="3447971"/>
            <a:ext cx="1799505" cy="7872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Pings back the configured tracking information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B06495-8A1C-0AF4-ED9D-3E547379DE64}"/>
              </a:ext>
            </a:extLst>
          </p:cNvPr>
          <p:cNvSpPr txBox="1"/>
          <p:nvPr/>
        </p:nvSpPr>
        <p:spPr>
          <a:xfrm>
            <a:off x="2843313" y="1040093"/>
            <a:ext cx="556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56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CA8A-3A1A-406F-87F8-9DB962EE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50" y="-155648"/>
            <a:ext cx="8977511" cy="1073825"/>
          </a:xfrm>
        </p:spPr>
        <p:txBody>
          <a:bodyPr/>
          <a:lstStyle/>
          <a:p>
            <a:r>
              <a:rPr lang="en-US" dirty="0"/>
              <a:t>List of Parameters (Drone -&gt; Server)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2459D1-8908-665D-F6CD-B8A21929A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490743"/>
              </p:ext>
            </p:extLst>
          </p:nvPr>
        </p:nvGraphicFramePr>
        <p:xfrm>
          <a:off x="1607344" y="1824703"/>
          <a:ext cx="8977311" cy="350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437">
                  <a:extLst>
                    <a:ext uri="{9D8B030D-6E8A-4147-A177-3AD203B41FA5}">
                      <a16:colId xmlns:a16="http://schemas.microsoft.com/office/drawing/2014/main" val="1301804769"/>
                    </a:ext>
                  </a:extLst>
                </a:gridCol>
                <a:gridCol w="2992437">
                  <a:extLst>
                    <a:ext uri="{9D8B030D-6E8A-4147-A177-3AD203B41FA5}">
                      <a16:colId xmlns:a16="http://schemas.microsoft.com/office/drawing/2014/main" val="1238352618"/>
                    </a:ext>
                  </a:extLst>
                </a:gridCol>
                <a:gridCol w="2992437">
                  <a:extLst>
                    <a:ext uri="{9D8B030D-6E8A-4147-A177-3AD203B41FA5}">
                      <a16:colId xmlns:a16="http://schemas.microsoft.com/office/drawing/2014/main" val="347212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0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latitude of the current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5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longitude of the current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altitude of the drone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Retrieve time stamp of each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86888"/>
                  </a:ext>
                </a:extLst>
              </a:tr>
              <a:tr h="473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Tracking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often to track (in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speed of the drone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784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A4F320-685D-A3FA-8548-773508F1DDA6}"/>
              </a:ext>
            </a:extLst>
          </p:cNvPr>
          <p:cNvSpPr txBox="1"/>
          <p:nvPr/>
        </p:nvSpPr>
        <p:spPr>
          <a:xfrm>
            <a:off x="1478603" y="1186774"/>
            <a:ext cx="763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all the parameters below, user can configure what data to track.</a:t>
            </a:r>
          </a:p>
        </p:txBody>
      </p:sp>
    </p:spTree>
    <p:extLst>
      <p:ext uri="{BB962C8B-B14F-4D97-AF65-F5344CB8AC3E}">
        <p14:creationId xmlns:p14="http://schemas.microsoft.com/office/powerpoint/2010/main" val="258537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F5C-2310-9D92-262E-57C0693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0" y="-138401"/>
            <a:ext cx="8977511" cy="1073825"/>
          </a:xfrm>
        </p:spPr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E0C88D-47DB-7A56-2729-125D17DC7AAC}"/>
              </a:ext>
            </a:extLst>
          </p:cNvPr>
          <p:cNvSpPr/>
          <p:nvPr/>
        </p:nvSpPr>
        <p:spPr>
          <a:xfrm>
            <a:off x="1225917" y="3356042"/>
            <a:ext cx="2256817" cy="768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Tracking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BDFA69-76A0-AB9C-CF25-4A64EDF97CE5}"/>
              </a:ext>
            </a:extLst>
          </p:cNvPr>
          <p:cNvSpPr/>
          <p:nvPr/>
        </p:nvSpPr>
        <p:spPr>
          <a:xfrm>
            <a:off x="5350445" y="2188723"/>
            <a:ext cx="2013626" cy="749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Real-Time Location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6D77A0-DB91-142F-1F83-D8EA2CDA879A}"/>
              </a:ext>
            </a:extLst>
          </p:cNvPr>
          <p:cNvSpPr/>
          <p:nvPr/>
        </p:nvSpPr>
        <p:spPr>
          <a:xfrm>
            <a:off x="5350445" y="3356042"/>
            <a:ext cx="2013626" cy="768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Location To Database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D357A3-E1BE-6EAB-8BA2-C2A4A8395096}"/>
              </a:ext>
            </a:extLst>
          </p:cNvPr>
          <p:cNvSpPr/>
          <p:nvPr/>
        </p:nvSpPr>
        <p:spPr>
          <a:xfrm>
            <a:off x="5350445" y="4591455"/>
            <a:ext cx="2013626" cy="768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Location To Database 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A15B7A-393F-14B1-E4D9-746C113E85CE}"/>
              </a:ext>
            </a:extLst>
          </p:cNvPr>
          <p:cNvCxnSpPr>
            <a:cxnSpLocks/>
          </p:cNvCxnSpPr>
          <p:nvPr/>
        </p:nvCxnSpPr>
        <p:spPr>
          <a:xfrm flipV="1">
            <a:off x="3482734" y="2563238"/>
            <a:ext cx="1867711" cy="117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AFC155-C592-2E5D-4E91-385D4B875B4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482734" y="3740285"/>
            <a:ext cx="18677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18C216-BE1B-BD10-C34C-55785037F8B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482734" y="3740285"/>
            <a:ext cx="1867711" cy="1235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56540A-418A-5E17-E485-CA22073CB7C2}"/>
              </a:ext>
            </a:extLst>
          </p:cNvPr>
          <p:cNvSpPr/>
          <p:nvPr/>
        </p:nvSpPr>
        <p:spPr>
          <a:xfrm>
            <a:off x="8648121" y="2188721"/>
            <a:ext cx="2013625" cy="7490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Location Response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51957D-CEC0-7E1A-64F5-57791F5703A5}"/>
              </a:ext>
            </a:extLst>
          </p:cNvPr>
          <p:cNvSpPr/>
          <p:nvPr/>
        </p:nvSpPr>
        <p:spPr>
          <a:xfrm>
            <a:off x="8648121" y="3375496"/>
            <a:ext cx="2013625" cy="7490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Saved Response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9C728F-A4A4-4422-37FF-4A0D6B8067B6}"/>
              </a:ext>
            </a:extLst>
          </p:cNvPr>
          <p:cNvSpPr/>
          <p:nvPr/>
        </p:nvSpPr>
        <p:spPr>
          <a:xfrm>
            <a:off x="8648121" y="4591455"/>
            <a:ext cx="2013625" cy="7490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Results 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F00682-98CD-AC35-F502-7B8B527B4773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7364071" y="2563237"/>
            <a:ext cx="12840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EC237E-C59B-AE32-0325-9C371283DCB2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64071" y="3740283"/>
            <a:ext cx="12840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17A43E-9468-7B07-7772-5A029FC1A8B6}"/>
              </a:ext>
            </a:extLst>
          </p:cNvPr>
          <p:cNvCxnSpPr>
            <a:cxnSpLocks/>
          </p:cNvCxnSpPr>
          <p:nvPr/>
        </p:nvCxnSpPr>
        <p:spPr>
          <a:xfrm flipH="1">
            <a:off x="7364071" y="4975697"/>
            <a:ext cx="12840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69281F-F7D6-E524-A2C0-25D4DDC13EA8}"/>
              </a:ext>
            </a:extLst>
          </p:cNvPr>
          <p:cNvSpPr txBox="1"/>
          <p:nvPr/>
        </p:nvSpPr>
        <p:spPr>
          <a:xfrm>
            <a:off x="7529441" y="218872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71148-A783-9EC2-6888-16DFBF123B42}"/>
              </a:ext>
            </a:extLst>
          </p:cNvPr>
          <p:cNvSpPr txBox="1"/>
          <p:nvPr/>
        </p:nvSpPr>
        <p:spPr>
          <a:xfrm>
            <a:off x="7529441" y="3356040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B2BA55-1C3C-1866-94E2-FB7FBABCBC3B}"/>
              </a:ext>
            </a:extLst>
          </p:cNvPr>
          <p:cNvSpPr txBox="1"/>
          <p:nvPr/>
        </p:nvSpPr>
        <p:spPr>
          <a:xfrm>
            <a:off x="7529440" y="4606365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62230C-77B0-A764-77EB-A36FA0787405}"/>
              </a:ext>
            </a:extLst>
          </p:cNvPr>
          <p:cNvSpPr txBox="1"/>
          <p:nvPr/>
        </p:nvSpPr>
        <p:spPr>
          <a:xfrm>
            <a:off x="5350445" y="1400783"/>
            <a:ext cx="18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2A283B-960B-4E16-9422-A7EB4C918D1E}"/>
              </a:ext>
            </a:extLst>
          </p:cNvPr>
          <p:cNvSpPr txBox="1"/>
          <p:nvPr/>
        </p:nvSpPr>
        <p:spPr>
          <a:xfrm>
            <a:off x="8648121" y="1376463"/>
            <a:ext cx="18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346AA-E24F-FB6D-24B0-0A7292D21EF0}"/>
              </a:ext>
            </a:extLst>
          </p:cNvPr>
          <p:cNvSpPr txBox="1"/>
          <p:nvPr/>
        </p:nvSpPr>
        <p:spPr>
          <a:xfrm>
            <a:off x="4572232" y="1994330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D883-F9B8-3699-C1A4-339DEB8D29FA}"/>
              </a:ext>
            </a:extLst>
          </p:cNvPr>
          <p:cNvSpPr txBox="1"/>
          <p:nvPr/>
        </p:nvSpPr>
        <p:spPr>
          <a:xfrm>
            <a:off x="4572231" y="3278221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68A36-94BA-2C5F-B6D3-6F514F6BAA5B}"/>
              </a:ext>
            </a:extLst>
          </p:cNvPr>
          <p:cNvSpPr txBox="1"/>
          <p:nvPr/>
        </p:nvSpPr>
        <p:spPr>
          <a:xfrm>
            <a:off x="4572231" y="5073294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API-3</a:t>
            </a:r>
          </a:p>
        </p:txBody>
      </p:sp>
    </p:spTree>
    <p:extLst>
      <p:ext uri="{BB962C8B-B14F-4D97-AF65-F5344CB8AC3E}">
        <p14:creationId xmlns:p14="http://schemas.microsoft.com/office/powerpoint/2010/main" val="259018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F5C-2310-9D92-262E-57C0693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0" y="-138401"/>
            <a:ext cx="8977511" cy="1073825"/>
          </a:xfrm>
        </p:spPr>
        <p:txBody>
          <a:bodyPr/>
          <a:lstStyle/>
          <a:p>
            <a:r>
              <a:rPr lang="en-US" dirty="0"/>
              <a:t>API DESIGN – Get Realtime location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730051D7-BF4D-A086-2DFF-490B520B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38887"/>
              </p:ext>
            </p:extLst>
          </p:nvPr>
        </p:nvGraphicFramePr>
        <p:xfrm>
          <a:off x="1023798" y="1040678"/>
          <a:ext cx="10124100" cy="466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700">
                  <a:extLst>
                    <a:ext uri="{9D8B030D-6E8A-4147-A177-3AD203B41FA5}">
                      <a16:colId xmlns:a16="http://schemas.microsoft.com/office/drawing/2014/main" val="2903619486"/>
                    </a:ext>
                  </a:extLst>
                </a:gridCol>
                <a:gridCol w="4473128">
                  <a:extLst>
                    <a:ext uri="{9D8B030D-6E8A-4147-A177-3AD203B41FA5}">
                      <a16:colId xmlns:a16="http://schemas.microsoft.com/office/drawing/2014/main" val="72028167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760947212"/>
                    </a:ext>
                  </a:extLst>
                </a:gridCol>
              </a:tblGrid>
              <a:tr h="371598">
                <a:tc>
                  <a:txBody>
                    <a:bodyPr/>
                    <a:lstStyle/>
                    <a:p>
                      <a:r>
                        <a:rPr lang="en-US" dirty="0"/>
                        <a:t>API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5529"/>
                  </a:ext>
                </a:extLst>
              </a:tr>
              <a:tr h="2099751">
                <a:tc>
                  <a:txBody>
                    <a:bodyPr/>
                    <a:lstStyle/>
                    <a:p>
                      <a:r>
                        <a:rPr lang="en-US" dirty="0"/>
                        <a:t>Request Get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Type: GET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URL: &lt;</a:t>
                      </a:r>
                      <a:r>
                        <a:rPr lang="en-US" dirty="0" err="1"/>
                        <a:t>server_ip</a:t>
                      </a:r>
                      <a:r>
                        <a:rPr lang="en-US" dirty="0"/>
                        <a:t>&gt;/get-location/&lt;</a:t>
                      </a:r>
                      <a:r>
                        <a:rPr lang="en-US" dirty="0" err="1"/>
                        <a:t>drone_id</a:t>
                      </a:r>
                      <a:r>
                        <a:rPr lang="en-US" dirty="0"/>
                        <a:t>&gt;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Body: </a:t>
                      </a:r>
                    </a:p>
                    <a:p>
                      <a:r>
                        <a:rPr lang="en-US" dirty="0" err="1"/>
                        <a:t>drone_id</a:t>
                      </a:r>
                      <a:r>
                        <a:rPr lang="en-US" dirty="0"/>
                        <a:t> – Drone ID</a:t>
                      </a:r>
                    </a:p>
                    <a:p>
                      <a:r>
                        <a:rPr lang="en-US" dirty="0" err="1"/>
                        <a:t>drone_maker</a:t>
                      </a:r>
                      <a:r>
                        <a:rPr lang="en-US" dirty="0"/>
                        <a:t> – Drone Manufacturer</a:t>
                      </a:r>
                    </a:p>
                    <a:p>
                      <a:r>
                        <a:rPr lang="en-US" dirty="0" err="1"/>
                        <a:t>drone_model</a:t>
                      </a:r>
                      <a:r>
                        <a:rPr lang="en-US" dirty="0"/>
                        <a:t> – Drone 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most recent location of the drone.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The tracking interval determines how often we get the real-time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12089"/>
                  </a:ext>
                </a:extLst>
              </a:tr>
              <a:tr h="1740909">
                <a:tc>
                  <a:txBody>
                    <a:bodyPr/>
                    <a:lstStyle/>
                    <a:p>
                      <a:r>
                        <a:rPr lang="en-US" dirty="0"/>
                        <a:t>Response Get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– 200 Ok or 400 Bad Request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Response JSON:</a:t>
                      </a:r>
                    </a:p>
                    <a:p>
                      <a:r>
                        <a:rPr lang="en-US" dirty="0"/>
                        <a:t>latitude: float – Drone Latitude</a:t>
                      </a:r>
                    </a:p>
                    <a:p>
                      <a:r>
                        <a:rPr lang="en-US" dirty="0"/>
                        <a:t>longitude: float – Drone Longitude</a:t>
                      </a:r>
                    </a:p>
                    <a:p>
                      <a:r>
                        <a:rPr lang="en-US" dirty="0"/>
                        <a:t>altitude: float – Drone Altitude</a:t>
                      </a:r>
                    </a:p>
                    <a:p>
                      <a:r>
                        <a:rPr lang="en-US" dirty="0"/>
                        <a:t>timestamp: </a:t>
                      </a:r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 – Drone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0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6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F5C-2310-9D92-262E-57C0693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0" y="-138401"/>
            <a:ext cx="8977511" cy="1073825"/>
          </a:xfrm>
        </p:spPr>
        <p:txBody>
          <a:bodyPr/>
          <a:lstStyle/>
          <a:p>
            <a:r>
              <a:rPr lang="en-US" dirty="0"/>
              <a:t>API DESIGN – SAVE location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730051D7-BF4D-A086-2DFF-490B520B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84215"/>
              </p:ext>
            </p:extLst>
          </p:nvPr>
        </p:nvGraphicFramePr>
        <p:xfrm>
          <a:off x="1029086" y="1010841"/>
          <a:ext cx="10133828" cy="483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943">
                  <a:extLst>
                    <a:ext uri="{9D8B030D-6E8A-4147-A177-3AD203B41FA5}">
                      <a16:colId xmlns:a16="http://schemas.microsoft.com/office/drawing/2014/main" val="2903619486"/>
                    </a:ext>
                  </a:extLst>
                </a:gridCol>
                <a:gridCol w="4878446">
                  <a:extLst>
                    <a:ext uri="{9D8B030D-6E8A-4147-A177-3AD203B41FA5}">
                      <a16:colId xmlns:a16="http://schemas.microsoft.com/office/drawing/2014/main" val="72028167"/>
                    </a:ext>
                  </a:extLst>
                </a:gridCol>
                <a:gridCol w="1877439">
                  <a:extLst>
                    <a:ext uri="{9D8B030D-6E8A-4147-A177-3AD203B41FA5}">
                      <a16:colId xmlns:a16="http://schemas.microsoft.com/office/drawing/2014/main" val="760947212"/>
                    </a:ext>
                  </a:extLst>
                </a:gridCol>
              </a:tblGrid>
              <a:tr h="335087">
                <a:tc>
                  <a:txBody>
                    <a:bodyPr/>
                    <a:lstStyle/>
                    <a:p>
                      <a:r>
                        <a:rPr lang="en-US" dirty="0"/>
                        <a:t>API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5529"/>
                  </a:ext>
                </a:extLst>
              </a:tr>
              <a:tr h="2951715">
                <a:tc>
                  <a:txBody>
                    <a:bodyPr/>
                    <a:lstStyle/>
                    <a:p>
                      <a:r>
                        <a:rPr lang="en-US" dirty="0"/>
                        <a:t>Request Save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Type: POST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URL: &lt;</a:t>
                      </a:r>
                      <a:r>
                        <a:rPr lang="en-US" dirty="0" err="1"/>
                        <a:t>server_ip</a:t>
                      </a:r>
                      <a:r>
                        <a:rPr lang="en-US" dirty="0"/>
                        <a:t>&gt;/save-location/</a:t>
                      </a:r>
                    </a:p>
                    <a:p>
                      <a:r>
                        <a:rPr lang="en-US" dirty="0"/>
                        <a:t>Body: </a:t>
                      </a:r>
                    </a:p>
                    <a:p>
                      <a:r>
                        <a:rPr lang="en-US" dirty="0" err="1"/>
                        <a:t>drone_id</a:t>
                      </a:r>
                      <a:r>
                        <a:rPr lang="en-US" dirty="0"/>
                        <a:t> – Drone ID</a:t>
                      </a:r>
                    </a:p>
                    <a:p>
                      <a:r>
                        <a:rPr lang="en-US" dirty="0" err="1"/>
                        <a:t>drone_maker</a:t>
                      </a:r>
                      <a:r>
                        <a:rPr lang="en-US" dirty="0"/>
                        <a:t> – Drone Manufacturer</a:t>
                      </a:r>
                    </a:p>
                    <a:p>
                      <a:r>
                        <a:rPr lang="en-US" dirty="0" err="1"/>
                        <a:t>drone_model</a:t>
                      </a:r>
                      <a:r>
                        <a:rPr lang="en-US" dirty="0"/>
                        <a:t> – Drone Model name</a:t>
                      </a:r>
                    </a:p>
                    <a:p>
                      <a:r>
                        <a:rPr lang="en-US" dirty="0"/>
                        <a:t>msg: JSON – Object containing latitude, </a:t>
                      </a:r>
                      <a:r>
                        <a:rPr lang="en-US" dirty="0" err="1"/>
                        <a:t>longtitude</a:t>
                      </a:r>
                      <a:r>
                        <a:rPr lang="en-US" dirty="0"/>
                        <a:t>, altitude, and timestamp.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Location to MongoDB cloud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12089"/>
                  </a:ext>
                </a:extLst>
              </a:tr>
              <a:tr h="1518842">
                <a:tc>
                  <a:txBody>
                    <a:bodyPr/>
                    <a:lstStyle/>
                    <a:p>
                      <a:r>
                        <a:rPr lang="en-US" dirty="0"/>
                        <a:t>Response Save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– 200 Ok or 400 Bad Request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Response JSON:</a:t>
                      </a:r>
                    </a:p>
                    <a:p>
                      <a:r>
                        <a:rPr lang="en-US" dirty="0"/>
                        <a:t>message: string – “Location Saved Successfully”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0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5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F5C-2310-9D92-262E-57C0693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0" y="-138401"/>
            <a:ext cx="9634455" cy="1073825"/>
          </a:xfrm>
        </p:spPr>
        <p:txBody>
          <a:bodyPr/>
          <a:lstStyle/>
          <a:p>
            <a:r>
              <a:rPr lang="en-US" dirty="0"/>
              <a:t>API DESIGN – Get List of locations - REQUEST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730051D7-BF4D-A086-2DFF-490B520B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47294"/>
              </p:ext>
            </p:extLst>
          </p:nvPr>
        </p:nvGraphicFramePr>
        <p:xfrm>
          <a:off x="1029086" y="1010841"/>
          <a:ext cx="10133828" cy="455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943">
                  <a:extLst>
                    <a:ext uri="{9D8B030D-6E8A-4147-A177-3AD203B41FA5}">
                      <a16:colId xmlns:a16="http://schemas.microsoft.com/office/drawing/2014/main" val="2903619486"/>
                    </a:ext>
                  </a:extLst>
                </a:gridCol>
                <a:gridCol w="4878446">
                  <a:extLst>
                    <a:ext uri="{9D8B030D-6E8A-4147-A177-3AD203B41FA5}">
                      <a16:colId xmlns:a16="http://schemas.microsoft.com/office/drawing/2014/main" val="72028167"/>
                    </a:ext>
                  </a:extLst>
                </a:gridCol>
                <a:gridCol w="1877439">
                  <a:extLst>
                    <a:ext uri="{9D8B030D-6E8A-4147-A177-3AD203B41FA5}">
                      <a16:colId xmlns:a16="http://schemas.microsoft.com/office/drawing/2014/main" val="760947212"/>
                    </a:ext>
                  </a:extLst>
                </a:gridCol>
              </a:tblGrid>
              <a:tr h="600546">
                <a:tc>
                  <a:txBody>
                    <a:bodyPr/>
                    <a:lstStyle/>
                    <a:p>
                      <a:r>
                        <a:rPr lang="en-US" dirty="0"/>
                        <a:t>API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5529"/>
                  </a:ext>
                </a:extLst>
              </a:tr>
              <a:tr h="3952834">
                <a:tc>
                  <a:txBody>
                    <a:bodyPr/>
                    <a:lstStyle/>
                    <a:p>
                      <a:r>
                        <a:rPr lang="en-US" dirty="0"/>
                        <a:t>Request Get Location from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Type: GET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URL: &lt;</a:t>
                      </a:r>
                      <a:r>
                        <a:rPr lang="en-US" dirty="0" err="1"/>
                        <a:t>server_ip</a:t>
                      </a:r>
                      <a:r>
                        <a:rPr lang="en-US" dirty="0"/>
                        <a:t>&gt;/get-tracking/&lt;</a:t>
                      </a:r>
                      <a:r>
                        <a:rPr lang="en-US" dirty="0" err="1"/>
                        <a:t>drone_id</a:t>
                      </a:r>
                      <a:r>
                        <a:rPr lang="en-US" dirty="0"/>
                        <a:t>&gt;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Body: </a:t>
                      </a:r>
                    </a:p>
                    <a:p>
                      <a:r>
                        <a:rPr lang="en-US" dirty="0" err="1"/>
                        <a:t>drone_id</a:t>
                      </a:r>
                      <a:r>
                        <a:rPr lang="en-US" dirty="0"/>
                        <a:t> – Drone ID</a:t>
                      </a:r>
                    </a:p>
                    <a:p>
                      <a:r>
                        <a:rPr lang="en-US" dirty="0" err="1"/>
                        <a:t>drone_maker</a:t>
                      </a:r>
                      <a:r>
                        <a:rPr lang="en-US" dirty="0"/>
                        <a:t> – Drone Manufacturer</a:t>
                      </a:r>
                    </a:p>
                    <a:p>
                      <a:r>
                        <a:rPr lang="en-US" dirty="0" err="1"/>
                        <a:t>drone_model</a:t>
                      </a:r>
                      <a:r>
                        <a:rPr lang="en-US" dirty="0"/>
                        <a:t> – Drone 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 drone’s all previously tracked locations from MongoDB.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1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F5C-2310-9D92-262E-57C0693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0" y="-138401"/>
            <a:ext cx="9741459" cy="1073825"/>
          </a:xfrm>
        </p:spPr>
        <p:txBody>
          <a:bodyPr/>
          <a:lstStyle/>
          <a:p>
            <a:r>
              <a:rPr lang="en-US" dirty="0"/>
              <a:t>API DESIGN – Get List of locations - </a:t>
            </a:r>
            <a:r>
              <a:rPr lang="en-US" dirty="0" err="1"/>
              <a:t>REsponse</a:t>
            </a:r>
            <a:endParaRPr lang="en-US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730051D7-BF4D-A086-2DFF-490B520B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9336"/>
              </p:ext>
            </p:extLst>
          </p:nvPr>
        </p:nvGraphicFramePr>
        <p:xfrm>
          <a:off x="1029086" y="1010841"/>
          <a:ext cx="1013382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943">
                  <a:extLst>
                    <a:ext uri="{9D8B030D-6E8A-4147-A177-3AD203B41FA5}">
                      <a16:colId xmlns:a16="http://schemas.microsoft.com/office/drawing/2014/main" val="2903619486"/>
                    </a:ext>
                  </a:extLst>
                </a:gridCol>
                <a:gridCol w="4878446">
                  <a:extLst>
                    <a:ext uri="{9D8B030D-6E8A-4147-A177-3AD203B41FA5}">
                      <a16:colId xmlns:a16="http://schemas.microsoft.com/office/drawing/2014/main" val="72028167"/>
                    </a:ext>
                  </a:extLst>
                </a:gridCol>
                <a:gridCol w="1877439">
                  <a:extLst>
                    <a:ext uri="{9D8B030D-6E8A-4147-A177-3AD203B41FA5}">
                      <a16:colId xmlns:a16="http://schemas.microsoft.com/office/drawing/2014/main" val="760947212"/>
                    </a:ext>
                  </a:extLst>
                </a:gridCol>
              </a:tblGrid>
              <a:tr h="335087">
                <a:tc>
                  <a:txBody>
                    <a:bodyPr/>
                    <a:lstStyle/>
                    <a:p>
                      <a:r>
                        <a:rPr lang="en-US" dirty="0"/>
                        <a:t>API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5529"/>
                  </a:ext>
                </a:extLst>
              </a:tr>
              <a:tr h="2951715">
                <a:tc>
                  <a:txBody>
                    <a:bodyPr/>
                    <a:lstStyle/>
                    <a:p>
                      <a:r>
                        <a:rPr lang="en-US" dirty="0"/>
                        <a:t>Response Get Location from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– 200 Ok or 400 Bad Request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Response JSON:</a:t>
                      </a:r>
                    </a:p>
                    <a:p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 err="1"/>
                        <a:t>tracking_data</a:t>
                      </a:r>
                      <a:r>
                        <a:rPr lang="en-US" dirty="0"/>
                        <a:t>: JSON array </a:t>
                      </a:r>
                    </a:p>
                    <a:p>
                      <a:r>
                        <a:rPr lang="en-US" dirty="0"/>
                        <a:t>[ </a:t>
                      </a:r>
                    </a:p>
                    <a:p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/>
                        <a:t>id: string - ID of location log object in database, </a:t>
                      </a:r>
                      <a:r>
                        <a:rPr lang="en-US" dirty="0" err="1"/>
                        <a:t>drone_id</a:t>
                      </a:r>
                      <a:r>
                        <a:rPr lang="en-US" dirty="0"/>
                        <a:t>: int - drone ID, </a:t>
                      </a:r>
                    </a:p>
                    <a:p>
                      <a:r>
                        <a:rPr lang="en-US" dirty="0"/>
                        <a:t>longitude: float - longitude the drone was at, latitude: float - latitude the drone was at, altitude: float - altitude the drone was at, timestamp: string - time when at this location,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/>
                        <a:t> 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1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8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F5C-2310-9D92-262E-57C0693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6" y="414838"/>
            <a:ext cx="3589509" cy="1801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 ACTION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A86BC-2810-B674-1816-C0E6C120B015}"/>
              </a:ext>
            </a:extLst>
          </p:cNvPr>
          <p:cNvSpPr txBox="1"/>
          <p:nvPr/>
        </p:nvSpPr>
        <p:spPr>
          <a:xfrm>
            <a:off x="914400" y="2890881"/>
            <a:ext cx="3476578" cy="30527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user navigates to tracking page from his dashboard.</a:t>
            </a:r>
            <a:endParaRPr lang="en-US"/>
          </a:p>
        </p:txBody>
      </p:sp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A1EB9428-BA91-8940-C038-F9748EF5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044" y="950440"/>
            <a:ext cx="1959814" cy="4993159"/>
          </a:xfrm>
          <a:prstGeom prst="rect">
            <a:avLst/>
          </a:prstGeom>
          <a:noFill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514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8E6E2"/>
      </a:lt2>
      <a:accent1>
        <a:srgbClr val="8FA5C5"/>
      </a:accent1>
      <a:accent2>
        <a:srgbClr val="7E7DBC"/>
      </a:accent2>
      <a:accent3>
        <a:srgbClr val="AB95C8"/>
      </a:accent3>
      <a:accent4>
        <a:srgbClr val="B27DBC"/>
      </a:accent4>
      <a:accent5>
        <a:srgbClr val="C792B9"/>
      </a:accent5>
      <a:accent6>
        <a:srgbClr val="BC7D91"/>
      </a:accent6>
      <a:hlink>
        <a:srgbClr val="977F5B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685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Trade Gothic Next Cond</vt:lpstr>
      <vt:lpstr>Trade Gothic Next Light</vt:lpstr>
      <vt:lpstr>LimelightVTI</vt:lpstr>
      <vt:lpstr>Surveillance Drone Cloud – Location Tracking</vt:lpstr>
      <vt:lpstr>BASIC Communication HANDSHAKE (Location Tracking) </vt:lpstr>
      <vt:lpstr>List of Parameters (Drone -&gt; Server)</vt:lpstr>
      <vt:lpstr>API DESIGN</vt:lpstr>
      <vt:lpstr>API DESIGN – Get Realtime location</vt:lpstr>
      <vt:lpstr>API DESIGN – SAVE location</vt:lpstr>
      <vt:lpstr>API DESIGN – Get List of locations - REQUEST</vt:lpstr>
      <vt:lpstr>API DESIGN – Get List of locations - REsponse</vt:lpstr>
      <vt:lpstr>GUI ACTION FLOW</vt:lpstr>
      <vt:lpstr>GUI ACTION FLOW</vt:lpstr>
      <vt:lpstr>GUI ACTION FLOW</vt:lpstr>
      <vt:lpstr>GUI ACTION FLOW</vt:lpstr>
      <vt:lpstr>GUI ACTION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Drone Cloud – Location Tracking</dc:title>
  <dc:creator>Tirumala Saiteja Goruganthu</dc:creator>
  <cp:lastModifiedBy>Tirumala Saiteja Goruganthu</cp:lastModifiedBy>
  <cp:revision>9</cp:revision>
  <dcterms:created xsi:type="dcterms:W3CDTF">2023-08-31T00:09:35Z</dcterms:created>
  <dcterms:modified xsi:type="dcterms:W3CDTF">2023-09-09T04:32:09Z</dcterms:modified>
</cp:coreProperties>
</file>