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3" r:id="rId3"/>
    <p:sldId id="279" r:id="rId4"/>
    <p:sldId id="304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3" r:id="rId14"/>
    <p:sldId id="315" r:id="rId15"/>
    <p:sldId id="316" r:id="rId16"/>
    <p:sldId id="335" r:id="rId17"/>
    <p:sldId id="317" r:id="rId18"/>
    <p:sldId id="318" r:id="rId19"/>
    <p:sldId id="319" r:id="rId20"/>
    <p:sldId id="322" r:id="rId21"/>
    <p:sldId id="320" r:id="rId22"/>
    <p:sldId id="321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2" r:id="rId32"/>
    <p:sldId id="331" r:id="rId33"/>
    <p:sldId id="280" r:id="rId34"/>
    <p:sldId id="333" r:id="rId35"/>
    <p:sldId id="334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00" autoAdjust="0"/>
  </p:normalViewPr>
  <p:slideViewPr>
    <p:cSldViewPr>
      <p:cViewPr varScale="1">
        <p:scale>
          <a:sx n="89" d="100"/>
          <a:sy n="89" d="100"/>
        </p:scale>
        <p:origin x="418" y="8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2/10/2020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2/10/2020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mediate_languag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Java_(programming_languag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SOOT - bytecode manipulation and optimization framework consisting of </a:t>
            </a:r>
            <a:r>
              <a:rPr lang="en-US" sz="1200" b="0" i="0" u="none" strike="noStrike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3" tooltip="Intermediate language"/>
              </a:rPr>
              <a:t>intermediate languages</a:t>
            </a:r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for </a:t>
            </a:r>
            <a:r>
              <a:rPr lang="en-US" sz="1200" b="0" i="0" u="none" strike="noStrike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4" tooltip="Java (programming language)"/>
              </a:rPr>
              <a:t>Java</a:t>
            </a:r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Broadcast</a:t>
            </a:r>
            <a:r>
              <a:rPr lang="en-US" sz="1200" b="0" i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 are data/information send to or from Android system</a:t>
            </a:r>
          </a:p>
          <a:p>
            <a:endParaRPr lang="en-US" sz="1200" b="0" i="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1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0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4812" y="152400"/>
            <a:ext cx="28194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University of Illinois Chicago</a:t>
            </a:r>
            <a:endParaRPr lang="en-US" sz="2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224" y="4974772"/>
            <a:ext cx="8991599" cy="1447800"/>
          </a:xfrm>
        </p:spPr>
        <p:txBody>
          <a:bodyPr>
            <a:normAutofit/>
          </a:bodyPr>
          <a:lstStyle/>
          <a:p>
            <a:r>
              <a:rPr lang="en-US" u="sng" dirty="0" smtClean="0"/>
              <a:t>Authors</a:t>
            </a:r>
            <a:r>
              <a:rPr lang="en-US" dirty="0" smtClean="0"/>
              <a:t>:  </a:t>
            </a:r>
            <a:r>
              <a:rPr lang="en-US" i="1" dirty="0" err="1"/>
              <a:t>Tanzirul</a:t>
            </a:r>
            <a:r>
              <a:rPr lang="en-US" i="1" dirty="0"/>
              <a:t> Azim, </a:t>
            </a:r>
            <a:r>
              <a:rPr lang="en-US" i="1" dirty="0" err="1"/>
              <a:t>Arash</a:t>
            </a:r>
            <a:r>
              <a:rPr lang="en-US" i="1" dirty="0"/>
              <a:t> </a:t>
            </a:r>
            <a:r>
              <a:rPr lang="en-US" i="1" dirty="0" err="1"/>
              <a:t>Alavi</a:t>
            </a:r>
            <a:r>
              <a:rPr lang="en-US" i="1" dirty="0"/>
              <a:t>, Iulian </a:t>
            </a:r>
            <a:r>
              <a:rPr lang="en-US" i="1" dirty="0" err="1"/>
              <a:t>Neamtiuz</a:t>
            </a:r>
            <a:r>
              <a:rPr lang="en-US" i="1" dirty="0"/>
              <a:t> and Rajiv </a:t>
            </a:r>
            <a:r>
              <a:rPr lang="en-US" i="1" dirty="0" smtClean="0"/>
              <a:t>Gupta</a:t>
            </a:r>
          </a:p>
          <a:p>
            <a:endParaRPr lang="en-US" i="1" dirty="0" smtClean="0"/>
          </a:p>
          <a:p>
            <a:r>
              <a:rPr lang="en-US" dirty="0"/>
              <a:t>Published in IEEE/ACM 41st </a:t>
            </a:r>
            <a:r>
              <a:rPr lang="en-US" dirty="0" smtClean="0"/>
              <a:t>ICSE 2019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47012" y="38100"/>
            <a:ext cx="1447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UIC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2812" y="2792186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Dynamic Slicing for Android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812" y="48986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 smtClean="0">
                <a:latin typeface="+mn-lt"/>
              </a:rPr>
              <a:t>Presenter</a:t>
            </a:r>
            <a:r>
              <a:rPr lang="en-US" sz="2800" dirty="0" smtClean="0">
                <a:latin typeface="+mn-lt"/>
              </a:rPr>
              <a:t> : </a:t>
            </a:r>
            <a:r>
              <a:rPr lang="en-US" sz="2800" i="1" dirty="0" smtClean="0">
                <a:latin typeface="+mn-lt"/>
              </a:rPr>
              <a:t>Sai Teja Karnati</a:t>
            </a:r>
            <a:endParaRPr 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for challenge 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416170"/>
            <a:ext cx="10971430" cy="4908430"/>
          </a:xfrm>
        </p:spPr>
        <p:txBody>
          <a:bodyPr>
            <a:normAutofit lnSpcReduction="10000"/>
          </a:bodyPr>
          <a:lstStyle/>
          <a:p>
            <a:pPr marL="457063" lvl="1" indent="0">
              <a:buNone/>
            </a:pPr>
            <a:r>
              <a:rPr lang="en-US" sz="2400" b="1" dirty="0" smtClean="0"/>
              <a:t>To discover entry points, we use a </a:t>
            </a:r>
            <a:r>
              <a:rPr lang="en-US" sz="2400" b="1" dirty="0" err="1" smtClean="0"/>
              <a:t>fixpoint</a:t>
            </a:r>
            <a:r>
              <a:rPr lang="en-US" sz="2400" b="1" dirty="0" smtClean="0"/>
              <a:t> approach.</a:t>
            </a:r>
          </a:p>
          <a:p>
            <a:pPr marL="457063" lvl="1" indent="0">
              <a:buNone/>
            </a:pPr>
            <a:endParaRPr lang="en-US" sz="2400" b="1" dirty="0" smtClean="0"/>
          </a:p>
          <a:p>
            <a:pPr lvl="1"/>
            <a:r>
              <a:rPr lang="en-US" sz="2000" dirty="0" smtClean="0"/>
              <a:t>We start our analysis at home activity and create pseudo entry points that correspond to callbacks.</a:t>
            </a:r>
          </a:p>
          <a:p>
            <a:pPr marL="457063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This approach is taken from </a:t>
            </a:r>
            <a:r>
              <a:rPr lang="en-US" sz="2000" dirty="0" err="1" smtClean="0"/>
              <a:t>FlowDruid</a:t>
            </a:r>
            <a:r>
              <a:rPr lang="en-US" sz="2000" dirty="0" smtClean="0"/>
              <a:t> but extended with some necessary callbacks( i.e., callbacks accepting no parameters) to increase precision, according to the following strategy:</a:t>
            </a:r>
          </a:p>
          <a:p>
            <a:pPr lvl="2"/>
            <a:r>
              <a:rPr lang="en-US" sz="2000" dirty="0" smtClean="0"/>
              <a:t>Start with pseudo-entry points, including life-cycle callbacks i.e.,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(), </a:t>
            </a:r>
            <a:r>
              <a:rPr lang="en-US" sz="2000" dirty="0" err="1" smtClean="0"/>
              <a:t>onResume</a:t>
            </a:r>
            <a:r>
              <a:rPr lang="en-US" sz="2000" dirty="0" smtClean="0"/>
              <a:t>(), </a:t>
            </a:r>
            <a:r>
              <a:rPr lang="en-US" sz="2000" dirty="0" err="1" smtClean="0"/>
              <a:t>onStart</a:t>
            </a:r>
            <a:r>
              <a:rPr lang="en-US" sz="2000" dirty="0" smtClean="0"/>
              <a:t>().</a:t>
            </a:r>
          </a:p>
          <a:p>
            <a:pPr lvl="2"/>
            <a:r>
              <a:rPr lang="en-US" sz="2000" dirty="0" err="1" smtClean="0"/>
              <a:t>Analyse</a:t>
            </a:r>
            <a:r>
              <a:rPr lang="en-US" sz="2000" dirty="0" smtClean="0"/>
              <a:t> the resulting </a:t>
            </a:r>
            <a:r>
              <a:rPr lang="en-US" sz="2000" dirty="0" err="1" smtClean="0"/>
              <a:t>callgraph</a:t>
            </a:r>
            <a:r>
              <a:rPr lang="en-US" sz="2000" dirty="0" smtClean="0"/>
              <a:t> using SOOT. If the </a:t>
            </a:r>
            <a:r>
              <a:rPr lang="en-US" sz="2000" dirty="0" err="1" smtClean="0"/>
              <a:t>callgraph</a:t>
            </a:r>
            <a:r>
              <a:rPr lang="en-US" sz="2000" dirty="0" smtClean="0"/>
              <a:t> contains calls to AF events, such as button clicks, add the corresponding event-handling callbacks to the list of entry points.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outgoing calls, add the incoming callbacks e.g., for the outgoing call </a:t>
            </a:r>
            <a:r>
              <a:rPr lang="en-US" sz="2000" dirty="0" err="1" smtClean="0"/>
              <a:t>sendBroadcast</a:t>
            </a:r>
            <a:r>
              <a:rPr lang="en-US" sz="2000" dirty="0" smtClean="0"/>
              <a:t>() we add the corresponding callback </a:t>
            </a:r>
            <a:r>
              <a:rPr lang="en-US" sz="2000" dirty="0" err="1" smtClean="0"/>
              <a:t>onReceive</a:t>
            </a:r>
            <a:r>
              <a:rPr lang="en-US" sz="2000" dirty="0" smtClean="0"/>
              <a:t>() to the list of entry points.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smtClean="0"/>
              <a:t>Continue until convergence to a </a:t>
            </a:r>
            <a:r>
              <a:rPr lang="en-US" sz="2000" dirty="0" err="1" smtClean="0"/>
              <a:t>fixpoint</a:t>
            </a:r>
            <a:r>
              <a:rPr lang="en-US" sz="2000" dirty="0" smtClean="0"/>
              <a:t> ( no new callbacks to be added ).</a:t>
            </a:r>
          </a:p>
          <a:p>
            <a:pPr lvl="2"/>
            <a:endParaRPr lang="en-US" sz="1600" dirty="0" smtClean="0"/>
          </a:p>
          <a:p>
            <a:pPr marL="457063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5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Slicing Challenges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4.   Inter-App Communication</a:t>
            </a:r>
          </a:p>
          <a:p>
            <a:r>
              <a:rPr lang="en-US" sz="2000" dirty="0" smtClean="0"/>
              <a:t>Android </a:t>
            </a:r>
            <a:r>
              <a:rPr lang="en-US" sz="2000" dirty="0"/>
              <a:t>relies heavily on inter-process communication (IPC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fundamental IPC </a:t>
            </a:r>
            <a:r>
              <a:rPr lang="en-US" sz="2000" dirty="0" smtClean="0"/>
              <a:t>mechanism is </a:t>
            </a:r>
            <a:r>
              <a:rPr lang="en-US" sz="2000" dirty="0"/>
              <a:t>called </a:t>
            </a:r>
            <a:r>
              <a:rPr lang="en-US" sz="2000" dirty="0" smtClean="0"/>
              <a:t>Intent: </a:t>
            </a:r>
            <a:r>
              <a:rPr lang="en-US" sz="2000" dirty="0"/>
              <a:t>u</a:t>
            </a:r>
            <a:r>
              <a:rPr lang="en-US" sz="2000" dirty="0" smtClean="0"/>
              <a:t>sing </a:t>
            </a:r>
            <a:r>
              <a:rPr lang="en-US" sz="2000" dirty="0"/>
              <a:t>an intent, an activity can start </a:t>
            </a:r>
            <a:r>
              <a:rPr lang="en-US" sz="2000" dirty="0" smtClean="0"/>
              <a:t>another       activity</a:t>
            </a:r>
            <a:r>
              <a:rPr lang="en-US" sz="2000" dirty="0"/>
              <a:t>, or ask another </a:t>
            </a:r>
            <a:r>
              <a:rPr lang="en-US" sz="2000" dirty="0" smtClean="0"/>
              <a:t>app for </a:t>
            </a:r>
            <a:r>
              <a:rPr lang="en-US" sz="2000" dirty="0"/>
              <a:t>a service, receiving the result via intents as well. </a:t>
            </a:r>
            <a:endParaRPr lang="en-US" sz="2000" dirty="0" smtClean="0"/>
          </a:p>
          <a:p>
            <a:r>
              <a:rPr lang="en-US" sz="2000" dirty="0" smtClean="0"/>
              <a:t>Implicit Intent vs explicit intents -&gt; No destination vs destination</a:t>
            </a:r>
          </a:p>
          <a:p>
            <a:r>
              <a:rPr lang="en-US" sz="2000" dirty="0"/>
              <a:t>Implicit intents and consequently, inter-app communications, </a:t>
            </a:r>
            <a:r>
              <a:rPr lang="en-US" sz="2000" dirty="0" smtClean="0"/>
              <a:t>complicate slicing.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Illustrated in next slide, </a:t>
            </a:r>
            <a:r>
              <a:rPr lang="en-US" sz="2000" i="1" dirty="0" err="1" smtClean="0"/>
              <a:t>GetContacts</a:t>
            </a:r>
            <a:r>
              <a:rPr lang="en-US" sz="2000" dirty="0" smtClean="0"/>
              <a:t> Activity that allows user to pick a contact. </a:t>
            </a:r>
          </a:p>
          <a:p>
            <a:r>
              <a:rPr lang="en-US" sz="2000" dirty="0" smtClean="0"/>
              <a:t>An intent can launch an activity via the </a:t>
            </a:r>
            <a:r>
              <a:rPr lang="en-US" sz="2000" i="1" dirty="0" err="1" smtClean="0"/>
              <a:t>startActivity</a:t>
            </a:r>
            <a:r>
              <a:rPr lang="en-US" sz="2000" dirty="0" smtClean="0"/>
              <a:t> or </a:t>
            </a:r>
            <a:r>
              <a:rPr lang="en-US" sz="2000" i="1" dirty="0" err="1" smtClean="0"/>
              <a:t>startActivityforResult</a:t>
            </a:r>
            <a:r>
              <a:rPr lang="en-US" sz="2000" i="1" dirty="0" smtClean="0"/>
              <a:t>.</a:t>
            </a:r>
          </a:p>
          <a:p>
            <a:r>
              <a:rPr lang="en-US" sz="2000" dirty="0" smtClean="0"/>
              <a:t>Without understanding the inter-app intents, traditional slicing would not find the complete slice containing {14,9,10,12,13,8,11,5,4} 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277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2" y="365126"/>
            <a:ext cx="10848762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for challenge 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1107760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Analyse</a:t>
            </a:r>
            <a:r>
              <a:rPr lang="en-US" sz="2400" b="1" dirty="0" smtClean="0"/>
              <a:t> app inputs, internal callbacks to detect intents and dependence edges.</a:t>
            </a:r>
          </a:p>
          <a:p>
            <a:pPr marL="457063" lvl="1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IPC message objects (</a:t>
            </a:r>
            <a:r>
              <a:rPr lang="en-US" sz="2400" dirty="0" err="1"/>
              <a:t>i.e.,Intents</a:t>
            </a:r>
            <a:r>
              <a:rPr lang="en-US" sz="2400" dirty="0"/>
              <a:t>) are processed by </a:t>
            </a:r>
            <a:r>
              <a:rPr lang="en-US" sz="2400" dirty="0" smtClean="0"/>
              <a:t>callbacks </a:t>
            </a:r>
            <a:r>
              <a:rPr lang="en-US" sz="2400" dirty="0"/>
              <a:t>hence introduce asynchronous data dependences, </a:t>
            </a:r>
            <a:r>
              <a:rPr lang="en-US" sz="2400" dirty="0" smtClean="0"/>
              <a:t>which are </a:t>
            </a:r>
            <a:r>
              <a:rPr lang="en-US" sz="2400" dirty="0"/>
              <a:t>naturally handled by our </a:t>
            </a:r>
            <a:r>
              <a:rPr lang="en-US" sz="2400" dirty="0" smtClean="0"/>
              <a:t>approach.</a:t>
            </a:r>
          </a:p>
          <a:p>
            <a:pPr marL="0" indent="0">
              <a:buNone/>
            </a:pPr>
            <a:endParaRPr lang="en-US" sz="2400" dirty="0" smtClean="0"/>
          </a:p>
          <a:p>
            <a:pPr lvl="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6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Slicing Challenges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</a:t>
            </a:r>
            <a:r>
              <a:rPr lang="en-US" sz="2400" b="1" dirty="0" smtClean="0"/>
              <a:t>.   Intra-App Communication</a:t>
            </a:r>
          </a:p>
          <a:p>
            <a:r>
              <a:rPr lang="en-US" sz="2000" dirty="0"/>
              <a:t>Explicit intents also complicate </a:t>
            </a:r>
            <a:r>
              <a:rPr lang="en-US" sz="2000" dirty="0" smtClean="0"/>
              <a:t>slicing.</a:t>
            </a:r>
          </a:p>
          <a:p>
            <a:r>
              <a:rPr lang="en-US" sz="2000" dirty="0" smtClean="0"/>
              <a:t>The illustration below shows </a:t>
            </a:r>
            <a:r>
              <a:rPr lang="en-US" sz="2000" dirty="0" err="1" smtClean="0"/>
              <a:t>ActivityOne</a:t>
            </a:r>
            <a:r>
              <a:rPr lang="en-US" sz="2000" dirty="0" smtClean="0"/>
              <a:t> starting </a:t>
            </a:r>
            <a:r>
              <a:rPr lang="en-US" sz="2000" dirty="0" err="1" smtClean="0"/>
              <a:t>ActivityTwo</a:t>
            </a:r>
            <a:r>
              <a:rPr lang="en-US" sz="2000" dirty="0" smtClean="0"/>
              <a:t>. When the slice is computed using traditional slicing, we will get statements {8,7} instead of {8,7,4,3,2} since the traditional slicing ignores the Bundles </a:t>
            </a:r>
            <a:r>
              <a:rPr lang="en-US" sz="2000" dirty="0" err="1" smtClean="0"/>
              <a:t>putExtra</a:t>
            </a:r>
            <a:r>
              <a:rPr lang="en-US" sz="2000" dirty="0" smtClean="0"/>
              <a:t> and </a:t>
            </a:r>
            <a:r>
              <a:rPr lang="en-US" sz="2000" dirty="0" err="1" smtClean="0"/>
              <a:t>getExtra</a:t>
            </a:r>
            <a:r>
              <a:rPr lang="en-US" sz="2000" dirty="0" smtClean="0"/>
              <a:t> calls which is mediated by the system.</a:t>
            </a:r>
            <a:br>
              <a:rPr lang="en-US" sz="2000" dirty="0" smtClean="0"/>
            </a:b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9144000" cy="55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for challenge 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We </a:t>
            </a:r>
            <a:r>
              <a:rPr lang="en-US" b="1" dirty="0"/>
              <a:t>track callbacks and Android Framework </a:t>
            </a:r>
            <a:r>
              <a:rPr lang="en-US" b="1" dirty="0" smtClean="0"/>
              <a:t>APIs</a:t>
            </a:r>
            <a:endParaRPr lang="en-US" sz="2800" b="1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/>
              <a:t>For example if an activity </a:t>
            </a:r>
            <a:r>
              <a:rPr lang="en-US" sz="2000" dirty="0" smtClean="0"/>
              <a:t>calls another </a:t>
            </a:r>
            <a:r>
              <a:rPr lang="en-US" sz="2000" dirty="0"/>
              <a:t>activity through Android </a:t>
            </a:r>
            <a:r>
              <a:rPr lang="en-US" sz="2000" dirty="0" smtClean="0"/>
              <a:t>APIs </a:t>
            </a:r>
            <a:r>
              <a:rPr lang="en-US" sz="2000" dirty="0" err="1" smtClean="0"/>
              <a:t>startActivity</a:t>
            </a:r>
            <a:r>
              <a:rPr lang="en-US" sz="2000" dirty="0" smtClean="0"/>
              <a:t> or </a:t>
            </a:r>
            <a:r>
              <a:rPr lang="en-US" sz="2000" dirty="0" err="1" smtClean="0"/>
              <a:t>sendBroadcast</a:t>
            </a:r>
            <a:r>
              <a:rPr lang="en-US" sz="2000" dirty="0" smtClean="0"/>
              <a:t> by </a:t>
            </a:r>
            <a:r>
              <a:rPr lang="en-US" sz="2000" dirty="0"/>
              <a:t>passing an intent</a:t>
            </a:r>
            <a:r>
              <a:rPr lang="en-US" sz="2000" dirty="0" smtClean="0"/>
              <a:t>, we </a:t>
            </a:r>
            <a:r>
              <a:rPr lang="en-US" sz="2000" dirty="0"/>
              <a:t>trace the receiver callback and the parameter referencing the intent.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To summarize, by recording callbacks and intents</a:t>
            </a:r>
            <a:r>
              <a:rPr lang="en-US" sz="2400" dirty="0" smtClean="0"/>
              <a:t>, </a:t>
            </a:r>
            <a:r>
              <a:rPr lang="en-US" sz="2400" dirty="0" err="1" smtClean="0"/>
              <a:t>AndroidSlicer</a:t>
            </a:r>
            <a:r>
              <a:rPr lang="en-US" sz="2400" dirty="0" smtClean="0"/>
              <a:t> captures </a:t>
            </a:r>
            <a:r>
              <a:rPr lang="en-US" sz="2400" dirty="0"/>
              <a:t>inter-app and intra-app communication precisely, with no under- or over-approximation.</a:t>
            </a:r>
          </a:p>
          <a:p>
            <a:endParaRPr lang="en-US" sz="2000" dirty="0" smtClean="0"/>
          </a:p>
          <a:p>
            <a:pPr lvl="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2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04105" y="2718759"/>
            <a:ext cx="2895600" cy="14442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Issues with static analysis on</a:t>
            </a:r>
            <a:endParaRPr lang="en-US" dirty="0"/>
          </a:p>
          <a:p>
            <a:pPr algn="ctr"/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3212" y="1308293"/>
            <a:ext cx="2667000" cy="1447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 and Intra App communication issues</a:t>
            </a:r>
          </a:p>
          <a:p>
            <a:pPr algn="ctr"/>
            <a:r>
              <a:rPr lang="en-US" dirty="0" smtClean="0"/>
              <a:t>Intents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46312" y="1293916"/>
            <a:ext cx="2286000" cy="1371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entry points</a:t>
            </a:r>
          </a:p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46312" y="4419600"/>
            <a:ext cx="2286000" cy="13378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overhead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923212" y="4268725"/>
            <a:ext cx="2428186" cy="13485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Lots of Inputs from wide range of sensors</a:t>
            </a:r>
          </a:p>
          <a:p>
            <a:pPr algn="ctr"/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13" name="Flowchart: Preparation 12"/>
          <p:cNvSpPr/>
          <p:nvPr/>
        </p:nvSpPr>
        <p:spPr>
          <a:xfrm>
            <a:off x="4532312" y="112871"/>
            <a:ext cx="3314700" cy="1411130"/>
          </a:xfrm>
          <a:prstGeom prst="flowChartPreparation">
            <a:avLst/>
          </a:prstGeom>
          <a:solidFill>
            <a:srgbClr val="51DF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Fixpoint</a:t>
            </a:r>
            <a:r>
              <a:rPr lang="en-US" dirty="0" smtClean="0"/>
              <a:t> approach, Tracking all Callbacks</a:t>
            </a:r>
            <a:endParaRPr lang="en-US" dirty="0"/>
          </a:p>
        </p:txBody>
      </p:sp>
      <p:sp>
        <p:nvSpPr>
          <p:cNvPr id="17" name="Flowchart: Preparation 16"/>
          <p:cNvSpPr/>
          <p:nvPr/>
        </p:nvSpPr>
        <p:spPr>
          <a:xfrm>
            <a:off x="4951412" y="5105400"/>
            <a:ext cx="2895600" cy="1600200"/>
          </a:xfrm>
          <a:prstGeom prst="flowChartPreparation">
            <a:avLst/>
          </a:prstGeom>
          <a:solidFill>
            <a:srgbClr val="51DF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Tracking at boundary, inputs tracking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13" idx="1"/>
          </p:cNvCxnSpPr>
          <p:nvPr/>
        </p:nvCxnSpPr>
        <p:spPr>
          <a:xfrm flipV="1">
            <a:off x="3389312" y="818436"/>
            <a:ext cx="1143000" cy="47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13" idx="3"/>
          </p:cNvCxnSpPr>
          <p:nvPr/>
        </p:nvCxnSpPr>
        <p:spPr>
          <a:xfrm flipH="1" flipV="1">
            <a:off x="7847012" y="818436"/>
            <a:ext cx="1409700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7" idx="1"/>
          </p:cNvCxnSpPr>
          <p:nvPr/>
        </p:nvCxnSpPr>
        <p:spPr>
          <a:xfrm>
            <a:off x="3389312" y="5757405"/>
            <a:ext cx="1562100" cy="14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3"/>
          </p:cNvCxnSpPr>
          <p:nvPr/>
        </p:nvCxnSpPr>
        <p:spPr>
          <a:xfrm flipH="1">
            <a:off x="7847012" y="5617263"/>
            <a:ext cx="1290293" cy="28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1"/>
            <a:endCxn id="7" idx="3"/>
          </p:cNvCxnSpPr>
          <p:nvPr/>
        </p:nvCxnSpPr>
        <p:spPr>
          <a:xfrm flipH="1" flipV="1">
            <a:off x="4532312" y="1979716"/>
            <a:ext cx="595844" cy="9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7"/>
            <a:endCxn id="5" idx="1"/>
          </p:cNvCxnSpPr>
          <p:nvPr/>
        </p:nvCxnSpPr>
        <p:spPr>
          <a:xfrm flipV="1">
            <a:off x="7175654" y="2032193"/>
            <a:ext cx="747558" cy="8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3"/>
            <a:endCxn id="10" idx="3"/>
          </p:cNvCxnSpPr>
          <p:nvPr/>
        </p:nvCxnSpPr>
        <p:spPr>
          <a:xfrm flipH="1">
            <a:off x="4532312" y="3951515"/>
            <a:ext cx="595844" cy="11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5"/>
            <a:endCxn id="11" idx="1"/>
          </p:cNvCxnSpPr>
          <p:nvPr/>
        </p:nvCxnSpPr>
        <p:spPr>
          <a:xfrm>
            <a:off x="7175654" y="3951515"/>
            <a:ext cx="747558" cy="99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693283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Offline Instrumentation Stage</a:t>
            </a:r>
          </a:p>
          <a:p>
            <a:pPr lvl="1"/>
            <a:r>
              <a:rPr lang="en-US" dirty="0" smtClean="0"/>
              <a:t>App is instrumented to allow instruction tracing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Online Trace Collection Stage </a:t>
            </a:r>
          </a:p>
          <a:p>
            <a:pPr lvl="1"/>
            <a:r>
              <a:rPr lang="en-US" dirty="0" smtClean="0"/>
              <a:t>As the app executes, runtime traces are collected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 Offline Computation Stage</a:t>
            </a:r>
          </a:p>
          <a:p>
            <a:pPr lvl="1"/>
            <a:r>
              <a:rPr lang="en-US" dirty="0" smtClean="0"/>
              <a:t>On-Demand Static analysis to optimize trace processing and then compute the PDG. Finally, we calculate slice for a given slicing criterion.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PDG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Slices for a given slicing criterion.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0"/>
            <a:ext cx="4427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Instrumentation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stage is three Fold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Identify app entry points,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Construct method summaries,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Add instructions/metadata tracing capabilities to the app.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7982" y="4001295"/>
            <a:ext cx="8152030" cy="49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Finding app entry points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7982" y="4630737"/>
            <a:ext cx="11125200" cy="10811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Performed via a fix point Computation as discussed before in challenge 3</a:t>
            </a:r>
          </a:p>
          <a:p>
            <a:r>
              <a:rPr lang="en-US" sz="2200" smtClean="0"/>
              <a:t>First, we use static analysis and create a “dummy” main method that systematically considers all system callbacks from a callback definition file.</a:t>
            </a:r>
            <a:endParaRPr lang="en-US" sz="200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57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37" y="304800"/>
            <a:ext cx="8458200" cy="609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2.  Constructing method Summaries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8012" y="4495800"/>
            <a:ext cx="84582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3.  Adding tracing instructions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6013" y="1066800"/>
            <a:ext cx="111252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Method summaries (which include </a:t>
            </a:r>
            <a:r>
              <a:rPr lang="en-US" sz="2000" dirty="0" smtClean="0"/>
              <a:t>in/out registers </a:t>
            </a:r>
            <a:r>
              <a:rPr lang="en-US" sz="2000" dirty="0"/>
              <a:t>and method type) capture method information for the online trace collection phase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first build a </a:t>
            </a:r>
            <a:r>
              <a:rPr lang="en-US" sz="2000" dirty="0" err="1"/>
              <a:t>callgraph</a:t>
            </a:r>
            <a:r>
              <a:rPr lang="en-US" sz="2000" dirty="0"/>
              <a:t> for each app class from the analyzed app </a:t>
            </a:r>
            <a:r>
              <a:rPr lang="en-US" sz="2000" dirty="0" smtClean="0"/>
              <a:t>entry points </a:t>
            </a:r>
            <a:r>
              <a:rPr lang="en-US" sz="2000" dirty="0"/>
              <a:t>to create method summaries (i.e., in/out registers and method type). </a:t>
            </a:r>
            <a:endParaRPr lang="en-US" sz="2000" dirty="0" smtClean="0"/>
          </a:p>
          <a:p>
            <a:r>
              <a:rPr lang="en-US" sz="2000" dirty="0" smtClean="0"/>
              <a:t>For each node graph, we add instrumentation tags that summarize that method.</a:t>
            </a:r>
          </a:p>
          <a:p>
            <a:r>
              <a:rPr lang="en-US" sz="2000" dirty="0"/>
              <a:t>We identify intents referenced through registers used as callback parameters and </a:t>
            </a:r>
            <a:r>
              <a:rPr lang="en-US" sz="2000" dirty="0" smtClean="0"/>
              <a:t>construct metadata </a:t>
            </a:r>
            <a:r>
              <a:rPr lang="en-US" sz="2000" dirty="0"/>
              <a:t>such as caller information (i.e., name of the callback-generating and </a:t>
            </a:r>
            <a:r>
              <a:rPr lang="en-US" sz="2000" dirty="0" smtClean="0"/>
              <a:t>broadcasting the </a:t>
            </a:r>
            <a:r>
              <a:rPr lang="en-US" sz="2000" dirty="0"/>
              <a:t>intent), as well as string properties associated with the intent’s action filter. </a:t>
            </a:r>
            <a:endParaRPr lang="en-US" sz="2000" dirty="0" smtClean="0"/>
          </a:p>
          <a:p>
            <a:r>
              <a:rPr lang="en-US" sz="2000" dirty="0" smtClean="0"/>
              <a:t>This information </a:t>
            </a:r>
            <a:r>
              <a:rPr lang="en-US" sz="2000" dirty="0"/>
              <a:t>helps </a:t>
            </a:r>
            <a:r>
              <a:rPr lang="en-US" sz="2000" dirty="0" smtClean="0"/>
              <a:t>reveal callers and their </a:t>
            </a:r>
            <a:r>
              <a:rPr lang="en-US" sz="2000" dirty="0" err="1" smtClean="0"/>
              <a:t>callees</a:t>
            </a:r>
            <a:r>
              <a:rPr lang="en-US" sz="2000" dirty="0" smtClean="0"/>
              <a:t> during </a:t>
            </a:r>
            <a:r>
              <a:rPr lang="en-US" sz="2000" dirty="0"/>
              <a:t>offline trace analysis.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8012" y="5193101"/>
            <a:ext cx="11125200" cy="151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add tracing capabilities via </a:t>
            </a:r>
            <a:r>
              <a:rPr lang="en-US" sz="2000" dirty="0" smtClean="0"/>
              <a:t>Soot.</a:t>
            </a:r>
          </a:p>
          <a:p>
            <a:r>
              <a:rPr lang="en-US" sz="2000" dirty="0" err="1" smtClean="0"/>
              <a:t>AndroidSlicer’s</a:t>
            </a:r>
            <a:r>
              <a:rPr lang="en-US" sz="2000" dirty="0" smtClean="0"/>
              <a:t> </a:t>
            </a:r>
            <a:r>
              <a:rPr lang="en-US" sz="2000" dirty="0" err="1"/>
              <a:t>instrumenter</a:t>
            </a:r>
            <a:r>
              <a:rPr lang="en-US" sz="2000" dirty="0"/>
              <a:t> takes the app binary as input; the output is the </a:t>
            </a:r>
            <a:r>
              <a:rPr lang="en-US" sz="2000" dirty="0" smtClean="0"/>
              <a:t>instrumented app</a:t>
            </a:r>
            <a:r>
              <a:rPr lang="en-US" sz="2000" dirty="0"/>
              <a:t>, which we run on the phone.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support tracing, </a:t>
            </a:r>
            <a:r>
              <a:rPr lang="en-US" sz="2000" b="1" dirty="0"/>
              <a:t>we inject a new </a:t>
            </a:r>
            <a:r>
              <a:rPr lang="en-US" sz="2000" b="1" dirty="0" err="1"/>
              <a:t>Dexcode</a:t>
            </a:r>
            <a:r>
              <a:rPr lang="en-US" sz="2000" b="1" dirty="0"/>
              <a:t> </a:t>
            </a:r>
            <a:r>
              <a:rPr lang="en-US" sz="2000" b="1" dirty="0" smtClean="0"/>
              <a:t>instruction </a:t>
            </a:r>
            <a:r>
              <a:rPr lang="en-US" sz="2000" dirty="0" smtClean="0"/>
              <a:t>for </a:t>
            </a:r>
            <a:r>
              <a:rPr lang="en-US" sz="2000" dirty="0"/>
              <a:t>every app instruction or callback routine. 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779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Android Slicing Challenges</a:t>
            </a:r>
          </a:p>
          <a:p>
            <a:r>
              <a:rPr lang="en-US" dirty="0" smtClean="0"/>
              <a:t>Algorithms Design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81" y="362251"/>
            <a:ext cx="10512862" cy="1325563"/>
          </a:xfrm>
        </p:spPr>
        <p:txBody>
          <a:bodyPr/>
          <a:lstStyle/>
          <a:p>
            <a:r>
              <a:rPr lang="en-US" dirty="0" smtClean="0"/>
              <a:t>2.  Runtime Trace Collection stage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982" y="4191000"/>
            <a:ext cx="9534258" cy="23479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2081" y="1447800"/>
            <a:ext cx="10512862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+mn-lt"/>
              </a:rPr>
              <a:t>Traces are collected when the instrumented app is running on the phone. Format of traces is as follows.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t – actual time the instruction was executed</a:t>
            </a:r>
          </a:p>
          <a:p>
            <a:r>
              <a:rPr lang="en-US" sz="2000" dirty="0" err="1" smtClean="0">
                <a:latin typeface="+mn-lt"/>
              </a:rPr>
              <a:t>Instuction_number_offset</a:t>
            </a:r>
            <a:r>
              <a:rPr lang="en-US" sz="2000" dirty="0" smtClean="0">
                <a:latin typeface="+mn-lt"/>
              </a:rPr>
              <a:t> – relative line number in the printed </a:t>
            </a:r>
            <a:r>
              <a:rPr lang="en-US" sz="2000" dirty="0" err="1" smtClean="0">
                <a:latin typeface="+mn-lt"/>
              </a:rPr>
              <a:t>dex</a:t>
            </a:r>
            <a:r>
              <a:rPr lang="en-US" sz="2000" dirty="0" smtClean="0">
                <a:latin typeface="+mn-lt"/>
              </a:rPr>
              <a:t> code</a:t>
            </a:r>
          </a:p>
          <a:p>
            <a:r>
              <a:rPr lang="en-US" sz="2000" dirty="0" smtClean="0">
                <a:latin typeface="+mn-lt"/>
              </a:rPr>
              <a:t>Summary – for method invocations – method type(IPC or non IPC) , in/out register values</a:t>
            </a:r>
          </a:p>
          <a:p>
            <a:r>
              <a:rPr lang="en-US" sz="2000" dirty="0" smtClean="0">
                <a:latin typeface="+mn-lt"/>
              </a:rPr>
              <a:t>Intents and the action string associated with intent.</a:t>
            </a:r>
          </a:p>
          <a:p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18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On-demand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PDG contains data and control dependence edge for regular and super nodes(Callbacks).</a:t>
            </a:r>
          </a:p>
          <a:p>
            <a:r>
              <a:rPr lang="en-US" sz="2000" dirty="0" smtClean="0"/>
              <a:t>To construct PDG, we conduct a post-run on-demand static analysis that uses the collected runtime information to narrow down the scope of static analysis to those app parts that were exercised during run.</a:t>
            </a:r>
          </a:p>
          <a:p>
            <a:endParaRPr lang="en-US" sz="2000" dirty="0"/>
          </a:p>
          <a:p>
            <a:r>
              <a:rPr lang="en-US" sz="2000" dirty="0" smtClean="0"/>
              <a:t>Instead of analyzing whole program which raises issues of scalability and precision, we only analyze those methods encountered during execution.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7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Trace processing and PDG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Static analysis produces </a:t>
            </a:r>
            <a:r>
              <a:rPr lang="en-US" sz="2000" i="1" dirty="0" err="1" smtClean="0"/>
              <a:t>StaticData</a:t>
            </a:r>
            <a:r>
              <a:rPr lang="en-US" sz="1400" i="1" dirty="0" err="1" smtClean="0"/>
              <a:t>si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StaticControl</a:t>
            </a:r>
            <a:r>
              <a:rPr lang="en-US" sz="1400" i="1" dirty="0" err="1" smtClean="0"/>
              <a:t>si</a:t>
            </a:r>
            <a:r>
              <a:rPr lang="en-US" sz="1400" i="1" dirty="0"/>
              <a:t> </a:t>
            </a:r>
            <a:r>
              <a:rPr lang="en-US" sz="2000" dirty="0" smtClean="0"/>
              <a:t>which essentially contain data and control dependence nodes for instruction </a:t>
            </a:r>
            <a:r>
              <a:rPr lang="en-US" sz="1400" dirty="0" err="1" smtClean="0"/>
              <a:t>si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Constucting</a:t>
            </a:r>
            <a:r>
              <a:rPr lang="en-US" sz="2000" dirty="0" smtClean="0"/>
              <a:t> PDG </a:t>
            </a:r>
          </a:p>
          <a:p>
            <a:pPr lvl="1"/>
            <a:r>
              <a:rPr lang="en-US" sz="2000" dirty="0"/>
              <a:t>Sequential data dependence </a:t>
            </a:r>
            <a:r>
              <a:rPr lang="en-US" sz="2000" dirty="0" smtClean="0"/>
              <a:t>edges - add </a:t>
            </a:r>
            <a:r>
              <a:rPr lang="en-US" sz="2000" dirty="0" err="1" smtClean="0"/>
              <a:t>dd</a:t>
            </a:r>
            <a:r>
              <a:rPr lang="en-US" sz="2000" dirty="0" smtClean="0"/>
              <a:t> edges of instructions </a:t>
            </a:r>
            <a:r>
              <a:rPr lang="en-US" sz="2000" i="1" dirty="0" err="1" smtClean="0"/>
              <a:t>StaticData</a:t>
            </a:r>
            <a:r>
              <a:rPr lang="en-US" sz="1400" i="1" dirty="0" err="1" smtClean="0"/>
              <a:t>si</a:t>
            </a:r>
            <a:r>
              <a:rPr lang="en-US" sz="2000" dirty="0" smtClean="0"/>
              <a:t> for each </a:t>
            </a:r>
            <a:r>
              <a:rPr lang="en-US" sz="1400" dirty="0" err="1" smtClean="0"/>
              <a:t>si</a:t>
            </a:r>
            <a:r>
              <a:rPr lang="en-US" sz="1400" dirty="0" smtClean="0"/>
              <a:t>.</a:t>
            </a:r>
          </a:p>
          <a:p>
            <a:pPr lvl="1"/>
            <a:r>
              <a:rPr lang="en-US" sz="2000" dirty="0" smtClean="0"/>
              <a:t>Sequential control dependence edges - add cd edges of instructions </a:t>
            </a:r>
            <a:r>
              <a:rPr lang="en-US" sz="2000" i="1" dirty="0" err="1" smtClean="0"/>
              <a:t>StaticData</a:t>
            </a:r>
            <a:r>
              <a:rPr lang="en-US" sz="1400" i="1" dirty="0" err="1" smtClean="0"/>
              <a:t>si</a:t>
            </a:r>
            <a:r>
              <a:rPr lang="en-US" sz="2000" dirty="0" smtClean="0"/>
              <a:t> for each </a:t>
            </a:r>
            <a:r>
              <a:rPr lang="en-US" sz="1400" dirty="0" err="1" smtClean="0"/>
              <a:t>si</a:t>
            </a:r>
            <a:r>
              <a:rPr lang="en-US" sz="1400" dirty="0" smtClean="0"/>
              <a:t>.</a:t>
            </a:r>
          </a:p>
          <a:p>
            <a:pPr lvl="1"/>
            <a:r>
              <a:rPr lang="en-US" sz="2000" dirty="0" err="1" smtClean="0"/>
              <a:t>Asynch</a:t>
            </a:r>
            <a:r>
              <a:rPr lang="en-US" sz="2000" dirty="0" smtClean="0"/>
              <a:t>. data dependence </a:t>
            </a:r>
            <a:r>
              <a:rPr lang="en-US" sz="2000" dirty="0" err="1" smtClean="0"/>
              <a:t>superedges</a:t>
            </a:r>
            <a:r>
              <a:rPr lang="en-US" sz="2000" dirty="0" smtClean="0"/>
              <a:t> - add </a:t>
            </a:r>
            <a:r>
              <a:rPr lang="en-US" sz="2000" dirty="0" err="1" smtClean="0"/>
              <a:t>dd</a:t>
            </a:r>
            <a:r>
              <a:rPr lang="en-US" sz="2000" dirty="0" smtClean="0"/>
              <a:t> </a:t>
            </a:r>
            <a:r>
              <a:rPr lang="en-US" sz="2000" dirty="0" err="1" smtClean="0"/>
              <a:t>superedges</a:t>
            </a:r>
            <a:r>
              <a:rPr lang="en-US" sz="2000" dirty="0" smtClean="0"/>
              <a:t> of instructions to </a:t>
            </a:r>
            <a:r>
              <a:rPr lang="en-US" sz="2000" i="1" dirty="0" smtClean="0"/>
              <a:t>caller</a:t>
            </a:r>
            <a:r>
              <a:rPr lang="en-US" sz="2000" dirty="0" smtClean="0"/>
              <a:t> for each callback </a:t>
            </a:r>
            <a:r>
              <a:rPr lang="en-US" sz="2000" i="1" dirty="0" err="1" smtClean="0"/>
              <a:t>callee</a:t>
            </a:r>
            <a:r>
              <a:rPr lang="en-US" sz="2000" dirty="0" smtClean="0"/>
              <a:t>. Info from static analysis. 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Asynch</a:t>
            </a:r>
            <a:r>
              <a:rPr lang="en-US" sz="2000" dirty="0" smtClean="0"/>
              <a:t>. Control dependence </a:t>
            </a:r>
            <a:r>
              <a:rPr lang="en-US" sz="2000" dirty="0" err="1" smtClean="0"/>
              <a:t>superedges</a:t>
            </a:r>
            <a:r>
              <a:rPr lang="en-US" sz="2000" dirty="0"/>
              <a:t> </a:t>
            </a:r>
            <a:r>
              <a:rPr lang="en-US" sz="2000" dirty="0" smtClean="0"/>
              <a:t>– if there is no DD between two consecutive activity contexts i.e., callback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and its caller (</a:t>
            </a:r>
            <a:r>
              <a:rPr lang="en-US" sz="2000" i="1" dirty="0" smtClean="0"/>
              <a:t>N1, N2 </a:t>
            </a:r>
            <a:r>
              <a:rPr lang="en-US" sz="2000" dirty="0" smtClean="0"/>
              <a:t>), we add control dependence .          Otherwise, we add control dependence </a:t>
            </a:r>
            <a:r>
              <a:rPr lang="en-US" sz="2000" dirty="0" err="1" smtClean="0"/>
              <a:t>superedge</a:t>
            </a:r>
            <a:r>
              <a:rPr lang="en-US" sz="2000" dirty="0" smtClean="0"/>
              <a:t>                         where </a:t>
            </a:r>
            <a:r>
              <a:rPr lang="en-US" sz="2000" i="1" dirty="0" smtClean="0"/>
              <a:t>N</a:t>
            </a:r>
            <a:r>
              <a:rPr lang="en-US" sz="1400" dirty="0" smtClean="0"/>
              <a:t>0</a:t>
            </a:r>
            <a:r>
              <a:rPr lang="en-US" sz="2000" dirty="0" smtClean="0"/>
              <a:t> is the super node </a:t>
            </a:r>
            <a:r>
              <a:rPr lang="en-US" sz="2000" i="1" dirty="0" smtClean="0"/>
              <a:t>N</a:t>
            </a:r>
            <a:r>
              <a:rPr lang="en-US" sz="1400" dirty="0" smtClean="0"/>
              <a:t>1</a:t>
            </a:r>
            <a:r>
              <a:rPr lang="en-US" sz="2000" dirty="0" smtClean="0"/>
              <a:t> is control dependent 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1" y="3856501"/>
            <a:ext cx="1760369" cy="334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12" y="4724400"/>
            <a:ext cx="1380378" cy="330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12" y="5042163"/>
            <a:ext cx="1219200" cy="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Generating program Slices from PDG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68" y="1828800"/>
            <a:ext cx="10512862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Given slicing criterion                and PDG, we extract </a:t>
            </a:r>
            <a:r>
              <a:rPr lang="en-US" sz="2000" dirty="0" err="1" smtClean="0"/>
              <a:t>OUTst</a:t>
            </a:r>
            <a:r>
              <a:rPr lang="en-US" sz="2000" dirty="0" smtClean="0"/>
              <a:t> of distinct node in the PDG we encounter while backward traversing from </a:t>
            </a:r>
            <a:r>
              <a:rPr lang="en-US" sz="2000" dirty="0" err="1" smtClean="0"/>
              <a:t>st</a:t>
            </a:r>
            <a:r>
              <a:rPr lang="en-US" sz="2000" dirty="0" smtClean="0"/>
              <a:t> to any of the app entry points affecting the value vs.</a:t>
            </a:r>
          </a:p>
          <a:p>
            <a:r>
              <a:rPr lang="en-US" sz="2000" dirty="0" smtClean="0"/>
              <a:t>BFS traversal of nodes</a:t>
            </a:r>
          </a:p>
          <a:p>
            <a:r>
              <a:rPr lang="en-US" sz="2000" dirty="0" smtClean="0"/>
              <a:t>For each node n’ in set                              , we add </a:t>
            </a:r>
            <a:r>
              <a:rPr lang="en-US" sz="2000" i="1" dirty="0" smtClean="0"/>
              <a:t>n</a:t>
            </a:r>
            <a:r>
              <a:rPr lang="en-US" sz="2000" dirty="0" smtClean="0"/>
              <a:t>’ to </a:t>
            </a:r>
            <a:r>
              <a:rPr lang="en-US" sz="2000" dirty="0" err="1" smtClean="0"/>
              <a:t>OUTst</a:t>
            </a:r>
            <a:r>
              <a:rPr lang="en-US" sz="2000" dirty="0" smtClean="0"/>
              <a:t>. If n’ is a </a:t>
            </a:r>
            <a:r>
              <a:rPr lang="en-US" sz="2000" dirty="0" err="1" smtClean="0"/>
              <a:t>supernode</a:t>
            </a:r>
            <a:r>
              <a:rPr lang="en-US" sz="2000" dirty="0" smtClean="0"/>
              <a:t> and                     , we expand on </a:t>
            </a:r>
            <a:r>
              <a:rPr lang="en-US" sz="2000" i="1" dirty="0" smtClean="0"/>
              <a:t>n</a:t>
            </a:r>
            <a:r>
              <a:rPr lang="en-US" sz="2000" dirty="0" smtClean="0"/>
              <a:t>’. </a:t>
            </a:r>
          </a:p>
          <a:p>
            <a:r>
              <a:rPr lang="en-US" sz="2000" dirty="0" smtClean="0"/>
              <a:t>To reduce number of nodes in </a:t>
            </a:r>
            <a:r>
              <a:rPr lang="en-US" sz="2000" dirty="0" err="1" smtClean="0"/>
              <a:t>OUTst</a:t>
            </a:r>
            <a:r>
              <a:rPr lang="en-US" sz="2000" dirty="0" smtClean="0"/>
              <a:t> (to avoid repetition), we make 2 optimizations:</a:t>
            </a:r>
          </a:p>
          <a:p>
            <a:pPr marL="914263" lvl="1" indent="-457200">
              <a:buFont typeface="+mj-lt"/>
              <a:buAutoNum type="arabicPeriod"/>
            </a:pPr>
            <a:r>
              <a:rPr lang="en-US" sz="2000" dirty="0" smtClean="0"/>
              <a:t>Node Merging: </a:t>
            </a:r>
          </a:p>
          <a:p>
            <a:pPr lvl="2"/>
            <a:r>
              <a:rPr lang="en-US" sz="2000" dirty="0" smtClean="0"/>
              <a:t>Similar nodes -&gt; merge,</a:t>
            </a:r>
          </a:p>
          <a:p>
            <a:pPr lvl="2"/>
            <a:r>
              <a:rPr lang="en-US" sz="2000" dirty="0" smtClean="0"/>
              <a:t>Similar Super nodes with control dependencies -&gt; merge</a:t>
            </a:r>
          </a:p>
          <a:p>
            <a:pPr lvl="2"/>
            <a:r>
              <a:rPr lang="en-US" sz="2000" dirty="0" smtClean="0"/>
              <a:t>Similar Super nodes with data dependencies-&gt; expand into instructions and merge them.</a:t>
            </a:r>
          </a:p>
          <a:p>
            <a:pPr marL="914263" lvl="1" indent="-457200">
              <a:buFont typeface="+mj-lt"/>
              <a:buAutoNum type="arabicPeriod"/>
            </a:pPr>
            <a:r>
              <a:rPr lang="en-US" sz="2000" dirty="0" smtClean="0"/>
              <a:t>Loop Folding: merge two distinct nodes </a:t>
            </a:r>
            <a:r>
              <a:rPr lang="en-US" sz="2000" dirty="0" err="1" smtClean="0"/>
              <a:t>n,n</a:t>
            </a:r>
            <a:r>
              <a:rPr lang="en-US" sz="2000" dirty="0" smtClean="0"/>
              <a:t>’ in loop if n &lt;-c n’ and n’ &lt;-c n </a:t>
            </a:r>
            <a:r>
              <a:rPr lang="en-US" sz="2000" dirty="0"/>
              <a:t> </a:t>
            </a:r>
            <a:r>
              <a:rPr lang="en-US" sz="2000" dirty="0" smtClean="0"/>
              <a:t>  and                 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1905000"/>
            <a:ext cx="800169" cy="259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3" y="2971800"/>
            <a:ext cx="1600200" cy="270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12" y="2950149"/>
            <a:ext cx="1066800" cy="291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733" y="5334000"/>
            <a:ext cx="838200" cy="2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12" y="152400"/>
            <a:ext cx="10591800" cy="65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Limitation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AndroidSlicer’s</a:t>
            </a:r>
            <a:r>
              <a:rPr lang="en-US" sz="2400" dirty="0" smtClean="0"/>
              <a:t> </a:t>
            </a:r>
            <a:r>
              <a:rPr lang="en-US" sz="2400" dirty="0" err="1" smtClean="0"/>
              <a:t>Intrumenter</a:t>
            </a:r>
            <a:r>
              <a:rPr lang="en-US" sz="2400" dirty="0" smtClean="0"/>
              <a:t> is based on SOOT, it inherits SOOT’s static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size limitations e.g., couldn’t handle large apps like </a:t>
            </a:r>
            <a:r>
              <a:rPr lang="en-US" sz="2400" dirty="0"/>
              <a:t>F</a:t>
            </a:r>
            <a:r>
              <a:rPr lang="en-US" sz="2400" dirty="0" smtClean="0"/>
              <a:t>acebook.</a:t>
            </a:r>
          </a:p>
          <a:p>
            <a:r>
              <a:rPr lang="en-US" sz="2400" dirty="0" smtClean="0"/>
              <a:t>Can be overcome with next-generation static analyzers.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AndroidSlicer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Applications:</a:t>
            </a:r>
          </a:p>
          <a:p>
            <a:r>
              <a:rPr lang="en-US" dirty="0" smtClean="0"/>
              <a:t>Failure inducing input analysis</a:t>
            </a:r>
          </a:p>
          <a:p>
            <a:r>
              <a:rPr lang="en-US" dirty="0" smtClean="0"/>
              <a:t>Fault localization</a:t>
            </a:r>
          </a:p>
          <a:p>
            <a:r>
              <a:rPr lang="en-US" dirty="0" smtClean="0"/>
              <a:t>Regression test suite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Failure-inducing Input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input parts responsible for a crash or error.</a:t>
            </a:r>
          </a:p>
          <a:p>
            <a:r>
              <a:rPr lang="en-US" sz="2000" dirty="0" smtClean="0"/>
              <a:t>Given                              ,   Output :                            along with their callbacks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406864"/>
            <a:ext cx="1447800" cy="307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33" y="2406864"/>
            <a:ext cx="1489280" cy="242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812" y="2341931"/>
            <a:ext cx="1491221" cy="30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00" y="2714729"/>
            <a:ext cx="9512311" cy="42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Fault Localization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identify the location of a fault in an </a:t>
            </a:r>
            <a:r>
              <a:rPr lang="en-US" dirty="0" smtClean="0"/>
              <a:t>app</a:t>
            </a:r>
          </a:p>
          <a:p>
            <a:r>
              <a:rPr lang="en-US" sz="2000" dirty="0" smtClean="0"/>
              <a:t>Given                          and </a:t>
            </a:r>
            <a:r>
              <a:rPr lang="en-US" sz="2000" dirty="0" err="1" smtClean="0"/>
              <a:t>Verror</a:t>
            </a:r>
            <a:r>
              <a:rPr lang="en-US" sz="2000" dirty="0" smtClean="0"/>
              <a:t>,  output, set of instructions leading to the error.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2438400"/>
            <a:ext cx="1411358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82" y="2700067"/>
            <a:ext cx="9142630" cy="40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Regression Test Suite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testing validates that changes </a:t>
            </a:r>
            <a:r>
              <a:rPr lang="en-US" dirty="0" err="1" smtClean="0"/>
              <a:t>introducd</a:t>
            </a:r>
            <a:r>
              <a:rPr lang="en-US" dirty="0" smtClean="0"/>
              <a:t> in a new app do not “break” features that worked previously.</a:t>
            </a:r>
          </a:p>
          <a:p>
            <a:r>
              <a:rPr lang="en-US" sz="2000" dirty="0" smtClean="0"/>
              <a:t>Give two apps V1 and V2, a test suite T1 that has run on V1:</a:t>
            </a:r>
          </a:p>
          <a:p>
            <a:r>
              <a:rPr lang="en-US" sz="2000" dirty="0" smtClean="0"/>
              <a:t>We need to find T2, the minimal subset of T1, that needs to be rerun on V2 to ensure V2 preserves V1’s functionality.</a:t>
            </a:r>
          </a:p>
          <a:p>
            <a:r>
              <a:rPr lang="en-US" sz="2000" dirty="0" err="1" smtClean="0"/>
              <a:t>Testcase</a:t>
            </a:r>
            <a:r>
              <a:rPr lang="en-US" sz="2000" dirty="0" smtClean="0"/>
              <a:t> selection: rerun only those test cases whose slices contain a modified statement.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6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devices 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  <a:r>
              <a:rPr lang="en-US" dirty="0" smtClean="0"/>
              <a:t> 2 Billion+</a:t>
            </a:r>
          </a:p>
          <a:p>
            <a:r>
              <a:rPr lang="en-US" dirty="0" smtClean="0"/>
              <a:t>Prone to development, </a:t>
            </a:r>
            <a:r>
              <a:rPr lang="en-US" dirty="0"/>
              <a:t>t</a:t>
            </a:r>
            <a:r>
              <a:rPr lang="en-US" dirty="0" smtClean="0"/>
              <a:t>esting and reliability issues.</a:t>
            </a:r>
          </a:p>
          <a:p>
            <a:r>
              <a:rPr lang="en-US" dirty="0" smtClean="0"/>
              <a:t>Slicing can be used in many contexts. (from Security</a:t>
            </a:r>
            <a:r>
              <a:rPr lang="en-US" dirty="0"/>
              <a:t> </a:t>
            </a:r>
            <a:r>
              <a:rPr lang="en-US" dirty="0" smtClean="0"/>
              <a:t>to  Debugging to Testing).</a:t>
            </a:r>
          </a:p>
          <a:p>
            <a:r>
              <a:rPr lang="en-US" dirty="0" smtClean="0"/>
              <a:t>No Slicing techniques for Android(smartphones in general)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Slicing</a:t>
            </a:r>
          </a:p>
          <a:p>
            <a:pPr lvl="1"/>
            <a:r>
              <a:rPr lang="en-US" sz="2000" dirty="0" smtClean="0"/>
              <a:t>App Dataset: 60 apps from play store</a:t>
            </a:r>
          </a:p>
          <a:p>
            <a:pPr lvl="1"/>
            <a:r>
              <a:rPr lang="en-US" sz="2000" dirty="0" smtClean="0"/>
              <a:t>Generating inputs and slicing criteria : Monkey setting to send the app 1000 UI Events.</a:t>
            </a:r>
          </a:p>
          <a:p>
            <a:pPr lvl="1"/>
            <a:r>
              <a:rPr lang="en-US" sz="2000" dirty="0" smtClean="0"/>
              <a:t>Correctness: Manual analysis of 10/60 apps. No </a:t>
            </a:r>
            <a:r>
              <a:rPr lang="en-US" sz="2000" dirty="0" err="1" smtClean="0"/>
              <a:t>omitions</a:t>
            </a:r>
            <a:r>
              <a:rPr lang="en-US" sz="2000" dirty="0" smtClean="0"/>
              <a:t> or incorrect additions</a:t>
            </a:r>
          </a:p>
          <a:p>
            <a:pPr lvl="1"/>
            <a:r>
              <a:rPr lang="en-US" sz="2000" dirty="0" smtClean="0"/>
              <a:t>Efficient: Low overhead of around 4%</a:t>
            </a:r>
          </a:p>
          <a:p>
            <a:r>
              <a:rPr lang="en-US" sz="2400" dirty="0" smtClean="0"/>
              <a:t>On 6 apps :</a:t>
            </a:r>
          </a:p>
          <a:p>
            <a:pPr lvl="1"/>
            <a:r>
              <a:rPr lang="en-US" sz="2000" dirty="0" smtClean="0"/>
              <a:t>Failure-inducing input analysis: instructions 320-182,527 but slices 16-57 instructions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419600"/>
            <a:ext cx="990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Fault Localization: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Regression </a:t>
            </a:r>
            <a:r>
              <a:rPr lang="en-US" sz="2400" dirty="0"/>
              <a:t>Test Suite </a:t>
            </a:r>
            <a:r>
              <a:rPr lang="en-US" sz="2400" dirty="0" smtClean="0"/>
              <a:t>Reduction 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53" y="2286000"/>
            <a:ext cx="1044014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3" y="4956176"/>
            <a:ext cx="8056459" cy="18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533400"/>
            <a:ext cx="114300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4800600"/>
            <a:ext cx="11582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Related Work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21328"/>
            <a:ext cx="91440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ahnschrift" panose="020B0502040204020203" pitchFamily="34" charset="0"/>
              </a:rPr>
              <a:t>In Web applications: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Slicing </a:t>
            </a:r>
            <a:r>
              <a:rPr lang="en-US" dirty="0">
                <a:latin typeface="Bahnschrift" panose="020B0502040204020203" pitchFamily="34" charset="0"/>
              </a:rPr>
              <a:t>event-based programs </a:t>
            </a:r>
            <a:r>
              <a:rPr lang="en-US" dirty="0" smtClean="0">
                <a:latin typeface="Bahnschrift" panose="020B0502040204020203" pitchFamily="34" charset="0"/>
              </a:rPr>
              <a:t>-&gt; Web applications (HTML,PHP,JS)</a:t>
            </a:r>
          </a:p>
          <a:p>
            <a:pPr lvl="1"/>
            <a:r>
              <a:rPr lang="en-US" sz="2400" dirty="0" smtClean="0">
                <a:latin typeface="Bahnschrift" panose="020B0502040204020203" pitchFamily="34" charset="0"/>
              </a:rPr>
              <a:t>Both are event-based but Android App lifecycle causes apps to run in different scopes and handle different sets of requests while Web apps have different build phases.</a:t>
            </a:r>
          </a:p>
          <a:p>
            <a:pPr lvl="1"/>
            <a:r>
              <a:rPr lang="en-US" sz="2400" dirty="0" smtClean="0">
                <a:latin typeface="Bahnschrift" panose="020B0502040204020203" pitchFamily="34" charset="0"/>
              </a:rPr>
              <a:t>Web app slicing tool (plugin) doesn’t require low overhead.</a:t>
            </a:r>
          </a:p>
          <a:p>
            <a:pPr lvl="1"/>
            <a:r>
              <a:rPr lang="en-US" sz="2400" dirty="0" smtClean="0">
                <a:latin typeface="Bahnschrift" panose="020B0502040204020203" pitchFamily="34" charset="0"/>
              </a:rPr>
              <a:t>Android requires IPC tracking.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In Static Slicing for Android </a:t>
            </a:r>
            <a:r>
              <a:rPr lang="en-US" dirty="0" smtClean="0">
                <a:latin typeface="Bahnschrift" panose="020B0502040204020203" pitchFamily="34" charset="0"/>
              </a:rPr>
              <a:t>apps (SAAF):</a:t>
            </a:r>
            <a:endParaRPr lang="en-US" dirty="0">
              <a:latin typeface="Bahnschrift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Static slicing doesn’t consider many aspects like late binding to dynamic event order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endParaRPr lang="en-US" dirty="0">
              <a:latin typeface="Bahnschrift" panose="020B0502040204020203" pitchFamily="34" charset="0"/>
            </a:endParaRPr>
          </a:p>
          <a:p>
            <a:pPr marL="408305" lvl="1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lvl="1"/>
            <a:endParaRPr lang="en-US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slicing approach and tool for Android that addresses challenges of event-based model.</a:t>
            </a:r>
          </a:p>
          <a:p>
            <a:r>
              <a:rPr lang="en-US" dirty="0" smtClean="0"/>
              <a:t>Asynchronous slicing approach that is precise yet low-overhead</a:t>
            </a:r>
          </a:p>
          <a:p>
            <a:r>
              <a:rPr lang="en-US" dirty="0" smtClean="0"/>
              <a:t>Experiments have been effective and efficient</a:t>
            </a:r>
          </a:p>
          <a:p>
            <a:endParaRPr lang="en-US" dirty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Forward Slicing</a:t>
            </a:r>
          </a:p>
          <a:p>
            <a:pPr lvl="1"/>
            <a:r>
              <a:rPr lang="en-US" dirty="0" smtClean="0"/>
              <a:t>Language agnostic slicing (different programming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2286000"/>
            <a:ext cx="3810000" cy="1524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 ?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46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651375"/>
          </a:xfrm>
        </p:spPr>
        <p:txBody>
          <a:bodyPr/>
          <a:lstStyle/>
          <a:p>
            <a:r>
              <a:rPr lang="en-US" dirty="0" smtClean="0"/>
              <a:t>Android’s event-based model :</a:t>
            </a:r>
          </a:p>
          <a:p>
            <a:pPr lvl="1"/>
            <a:r>
              <a:rPr lang="en-US" dirty="0" smtClean="0"/>
              <a:t>Consists of Components like Activities and one or more entry points.</a:t>
            </a:r>
          </a:p>
          <a:p>
            <a:pPr lvl="1"/>
            <a:r>
              <a:rPr lang="en-US" dirty="0" smtClean="0"/>
              <a:t>Each Activity provide core set of Callbacks during it’s lifecycle.</a:t>
            </a:r>
          </a:p>
          <a:p>
            <a:pPr lvl="1"/>
            <a:r>
              <a:rPr lang="en-US" dirty="0" smtClean="0"/>
              <a:t>Non-deterministic event can be touch, lifecycle event, message, etc.</a:t>
            </a:r>
          </a:p>
          <a:p>
            <a:endParaRPr lang="en-US" dirty="0"/>
          </a:p>
          <a:p>
            <a:r>
              <a:rPr lang="en-US" dirty="0" smtClean="0"/>
              <a:t>Program Slicing:</a:t>
            </a:r>
          </a:p>
          <a:p>
            <a:pPr lvl="1"/>
            <a:r>
              <a:rPr lang="en-US" dirty="0" smtClean="0"/>
              <a:t>Dynamic program slicing assists programmers in debugging.</a:t>
            </a:r>
          </a:p>
          <a:p>
            <a:pPr lvl="1"/>
            <a:r>
              <a:rPr lang="en-US" dirty="0" smtClean="0"/>
              <a:t>Backward Dynamic slice at instance </a:t>
            </a:r>
            <a:r>
              <a:rPr lang="en-US" i="1" dirty="0" smtClean="0"/>
              <a:t>S</a:t>
            </a:r>
            <a:r>
              <a:rPr lang="en-US" dirty="0" smtClean="0"/>
              <a:t> w.r.t </a:t>
            </a:r>
            <a:r>
              <a:rPr lang="en-US" i="1" dirty="0" smtClean="0"/>
              <a:t>slicing criterion &lt;</a:t>
            </a:r>
            <a:r>
              <a:rPr lang="en-US" i="1" dirty="0" err="1" smtClean="0"/>
              <a:t>t,s,value</a:t>
            </a:r>
            <a:r>
              <a:rPr lang="en-US" i="1" dirty="0" smtClean="0"/>
              <a:t>&gt;</a:t>
            </a:r>
            <a:r>
              <a:rPr lang="en-US" dirty="0" smtClean="0"/>
              <a:t> contain instructions that have a direct or indirect effect on </a:t>
            </a:r>
            <a:r>
              <a:rPr lang="en-US" i="1" dirty="0" smtClean="0"/>
              <a:t>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case of debugging, the slicing criterion means the instruction that causes a crash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9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Slicing Challenges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Low Overhead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Dynamic slicing should not interfere with execution of the app.</a:t>
            </a:r>
          </a:p>
          <a:p>
            <a:pPr lvl="1"/>
            <a:r>
              <a:rPr lang="en-US" sz="2000" dirty="0" smtClean="0"/>
              <a:t>Resources are more precious in mobiles than in desktops/server programs.</a:t>
            </a:r>
          </a:p>
          <a:p>
            <a:pPr lvl="1"/>
            <a:r>
              <a:rPr lang="en-US" sz="2000" dirty="0" smtClean="0"/>
              <a:t>Standard dynamic analyzer Pin crashed the 6 tested apps due to non-responsiveness.</a:t>
            </a:r>
          </a:p>
          <a:p>
            <a:pPr lvl="1"/>
            <a:r>
              <a:rPr lang="en-US" sz="2000" dirty="0" err="1" smtClean="0"/>
              <a:t>AndroidSlicer</a:t>
            </a:r>
            <a:r>
              <a:rPr lang="en-US" sz="2000" dirty="0" smtClean="0"/>
              <a:t> had a low over head of  around 5% with same 5000 UI events using Monkey setting.</a:t>
            </a:r>
          </a:p>
          <a:p>
            <a:pPr lvl="1"/>
            <a:r>
              <a:rPr lang="en-US" sz="2000" dirty="0" smtClean="0"/>
              <a:t>Another issue is introducing delays in GUI event processing.(long swipe vs 2 small swipes).</a:t>
            </a:r>
          </a:p>
          <a:p>
            <a:pPr lvl="1"/>
            <a:r>
              <a:rPr lang="en-US" sz="2000" dirty="0" smtClean="0"/>
              <a:t>Also, harmful interference due to GPS timings, or in event delivery and scheduling can derail an execution.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43" y="4191000"/>
            <a:ext cx="8534400" cy="25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for challenge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457063" lvl="1" indent="0">
              <a:buNone/>
            </a:pPr>
            <a:r>
              <a:rPr lang="en-US" sz="2400" b="1" dirty="0" smtClean="0"/>
              <a:t>Optimizing register tracking at the Android Framework(AF)/library boundary</a:t>
            </a:r>
          </a:p>
          <a:p>
            <a:pPr marL="1371326" lvl="2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u="sng" dirty="0" smtClean="0"/>
              <a:t>runtime tracing phase</a:t>
            </a:r>
            <a:r>
              <a:rPr lang="en-US" sz="2000" dirty="0" smtClean="0"/>
              <a:t>, for a call into the AF/Library, live registers are tracked until boundary of AF/lib: resumed upon exiting the AF/lib.</a:t>
            </a:r>
          </a:p>
          <a:p>
            <a:pPr marL="1371326" lvl="2" indent="-457200">
              <a:buFont typeface="+mj-lt"/>
              <a:buAutoNum type="arabicPeriod"/>
            </a:pPr>
            <a:endParaRPr lang="en-US" sz="2000" dirty="0" smtClean="0"/>
          </a:p>
          <a:p>
            <a:pPr marL="1371326" lvl="2" indent="-457200">
              <a:buFont typeface="+mj-lt"/>
              <a:buAutoNum type="arabicPeriod"/>
            </a:pPr>
            <a:r>
              <a:rPr lang="en-US" sz="2000" dirty="0" smtClean="0"/>
              <a:t>In the </a:t>
            </a:r>
            <a:r>
              <a:rPr lang="en-US" sz="2000" u="sng" dirty="0" smtClean="0"/>
              <a:t>Static analysis phase</a:t>
            </a:r>
            <a:r>
              <a:rPr lang="en-US" sz="2000" dirty="0" smtClean="0"/>
              <a:t>, we compute taint information(Source-&gt;sink) to identify those methods that take values upwards to the AF(sources) as well as those methods which return values downwards to the app code (Sink).</a:t>
            </a:r>
          </a:p>
          <a:p>
            <a:pPr marL="1371326" lvl="2" indent="-457200">
              <a:buFont typeface="+mj-lt"/>
              <a:buAutoNum type="arabicPeriod"/>
            </a:pPr>
            <a:endParaRPr lang="en-US" sz="2000" u="sng" dirty="0"/>
          </a:p>
          <a:p>
            <a:pPr marL="1371326" lvl="2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u="sng" dirty="0" smtClean="0"/>
              <a:t>trace processing phase</a:t>
            </a:r>
            <a:r>
              <a:rPr lang="en-US" sz="2000" dirty="0" smtClean="0"/>
              <a:t>, we instantiate the static taint information with the registers tracked into and out of the framework.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5154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Slicing Challenges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b="1" dirty="0" smtClean="0"/>
              <a:t>High-throughput Wide-ranging output</a:t>
            </a:r>
          </a:p>
          <a:p>
            <a:pPr lvl="1"/>
            <a:r>
              <a:rPr lang="en-US" sz="2000" dirty="0" smtClean="0"/>
              <a:t>Traditiona</a:t>
            </a:r>
            <a:r>
              <a:rPr lang="en-US" sz="2000" dirty="0"/>
              <a:t>l</a:t>
            </a:r>
            <a:r>
              <a:rPr lang="en-US" sz="2000" dirty="0" smtClean="0"/>
              <a:t> applications take inputs from files, network, keyboard and mouse.</a:t>
            </a:r>
          </a:p>
          <a:p>
            <a:pPr lvl="1"/>
            <a:r>
              <a:rPr lang="en-US" sz="2000" dirty="0" smtClean="0"/>
              <a:t>In contrast, Android apps have wide range of sources:</a:t>
            </a:r>
          </a:p>
          <a:p>
            <a:pPr lvl="2"/>
            <a:r>
              <a:rPr lang="en-US" sz="2000" dirty="0" smtClean="0"/>
              <a:t>Touch-, sensor- oriented, receiving high throughout, time sensitive input.</a:t>
            </a:r>
          </a:p>
          <a:p>
            <a:pPr lvl="2"/>
            <a:r>
              <a:rPr lang="en-US" sz="2000" dirty="0" smtClean="0"/>
              <a:t>Typical per-second event rates are:</a:t>
            </a:r>
          </a:p>
          <a:p>
            <a:pPr lvl="3"/>
            <a:r>
              <a:rPr lang="en-US" sz="2000" dirty="0" smtClean="0"/>
              <a:t>70 for GPS </a:t>
            </a:r>
          </a:p>
          <a:p>
            <a:pPr lvl="3"/>
            <a:r>
              <a:rPr lang="en-US" sz="2000" dirty="0" smtClean="0"/>
              <a:t>54 for Camera</a:t>
            </a:r>
          </a:p>
          <a:p>
            <a:pPr lvl="3"/>
            <a:r>
              <a:rPr lang="en-US" sz="2000" dirty="0" smtClean="0"/>
              <a:t>386 for audio</a:t>
            </a:r>
          </a:p>
          <a:p>
            <a:pPr lvl="3"/>
            <a:r>
              <a:rPr lang="en-US" sz="2000" dirty="0" smtClean="0"/>
              <a:t>250 for network</a:t>
            </a:r>
          </a:p>
          <a:p>
            <a:pPr lvl="3"/>
            <a:r>
              <a:rPr lang="en-US" sz="2000" dirty="0" smtClean="0"/>
              <a:t>A simple swipe is </a:t>
            </a:r>
            <a:r>
              <a:rPr lang="en-US" sz="2000" b="1" dirty="0" smtClean="0"/>
              <a:t>301</a:t>
            </a:r>
            <a:r>
              <a:rPr lang="en-US" sz="2000" dirty="0" smtClean="0"/>
              <a:t> events per second.</a:t>
            </a:r>
          </a:p>
          <a:p>
            <a:pPr lvl="1"/>
            <a:endParaRPr lang="en-US" sz="2600" dirty="0"/>
          </a:p>
          <a:p>
            <a:pPr lvl="1"/>
            <a:r>
              <a:rPr lang="en-US" sz="2000" dirty="0" smtClean="0"/>
              <a:t>Thus, we require low-overhead tracking of high-throughput multi-sourced input.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01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for challenge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457063" lvl="1" indent="0">
              <a:buNone/>
            </a:pPr>
            <a:r>
              <a:rPr lang="en-US" sz="2400" b="1" dirty="0" smtClean="0"/>
              <a:t>Intercepting the registers at event processing boundary </a:t>
            </a:r>
          </a:p>
          <a:p>
            <a:pPr marL="457063" lvl="1" indent="0">
              <a:buNone/>
            </a:pPr>
            <a:r>
              <a:rPr lang="en-US" sz="2000" dirty="0" smtClean="0"/>
              <a:t>For example, swipes are series of touches, with event handler :</a:t>
            </a:r>
          </a:p>
          <a:p>
            <a:pPr marL="457063" lvl="1" indent="0">
              <a:buNone/>
            </a:pPr>
            <a:endParaRPr lang="en-US" sz="2000" dirty="0" smtClean="0"/>
          </a:p>
          <a:p>
            <a:pPr lvl="2"/>
            <a:endParaRPr lang="en-US" sz="1600" dirty="0"/>
          </a:p>
          <a:p>
            <a:pPr lvl="2"/>
            <a:r>
              <a:rPr lang="en-US" sz="2000" dirty="0" smtClean="0"/>
              <a:t>We intercept the event by tracking the registers that hold the event handler parameters, i.e.,  e1, e2, </a:t>
            </a:r>
            <a:r>
              <a:rPr lang="en-US" sz="2000" dirty="0" err="1" smtClean="0"/>
              <a:t>velocityX</a:t>
            </a:r>
            <a:r>
              <a:rPr lang="en-US" sz="2000" dirty="0" smtClean="0"/>
              <a:t>, </a:t>
            </a:r>
            <a:r>
              <a:rPr lang="en-US" sz="2000" dirty="0" err="1" smtClean="0"/>
              <a:t>velocityY</a:t>
            </a:r>
            <a:r>
              <a:rPr lang="en-US" sz="2000" dirty="0" smtClean="0"/>
              <a:t>, and tagging them as external inputs</a:t>
            </a:r>
          </a:p>
          <a:p>
            <a:pPr lvl="2"/>
            <a:r>
              <a:rPr lang="en-US" sz="2000" dirty="0" smtClean="0"/>
              <a:t>2 advantages of this approach:</a:t>
            </a:r>
          </a:p>
          <a:p>
            <a:pPr lvl="3"/>
            <a:r>
              <a:rPr lang="en-US" sz="2000" dirty="0" smtClean="0"/>
              <a:t>First, register tracking is efficient, ensuring scalability.</a:t>
            </a:r>
          </a:p>
          <a:p>
            <a:pPr lvl="3"/>
            <a:r>
              <a:rPr lang="en-US" sz="2000" dirty="0" smtClean="0"/>
              <a:t>Second, being able to trace program behavior, e.g., helps in efficient and effective fault localization.</a:t>
            </a:r>
          </a:p>
          <a:p>
            <a:pPr lvl="3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1" y="2209800"/>
            <a:ext cx="939799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122237"/>
            <a:ext cx="10512862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Android Slicing Challenges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86" y="1447800"/>
            <a:ext cx="1097143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3.   Finding </a:t>
            </a:r>
            <a:r>
              <a:rPr lang="en-US" sz="2400" b="1" dirty="0"/>
              <a:t>Program Starting Points</a:t>
            </a:r>
            <a:endParaRPr lang="en-US" sz="2400" b="1" dirty="0" smtClean="0"/>
          </a:p>
          <a:p>
            <a:pPr lvl="1"/>
            <a:r>
              <a:rPr lang="en-US" sz="2000" dirty="0" smtClean="0"/>
              <a:t>Unlike tradition Java programs, Android apps have multiple entry points.</a:t>
            </a:r>
          </a:p>
          <a:p>
            <a:pPr lvl="1"/>
            <a:r>
              <a:rPr lang="en-US" sz="2000" dirty="0" smtClean="0"/>
              <a:t>Tracing back across multiple callbacks() like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() when changing rotation of phone.</a:t>
            </a:r>
          </a:p>
          <a:p>
            <a:pPr lvl="1"/>
            <a:r>
              <a:rPr lang="en-US" sz="2000" dirty="0" smtClean="0"/>
              <a:t>Without lifecycle-aware slicing approach i.e.,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 is called upon restart, we won’t be able to construct the correct slice.</a:t>
            </a:r>
          </a:p>
          <a:p>
            <a:pPr lvl="1"/>
            <a:r>
              <a:rPr lang="en-US" sz="2000" dirty="0" smtClean="0"/>
              <a:t>A traditional slicing approach cannot find the start point of slicing and returns empty slice {} instead of {7,6,3,2} when tracking value “</a:t>
            </a:r>
            <a:r>
              <a:rPr lang="en-US" sz="2000" i="1" dirty="0" smtClean="0"/>
              <a:t>name”.</a:t>
            </a:r>
            <a:endParaRPr lang="en-US" sz="2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697015"/>
            <a:ext cx="9601200" cy="31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6771</TotalTime>
  <Words>2236</Words>
  <Application>Microsoft Office PowerPoint</Application>
  <PresentationFormat>Custom</PresentationFormat>
  <Paragraphs>241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Unicode MS</vt:lpstr>
      <vt:lpstr>Arial</vt:lpstr>
      <vt:lpstr>Bahnschrift</vt:lpstr>
      <vt:lpstr>Calibri</vt:lpstr>
      <vt:lpstr>Calibri Light</vt:lpstr>
      <vt:lpstr>Corbel</vt:lpstr>
      <vt:lpstr>Office Theme</vt:lpstr>
      <vt:lpstr>University of Illinois Chicago</vt:lpstr>
      <vt:lpstr>Goals</vt:lpstr>
      <vt:lpstr>Motivation</vt:lpstr>
      <vt:lpstr>Background</vt:lpstr>
      <vt:lpstr>Android Slicing Challenges </vt:lpstr>
      <vt:lpstr>Solution for challenge 1</vt:lpstr>
      <vt:lpstr>Android Slicing Challenges </vt:lpstr>
      <vt:lpstr>Solution for challenge 2</vt:lpstr>
      <vt:lpstr>Android Slicing Challenges </vt:lpstr>
      <vt:lpstr>Solution for challenge 3</vt:lpstr>
      <vt:lpstr>Android Slicing Challenges </vt:lpstr>
      <vt:lpstr>PowerPoint Presentation</vt:lpstr>
      <vt:lpstr>Solution for challenge 4</vt:lpstr>
      <vt:lpstr>Android Slicing Challenges </vt:lpstr>
      <vt:lpstr>Solution for challenge 5</vt:lpstr>
      <vt:lpstr>PowerPoint Presentation</vt:lpstr>
      <vt:lpstr>Algorithm Design</vt:lpstr>
      <vt:lpstr>Instrumentation Stage</vt:lpstr>
      <vt:lpstr>2.  Constructing method Summaries</vt:lpstr>
      <vt:lpstr>2.  Runtime Trace Collection stage</vt:lpstr>
      <vt:lpstr>3.  On-demand Static Analysis</vt:lpstr>
      <vt:lpstr>4.  Trace processing and PDG construction</vt:lpstr>
      <vt:lpstr>5.  Generating program Slices from PDG </vt:lpstr>
      <vt:lpstr>PowerPoint Presentation</vt:lpstr>
      <vt:lpstr>6.  Limitation of Implementation</vt:lpstr>
      <vt:lpstr>Applications of AndroidSlicer</vt:lpstr>
      <vt:lpstr>1.  Failure-inducing Input Analysis</vt:lpstr>
      <vt:lpstr>2.  Fault Localization </vt:lpstr>
      <vt:lpstr>3.  Regression Test Suite Reduction</vt:lpstr>
      <vt:lpstr>Evaluation</vt:lpstr>
      <vt:lpstr>PowerPoint Presentation</vt:lpstr>
      <vt:lpstr>PowerPoint Presentation</vt:lpstr>
      <vt:lpstr>Related Work</vt:lpstr>
      <vt:lpstr>Summary</vt:lpstr>
      <vt:lpstr>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Chicago</dc:title>
  <dc:creator>sai teja groove karnati</dc:creator>
  <cp:lastModifiedBy>sai teja groove karnati</cp:lastModifiedBy>
  <cp:revision>75</cp:revision>
  <dcterms:created xsi:type="dcterms:W3CDTF">2020-02-03T05:47:29Z</dcterms:created>
  <dcterms:modified xsi:type="dcterms:W3CDTF">2020-02-12T01:31:35Z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