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5C20957-BC77-4DBB-B3C9-21DB68242101}" type="datetimeFigureOut">
              <a:rPr lang="en-US" smtClean="0"/>
              <a:t>12/7/2022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207631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20957-BC77-4DBB-B3C9-21DB6824210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14550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C20957-BC77-4DBB-B3C9-21DB6824210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2130557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C20957-BC77-4DBB-B3C9-21DB6824210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4010021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20957-BC77-4DBB-B3C9-21DB6824210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1589818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C20957-BC77-4DBB-B3C9-21DB68242101}"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1274359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C20957-BC77-4DBB-B3C9-21DB68242101}" type="datetimeFigureOut">
              <a:rPr lang="en-US" smtClean="0"/>
              <a:t>12/7/2022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44369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5C20957-BC77-4DBB-B3C9-21DB6824210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4157774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C20957-BC77-4DBB-B3C9-21DB6824210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149809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20957-BC77-4DBB-B3C9-21DB6824210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283642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20957-BC77-4DBB-B3C9-21DB6824210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75054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C20957-BC77-4DBB-B3C9-21DB6824210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94850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C20957-BC77-4DBB-B3C9-21DB68242101}"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1273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C20957-BC77-4DBB-B3C9-21DB68242101}"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135390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20957-BC77-4DBB-B3C9-21DB68242101}"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288597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20957-BC77-4DBB-B3C9-21DB6824210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39592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20957-BC77-4DBB-B3C9-21DB6824210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CE6A4E5-752C-403B-83B7-41ECD2492CDE}" type="slidenum">
              <a:rPr lang="en-US" smtClean="0"/>
              <a:t>‹#›</a:t>
            </a:fld>
            <a:endParaRPr lang="en-US"/>
          </a:p>
        </p:txBody>
      </p:sp>
    </p:spTree>
    <p:extLst>
      <p:ext uri="{BB962C8B-B14F-4D97-AF65-F5344CB8AC3E}">
        <p14:creationId xmlns:p14="http://schemas.microsoft.com/office/powerpoint/2010/main" val="350030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C20957-BC77-4DBB-B3C9-21DB68242101}" type="datetimeFigureOut">
              <a:rPr lang="en-US" smtClean="0"/>
              <a:t>12/7/2022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CE6A4E5-752C-403B-83B7-41ECD2492CDE}" type="slidenum">
              <a:rPr lang="en-US" smtClean="0"/>
              <a:t>‹#›</a:t>
            </a:fld>
            <a:endParaRPr lang="en-US"/>
          </a:p>
        </p:txBody>
      </p:sp>
    </p:spTree>
    <p:extLst>
      <p:ext uri="{BB962C8B-B14F-4D97-AF65-F5344CB8AC3E}">
        <p14:creationId xmlns:p14="http://schemas.microsoft.com/office/powerpoint/2010/main" val="2825142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2210350D-8FB8-4DCF-75BE-DD5C5C63271B}"/>
              </a:ext>
            </a:extLst>
          </p:cNvPr>
          <p:cNvSpPr>
            <a:spLocks noGrp="1"/>
          </p:cNvSpPr>
          <p:nvPr>
            <p:ph type="ctrTitle"/>
          </p:nvPr>
        </p:nvSpPr>
        <p:spPr>
          <a:xfrm>
            <a:off x="657225" y="1323975"/>
            <a:ext cx="10877550" cy="2000250"/>
          </a:xfrm>
        </p:spPr>
        <p:txBody>
          <a:bodyPr>
            <a:normAutofit/>
          </a:bodyPr>
          <a:lstStyle/>
          <a:p>
            <a:r>
              <a:rPr lang="en-US" b="1" dirty="0">
                <a:solidFill>
                  <a:schemeClr val="bg1"/>
                </a:solidFill>
              </a:rPr>
              <a:t>Semantic Textual Similarity of Quora question pairs</a:t>
            </a:r>
          </a:p>
        </p:txBody>
      </p:sp>
      <p:sp>
        <p:nvSpPr>
          <p:cNvPr id="3" name="Subtitle 2">
            <a:extLst>
              <a:ext uri="{FF2B5EF4-FFF2-40B4-BE49-F238E27FC236}">
                <a16:creationId xmlns="" xmlns:a16="http://schemas.microsoft.com/office/drawing/2014/main" id="{F481FF40-D7EA-94C1-4406-6E2BC047FDA5}"/>
              </a:ext>
            </a:extLst>
          </p:cNvPr>
          <p:cNvSpPr>
            <a:spLocks noGrp="1"/>
          </p:cNvSpPr>
          <p:nvPr>
            <p:ph type="subTitle" idx="1"/>
          </p:nvPr>
        </p:nvSpPr>
        <p:spPr>
          <a:xfrm>
            <a:off x="8448675" y="4914901"/>
            <a:ext cx="3019425" cy="1400176"/>
          </a:xfrm>
        </p:spPr>
        <p:txBody>
          <a:bodyPr>
            <a:noAutofit/>
          </a:bodyPr>
          <a:lstStyle/>
          <a:p>
            <a:r>
              <a:rPr lang="en-US" dirty="0">
                <a:solidFill>
                  <a:schemeClr val="bg1"/>
                </a:solidFill>
              </a:rPr>
              <a:t>Team Members:</a:t>
            </a:r>
          </a:p>
          <a:p>
            <a:r>
              <a:rPr lang="en-US" dirty="0">
                <a:solidFill>
                  <a:schemeClr val="bg1"/>
                </a:solidFill>
              </a:rPr>
              <a:t>	Sai Teja </a:t>
            </a:r>
            <a:r>
              <a:rPr lang="en-US" dirty="0" err="1">
                <a:solidFill>
                  <a:schemeClr val="bg1"/>
                </a:solidFill>
              </a:rPr>
              <a:t>Karlapudi</a:t>
            </a:r>
            <a:endParaRPr lang="en-US" dirty="0">
              <a:solidFill>
                <a:schemeClr val="bg1"/>
              </a:solidFill>
            </a:endParaRPr>
          </a:p>
          <a:p>
            <a:r>
              <a:rPr lang="en-US" dirty="0">
                <a:solidFill>
                  <a:schemeClr val="bg1"/>
                </a:solidFill>
              </a:rPr>
              <a:t>	Bhavana Srushti</a:t>
            </a:r>
          </a:p>
        </p:txBody>
      </p:sp>
    </p:spTree>
    <p:extLst>
      <p:ext uri="{BB962C8B-B14F-4D97-AF65-F5344CB8AC3E}">
        <p14:creationId xmlns:p14="http://schemas.microsoft.com/office/powerpoint/2010/main" val="414418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988FEB-A381-0420-C477-24AD1EEE9994}"/>
              </a:ext>
            </a:extLst>
          </p:cNvPr>
          <p:cNvSpPr>
            <a:spLocks noGrp="1"/>
          </p:cNvSpPr>
          <p:nvPr>
            <p:ph type="title"/>
          </p:nvPr>
        </p:nvSpPr>
        <p:spPr>
          <a:xfrm>
            <a:off x="5048349" y="756186"/>
            <a:ext cx="2095299" cy="1325563"/>
          </a:xfrm>
        </p:spPr>
        <p:txBody>
          <a:bodyPr/>
          <a:lstStyle/>
          <a:p>
            <a:r>
              <a:rPr lang="en-US" dirty="0" smtClean="0">
                <a:latin typeface="Calibri" panose="020F0502020204030204" pitchFamily="34" charset="0"/>
                <a:cs typeface="Calibri" panose="020F0502020204030204" pitchFamily="34" charset="0"/>
              </a:rPr>
              <a:t>Objective</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4C5A3E95-4BD0-6AB9-1EE4-629C1F45D363}"/>
              </a:ext>
            </a:extLst>
          </p:cNvPr>
          <p:cNvSpPr>
            <a:spLocks noGrp="1"/>
          </p:cNvSpPr>
          <p:nvPr>
            <p:ph idx="1"/>
          </p:nvPr>
        </p:nvSpPr>
        <p:spPr>
          <a:xfrm>
            <a:off x="466724" y="2443163"/>
            <a:ext cx="11258550" cy="4062412"/>
          </a:xfrm>
        </p:spPr>
        <p:txBody>
          <a:bodyPr>
            <a:normAutofit/>
          </a:bodyPr>
          <a:lstStyle/>
          <a:p>
            <a:r>
              <a:rPr lang="en-US" sz="2400" dirty="0">
                <a:latin typeface="Calibri" panose="020F0502020204030204" pitchFamily="34" charset="0"/>
                <a:cs typeface="Calibri" panose="020F0502020204030204" pitchFamily="34" charset="0"/>
              </a:rPr>
              <a:t>The objective of the project is to determine whether or not the question pairings have similar intentions.</a:t>
            </a:r>
          </a:p>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To measure the semantic relationship between two entities using Pre-trained models like </a:t>
            </a:r>
            <a:r>
              <a:rPr lang="en-US" sz="2400" dirty="0" err="1">
                <a:latin typeface="Calibri" panose="020F0502020204030204" pitchFamily="34" charset="0"/>
                <a:cs typeface="Calibri" panose="020F0502020204030204" pitchFamily="34" charset="0"/>
              </a:rPr>
              <a:t>RoBERTa</a:t>
            </a:r>
            <a:r>
              <a:rPr lang="en-US" sz="2400" dirty="0">
                <a:latin typeface="Calibri" panose="020F0502020204030204" pitchFamily="34" charset="0"/>
                <a:cs typeface="Calibri" panose="020F0502020204030204" pitchFamily="34" charset="0"/>
              </a:rPr>
              <a:t>, BERT </a:t>
            </a:r>
            <a:r>
              <a:rPr lang="en-US" sz="2400" dirty="0" smtClean="0">
                <a:latin typeface="Calibri" panose="020F0502020204030204" pitchFamily="34" charset="0"/>
                <a:cs typeface="Calibri" panose="020F0502020204030204" pitchFamily="34" charset="0"/>
              </a:rPr>
              <a:t>and </a:t>
            </a:r>
            <a:r>
              <a:rPr lang="en-US" sz="2400" dirty="0">
                <a:latin typeface="Calibri" panose="020F0502020204030204" pitchFamily="34" charset="0"/>
                <a:cs typeface="Calibri" panose="020F0502020204030204" pitchFamily="34" charset="0"/>
              </a:rPr>
              <a:t>Distill BERT</a:t>
            </a:r>
            <a:r>
              <a:rPr lang="en-US" sz="2400" dirty="0" smtClean="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Evaluate </a:t>
            </a:r>
            <a:r>
              <a:rPr lang="en-US" sz="2400" dirty="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performance of different models using F1 score as the metrics.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885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5B55C2-68BC-5893-50A9-B82A8C7CDE54}"/>
              </a:ext>
            </a:extLst>
          </p:cNvPr>
          <p:cNvSpPr>
            <a:spLocks noGrp="1"/>
          </p:cNvSpPr>
          <p:nvPr>
            <p:ph type="title"/>
          </p:nvPr>
        </p:nvSpPr>
        <p:spPr/>
        <p:txBody>
          <a:bodyPr/>
          <a:lstStyle/>
          <a:p>
            <a:pPr algn="ctr"/>
            <a:r>
              <a:rPr lang="en-US" dirty="0" smtClean="0">
                <a:latin typeface="Calibri" panose="020F0502020204030204" pitchFamily="34" charset="0"/>
                <a:cs typeface="Calibri" panose="020F0502020204030204" pitchFamily="34" charset="0"/>
              </a:rPr>
              <a:t>Why this Project?</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E6DDD7A2-B7E5-7BC4-E725-0BF11BAB8AF0}"/>
              </a:ext>
            </a:extLst>
          </p:cNvPr>
          <p:cNvSpPr>
            <a:spLocks noGrp="1"/>
          </p:cNvSpPr>
          <p:nvPr>
            <p:ph idx="1"/>
          </p:nvPr>
        </p:nvSpPr>
        <p:spPr>
          <a:xfrm>
            <a:off x="402479" y="2251075"/>
            <a:ext cx="10646521" cy="4178300"/>
          </a:xfrm>
        </p:spPr>
        <p:txBody>
          <a:bodyPr>
            <a:noAutofit/>
          </a:bodyPr>
          <a:lstStyle/>
          <a:p>
            <a:r>
              <a:rPr lang="en-US" sz="2400" dirty="0">
                <a:latin typeface="Calibri" panose="020F0502020204030204" pitchFamily="34" charset="0"/>
                <a:cs typeface="Calibri" panose="020F0502020204030204" pitchFamily="34" charset="0"/>
              </a:rPr>
              <a:t>We have various querying applications like </a:t>
            </a:r>
            <a:r>
              <a:rPr lang="en-US" sz="2400" dirty="0" err="1">
                <a:latin typeface="Calibri" panose="020F0502020204030204" pitchFamily="34" charset="0"/>
                <a:cs typeface="Calibri" panose="020F0502020204030204" pitchFamily="34" charset="0"/>
              </a:rPr>
              <a:t>StackOverflow</a:t>
            </a:r>
            <a:r>
              <a:rPr lang="en-US" sz="2400" dirty="0">
                <a:latin typeface="Calibri" panose="020F0502020204030204" pitchFamily="34" charset="0"/>
                <a:cs typeface="Calibri" panose="020F0502020204030204" pitchFamily="34" charset="0"/>
              </a:rPr>
              <a:t>, Quora, etc.  In such kind of applications, it is important to eradicate the similar kind of question postings.</a:t>
            </a:r>
          </a:p>
          <a:p>
            <a:r>
              <a:rPr lang="en-US" sz="2400" dirty="0">
                <a:latin typeface="Calibri" panose="020F0502020204030204" pitchFamily="34" charset="0"/>
                <a:cs typeface="Calibri" panose="020F0502020204030204" pitchFamily="34" charset="0"/>
              </a:rPr>
              <a:t>This will cause the users to struggle to find the best and proper solutions to the specific queries. It will also lead the users to answer the same question for multiple times.</a:t>
            </a:r>
          </a:p>
          <a:p>
            <a:r>
              <a:rPr lang="en-US" sz="2400" dirty="0">
                <a:latin typeface="Calibri" panose="020F0502020204030204" pitchFamily="34" charset="0"/>
                <a:cs typeface="Calibri" panose="020F0502020204030204" pitchFamily="34" charset="0"/>
              </a:rPr>
              <a:t>Having duplicates in an application will prevent its users from getting the right answers at one place.</a:t>
            </a:r>
          </a:p>
          <a:p>
            <a:r>
              <a:rPr lang="en-US" sz="2400" dirty="0">
                <a:latin typeface="Calibri" panose="020F0502020204030204" pitchFamily="34" charset="0"/>
                <a:cs typeface="Calibri" panose="020F0502020204030204" pitchFamily="34" charset="0"/>
              </a:rPr>
              <a:t>This might not look like a small problem at the start, but it will become a major issue when the number of queries in an application increases.</a:t>
            </a:r>
          </a:p>
        </p:txBody>
      </p:sp>
    </p:spTree>
    <p:extLst>
      <p:ext uri="{BB962C8B-B14F-4D97-AF65-F5344CB8AC3E}">
        <p14:creationId xmlns:p14="http://schemas.microsoft.com/office/powerpoint/2010/main" val="38330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E8247D-B664-9079-60DC-483E875465DF}"/>
              </a:ext>
            </a:extLst>
          </p:cNvPr>
          <p:cNvSpPr>
            <a:spLocks noGrp="1"/>
          </p:cNvSpPr>
          <p:nvPr>
            <p:ph type="title"/>
          </p:nvPr>
        </p:nvSpPr>
        <p:spPr>
          <a:xfrm>
            <a:off x="4525249" y="1038982"/>
            <a:ext cx="3267756" cy="706964"/>
          </a:xfrm>
        </p:spPr>
        <p:txBody>
          <a:bodyPr/>
          <a:lstStyle/>
          <a:p>
            <a:r>
              <a:rPr lang="en-US" dirty="0">
                <a:latin typeface="Calibri" panose="020F0502020204030204" pitchFamily="34" charset="0"/>
                <a:cs typeface="Calibri" panose="020F0502020204030204" pitchFamily="34" charset="0"/>
              </a:rPr>
              <a:t>Methodology</a:t>
            </a:r>
          </a:p>
        </p:txBody>
      </p:sp>
      <p:sp>
        <p:nvSpPr>
          <p:cNvPr id="3" name="Content Placeholder 2">
            <a:extLst>
              <a:ext uri="{FF2B5EF4-FFF2-40B4-BE49-F238E27FC236}">
                <a16:creationId xmlns="" xmlns:a16="http://schemas.microsoft.com/office/drawing/2014/main" id="{3A039411-1906-7C6B-B3F3-F68F8C937DAA}"/>
              </a:ext>
            </a:extLst>
          </p:cNvPr>
          <p:cNvSpPr>
            <a:spLocks noGrp="1"/>
          </p:cNvSpPr>
          <p:nvPr>
            <p:ph idx="1"/>
          </p:nvPr>
        </p:nvSpPr>
        <p:spPr>
          <a:xfrm>
            <a:off x="535829" y="2276475"/>
            <a:ext cx="11246596" cy="4476749"/>
          </a:xfrm>
        </p:spPr>
        <p:txBody>
          <a:bodyPr>
            <a:noAutofit/>
          </a:bodyPr>
          <a:lstStyle/>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We have split the data into training and testing , then we have removed columns from the dataset that are not required.</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We have then removed the NA values from the from the dataset. Then we have passed the each question through the models, to get word embedding.</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After calculating the word embedding's, we have set the threshold of similarity between questions as 0.6, accordingly set the values of predications as 0 or 1.</a:t>
            </a: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We already have the ground truth from the dataset and using this prediction values we have calculated the f1 score for each model.</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We have used the pre-trained </a:t>
            </a:r>
            <a:r>
              <a:rPr lang="en-US" sz="2000" dirty="0" err="1">
                <a:latin typeface="Calibri" panose="020F0502020204030204" pitchFamily="34" charset="0"/>
                <a:cs typeface="Calibri" panose="020F0502020204030204" pitchFamily="34" charset="0"/>
              </a:rPr>
              <a:t>RoBERTa</a:t>
            </a:r>
            <a:r>
              <a:rPr lang="en-US" sz="2000" dirty="0">
                <a:latin typeface="Calibri" panose="020F0502020204030204" pitchFamily="34" charset="0"/>
                <a:cs typeface="Calibri" panose="020F0502020204030204" pitchFamily="34" charset="0"/>
              </a:rPr>
              <a:t>, BERT, Distill </a:t>
            </a:r>
            <a:r>
              <a:rPr lang="en-US" sz="2000" dirty="0" smtClean="0">
                <a:latin typeface="Calibri" panose="020F0502020204030204" pitchFamily="34" charset="0"/>
                <a:cs typeface="Calibri" panose="020F0502020204030204" pitchFamily="34" charset="0"/>
              </a:rPr>
              <a:t>BERT models </a:t>
            </a:r>
            <a:r>
              <a:rPr lang="en-US" sz="2000" dirty="0">
                <a:latin typeface="Calibri" panose="020F0502020204030204" pitchFamily="34" charset="0"/>
                <a:cs typeface="Calibri" panose="020F0502020204030204" pitchFamily="34" charset="0"/>
              </a:rPr>
              <a:t>to get the embeddings for the Quora question pairs</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We have few errors while working on the fine-tuning part of the model. </a:t>
            </a: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327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8AB8F3A8-1491-F530-09A5-19396F014B72}"/>
              </a:ext>
            </a:extLst>
          </p:cNvPr>
          <p:cNvSpPr>
            <a:spLocks noGrp="1"/>
          </p:cNvSpPr>
          <p:nvPr>
            <p:ph type="title"/>
          </p:nvPr>
        </p:nvSpPr>
        <p:spPr>
          <a:xfrm>
            <a:off x="3725975" y="1122958"/>
            <a:ext cx="4740049" cy="706964"/>
          </a:xfrm>
        </p:spPr>
        <p:txBody>
          <a:bodyPr/>
          <a:lstStyle/>
          <a:p>
            <a:r>
              <a:rPr lang="en-US" dirty="0">
                <a:latin typeface="Calibri" panose="020F0502020204030204" pitchFamily="34" charset="0"/>
                <a:cs typeface="Calibri" panose="020F0502020204030204" pitchFamily="34" charset="0"/>
              </a:rPr>
              <a:t>Evaluation </a:t>
            </a:r>
            <a:r>
              <a:rPr lang="en-US" dirty="0" smtClean="0">
                <a:latin typeface="Calibri" panose="020F0502020204030204" pitchFamily="34" charset="0"/>
                <a:cs typeface="Calibri" panose="020F0502020204030204" pitchFamily="34" charset="0"/>
              </a:rPr>
              <a:t>Metrics</a:t>
            </a:r>
            <a:endParaRPr lang="en-US" dirty="0">
              <a:latin typeface="Calibri" panose="020F0502020204030204" pitchFamily="34" charset="0"/>
              <a:cs typeface="Calibri" panose="020F0502020204030204" pitchFamily="34" charset="0"/>
            </a:endParaRPr>
          </a:p>
        </p:txBody>
      </p:sp>
      <p:sp>
        <p:nvSpPr>
          <p:cNvPr id="4" name="TextBox 3"/>
          <p:cNvSpPr txBox="1"/>
          <p:nvPr/>
        </p:nvSpPr>
        <p:spPr>
          <a:xfrm>
            <a:off x="708338" y="2434107"/>
            <a:ext cx="10625070" cy="1200329"/>
          </a:xfrm>
          <a:prstGeom prst="rect">
            <a:avLst/>
          </a:prstGeom>
          <a:noFill/>
        </p:spPr>
        <p:txBody>
          <a:bodyPr wrap="square" rtlCol="0">
            <a:spAutoFit/>
          </a:bodyPr>
          <a:lstStyle/>
          <a:p>
            <a:r>
              <a:rPr lang="en-US" sz="2400" dirty="0">
                <a:ln w="0"/>
                <a:latin typeface="Calibri" panose="020F0502020204030204" pitchFamily="34" charset="0"/>
                <a:cs typeface="Calibri" panose="020F0502020204030204" pitchFamily="34" charset="0"/>
              </a:rPr>
              <a:t>We have calculated the F1 score for each model, to evaluate their performance</a:t>
            </a:r>
            <a:r>
              <a:rPr lang="en-US" sz="2400" dirty="0" smtClean="0">
                <a:ln w="0"/>
                <a:latin typeface="Calibri" panose="020F0502020204030204" pitchFamily="34" charset="0"/>
                <a:cs typeface="Calibri" panose="020F0502020204030204" pitchFamily="34" charset="0"/>
              </a:rPr>
              <a:t>:</a:t>
            </a:r>
          </a:p>
          <a:p>
            <a:endParaRPr lang="en-US" sz="2400" dirty="0">
              <a:ln w="0"/>
              <a:latin typeface="Calibri" panose="020F0502020204030204" pitchFamily="34" charset="0"/>
              <a:cs typeface="Calibri" panose="020F0502020204030204" pitchFamily="34" charset="0"/>
            </a:endParaRPr>
          </a:p>
          <a:p>
            <a:endParaRPr lang="en-US" sz="2400" dirty="0">
              <a:ln w="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72279647"/>
              </p:ext>
            </p:extLst>
          </p:nvPr>
        </p:nvGraphicFramePr>
        <p:xfrm>
          <a:off x="1800180" y="3012105"/>
          <a:ext cx="8127999" cy="1483360"/>
        </p:xfrm>
        <a:graphic>
          <a:graphicData uri="http://schemas.openxmlformats.org/drawingml/2006/table">
            <a:tbl>
              <a:tblPr firstRow="1" bandRow="1">
                <a:tableStyleId>{5C22544A-7EE6-4342-B048-85BDC9FD1C3A}</a:tableStyleId>
              </a:tblPr>
              <a:tblGrid>
                <a:gridCol w="1149082"/>
                <a:gridCol w="4269584"/>
                <a:gridCol w="2709333"/>
              </a:tblGrid>
              <a:tr h="370840">
                <a:tc>
                  <a:txBody>
                    <a:bodyPr/>
                    <a:lstStyle/>
                    <a:p>
                      <a:r>
                        <a:rPr lang="en-US" dirty="0" err="1" smtClean="0"/>
                        <a:t>S.No</a:t>
                      </a:r>
                      <a:endParaRPr lang="en-IN" dirty="0"/>
                    </a:p>
                  </a:txBody>
                  <a:tcPr/>
                </a:tc>
                <a:tc>
                  <a:txBody>
                    <a:bodyPr/>
                    <a:lstStyle/>
                    <a:p>
                      <a:r>
                        <a:rPr lang="en-US" dirty="0" smtClean="0"/>
                        <a:t>Models</a:t>
                      </a:r>
                      <a:endParaRPr lang="en-IN" dirty="0"/>
                    </a:p>
                  </a:txBody>
                  <a:tcPr/>
                </a:tc>
                <a:tc>
                  <a:txBody>
                    <a:bodyPr/>
                    <a:lstStyle/>
                    <a:p>
                      <a:r>
                        <a:rPr lang="en-US" dirty="0" smtClean="0"/>
                        <a:t>F1 Score</a:t>
                      </a:r>
                      <a:endParaRPr lang="en-IN" dirty="0"/>
                    </a:p>
                  </a:txBody>
                  <a:tcPr/>
                </a:tc>
              </a:tr>
              <a:tr h="370840">
                <a:tc>
                  <a:txBody>
                    <a:bodyPr/>
                    <a:lstStyle/>
                    <a:p>
                      <a:r>
                        <a:rPr lang="en-US" dirty="0" smtClean="0"/>
                        <a:t>1</a:t>
                      </a:r>
                      <a:endParaRPr lang="en-IN" dirty="0"/>
                    </a:p>
                  </a:txBody>
                  <a:tcPr/>
                </a:tc>
                <a:tc>
                  <a:txBody>
                    <a:bodyPr/>
                    <a:lstStyle/>
                    <a:p>
                      <a:r>
                        <a:rPr lang="en-US" dirty="0" err="1" smtClean="0"/>
                        <a:t>RoBERTa</a:t>
                      </a:r>
                      <a:endParaRPr lang="en-IN" dirty="0"/>
                    </a:p>
                  </a:txBody>
                  <a:tcPr/>
                </a:tc>
                <a:tc>
                  <a:txBody>
                    <a:bodyPr/>
                    <a:lstStyle/>
                    <a:p>
                      <a:r>
                        <a:rPr lang="en-US" dirty="0" smtClean="0"/>
                        <a:t>0.6728</a:t>
                      </a:r>
                      <a:endParaRPr lang="en-IN" dirty="0"/>
                    </a:p>
                  </a:txBody>
                  <a:tcPr/>
                </a:tc>
              </a:tr>
              <a:tr h="370840">
                <a:tc>
                  <a:txBody>
                    <a:bodyPr/>
                    <a:lstStyle/>
                    <a:p>
                      <a:r>
                        <a:rPr lang="en-US" dirty="0" smtClean="0"/>
                        <a:t>2</a:t>
                      </a:r>
                      <a:endParaRPr lang="en-IN" dirty="0"/>
                    </a:p>
                  </a:txBody>
                  <a:tcPr/>
                </a:tc>
                <a:tc>
                  <a:txBody>
                    <a:bodyPr/>
                    <a:lstStyle/>
                    <a:p>
                      <a:r>
                        <a:rPr lang="en-US" dirty="0" smtClean="0"/>
                        <a:t>BERT</a:t>
                      </a:r>
                      <a:endParaRPr lang="en-IN" dirty="0"/>
                    </a:p>
                  </a:txBody>
                  <a:tcPr/>
                </a:tc>
                <a:tc>
                  <a:txBody>
                    <a:bodyPr/>
                    <a:lstStyle/>
                    <a:p>
                      <a:r>
                        <a:rPr lang="en-US" dirty="0" smtClean="0"/>
                        <a:t>0.6182</a:t>
                      </a:r>
                      <a:endParaRPr lang="en-IN" dirty="0"/>
                    </a:p>
                  </a:txBody>
                  <a:tcPr/>
                </a:tc>
              </a:tr>
              <a:tr h="370840">
                <a:tc>
                  <a:txBody>
                    <a:bodyPr/>
                    <a:lstStyle/>
                    <a:p>
                      <a:r>
                        <a:rPr lang="en-US" dirty="0" smtClean="0"/>
                        <a:t>3</a:t>
                      </a:r>
                      <a:endParaRPr lang="en-IN" dirty="0"/>
                    </a:p>
                  </a:txBody>
                  <a:tcPr/>
                </a:tc>
                <a:tc>
                  <a:txBody>
                    <a:bodyPr/>
                    <a:lstStyle/>
                    <a:p>
                      <a:r>
                        <a:rPr lang="en-US" dirty="0" smtClean="0"/>
                        <a:t>Distill BERT</a:t>
                      </a:r>
                      <a:endParaRPr lang="en-IN" dirty="0"/>
                    </a:p>
                  </a:txBody>
                  <a:tcPr/>
                </a:tc>
                <a:tc>
                  <a:txBody>
                    <a:bodyPr/>
                    <a:lstStyle/>
                    <a:p>
                      <a:r>
                        <a:rPr lang="en-US" dirty="0" smtClean="0"/>
                        <a:t>0.6638</a:t>
                      </a:r>
                      <a:endParaRPr lang="en-IN" dirty="0"/>
                    </a:p>
                  </a:txBody>
                  <a:tcPr/>
                </a:tc>
              </a:tr>
            </a:tbl>
          </a:graphicData>
        </a:graphic>
      </p:graphicFrame>
      <p:sp>
        <p:nvSpPr>
          <p:cNvPr id="7" name="TextBox 6"/>
          <p:cNvSpPr txBox="1"/>
          <p:nvPr/>
        </p:nvSpPr>
        <p:spPr>
          <a:xfrm>
            <a:off x="862885" y="5087155"/>
            <a:ext cx="10908405" cy="461665"/>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From the above data, </a:t>
            </a:r>
            <a:r>
              <a:rPr lang="en-US" sz="2400" dirty="0" err="1" smtClean="0">
                <a:latin typeface="Calibri" panose="020F0502020204030204" pitchFamily="34" charset="0"/>
                <a:cs typeface="Calibri" panose="020F0502020204030204" pitchFamily="34" charset="0"/>
              </a:rPr>
              <a:t>RoBERTa</a:t>
            </a:r>
            <a:r>
              <a:rPr lang="en-US" sz="2400" dirty="0" smtClean="0">
                <a:latin typeface="Calibri" panose="020F0502020204030204" pitchFamily="34" charset="0"/>
                <a:cs typeface="Calibri" panose="020F0502020204030204" pitchFamily="34" charset="0"/>
              </a:rPr>
              <a:t> model performs well when compared to other models.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06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61ACAC-2A6D-7C38-1A8B-214B243A7A84}"/>
              </a:ext>
            </a:extLst>
          </p:cNvPr>
          <p:cNvSpPr>
            <a:spLocks noGrp="1"/>
          </p:cNvSpPr>
          <p:nvPr>
            <p:ph type="title"/>
          </p:nvPr>
        </p:nvSpPr>
        <p:spPr>
          <a:xfrm>
            <a:off x="4521851" y="3319904"/>
            <a:ext cx="2864596" cy="706964"/>
          </a:xfrm>
        </p:spPr>
        <p:txBody>
          <a:bodyPr/>
          <a:lstStyle/>
          <a:p>
            <a:r>
              <a:rPr lang="en-US" dirty="0" smtClean="0">
                <a:solidFill>
                  <a:schemeClr val="tx1"/>
                </a:solidFill>
              </a:rPr>
              <a:t>Thank you </a:t>
            </a:r>
            <a:endParaRPr lang="en-US" dirty="0">
              <a:solidFill>
                <a:schemeClr val="tx1"/>
              </a:solidFill>
            </a:endParaRPr>
          </a:p>
        </p:txBody>
      </p:sp>
    </p:spTree>
    <p:extLst>
      <p:ext uri="{BB962C8B-B14F-4D97-AF65-F5344CB8AC3E}">
        <p14:creationId xmlns:p14="http://schemas.microsoft.com/office/powerpoint/2010/main" val="3228123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601</TotalTime>
  <Words>366</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 Boardroom</vt:lpstr>
      <vt:lpstr>Semantic Textual Similarity of Quora question pairs</vt:lpstr>
      <vt:lpstr>Objective</vt:lpstr>
      <vt:lpstr>Why this Project?</vt:lpstr>
      <vt:lpstr>Methodology</vt:lpstr>
      <vt:lpstr>Evaluation Metrics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Textual Similarity with Siamese Neural Networks </dc:title>
  <dc:creator>Srushti, Bhavana</dc:creator>
  <cp:lastModifiedBy>Microsoft account</cp:lastModifiedBy>
  <cp:revision>62</cp:revision>
  <dcterms:created xsi:type="dcterms:W3CDTF">2022-11-10T00:22:27Z</dcterms:created>
  <dcterms:modified xsi:type="dcterms:W3CDTF">2022-12-07T23:48:33Z</dcterms:modified>
</cp:coreProperties>
</file>