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6074" y="1790164"/>
            <a:ext cx="864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PARKINSON’S DISEASE </a:t>
            </a:r>
            <a:r>
              <a:rPr lang="en-US" sz="3600" b="1" dirty="0" smtClean="0">
                <a:cs typeface="Times New Roman" panose="02020603050405020304" pitchFamily="18" charset="0"/>
              </a:rPr>
              <a:t>DETECTION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731877" y="3953813"/>
            <a:ext cx="3283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By:</a:t>
            </a:r>
          </a:p>
          <a:p>
            <a:r>
              <a:rPr lang="en-US" sz="2000" b="1" dirty="0" smtClean="0"/>
              <a:t>Sai Teja Karlapudi</a:t>
            </a:r>
          </a:p>
          <a:p>
            <a:r>
              <a:rPr lang="en-US" sz="2000" b="1" dirty="0" smtClean="0"/>
              <a:t>Sai </a:t>
            </a:r>
            <a:r>
              <a:rPr lang="en-US" sz="2000" b="1" dirty="0" err="1" smtClean="0"/>
              <a:t>Saketh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Kambalapally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2087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28034"/>
            <a:ext cx="5334000" cy="5782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6259" y="6310648"/>
            <a:ext cx="509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https</a:t>
            </a:r>
            <a:r>
              <a:rPr lang="en-IN" dirty="0"/>
              <a:t>://</a:t>
            </a:r>
            <a:r>
              <a:rPr lang="en-IN" dirty="0" smtClean="0"/>
              <a:t>neurologysleepcentre.com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63651"/>
            <a:ext cx="70962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Parkinson’s </a:t>
            </a:r>
            <a:r>
              <a:rPr lang="en-US" sz="2000" dirty="0"/>
              <a:t>Disease (PD) is a chronic neurologic condition that affects both motor and non-motor neural </a:t>
            </a:r>
            <a:r>
              <a:rPr lang="en-US" sz="2000" dirty="0" smtClean="0"/>
              <a:t>circuits.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Speech deterioration </a:t>
            </a:r>
            <a:r>
              <a:rPr lang="en-US" sz="2000" dirty="0"/>
              <a:t>is a common symptom, which often presents early in the disease course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anose="02020603050405020304" pitchFamily="18" charset="0"/>
              </a:rPr>
              <a:t>This </a:t>
            </a:r>
            <a:r>
              <a:rPr lang="en-US" sz="2000" dirty="0">
                <a:cs typeface="Times New Roman" panose="02020603050405020304" pitchFamily="18" charset="0"/>
              </a:rPr>
              <a:t>helps the doctors to improve accuracy in diagnostics using voice recordings which involves less cost and non-invasive testing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Machine Learning algorithm(s) </a:t>
            </a:r>
            <a:r>
              <a:rPr lang="en-US" sz="2000" dirty="0"/>
              <a:t>helps in detecting Parkinson’s disease with higher accuracy using the dataset consisting of the speech features</a:t>
            </a:r>
            <a:r>
              <a:rPr lang="en-US" sz="2000" dirty="0" smtClean="0"/>
              <a:t>.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1070"/>
            <a:ext cx="2073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06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6483"/>
              </p:ext>
            </p:extLst>
          </p:nvPr>
        </p:nvGraphicFramePr>
        <p:xfrm>
          <a:off x="0" y="4"/>
          <a:ext cx="12192000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420593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ASCII subject name and recording number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MDVP:Fo</a:t>
                      </a:r>
                      <a:r>
                        <a:rPr lang="en-IN" dirty="0" smtClean="0"/>
                        <a:t>(Hz)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Average vocal fundamental frequency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MDVP:Fhi</a:t>
                      </a:r>
                      <a:r>
                        <a:rPr lang="en-IN" dirty="0" smtClean="0"/>
                        <a:t>(Hz) and </a:t>
                      </a:r>
                      <a:r>
                        <a:rPr lang="en-IN" dirty="0" err="1" smtClean="0"/>
                        <a:t>MDVP:Flo</a:t>
                      </a:r>
                      <a:r>
                        <a:rPr lang="en-IN" dirty="0" smtClean="0"/>
                        <a:t>(Hz)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 and Minimum vocal fundamental frequency.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MDVP:Jitter</a:t>
                      </a:r>
                      <a:r>
                        <a:rPr lang="en-IN" dirty="0" smtClean="0"/>
                        <a:t>(%), </a:t>
                      </a:r>
                      <a:r>
                        <a:rPr lang="en-IN" dirty="0" err="1" smtClean="0"/>
                        <a:t>MDVP:Jitter</a:t>
                      </a:r>
                      <a:r>
                        <a:rPr lang="en-IN" dirty="0" smtClean="0"/>
                        <a:t>(Abs), MDVP:RAP, MDVP:PPQ,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err="1" smtClean="0"/>
                        <a:t>Jitter:DDP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Several measures of variation in fundamental frequency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MDVP:Shimmer</a:t>
                      </a:r>
                      <a:r>
                        <a:rPr lang="en-IN" dirty="0" smtClean="0"/>
                        <a:t>, </a:t>
                      </a:r>
                      <a:r>
                        <a:rPr lang="en-IN" dirty="0" err="1" smtClean="0"/>
                        <a:t>MDVP:Shimmer</a:t>
                      </a:r>
                      <a:r>
                        <a:rPr lang="en-IN" dirty="0" smtClean="0"/>
                        <a:t>(dB), Shimmer:APQ3, Shimmer:APQ5, MDVP:APQ, </a:t>
                      </a:r>
                      <a:r>
                        <a:rPr lang="en-IN" dirty="0" err="1" smtClean="0"/>
                        <a:t>Shimmer:DDA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Several measures of variation in amplitude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smtClean="0"/>
                        <a:t>NHR, HNR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measures of ratio of noise to tonal components in the voice</a:t>
                      </a:r>
                      <a:endParaRPr lang="en-IN" dirty="0"/>
                    </a:p>
                  </a:txBody>
                  <a:tcPr/>
                </a:tc>
              </a:tr>
              <a:tr h="736037">
                <a:tc>
                  <a:txBody>
                    <a:bodyPr/>
                    <a:lstStyle/>
                    <a:p>
                      <a:r>
                        <a:rPr lang="en-IN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Health status of the subject (one) - Parkinson's, (zero) - healthy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RPDE,D2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Two nonlinear dynamical complexity measures</a:t>
                      </a:r>
                      <a:endParaRPr lang="en-IN" dirty="0"/>
                    </a:p>
                  </a:txBody>
                  <a:tcPr/>
                </a:tc>
              </a:tr>
              <a:tr h="426434">
                <a:tc>
                  <a:txBody>
                    <a:bodyPr/>
                    <a:lstStyle/>
                    <a:p>
                      <a:r>
                        <a:rPr lang="en-IN" dirty="0" smtClean="0"/>
                        <a:t>DFA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Signal fractal scaling exponent</a:t>
                      </a:r>
                      <a:endParaRPr lang="en-IN" dirty="0"/>
                    </a:p>
                  </a:txBody>
                  <a:tcPr/>
                </a:tc>
              </a:tr>
              <a:tr h="1051482">
                <a:tc>
                  <a:txBody>
                    <a:bodyPr/>
                    <a:lstStyle/>
                    <a:p>
                      <a:r>
                        <a:rPr lang="en-IN" dirty="0" smtClean="0"/>
                        <a:t>spread1,spread2,PPE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Three nonlinear measures of fundamental frequency variation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1057" y="2328839"/>
            <a:ext cx="87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 followed: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Downloaded the data set from UCI Machine Learning Repository and load it in data frame using pandas library.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is preprocessed by performing Exploratory Data Analysis and using the </a:t>
            </a:r>
            <a:r>
              <a:rPr lang="en-US" dirty="0" err="1" smtClean="0"/>
              <a:t>MiniMax</a:t>
            </a:r>
            <a:r>
              <a:rPr lang="en-US" dirty="0" smtClean="0"/>
              <a:t> Scaler.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dataset is divided into training data and testing data and the model is created, which is trained with training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trained model then tested using test data set to make prediction and  calculate the accuracy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9559821" y="355065"/>
            <a:ext cx="2325398" cy="6495108"/>
            <a:chOff x="9559821" y="355065"/>
            <a:chExt cx="2325398" cy="6495108"/>
          </a:xfrm>
        </p:grpSpPr>
        <p:sp>
          <p:nvSpPr>
            <p:cNvPr id="15" name="Rounded Rectangle 14"/>
            <p:cNvSpPr/>
            <p:nvPr/>
          </p:nvSpPr>
          <p:spPr>
            <a:xfrm>
              <a:off x="9592184" y="355065"/>
              <a:ext cx="2293035" cy="9160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03201" y="628428"/>
              <a:ext cx="18264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</a:t>
              </a:r>
              <a:r>
                <a:rPr lang="en-US" dirty="0"/>
                <a:t>Loading</a:t>
              </a:r>
              <a:endParaRPr lang="en-IN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0513255" y="1287705"/>
              <a:ext cx="408030" cy="46269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592184" y="1782421"/>
              <a:ext cx="2293035" cy="9160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570752" y="3166590"/>
              <a:ext cx="2293035" cy="9160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592184" y="4550352"/>
              <a:ext cx="2293035" cy="9160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559821" y="5934114"/>
              <a:ext cx="2293035" cy="9160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10534686" y="4082649"/>
              <a:ext cx="408030" cy="46269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Down Arrow 45"/>
            <p:cNvSpPr/>
            <p:nvPr/>
          </p:nvSpPr>
          <p:spPr>
            <a:xfrm>
              <a:off x="10508963" y="2703484"/>
              <a:ext cx="408030" cy="46269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10508963" y="5462686"/>
              <a:ext cx="408030" cy="462699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799767" y="4798436"/>
              <a:ext cx="19884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Building Model</a:t>
              </a:r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3127" y="3461204"/>
              <a:ext cx="18264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Splitting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25490" y="2066219"/>
              <a:ext cx="18264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Pre-Processing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9961807" y="6260916"/>
              <a:ext cx="18264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Model</a:t>
              </a:r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71056" y="1459255"/>
            <a:ext cx="8700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Dataset consists of </a:t>
            </a:r>
            <a:r>
              <a:rPr lang="en-US" dirty="0" smtClean="0"/>
              <a:t>195 </a:t>
            </a:r>
            <a:r>
              <a:rPr lang="en-US" dirty="0"/>
              <a:t>columns and </a:t>
            </a:r>
            <a:r>
              <a:rPr lang="en-US" dirty="0" smtClean="0"/>
              <a:t>24 </a:t>
            </a:r>
            <a:r>
              <a:rPr lang="en-US" dirty="0"/>
              <a:t>features. No missing values were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212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7244" y="553792"/>
            <a:ext cx="166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Results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6935" y="5775965"/>
            <a:ext cx="328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KNN = </a:t>
            </a:r>
            <a:r>
              <a:rPr lang="en-US" dirty="0" smtClean="0"/>
              <a:t>73.58%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 Forest = </a:t>
            </a:r>
            <a:r>
              <a:rPr lang="en-US" dirty="0" smtClean="0"/>
              <a:t>90.56%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XGB = </a:t>
            </a:r>
            <a:r>
              <a:rPr lang="en-US" dirty="0" smtClean="0"/>
              <a:t>88.67%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61743" y="6052964"/>
            <a:ext cx="399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Confusion Matrix Heat map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5" y="1637731"/>
            <a:ext cx="5342169" cy="4138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66" y="1637731"/>
            <a:ext cx="5370991" cy="41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667" y="5628996"/>
            <a:ext cx="1178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Ensemble method is used by adding </a:t>
            </a:r>
            <a:r>
              <a:rPr lang="en-US" dirty="0" err="1" smtClean="0"/>
              <a:t>Adda</a:t>
            </a:r>
            <a:r>
              <a:rPr lang="en-US" dirty="0" smtClean="0"/>
              <a:t> Boost and XG Boost as layer </a:t>
            </a:r>
            <a:r>
              <a:rPr lang="en-US" dirty="0"/>
              <a:t>1 and K Neighbors as </a:t>
            </a:r>
            <a:r>
              <a:rPr lang="en-US" dirty="0" smtClean="0"/>
              <a:t>layer 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Testing accuracy of </a:t>
            </a:r>
            <a:r>
              <a:rPr lang="en-US" dirty="0" smtClean="0"/>
              <a:t>88.67% </a:t>
            </a:r>
            <a:r>
              <a:rPr lang="en-US" dirty="0" smtClean="0"/>
              <a:t>is acquired using Ensemble.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12168" y="282722"/>
            <a:ext cx="27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 Fold Cross Validation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22738"/>
            <a:ext cx="5447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Fold Cross </a:t>
            </a:r>
            <a:r>
              <a:rPr lang="en-US" dirty="0" smtClean="0"/>
              <a:t>Validation Results: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Logistic </a:t>
            </a:r>
            <a:r>
              <a:rPr lang="en-US" dirty="0" smtClean="0"/>
              <a:t>Regression and SVM </a:t>
            </a:r>
            <a:r>
              <a:rPr lang="en-US" dirty="0" smtClean="0"/>
              <a:t>= 73.58</a:t>
            </a:r>
            <a:r>
              <a:rPr lang="en-US" dirty="0" smtClean="0"/>
              <a:t>% and 75.45% respectively.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Random Forest and Bagging = </a:t>
            </a:r>
            <a:r>
              <a:rPr lang="en-US" dirty="0" smtClean="0"/>
              <a:t>92.45%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 </a:t>
            </a:r>
            <a:r>
              <a:rPr lang="en-US" dirty="0" smtClean="0"/>
              <a:t>Neighbors and </a:t>
            </a:r>
            <a:r>
              <a:rPr lang="en-US" dirty="0"/>
              <a:t>XG Boost</a:t>
            </a:r>
            <a:r>
              <a:rPr lang="en-US" dirty="0" smtClean="0"/>
              <a:t> = </a:t>
            </a:r>
            <a:r>
              <a:rPr lang="en-US" dirty="0" smtClean="0"/>
              <a:t>77.36% </a:t>
            </a:r>
            <a:r>
              <a:rPr lang="en-US" dirty="0" smtClean="0"/>
              <a:t>and </a:t>
            </a:r>
            <a:r>
              <a:rPr lang="en-US" dirty="0" smtClean="0"/>
              <a:t>88.68% respectively.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Decision Tree , </a:t>
            </a:r>
            <a:r>
              <a:rPr lang="en-US" dirty="0"/>
              <a:t>Gradient Boost </a:t>
            </a:r>
            <a:r>
              <a:rPr lang="en-US" dirty="0" smtClean="0"/>
              <a:t>and Ada </a:t>
            </a:r>
            <a:r>
              <a:rPr lang="en-US" dirty="0"/>
              <a:t>Boost</a:t>
            </a:r>
            <a:r>
              <a:rPr lang="en-US" dirty="0" smtClean="0"/>
              <a:t> = </a:t>
            </a:r>
            <a:r>
              <a:rPr lang="en-US" dirty="0" smtClean="0"/>
              <a:t>84.91%, 86.79%, </a:t>
            </a:r>
            <a:r>
              <a:rPr lang="en-US" dirty="0" smtClean="0"/>
              <a:t>and </a:t>
            </a:r>
            <a:r>
              <a:rPr lang="en-US" dirty="0" smtClean="0"/>
              <a:t>84.91% respectively</a:t>
            </a:r>
            <a:r>
              <a:rPr lang="en-US" b="1" dirty="0"/>
              <a:t>.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836" y="652054"/>
            <a:ext cx="6858000" cy="49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7301" y="2395471"/>
            <a:ext cx="4301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Thank you…..</a:t>
            </a:r>
            <a:endParaRPr lang="en-IN" sz="4200" b="1" dirty="0"/>
          </a:p>
        </p:txBody>
      </p:sp>
    </p:spTree>
    <p:extLst>
      <p:ext uri="{BB962C8B-B14F-4D97-AF65-F5344CB8AC3E}">
        <p14:creationId xmlns:p14="http://schemas.microsoft.com/office/powerpoint/2010/main" val="11713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425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146</cp:revision>
  <dcterms:created xsi:type="dcterms:W3CDTF">2022-04-26T22:23:43Z</dcterms:created>
  <dcterms:modified xsi:type="dcterms:W3CDTF">2022-05-10T03:13:46Z</dcterms:modified>
</cp:coreProperties>
</file>