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4" r:id="rId4"/>
    <p:sldId id="261" r:id="rId5"/>
    <p:sldId id="262" r:id="rId6"/>
    <p:sldId id="263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6074" y="1790164"/>
            <a:ext cx="8641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cs typeface="Times New Roman" panose="02020603050405020304" pitchFamily="18" charset="0"/>
              </a:rPr>
              <a:t>PARKINSON’S DISEASE </a:t>
            </a:r>
            <a:r>
              <a:rPr lang="en-US" sz="3600" b="1" dirty="0" smtClean="0">
                <a:cs typeface="Times New Roman" panose="02020603050405020304" pitchFamily="18" charset="0"/>
              </a:rPr>
              <a:t>DETECTION</a:t>
            </a:r>
            <a:endParaRPr lang="en-IN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8731877" y="3953813"/>
            <a:ext cx="3283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By:</a:t>
            </a:r>
          </a:p>
          <a:p>
            <a:r>
              <a:rPr lang="en-US" sz="2000" b="1" dirty="0" smtClean="0"/>
              <a:t>Sai Teja Karlapudi</a:t>
            </a:r>
          </a:p>
          <a:p>
            <a:r>
              <a:rPr lang="en-US" sz="2000" b="1" dirty="0" smtClean="0"/>
              <a:t>Sai </a:t>
            </a:r>
            <a:r>
              <a:rPr lang="en-US" sz="2000" b="1" dirty="0" err="1" smtClean="0"/>
              <a:t>Saketh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Kambalapally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420873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528034"/>
            <a:ext cx="5334000" cy="57826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96259" y="6310648"/>
            <a:ext cx="509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Source: https</a:t>
            </a:r>
            <a:r>
              <a:rPr lang="en-IN" dirty="0"/>
              <a:t>://</a:t>
            </a:r>
            <a:r>
              <a:rPr lang="en-IN" dirty="0" smtClean="0"/>
              <a:t>neurologysleepcentre.com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163651"/>
            <a:ext cx="709625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/>
              <a:t>Parkinson’s </a:t>
            </a:r>
            <a:r>
              <a:rPr lang="en-US" sz="2000" dirty="0"/>
              <a:t>Disease (PD) is a chronic neurologic condition that affects both motor and non-motor neural </a:t>
            </a:r>
            <a:r>
              <a:rPr lang="en-US" sz="2000" dirty="0" smtClean="0"/>
              <a:t>circuits.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/>
              <a:t>Speech deterioration </a:t>
            </a:r>
            <a:r>
              <a:rPr lang="en-US" sz="2000" dirty="0"/>
              <a:t>is a common symptom, which often presents early in the disease course</a:t>
            </a:r>
            <a:r>
              <a:rPr lang="en-US" sz="2000" dirty="0" smtClean="0"/>
              <a:t>.</a:t>
            </a:r>
          </a:p>
          <a:p>
            <a:pPr algn="just"/>
            <a:endParaRPr lang="en-US" sz="2000" b="1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cs typeface="Times New Roman" panose="02020603050405020304" pitchFamily="18" charset="0"/>
              </a:rPr>
              <a:t>This </a:t>
            </a:r>
            <a:r>
              <a:rPr lang="en-US" sz="2000" dirty="0">
                <a:cs typeface="Times New Roman" panose="02020603050405020304" pitchFamily="18" charset="0"/>
              </a:rPr>
              <a:t>helps the doctors to improve accuracy in diagnostics using voice recordings which involves less cost and non-invasive testing</a:t>
            </a:r>
            <a:r>
              <a:rPr lang="en-US" sz="2000" dirty="0" smtClean="0"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/>
              <a:t>Machine Learning algorithm(s) </a:t>
            </a:r>
            <a:r>
              <a:rPr lang="en-US" sz="2000" dirty="0"/>
              <a:t>helps in detecting Parkinson’s disease with higher accuracy using the dataset consisting of the speech features</a:t>
            </a:r>
            <a:r>
              <a:rPr lang="en-US" sz="2000" dirty="0" smtClean="0"/>
              <a:t>.</a:t>
            </a:r>
            <a:endParaRPr lang="en-IN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481070"/>
            <a:ext cx="2073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Introduction: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5066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976483"/>
              </p:ext>
            </p:extLst>
          </p:nvPr>
        </p:nvGraphicFramePr>
        <p:xfrm>
          <a:off x="0" y="4"/>
          <a:ext cx="12192000" cy="685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  <a:gridCol w="6096000"/>
              </a:tblGrid>
              <a:tr h="420593">
                <a:tc>
                  <a:txBody>
                    <a:bodyPr/>
                    <a:lstStyle/>
                    <a:p>
                      <a:r>
                        <a:rPr lang="en-US" dirty="0" smtClean="0"/>
                        <a:t>Column Names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426434">
                <a:tc>
                  <a:txBody>
                    <a:bodyPr/>
                    <a:lstStyle/>
                    <a:p>
                      <a:r>
                        <a:rPr lang="en-IN" dirty="0" smtClean="0"/>
                        <a:t>Name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ASCII subject name and recording number</a:t>
                      </a:r>
                      <a:endParaRPr lang="en-IN" dirty="0"/>
                    </a:p>
                  </a:txBody>
                  <a:tcPr/>
                </a:tc>
              </a:tr>
              <a:tr h="426434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MDVP:Fo</a:t>
                      </a:r>
                      <a:r>
                        <a:rPr lang="en-IN" dirty="0" smtClean="0"/>
                        <a:t>(Hz)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Average vocal fundamental frequency</a:t>
                      </a:r>
                      <a:endParaRPr lang="en-IN" dirty="0"/>
                    </a:p>
                  </a:txBody>
                  <a:tcPr/>
                </a:tc>
              </a:tr>
              <a:tr h="736037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MDVP:Fhi</a:t>
                      </a:r>
                      <a:r>
                        <a:rPr lang="en-IN" dirty="0" smtClean="0"/>
                        <a:t>(Hz) and </a:t>
                      </a:r>
                      <a:r>
                        <a:rPr lang="en-IN" dirty="0" err="1" smtClean="0"/>
                        <a:t>MDVP:Flo</a:t>
                      </a:r>
                      <a:r>
                        <a:rPr lang="en-IN" dirty="0" smtClean="0"/>
                        <a:t>(Hz)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Maximum  and Minimum vocal fundamental frequency.</a:t>
                      </a:r>
                      <a:endParaRPr lang="en-IN" dirty="0"/>
                    </a:p>
                  </a:txBody>
                  <a:tcPr/>
                </a:tc>
              </a:tr>
              <a:tr h="736037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MDVP:Jitter</a:t>
                      </a:r>
                      <a:r>
                        <a:rPr lang="en-IN" dirty="0" smtClean="0"/>
                        <a:t>(%), </a:t>
                      </a:r>
                      <a:r>
                        <a:rPr lang="en-IN" dirty="0" err="1" smtClean="0"/>
                        <a:t>MDVP:Jitter</a:t>
                      </a:r>
                      <a:r>
                        <a:rPr lang="en-IN" dirty="0" smtClean="0"/>
                        <a:t>(Abs), MDVP:RAP, MDVP:PPQ,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err="1" smtClean="0"/>
                        <a:t>Jitter:DDP</a:t>
                      </a:r>
                      <a:r>
                        <a:rPr lang="en-IN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Several measures of variation in fundamental frequency</a:t>
                      </a:r>
                      <a:endParaRPr lang="en-IN" dirty="0"/>
                    </a:p>
                  </a:txBody>
                  <a:tcPr/>
                </a:tc>
              </a:tr>
              <a:tr h="736037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MDVP:Shimmer</a:t>
                      </a:r>
                      <a:r>
                        <a:rPr lang="en-IN" dirty="0" smtClean="0"/>
                        <a:t>, </a:t>
                      </a:r>
                      <a:r>
                        <a:rPr lang="en-IN" dirty="0" err="1" smtClean="0"/>
                        <a:t>MDVP:Shimmer</a:t>
                      </a:r>
                      <a:r>
                        <a:rPr lang="en-IN" dirty="0" smtClean="0"/>
                        <a:t>(dB), Shimmer:APQ3, Shimmer:APQ5, MDVP:APQ, </a:t>
                      </a:r>
                      <a:r>
                        <a:rPr lang="en-IN" dirty="0" err="1" smtClean="0"/>
                        <a:t>Shimmer:DDA</a:t>
                      </a:r>
                      <a:r>
                        <a:rPr lang="en-IN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Several measures of variation in amplitude</a:t>
                      </a:r>
                      <a:endParaRPr lang="en-IN" dirty="0"/>
                    </a:p>
                  </a:txBody>
                  <a:tcPr/>
                </a:tc>
              </a:tr>
              <a:tr h="736037">
                <a:tc>
                  <a:txBody>
                    <a:bodyPr/>
                    <a:lstStyle/>
                    <a:p>
                      <a:r>
                        <a:rPr lang="en-IN" dirty="0" smtClean="0"/>
                        <a:t>NHR, HNR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Two measures of ratio of noise to tonal components in the voice</a:t>
                      </a:r>
                      <a:endParaRPr lang="en-IN" dirty="0"/>
                    </a:p>
                  </a:txBody>
                  <a:tcPr/>
                </a:tc>
              </a:tr>
              <a:tr h="736037">
                <a:tc>
                  <a:txBody>
                    <a:bodyPr/>
                    <a:lstStyle/>
                    <a:p>
                      <a:r>
                        <a:rPr lang="en-IN" dirty="0" smtClean="0"/>
                        <a:t>Status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Health status of the subject (one) - Parkinson's, (zero) - healthy</a:t>
                      </a:r>
                      <a:endParaRPr lang="en-IN" dirty="0"/>
                    </a:p>
                  </a:txBody>
                  <a:tcPr/>
                </a:tc>
              </a:tr>
              <a:tr h="426434">
                <a:tc>
                  <a:txBody>
                    <a:bodyPr/>
                    <a:lstStyle/>
                    <a:p>
                      <a:r>
                        <a:rPr lang="en-IN" dirty="0" smtClean="0"/>
                        <a:t>RPDE,D2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Two nonlinear dynamical complexity measures</a:t>
                      </a:r>
                      <a:endParaRPr lang="en-IN" dirty="0"/>
                    </a:p>
                  </a:txBody>
                  <a:tcPr/>
                </a:tc>
              </a:tr>
              <a:tr h="426434">
                <a:tc>
                  <a:txBody>
                    <a:bodyPr/>
                    <a:lstStyle/>
                    <a:p>
                      <a:r>
                        <a:rPr lang="en-IN" dirty="0" smtClean="0"/>
                        <a:t>DFA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Signal fractal scaling exponent</a:t>
                      </a:r>
                      <a:endParaRPr lang="en-IN" dirty="0"/>
                    </a:p>
                  </a:txBody>
                  <a:tcPr/>
                </a:tc>
              </a:tr>
              <a:tr h="1051482">
                <a:tc>
                  <a:txBody>
                    <a:bodyPr/>
                    <a:lstStyle/>
                    <a:p>
                      <a:r>
                        <a:rPr lang="en-IN" dirty="0" smtClean="0"/>
                        <a:t>spread1,spread2,PPE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Three nonlinear measures of fundamental frequency variation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35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9592184" y="355065"/>
            <a:ext cx="2293035" cy="9160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803201" y="628428"/>
            <a:ext cx="18264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/>
              <a:t>Loading</a:t>
            </a:r>
            <a:endParaRPr lang="en-IN" dirty="0"/>
          </a:p>
        </p:txBody>
      </p:sp>
      <p:sp>
        <p:nvSpPr>
          <p:cNvPr id="23" name="Down Arrow 22"/>
          <p:cNvSpPr/>
          <p:nvPr/>
        </p:nvSpPr>
        <p:spPr>
          <a:xfrm>
            <a:off x="10513255" y="1287705"/>
            <a:ext cx="408030" cy="46269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171057" y="2328839"/>
            <a:ext cx="87009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Steps followed: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Downloaded the data set from UCI Machine Learning Repository and load it in data frame using pandas library.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data is preprocessed by performing Exploratory Data Analysis and using the </a:t>
            </a:r>
            <a:r>
              <a:rPr lang="en-US" dirty="0" err="1" smtClean="0"/>
              <a:t>MiniMax</a:t>
            </a:r>
            <a:r>
              <a:rPr lang="en-US" dirty="0" smtClean="0"/>
              <a:t> Scaler.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dataset is divided into training data and testing data and the model is created, which is trained with training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trained model then tested using test data set to make prediction and  calculate the accuracy metrics.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28" name="Rounded Rectangle 27"/>
          <p:cNvSpPr/>
          <p:nvPr/>
        </p:nvSpPr>
        <p:spPr>
          <a:xfrm>
            <a:off x="9592184" y="1782421"/>
            <a:ext cx="2293035" cy="9160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570752" y="3166590"/>
            <a:ext cx="2293035" cy="9160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592184" y="4550352"/>
            <a:ext cx="2293035" cy="9160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9559821" y="5934114"/>
            <a:ext cx="2293035" cy="9160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45" name="Down Arrow 44"/>
          <p:cNvSpPr/>
          <p:nvPr/>
        </p:nvSpPr>
        <p:spPr>
          <a:xfrm>
            <a:off x="10534686" y="4082649"/>
            <a:ext cx="408030" cy="46269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Down Arrow 45"/>
          <p:cNvSpPr/>
          <p:nvPr/>
        </p:nvSpPr>
        <p:spPr>
          <a:xfrm>
            <a:off x="10508963" y="2703484"/>
            <a:ext cx="408030" cy="46269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Down Arrow 46"/>
          <p:cNvSpPr/>
          <p:nvPr/>
        </p:nvSpPr>
        <p:spPr>
          <a:xfrm>
            <a:off x="10508963" y="5462686"/>
            <a:ext cx="408030" cy="46269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TextBox 47"/>
          <p:cNvSpPr txBox="1"/>
          <p:nvPr/>
        </p:nvSpPr>
        <p:spPr>
          <a:xfrm>
            <a:off x="9799767" y="4798436"/>
            <a:ext cx="19884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Building Model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9793127" y="3461204"/>
            <a:ext cx="18264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Data Splitting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9825490" y="2066219"/>
            <a:ext cx="18264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Pre-Processing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9961807" y="6260916"/>
            <a:ext cx="18264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Testing Model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171056" y="1459255"/>
            <a:ext cx="8700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Dataset consists of </a:t>
            </a:r>
            <a:r>
              <a:rPr lang="en-US" dirty="0" smtClean="0"/>
              <a:t>195 </a:t>
            </a:r>
            <a:r>
              <a:rPr lang="en-US" dirty="0"/>
              <a:t>columns and </a:t>
            </a:r>
            <a:r>
              <a:rPr lang="en-US" dirty="0" smtClean="0"/>
              <a:t>24 </a:t>
            </a:r>
            <a:r>
              <a:rPr lang="en-US" dirty="0"/>
              <a:t>features. No missing values were found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412124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97244" y="553792"/>
            <a:ext cx="1664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Results</a:t>
            </a:r>
            <a:endParaRPr lang="en-IN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6935" y="5775965"/>
            <a:ext cx="3283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KNN = 79.24%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Random Forest = 84.90%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XGB = 84.90%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461743" y="6052964"/>
            <a:ext cx="399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KNN Confusion Matrix Heat map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7979"/>
            <a:ext cx="6268842" cy="44379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842" y="1337979"/>
            <a:ext cx="5983261" cy="424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1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1667" y="5628996"/>
            <a:ext cx="11784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Ensemble method is used by </a:t>
            </a:r>
            <a:r>
              <a:rPr lang="en-US" dirty="0" smtClean="0"/>
              <a:t>adding </a:t>
            </a:r>
            <a:r>
              <a:rPr lang="en-US" dirty="0" err="1" smtClean="0"/>
              <a:t>Adda</a:t>
            </a:r>
            <a:r>
              <a:rPr lang="en-US" smtClean="0"/>
              <a:t> Boost </a:t>
            </a:r>
            <a:r>
              <a:rPr lang="en-US" dirty="0" smtClean="0"/>
              <a:t>and </a:t>
            </a:r>
            <a:r>
              <a:rPr lang="en-US" dirty="0" smtClean="0"/>
              <a:t>XG Boost as layer </a:t>
            </a:r>
            <a:r>
              <a:rPr lang="en-US" dirty="0"/>
              <a:t>1 and </a:t>
            </a:r>
            <a:r>
              <a:rPr lang="en-US" dirty="0"/>
              <a:t>K Neighbors as </a:t>
            </a:r>
            <a:r>
              <a:rPr lang="en-US" dirty="0" smtClean="0"/>
              <a:t>layer 2.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Testing accuracy of 83.01% is acquired using Ensemble.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212168" y="282722"/>
            <a:ext cx="271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 Fold Cross Validation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622738"/>
            <a:ext cx="54477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Fold Cross </a:t>
            </a:r>
            <a:r>
              <a:rPr lang="en-US" dirty="0" smtClean="0"/>
              <a:t>Validation Results: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Logistic Regression = 73.58%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Random Forest and Bagging = 88.68% and </a:t>
            </a:r>
            <a:r>
              <a:rPr lang="en-US" dirty="0"/>
              <a:t>86.79% respectively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K </a:t>
            </a:r>
            <a:r>
              <a:rPr lang="en-US" dirty="0" smtClean="0"/>
              <a:t>Neighbors and </a:t>
            </a:r>
            <a:r>
              <a:rPr lang="en-US" dirty="0"/>
              <a:t>XG Boost</a:t>
            </a:r>
            <a:r>
              <a:rPr lang="en-US" dirty="0" smtClean="0"/>
              <a:t> = 81.13% and 84.91% respectively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Decision Tree , </a:t>
            </a:r>
            <a:r>
              <a:rPr lang="en-US" dirty="0"/>
              <a:t>Gradient Boost </a:t>
            </a:r>
            <a:r>
              <a:rPr lang="en-US" dirty="0" smtClean="0"/>
              <a:t>and Ada </a:t>
            </a:r>
            <a:r>
              <a:rPr lang="en-US" dirty="0"/>
              <a:t>Boost</a:t>
            </a:r>
            <a:r>
              <a:rPr lang="en-US" dirty="0" smtClean="0"/>
              <a:t> = 90.57%, 92.45%, and 83.02% respectively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652054"/>
            <a:ext cx="7105650" cy="497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1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7301" y="2395471"/>
            <a:ext cx="43015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smtClean="0"/>
              <a:t>Thank you…..</a:t>
            </a:r>
            <a:endParaRPr lang="en-IN" sz="4200" b="1" dirty="0"/>
          </a:p>
        </p:txBody>
      </p:sp>
    </p:spTree>
    <p:extLst>
      <p:ext uri="{BB962C8B-B14F-4D97-AF65-F5344CB8AC3E}">
        <p14:creationId xmlns:p14="http://schemas.microsoft.com/office/powerpoint/2010/main" val="117131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715</TotalTime>
  <Words>420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133</cp:revision>
  <dcterms:created xsi:type="dcterms:W3CDTF">2022-04-26T22:23:43Z</dcterms:created>
  <dcterms:modified xsi:type="dcterms:W3CDTF">2022-05-09T17:43:42Z</dcterms:modified>
</cp:coreProperties>
</file>