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466" r:id="rId2"/>
    <p:sldId id="467" r:id="rId3"/>
    <p:sldId id="871" r:id="rId4"/>
    <p:sldId id="847" r:id="rId5"/>
    <p:sldId id="848" r:id="rId6"/>
    <p:sldId id="849" r:id="rId7"/>
    <p:sldId id="852" r:id="rId8"/>
    <p:sldId id="855" r:id="rId9"/>
    <p:sldId id="858" r:id="rId10"/>
    <p:sldId id="861" r:id="rId11"/>
    <p:sldId id="863" r:id="rId12"/>
    <p:sldId id="872" r:id="rId13"/>
    <p:sldId id="865" r:id="rId14"/>
    <p:sldId id="866" r:id="rId15"/>
    <p:sldId id="882" r:id="rId16"/>
    <p:sldId id="867" r:id="rId17"/>
    <p:sldId id="883" r:id="rId18"/>
    <p:sldId id="868" r:id="rId19"/>
    <p:sldId id="884" r:id="rId20"/>
    <p:sldId id="869" r:id="rId21"/>
    <p:sldId id="885" r:id="rId22"/>
    <p:sldId id="870" r:id="rId23"/>
    <p:sldId id="886" r:id="rId24"/>
    <p:sldId id="873" r:id="rId25"/>
    <p:sldId id="874" r:id="rId26"/>
    <p:sldId id="875" r:id="rId27"/>
    <p:sldId id="878" r:id="rId28"/>
    <p:sldId id="887" r:id="rId29"/>
    <p:sldId id="879" r:id="rId30"/>
    <p:sldId id="880" r:id="rId31"/>
    <p:sldId id="888" r:id="rId32"/>
    <p:sldId id="846" r:id="rId33"/>
    <p:sldId id="881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68" y="78"/>
      </p:cViewPr>
      <p:guideLst>
        <p:guide orient="horz" pos="218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C3BAD-A1FD-49F1-9489-C7EC5C9C9AB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8830E-64D0-4769-8A27-B4C7D980E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8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286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3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51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0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4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2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3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6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7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9AAB-345B-4033-9D50-824996CA90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757F3C-B564-4902-9B25-C73CEC1800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3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669" y="3971109"/>
            <a:ext cx="10776857" cy="159366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JDBC(Java Database Connectivity)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917" y="445737"/>
            <a:ext cx="7053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Architecture </a:t>
            </a:r>
            <a:r>
              <a:rPr dirty="0"/>
              <a:t>of JDBC</a:t>
            </a:r>
            <a:r>
              <a:rPr spc="-40" dirty="0"/>
              <a:t> </a:t>
            </a:r>
            <a:r>
              <a:rPr dirty="0"/>
              <a:t>Driver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447800"/>
            <a:ext cx="8915400" cy="493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0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856" y="519607"/>
            <a:ext cx="8911687" cy="1280890"/>
          </a:xfrm>
        </p:spPr>
        <p:txBody>
          <a:bodyPr/>
          <a:lstStyle/>
          <a:p>
            <a:r>
              <a:rPr lang="en-US" b="1" dirty="0" smtClean="0"/>
              <a:t>JDBC API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525856" y="1306286"/>
            <a:ext cx="10468920" cy="571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Classes and interfaces of JDBC API</a:t>
            </a:r>
          </a:p>
          <a:p>
            <a:endParaRPr lang="en-US" sz="2400" dirty="0" smtClean="0"/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 smtClean="0"/>
              <a:t>java.sql:package </a:t>
            </a:r>
          </a:p>
          <a:p>
            <a:r>
              <a:rPr lang="en-US" sz="2400" b="1" dirty="0" smtClean="0"/>
              <a:t>          </a:t>
            </a:r>
          </a:p>
          <a:p>
            <a:endParaRPr lang="en-US" sz="2400" b="1" dirty="0"/>
          </a:p>
          <a:p>
            <a:r>
              <a:rPr lang="en-US" sz="2400" b="1" dirty="0" smtClean="0"/>
              <a:t>   </a:t>
            </a:r>
            <a:r>
              <a:rPr lang="en-US" sz="2400" b="1" dirty="0" smtClean="0"/>
              <a:t>Interfaces    					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Statement											 </a:t>
            </a: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PreparedStatement</a:t>
            </a: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CallableStatement</a:t>
            </a: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ResultSet</a:t>
            </a:r>
          </a:p>
          <a:p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4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611048"/>
            <a:ext cx="8911687" cy="1280890"/>
          </a:xfrm>
        </p:spPr>
        <p:txBody>
          <a:bodyPr/>
          <a:lstStyle/>
          <a:p>
            <a:r>
              <a:rPr lang="en-US" b="1" dirty="0"/>
              <a:t>JDBC </a:t>
            </a:r>
            <a:r>
              <a:rPr lang="en-US" b="1" dirty="0" smtClean="0"/>
              <a:t>API(</a:t>
            </a:r>
            <a:r>
              <a:rPr lang="en-US" b="1" dirty="0" err="1" smtClean="0"/>
              <a:t>Contd</a:t>
            </a:r>
            <a:r>
              <a:rPr lang="en-US" b="1" dirty="0" smtClean="0"/>
              <a:t>….)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02525" y="1891938"/>
            <a:ext cx="857794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Classes </a:t>
            </a:r>
            <a:endParaRPr lang="en-US" sz="2400" b="1" dirty="0" smtClean="0"/>
          </a:p>
          <a:p>
            <a:r>
              <a:rPr lang="en-US" b="1" dirty="0"/>
              <a:t>				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DriverManager											 </a:t>
            </a: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Date</a:t>
            </a: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5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856" y="584922"/>
            <a:ext cx="8911687" cy="1280890"/>
          </a:xfrm>
        </p:spPr>
        <p:txBody>
          <a:bodyPr/>
          <a:lstStyle/>
          <a:p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23851" y="1225367"/>
            <a:ext cx="10450285" cy="582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The Statement interface provides methods to  execute queries with the database. </a:t>
            </a:r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The statement interface is a factory of ResultSet i.e. it provides method to get the object  of ResultSet</a:t>
            </a:r>
            <a:r>
              <a:rPr lang="en-US" sz="2400" b="1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/>
          </a:p>
          <a:p>
            <a:r>
              <a:rPr lang="en-US" sz="2400" b="1" dirty="0" smtClean="0"/>
              <a:t>Methods</a:t>
            </a:r>
          </a:p>
          <a:p>
            <a:r>
              <a:rPr lang="en-US" sz="2400" b="1" dirty="0" smtClean="0"/>
              <a:t>1) public ResultSet executeQuery(String sql): </a:t>
            </a:r>
          </a:p>
          <a:p>
            <a:r>
              <a:rPr lang="en-US" sz="2400" b="1" dirty="0" smtClean="0"/>
              <a:t>2) public int executeUpdate(String sql): </a:t>
            </a:r>
          </a:p>
          <a:p>
            <a:r>
              <a:rPr lang="en-US" sz="2400" b="1" dirty="0" smtClean="0"/>
              <a:t>3) public boolean execute(String sql):</a:t>
            </a:r>
          </a:p>
          <a:p>
            <a:r>
              <a:rPr lang="en-US" sz="2400" b="1" dirty="0" smtClean="0"/>
              <a:t>4) public int[] executeBatch(): 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5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913" y="506209"/>
            <a:ext cx="8911687" cy="1280890"/>
          </a:xfrm>
        </p:spPr>
        <p:txBody>
          <a:bodyPr/>
          <a:lstStyle/>
          <a:p>
            <a:r>
              <a:rPr lang="en-US" b="1" dirty="0" smtClean="0"/>
              <a:t>ResultSet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25732" y="1415982"/>
            <a:ext cx="8915400" cy="112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The object of ResultSet maintains a cursor  pointing to a row of a table.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1100" y="2579617"/>
            <a:ext cx="9677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Some Imp Method:-</a:t>
            </a:r>
          </a:p>
          <a:p>
            <a:endParaRPr lang="en-US" dirty="0" smtClean="0"/>
          </a:p>
          <a:p>
            <a:r>
              <a:rPr lang="en-US" sz="2400" b="1" dirty="0" smtClean="0"/>
              <a:t>1) public boolean next():	</a:t>
            </a:r>
          </a:p>
          <a:p>
            <a:r>
              <a:rPr lang="en-US" sz="2400" b="1" dirty="0" smtClean="0"/>
              <a:t>2) public boolean previous():	</a:t>
            </a:r>
          </a:p>
          <a:p>
            <a:r>
              <a:rPr lang="en-US" sz="2400" b="1" dirty="0" smtClean="0"/>
              <a:t>3) public boolean first():</a:t>
            </a:r>
          </a:p>
          <a:p>
            <a:r>
              <a:rPr lang="en-US" sz="2400" b="1" dirty="0" smtClean="0"/>
              <a:t>4) public boolean last():</a:t>
            </a:r>
          </a:p>
          <a:p>
            <a:r>
              <a:rPr lang="en-US" sz="2400" b="1" dirty="0" smtClean="0"/>
              <a:t>7) public int </a:t>
            </a:r>
            <a:r>
              <a:rPr lang="en-US" sz="2400" b="1" dirty="0" err="1" smtClean="0"/>
              <a:t>getInt</a:t>
            </a:r>
            <a:r>
              <a:rPr lang="en-US" sz="2400" b="1" dirty="0" smtClean="0"/>
              <a:t>(int columnIndex):	</a:t>
            </a:r>
          </a:p>
          <a:p>
            <a:r>
              <a:rPr lang="en-US" sz="2400" b="1" dirty="0" smtClean="0"/>
              <a:t>8) public int getInt(String columnName):</a:t>
            </a:r>
          </a:p>
          <a:p>
            <a:r>
              <a:rPr lang="en-US" sz="2400" b="1" dirty="0" smtClean="0"/>
              <a:t>9) public String getString(int columnIndex):	</a:t>
            </a:r>
          </a:p>
          <a:p>
            <a:r>
              <a:rPr lang="en-US" sz="2400" b="1" dirty="0" smtClean="0"/>
              <a:t>10) public String getString(String columnName):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0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06544"/>
            <a:ext cx="9291278" cy="1348381"/>
          </a:xfrm>
        </p:spPr>
        <p:txBody>
          <a:bodyPr/>
          <a:lstStyle/>
          <a:p>
            <a:r>
              <a:rPr lang="en-US" b="1" dirty="0" smtClean="0"/>
              <a:t>Example-JDBC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7942" y="1227908"/>
            <a:ext cx="110040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smtClean="0"/>
              <a:t>JdbcExample </a:t>
            </a:r>
            <a:r>
              <a:rPr lang="en-US" b="1" dirty="0"/>
              <a:t>{</a:t>
            </a:r>
          </a:p>
          <a:p>
            <a:r>
              <a:rPr lang="en-US" b="1" dirty="0"/>
              <a:t>   static final String DB_URL = "jdbc:mysql://localhost:3306/</a:t>
            </a:r>
            <a:r>
              <a:rPr lang="en-US" b="1" dirty="0" err="1"/>
              <a:t>enfec</a:t>
            </a:r>
            <a:r>
              <a:rPr lang="en-US" b="1" dirty="0"/>
              <a:t>";</a:t>
            </a:r>
          </a:p>
          <a:p>
            <a:r>
              <a:rPr lang="en-US" b="1" dirty="0"/>
              <a:t>   static final String USERNAME = "root";</a:t>
            </a:r>
          </a:p>
          <a:p>
            <a:r>
              <a:rPr lang="en-US" b="1" dirty="0"/>
              <a:t>   static final String PASSWORD = "root";</a:t>
            </a:r>
          </a:p>
          <a:p>
            <a:r>
              <a:rPr lang="en-US" b="1" dirty="0"/>
              <a:t>   static final String SQL = "SELECT * FROM emp";</a:t>
            </a:r>
          </a:p>
          <a:p>
            <a:r>
              <a:rPr lang="en-US" b="1" dirty="0"/>
              <a:t>   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b="1" dirty="0"/>
              <a:t>      // Open a connection</a:t>
            </a:r>
          </a:p>
          <a:p>
            <a:r>
              <a:rPr lang="en-US" b="1" dirty="0"/>
              <a:t>      try(Connection conn = DriverManager.getConnection(DB_URL, USER, PASS);</a:t>
            </a:r>
          </a:p>
          <a:p>
            <a:r>
              <a:rPr lang="en-US" b="1" dirty="0"/>
              <a:t>         Statement stmt = conn.createStatement();</a:t>
            </a:r>
          </a:p>
          <a:p>
            <a:r>
              <a:rPr lang="en-US" b="1" dirty="0"/>
              <a:t>         ResultSet rs = stmt.executeQuery(SQL);) {</a:t>
            </a:r>
          </a:p>
          <a:p>
            <a:r>
              <a:rPr lang="en-US" b="1" dirty="0"/>
              <a:t>         // Extract data from result set</a:t>
            </a:r>
          </a:p>
          <a:p>
            <a:r>
              <a:rPr lang="en-US" b="1" dirty="0"/>
              <a:t>         while (</a:t>
            </a:r>
            <a:r>
              <a:rPr lang="en-US" b="1" dirty="0" err="1"/>
              <a:t>rs.next</a:t>
            </a:r>
            <a:r>
              <a:rPr lang="en-US" b="1" dirty="0"/>
              <a:t>()) {</a:t>
            </a:r>
          </a:p>
          <a:p>
            <a:r>
              <a:rPr lang="en-US" b="1" dirty="0"/>
              <a:t>            // Retrieve by column </a:t>
            </a:r>
            <a:r>
              <a:rPr lang="en-US" b="1" dirty="0" smtClean="0"/>
              <a:t>index</a:t>
            </a:r>
            <a:endParaRPr lang="en-US" b="1" dirty="0"/>
          </a:p>
          <a:p>
            <a:r>
              <a:rPr lang="en-US" b="1" dirty="0"/>
              <a:t>            System.out.print("ID: " + rs.getInt(0));</a:t>
            </a:r>
          </a:p>
          <a:p>
            <a:r>
              <a:rPr lang="en-US" b="1" dirty="0"/>
              <a:t>            System.out.print(", EmpName: " + rs.getInt(1));</a:t>
            </a:r>
          </a:p>
          <a:p>
            <a:r>
              <a:rPr lang="en-US" b="1" dirty="0"/>
              <a:t>            System.out.print(", Salary " + rs.getString(2));</a:t>
            </a:r>
          </a:p>
          <a:p>
            <a:r>
              <a:rPr lang="en-US" b="1" dirty="0"/>
              <a:t>         }</a:t>
            </a:r>
          </a:p>
          <a:p>
            <a:r>
              <a:rPr lang="en-US" b="1" dirty="0"/>
              <a:t>      } catch (SQLException e) {</a:t>
            </a:r>
          </a:p>
          <a:p>
            <a:r>
              <a:rPr lang="en-US" b="1" dirty="0"/>
              <a:t>         e.printStackTrace</a:t>
            </a:r>
            <a:r>
              <a:rPr lang="en-US" b="1" dirty="0" smtClean="0"/>
              <a:t>(); }} }</a:t>
            </a:r>
            <a:endParaRPr lang="en-US" b="1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638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856" y="547910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Preparedstatement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81742" y="1551579"/>
            <a:ext cx="975174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The PreparedStatement interface is a subinterface  of Statement.</a:t>
            </a: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 It is used to execute parameterized query.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0907" y="3610791"/>
            <a:ext cx="98296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Methods</a:t>
            </a:r>
          </a:p>
          <a:p>
            <a:r>
              <a:rPr lang="en-US" sz="2400" b="1" dirty="0" smtClean="0"/>
              <a:t>public void setInt(int paramIndex, int value)	</a:t>
            </a:r>
          </a:p>
          <a:p>
            <a:r>
              <a:rPr lang="en-US" sz="2400" b="1" dirty="0" smtClean="0"/>
              <a:t>public void setString(int paramIndex, String value)	</a:t>
            </a:r>
          </a:p>
          <a:p>
            <a:r>
              <a:rPr lang="en-US" sz="2400" b="1" dirty="0" smtClean="0"/>
              <a:t>public void setFloat(int paramIndex, float value)	</a:t>
            </a:r>
          </a:p>
          <a:p>
            <a:r>
              <a:rPr lang="en-US" sz="2400" b="1" dirty="0" smtClean="0"/>
              <a:t>public void setDouble(int paramIndex, double value)	</a:t>
            </a:r>
          </a:p>
          <a:p>
            <a:r>
              <a:rPr lang="en-US" sz="2400" b="1" dirty="0" smtClean="0"/>
              <a:t>public int executeUpdate(String sql)	</a:t>
            </a:r>
          </a:p>
          <a:p>
            <a:r>
              <a:rPr lang="en-US" sz="2400" b="1" dirty="0" smtClean="0"/>
              <a:t>public ResultSet executeQuery(String sql).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611047"/>
            <a:ext cx="8911687" cy="1280890"/>
          </a:xfrm>
        </p:spPr>
        <p:txBody>
          <a:bodyPr/>
          <a:lstStyle/>
          <a:p>
            <a:r>
              <a:rPr lang="en-US" b="1" dirty="0" smtClean="0"/>
              <a:t>Example - PreparedStatement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49532" y="1709057"/>
            <a:ext cx="1062010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sz="2400" b="1" dirty="0" smtClean="0"/>
              <a:t>PreparedStatement </a:t>
            </a:r>
            <a:r>
              <a:rPr lang="en-US" sz="2400" b="1" dirty="0"/>
              <a:t>stmt=</a:t>
            </a:r>
            <a:r>
              <a:rPr lang="en-US" sz="2400" b="1" dirty="0" err="1"/>
              <a:t>con.prepareStatement</a:t>
            </a:r>
            <a:r>
              <a:rPr lang="en-US" sz="2400" b="1" dirty="0"/>
              <a:t>("insert into Emp </a:t>
            </a:r>
            <a:r>
              <a:rPr lang="en-US" sz="2400" b="1" dirty="0" smtClean="0"/>
              <a:t>   values</a:t>
            </a:r>
            <a:r>
              <a:rPr lang="en-US" sz="2400" b="1" dirty="0"/>
              <a:t>(?,?)");  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err="1"/>
              <a:t>stmt.setInt</a:t>
            </a:r>
            <a:r>
              <a:rPr lang="en-US" sz="2400" b="1" dirty="0"/>
              <a:t>(1,1001);//1 specifies the first parameter in the query  </a:t>
            </a:r>
          </a:p>
          <a:p>
            <a:r>
              <a:rPr lang="en-US" sz="2400" b="1" dirty="0"/>
              <a:t>stmt.setString(2,"Meeta");  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i=</a:t>
            </a:r>
            <a:r>
              <a:rPr lang="en-US" sz="2400" b="1" dirty="0" err="1"/>
              <a:t>stmt.executeUpdate</a:t>
            </a:r>
            <a:r>
              <a:rPr lang="en-US" sz="2400" b="1" dirty="0"/>
              <a:t>();  </a:t>
            </a:r>
          </a:p>
          <a:p>
            <a:r>
              <a:rPr lang="en-US" sz="2400" b="1" dirty="0" smtClean="0"/>
              <a:t>  System.out.println(i</a:t>
            </a:r>
            <a:r>
              <a:rPr lang="en-US" sz="2400" b="1" dirty="0"/>
              <a:t>+" records inserted");  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 smtClean="0"/>
              <a:t>   con.close</a:t>
            </a:r>
            <a:r>
              <a:rPr lang="en-US" sz="2400" b="1" dirty="0"/>
              <a:t>();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856" y="493481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Callablestatement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31965" y="1774371"/>
            <a:ext cx="10711544" cy="3359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CallableStatement interface is used to call the stored procedures and functions</a:t>
            </a: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Get the Instance of Callable Statement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     public CallableStatement prepareCall("{ call    procedurename(?,?...?)}"); 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3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06544"/>
            <a:ext cx="8911687" cy="1280890"/>
          </a:xfrm>
        </p:spPr>
        <p:txBody>
          <a:bodyPr/>
          <a:lstStyle/>
          <a:p>
            <a:r>
              <a:rPr lang="en-US" b="1" dirty="0" smtClean="0"/>
              <a:t>Example-</a:t>
            </a:r>
            <a:r>
              <a:rPr lang="en-US" b="1" dirty="0" err="1" smtClean="0"/>
              <a:t>CallableStatement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6469" y="1297471"/>
            <a:ext cx="1046334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CallableStatement mcall;</a:t>
            </a:r>
          </a:p>
          <a:p>
            <a:r>
              <a:rPr lang="en-US" sz="2400" b="1" dirty="0"/>
              <a:t>	try</a:t>
            </a:r>
          </a:p>
          <a:p>
            <a:r>
              <a:rPr lang="en-US" sz="2400" b="1" dirty="0"/>
              <a:t>	{</a:t>
            </a:r>
          </a:p>
          <a:p>
            <a:r>
              <a:rPr lang="en-US" sz="2400" b="1" dirty="0"/>
              <a:t>con=DriverManager.getConnection("jdbc:mysql://</a:t>
            </a:r>
            <a:r>
              <a:rPr lang="en-US" sz="2400" b="1" dirty="0" smtClean="0"/>
              <a:t>localhost:3306/</a:t>
            </a:r>
          </a:p>
          <a:p>
            <a:r>
              <a:rPr lang="en-US" sz="2400" b="1" dirty="0" smtClean="0"/>
              <a:t>enfec","</a:t>
            </a:r>
            <a:r>
              <a:rPr lang="en-US" sz="2400" b="1" dirty="0"/>
              <a:t>root","root</a:t>
            </a:r>
            <a:r>
              <a:rPr lang="en-US" sz="2400" b="1" dirty="0" smtClean="0"/>
              <a:t>");</a:t>
            </a:r>
          </a:p>
          <a:p>
            <a:endParaRPr lang="en-US" sz="2400" b="1" dirty="0"/>
          </a:p>
          <a:p>
            <a:r>
              <a:rPr lang="en-US" sz="2400" b="1" dirty="0"/>
              <a:t>String </a:t>
            </a:r>
            <a:r>
              <a:rPr lang="en-US" sz="2400" b="1" dirty="0" err="1"/>
              <a:t>str</a:t>
            </a:r>
            <a:r>
              <a:rPr lang="en-US" sz="2400" b="1" dirty="0"/>
              <a:t>="{call </a:t>
            </a:r>
            <a:r>
              <a:rPr lang="en-US" sz="2400" b="1" dirty="0" err="1"/>
              <a:t>inrStud</a:t>
            </a:r>
            <a:r>
              <a:rPr lang="en-US" sz="2400" b="1" dirty="0"/>
              <a:t>(?,?)}";</a:t>
            </a:r>
          </a:p>
          <a:p>
            <a:r>
              <a:rPr lang="en-US" sz="2400" b="1" dirty="0" smtClean="0"/>
              <a:t>   </a:t>
            </a:r>
            <a:r>
              <a:rPr lang="en-US" sz="2400" b="1" dirty="0"/>
              <a:t>mcall=</a:t>
            </a:r>
            <a:r>
              <a:rPr lang="en-US" sz="2400" b="1" dirty="0" err="1"/>
              <a:t>con.prepareCall</a:t>
            </a:r>
            <a:r>
              <a:rPr lang="en-US" sz="2400" b="1" dirty="0"/>
              <a:t>(</a:t>
            </a:r>
            <a:r>
              <a:rPr lang="en-US" sz="2400" b="1" dirty="0" err="1"/>
              <a:t>str</a:t>
            </a:r>
            <a:r>
              <a:rPr lang="en-US" sz="2400" b="1" dirty="0"/>
              <a:t>);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mcall.setInt</a:t>
            </a:r>
            <a:r>
              <a:rPr lang="en-US" sz="2400" b="1" dirty="0" smtClean="0"/>
              <a:t>(1,899</a:t>
            </a:r>
            <a:r>
              <a:rPr lang="en-US" sz="2400" b="1" dirty="0"/>
              <a:t>);</a:t>
            </a:r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mcall.setString</a:t>
            </a:r>
            <a:r>
              <a:rPr lang="en-US" sz="2400" b="1" dirty="0" smtClean="0"/>
              <a:t>(2</a:t>
            </a:r>
            <a:r>
              <a:rPr lang="en-US" sz="2400" b="1" dirty="0"/>
              <a:t>,"Sumit");</a:t>
            </a:r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</a:t>
            </a:r>
            <a:r>
              <a:rPr lang="en-US" sz="2400" b="1" dirty="0" err="1"/>
              <a:t>boolean</a:t>
            </a:r>
            <a:r>
              <a:rPr lang="en-US" sz="2400" b="1" dirty="0"/>
              <a:t> b=</a:t>
            </a:r>
            <a:r>
              <a:rPr lang="en-US" sz="2400" b="1" dirty="0" err="1"/>
              <a:t>mcall.execute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catch(SQLException </a:t>
            </a:r>
            <a:r>
              <a:rPr lang="en-US" sz="2400" b="1" dirty="0" err="1"/>
              <a:t>sq</a:t>
            </a:r>
            <a:r>
              <a:rPr lang="en-US" sz="2400" b="1" dirty="0" smtClean="0"/>
              <a:t>){</a:t>
            </a:r>
          </a:p>
          <a:p>
            <a:r>
              <a:rPr lang="en-US" sz="2400" b="1" dirty="0" smtClean="0"/>
              <a:t> ……………..</a:t>
            </a:r>
            <a:endParaRPr lang="en-US" sz="2400" b="1" dirty="0"/>
          </a:p>
          <a:p>
            <a:r>
              <a:rPr lang="en-US" sz="2400" b="1" dirty="0" smtClean="0"/>
              <a:t>  …………….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16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613589"/>
            <a:ext cx="8911687" cy="1280890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07" y="1476103"/>
            <a:ext cx="9581783" cy="551252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Introduction to  JDBC</a:t>
            </a:r>
          </a:p>
          <a:p>
            <a:r>
              <a:rPr lang="en-US" sz="2400" b="1" dirty="0" smtClean="0"/>
              <a:t>JDBC Driver</a:t>
            </a:r>
          </a:p>
          <a:p>
            <a:r>
              <a:rPr lang="en-US" sz="2400" b="1" dirty="0" smtClean="0"/>
              <a:t>Types Of JDBC Drivers</a:t>
            </a:r>
          </a:p>
          <a:p>
            <a:r>
              <a:rPr lang="en-US" sz="2400" b="1" dirty="0" smtClean="0"/>
              <a:t>JDBC API</a:t>
            </a:r>
          </a:p>
          <a:p>
            <a:r>
              <a:rPr lang="en-US" sz="2400" b="1" dirty="0" smtClean="0"/>
              <a:t>DriverManger</a:t>
            </a:r>
          </a:p>
          <a:p>
            <a:r>
              <a:rPr lang="en-US" sz="2400" b="1" dirty="0" smtClean="0"/>
              <a:t>Statement </a:t>
            </a:r>
          </a:p>
          <a:p>
            <a:r>
              <a:rPr lang="en-US" sz="2400" b="1" dirty="0" smtClean="0"/>
              <a:t>PreparedStatement</a:t>
            </a:r>
          </a:p>
          <a:p>
            <a:r>
              <a:rPr lang="en-US" sz="2400" b="1" dirty="0" err="1" smtClean="0"/>
              <a:t>DatabaseMetadata</a:t>
            </a:r>
            <a:endParaRPr lang="en-US" sz="2400" b="1" dirty="0" smtClean="0"/>
          </a:p>
          <a:p>
            <a:r>
              <a:rPr lang="en-US" sz="2400" b="1" dirty="0" smtClean="0"/>
              <a:t>ResultSetMetada</a:t>
            </a:r>
          </a:p>
          <a:p>
            <a:r>
              <a:rPr lang="en-US" sz="2400" b="1" dirty="0" smtClean="0"/>
              <a:t>RowSet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856" y="597985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ResultsetMetadata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67096" y="1658984"/>
            <a:ext cx="9653453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The metadata means data about data i.e. we can get further information from the data table info like(column, column name,columntype etc. </a:t>
            </a:r>
            <a:r>
              <a:rPr lang="en-US" sz="2400" b="1" dirty="0" smtClean="0"/>
              <a:t>).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</a:t>
            </a: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ResultSetMetaData interface is useful because it provides methods to get metadata from the  ResultSet 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06544"/>
            <a:ext cx="8911687" cy="1280890"/>
          </a:xfrm>
        </p:spPr>
        <p:txBody>
          <a:bodyPr/>
          <a:lstStyle/>
          <a:p>
            <a:r>
              <a:rPr lang="en-US" b="1" dirty="0" smtClean="0"/>
              <a:t>Example-</a:t>
            </a:r>
            <a:r>
              <a:rPr lang="en-US" b="1" dirty="0" err="1" smtClean="0"/>
              <a:t>ResultSetMetaData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6868" y="1545731"/>
            <a:ext cx="109858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sz="2400" b="1" dirty="0" smtClean="0"/>
              <a:t>Connection </a:t>
            </a:r>
            <a:r>
              <a:rPr lang="en-US" sz="2400" b="1" dirty="0"/>
              <a:t>con=DriverManager.getConnection</a:t>
            </a:r>
          </a:p>
          <a:p>
            <a:r>
              <a:rPr lang="en-US" sz="2400" b="1" dirty="0"/>
              <a:t> 		</a:t>
            </a:r>
            <a:r>
              <a:rPr lang="en-US" sz="2400" b="1" dirty="0" smtClean="0"/>
              <a:t>     </a:t>
            </a:r>
            <a:r>
              <a:rPr lang="en-US" sz="2400" b="1" dirty="0"/>
              <a:t>("jdbc:mysql://</a:t>
            </a:r>
            <a:r>
              <a:rPr lang="en-US" sz="2400" b="1" dirty="0" smtClean="0"/>
              <a:t>localhost:3306/enfec","</a:t>
            </a:r>
            <a:r>
              <a:rPr lang="en-US" sz="2400" b="1" dirty="0"/>
              <a:t>root","root");</a:t>
            </a:r>
          </a:p>
          <a:p>
            <a:endParaRPr lang="en-US" sz="2400" b="1" dirty="0"/>
          </a:p>
          <a:p>
            <a:r>
              <a:rPr lang="en-US" sz="2400" b="1" dirty="0"/>
              <a:t>	Statement st=</a:t>
            </a:r>
            <a:r>
              <a:rPr lang="en-US" sz="2400" b="1" dirty="0" err="1"/>
              <a:t>con.createStatement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	 rs=</a:t>
            </a:r>
            <a:r>
              <a:rPr lang="en-US" sz="2400" b="1" dirty="0" err="1"/>
              <a:t>st.executeQuery</a:t>
            </a:r>
            <a:r>
              <a:rPr lang="en-US" sz="2400" b="1" dirty="0"/>
              <a:t>("select * from emp");</a:t>
            </a:r>
          </a:p>
          <a:p>
            <a:r>
              <a:rPr lang="en-US" sz="2400" b="1" dirty="0"/>
              <a:t>	 </a:t>
            </a:r>
          </a:p>
          <a:p>
            <a:r>
              <a:rPr lang="en-US" sz="2400" b="1" dirty="0"/>
              <a:t>	 ResultSetMetaData </a:t>
            </a:r>
            <a:r>
              <a:rPr lang="en-US" sz="2400" b="1" dirty="0" err="1"/>
              <a:t>resultsetmetadata</a:t>
            </a:r>
            <a:r>
              <a:rPr lang="en-US" sz="2400" b="1" dirty="0"/>
              <a:t> = rs.getMetaData();</a:t>
            </a:r>
          </a:p>
          <a:p>
            <a:r>
              <a:rPr lang="en-US" sz="2400" b="1" dirty="0"/>
              <a:t>	 </a:t>
            </a:r>
            <a:r>
              <a:rPr lang="en-US" sz="2400" b="1" dirty="0" err="1"/>
              <a:t>int</a:t>
            </a:r>
            <a:r>
              <a:rPr lang="en-US" sz="2400" b="1" dirty="0"/>
              <a:t> i = resultsetmetadata.getColumnCount();</a:t>
            </a:r>
          </a:p>
          <a:p>
            <a:r>
              <a:rPr lang="en-US" sz="2400" b="1" dirty="0"/>
              <a:t>	 System.out.println("i"+" "+i);</a:t>
            </a:r>
          </a:p>
          <a:p>
            <a:r>
              <a:rPr lang="en-US" sz="2400" b="1" dirty="0"/>
              <a:t>	 String col1 = resultsetmetadata.getColumnName(1);</a:t>
            </a:r>
          </a:p>
          <a:p>
            <a:r>
              <a:rPr lang="en-US" sz="2400" b="1" dirty="0"/>
              <a:t>	 String col2 = resultsetmetadata.getColumnName(2);</a:t>
            </a:r>
          </a:p>
          <a:p>
            <a:r>
              <a:rPr lang="en-US" sz="2400" b="1" dirty="0"/>
              <a:t>	 System.out.println(col1 + " " +col2 +" ");</a:t>
            </a:r>
          </a:p>
        </p:txBody>
      </p:sp>
    </p:spTree>
    <p:extLst>
      <p:ext uri="{BB962C8B-B14F-4D97-AF65-F5344CB8AC3E}">
        <p14:creationId xmlns:p14="http://schemas.microsoft.com/office/powerpoint/2010/main" val="341433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634996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DatabaseMetadata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50643" y="1915886"/>
            <a:ext cx="9525000" cy="2642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/>
              <a:t>DatabaseMetaData interface provides methods to get meta data of a  database such as database product name, database product version, driver name, name of total number of tables, name of total number  of views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1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06544"/>
            <a:ext cx="8911687" cy="1280890"/>
          </a:xfrm>
        </p:spPr>
        <p:txBody>
          <a:bodyPr/>
          <a:lstStyle/>
          <a:p>
            <a:r>
              <a:rPr lang="en-US" b="1" dirty="0" smtClean="0"/>
              <a:t>Example-</a:t>
            </a:r>
            <a:r>
              <a:rPr lang="en-US" b="1" dirty="0" err="1" smtClean="0"/>
              <a:t>DatabaseMetaData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765" y="-104503"/>
            <a:ext cx="1461267" cy="14761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2778" y="1371600"/>
            <a:ext cx="109074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Connection con=DriverManager.getConnection</a:t>
            </a:r>
            <a:r>
              <a:rPr lang="en-US" sz="2400" b="1" dirty="0"/>
              <a:t>("jdbc:mysql</a:t>
            </a:r>
            <a:r>
              <a:rPr lang="en-US" sz="2400" b="1" dirty="0" smtClean="0"/>
              <a:t>://</a:t>
            </a:r>
          </a:p>
          <a:p>
            <a:r>
              <a:rPr lang="en-US" sz="2400" b="1" dirty="0" smtClean="0"/>
              <a:t>localhost:3306/n1</a:t>
            </a:r>
            <a:r>
              <a:rPr lang="en-US" sz="2400" b="1" dirty="0"/>
              <a:t>","root","root");</a:t>
            </a:r>
          </a:p>
          <a:p>
            <a:r>
              <a:rPr lang="en-US" sz="2400" b="1" dirty="0" smtClean="0"/>
              <a:t>DatabaseMetaData </a:t>
            </a:r>
            <a:r>
              <a:rPr lang="en-US" sz="2400" b="1" dirty="0"/>
              <a:t>dbmd=</a:t>
            </a:r>
            <a:r>
              <a:rPr lang="en-US" sz="2400" b="1" dirty="0" err="1"/>
              <a:t>con.getMetaData</a:t>
            </a:r>
            <a:r>
              <a:rPr lang="en-US" sz="2400" b="1" dirty="0"/>
              <a:t>();</a:t>
            </a:r>
          </a:p>
          <a:p>
            <a:r>
              <a:rPr lang="en-US" sz="2400" b="1" dirty="0" smtClean="0"/>
              <a:t>System.out.println</a:t>
            </a:r>
            <a:r>
              <a:rPr lang="en-US" sz="2400" b="1" dirty="0"/>
              <a:t>("Driver Name :"+</a:t>
            </a:r>
            <a:r>
              <a:rPr lang="en-US" sz="2400" b="1" dirty="0" err="1"/>
              <a:t>dbmd.getDriverName</a:t>
            </a:r>
            <a:r>
              <a:rPr lang="en-US" sz="2400" b="1" dirty="0" smtClean="0"/>
              <a:t>());</a:t>
            </a:r>
          </a:p>
          <a:p>
            <a:endParaRPr lang="en-US" sz="2400" b="1" dirty="0"/>
          </a:p>
          <a:p>
            <a:r>
              <a:rPr lang="en-US" sz="2400" b="1" dirty="0" smtClean="0"/>
              <a:t>System.out.println</a:t>
            </a:r>
            <a:r>
              <a:rPr lang="en-US" sz="2400" b="1" dirty="0"/>
              <a:t>("</a:t>
            </a:r>
            <a:r>
              <a:rPr lang="en-US" sz="2400" b="1" dirty="0" err="1" smtClean="0"/>
              <a:t>DatabaseProduct</a:t>
            </a:r>
            <a:r>
              <a:rPr lang="en-US" sz="2400" b="1" dirty="0"/>
              <a:t>:"+</a:t>
            </a:r>
            <a:r>
              <a:rPr lang="en-US" sz="2400" b="1" dirty="0" err="1"/>
              <a:t>dbmd.getDatabaseProductName</a:t>
            </a:r>
            <a:r>
              <a:rPr lang="en-US" sz="2400" b="1" dirty="0" smtClean="0"/>
              <a:t>());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System.out.println</a:t>
            </a:r>
            <a:r>
              <a:rPr lang="en-US" sz="2400" b="1" dirty="0"/>
              <a:t>("Database </a:t>
            </a:r>
            <a:r>
              <a:rPr lang="en-US" sz="2400" b="1" dirty="0" err="1" smtClean="0"/>
              <a:t>ProductVersion</a:t>
            </a:r>
            <a:r>
              <a:rPr lang="en-US" sz="2400" b="1" dirty="0" smtClean="0"/>
              <a:t>"+</a:t>
            </a:r>
            <a:r>
              <a:rPr lang="en-US" sz="2400" b="1" dirty="0" err="1"/>
              <a:t>dbmd.getDatabaseProductVersion</a:t>
            </a:r>
            <a:r>
              <a:rPr lang="en-US" sz="2400" b="1" dirty="0"/>
              <a:t>());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System.out.println</a:t>
            </a:r>
            <a:r>
              <a:rPr lang="en-US" sz="2400" b="1" dirty="0"/>
              <a:t>("Driver Version"+</a:t>
            </a:r>
            <a:r>
              <a:rPr lang="en-US" sz="2400" b="1" dirty="0" err="1"/>
              <a:t>dbmd.getDriverVersion</a:t>
            </a:r>
            <a:r>
              <a:rPr lang="en-US" sz="2400" b="1" dirty="0"/>
              <a:t>());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System.out.println</a:t>
            </a:r>
            <a:r>
              <a:rPr lang="en-US" sz="2400" b="1" dirty="0"/>
              <a:t>("User name"+</a:t>
            </a:r>
            <a:r>
              <a:rPr lang="en-US" sz="2400" b="1" dirty="0" err="1"/>
              <a:t>dbmd.getUserName</a:t>
            </a:r>
            <a:r>
              <a:rPr lang="en-US" sz="2400" b="1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00367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71858"/>
            <a:ext cx="8911687" cy="1280890"/>
          </a:xfrm>
        </p:spPr>
        <p:txBody>
          <a:bodyPr/>
          <a:lstStyle/>
          <a:p>
            <a:r>
              <a:rPr lang="en-US" b="1" dirty="0" smtClean="0"/>
              <a:t>Transaction Management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18903" y="1410789"/>
            <a:ext cx="10071464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endParaRPr lang="en-US" sz="2400" b="1" dirty="0" smtClean="0"/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 smtClean="0"/>
              <a:t>Transaction </a:t>
            </a:r>
            <a:r>
              <a:rPr lang="en-US" sz="2400" b="1" dirty="0"/>
              <a:t>represents a single unit of work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marR="508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tabLst>
                <a:tab pos="870585" algn="l"/>
                <a:tab pos="871219" algn="l"/>
              </a:tabLst>
            </a:pPr>
            <a:endParaRPr lang="en-US" sz="2400" b="1" dirty="0" smtClean="0"/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 smtClean="0"/>
              <a:t>The </a:t>
            </a:r>
            <a:r>
              <a:rPr lang="en-US" sz="2400" b="1" dirty="0"/>
              <a:t>ACID properties describes the transaction management well. ACID stands for </a:t>
            </a:r>
            <a:r>
              <a:rPr lang="en-US" sz="2400" b="1" dirty="0" smtClean="0"/>
              <a:t>Atomicity, Consistency, isolation and durability.</a:t>
            </a: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84921"/>
            <a:ext cx="8911687" cy="1280890"/>
          </a:xfrm>
        </p:spPr>
        <p:txBody>
          <a:bodyPr/>
          <a:lstStyle/>
          <a:p>
            <a:r>
              <a:rPr lang="en-US" b="1" dirty="0" smtClean="0"/>
              <a:t>ACID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675" y="1578289"/>
            <a:ext cx="10094822" cy="4966202"/>
          </a:xfrm>
        </p:spPr>
        <p:txBody>
          <a:bodyPr>
            <a:noAutofit/>
          </a:bodyPr>
          <a:lstStyle/>
          <a:p>
            <a:r>
              <a:rPr lang="en-US" sz="2400" b="1" dirty="0"/>
              <a:t>Atomicity means either all successful or none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Consistency ensures bringing the database from one consistent state to another consistent state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Isolation ensures that transaction is isolated from other transaction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Isolation ensures that transaction is isolated from other transaction.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45733"/>
            <a:ext cx="8911687" cy="1280890"/>
          </a:xfrm>
        </p:spPr>
        <p:txBody>
          <a:bodyPr/>
          <a:lstStyle/>
          <a:p>
            <a:r>
              <a:rPr lang="en-US" b="1" dirty="0" smtClean="0"/>
              <a:t>Batch Processing in JDBC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1578289"/>
            <a:ext cx="9401492" cy="4953140"/>
          </a:xfrm>
        </p:spPr>
        <p:txBody>
          <a:bodyPr>
            <a:normAutofit/>
          </a:bodyPr>
          <a:lstStyle/>
          <a:p>
            <a:r>
              <a:rPr lang="en-US" sz="2400" b="1" dirty="0"/>
              <a:t>Instead of executing a single query, we can execute a batch (group) of queries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It makes the performance fast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java.sql.Statement and java.sql.PreparedStatement interfaces provide methods for batch processing.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0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19607"/>
            <a:ext cx="8911687" cy="1280890"/>
          </a:xfrm>
        </p:spPr>
        <p:txBody>
          <a:bodyPr/>
          <a:lstStyle/>
          <a:p>
            <a:r>
              <a:rPr lang="en-US" b="1" dirty="0"/>
              <a:t>Methods for 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956" y="214666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/>
              <a:t>void </a:t>
            </a:r>
            <a:r>
              <a:rPr lang="en-US" sz="2400" b="1" dirty="0" err="1"/>
              <a:t>addBatch</a:t>
            </a:r>
            <a:r>
              <a:rPr lang="en-US" sz="2400" b="1" dirty="0"/>
              <a:t>(String query</a:t>
            </a:r>
            <a:r>
              <a:rPr lang="en-US" sz="2400" b="1" dirty="0" smtClean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int[] executeBatch()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1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902" y="545733"/>
            <a:ext cx="8911687" cy="1280890"/>
          </a:xfrm>
        </p:spPr>
        <p:txBody>
          <a:bodyPr/>
          <a:lstStyle/>
          <a:p>
            <a:r>
              <a:rPr lang="en-US" b="1" dirty="0" smtClean="0"/>
              <a:t>Example – Batch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891" y="1402080"/>
            <a:ext cx="8915400" cy="54559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Statement stmt = conn.createStatement();</a:t>
            </a:r>
          </a:p>
          <a:p>
            <a:pPr marL="0" indent="0">
              <a:buNone/>
            </a:pPr>
            <a:r>
              <a:rPr lang="en-US" sz="2200" b="1" dirty="0"/>
              <a:t>conn.setAutoCommit(false);</a:t>
            </a:r>
          </a:p>
          <a:p>
            <a:pPr marL="0" indent="0">
              <a:buNone/>
            </a:pPr>
            <a:r>
              <a:rPr lang="en-US" sz="2200" b="1" dirty="0" smtClean="0"/>
              <a:t>String </a:t>
            </a:r>
            <a:r>
              <a:rPr lang="en-US" sz="2200" b="1" dirty="0"/>
              <a:t>SQL = "INSERT INTO Employees VALUES(101,'Mona',9000)";</a:t>
            </a:r>
          </a:p>
          <a:p>
            <a:pPr marL="0" indent="0">
              <a:buNone/>
            </a:pPr>
            <a:r>
              <a:rPr lang="en-US" sz="2200" b="1" dirty="0"/>
              <a:t>// Add above SQL statement in the batch.</a:t>
            </a:r>
          </a:p>
          <a:p>
            <a:pPr marL="0" indent="0">
              <a:buNone/>
            </a:pPr>
            <a:r>
              <a:rPr lang="en-US" sz="2200" b="1" dirty="0"/>
              <a:t>stmt.addBatch(SQL);</a:t>
            </a:r>
          </a:p>
          <a:p>
            <a:pPr marL="0" indent="0">
              <a:buNone/>
            </a:pPr>
            <a:r>
              <a:rPr lang="en-US" sz="2200" b="1" dirty="0"/>
              <a:t>     SQL = "INSERT INTO Employees VALUES(201,'Sudha', 10000)";</a:t>
            </a:r>
          </a:p>
          <a:p>
            <a:pPr marL="0" indent="0">
              <a:buNone/>
            </a:pPr>
            <a:r>
              <a:rPr lang="en-US" sz="2200" b="1" dirty="0"/>
              <a:t>// Add above SQL statement in the batch.</a:t>
            </a:r>
          </a:p>
          <a:p>
            <a:pPr marL="0" indent="0">
              <a:buNone/>
            </a:pPr>
            <a:r>
              <a:rPr lang="en-US" sz="2200" b="1" dirty="0"/>
              <a:t>  stmt.addBatch(SQL</a:t>
            </a:r>
            <a:r>
              <a:rPr lang="en-US" sz="2200" b="1" dirty="0" smtClean="0"/>
              <a:t>);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// Create an </a:t>
            </a:r>
            <a:r>
              <a:rPr lang="en-US" sz="2200" b="1" dirty="0" err="1"/>
              <a:t>int</a:t>
            </a:r>
            <a:r>
              <a:rPr lang="en-US" sz="2200" b="1" dirty="0"/>
              <a:t>[] to hold returned values</a:t>
            </a:r>
          </a:p>
          <a:p>
            <a:pPr marL="0" indent="0">
              <a:buNone/>
            </a:pPr>
            <a:r>
              <a:rPr lang="en-US" sz="2200" b="1" dirty="0" err="1"/>
              <a:t>int</a:t>
            </a:r>
            <a:r>
              <a:rPr lang="en-US" sz="2200" b="1" dirty="0"/>
              <a:t>[] count = stmt.executeBatch</a:t>
            </a:r>
            <a:r>
              <a:rPr lang="en-US" sz="2200" b="1" dirty="0" smtClean="0"/>
              <a:t>();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//Explicitly commit statements to apply changes</a:t>
            </a:r>
          </a:p>
          <a:p>
            <a:pPr marL="0" indent="0">
              <a:buNone/>
            </a:pPr>
            <a:r>
              <a:rPr lang="en-US" sz="2200" b="1" dirty="0"/>
              <a:t>conn.commit();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44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58795"/>
            <a:ext cx="8911687" cy="1280890"/>
          </a:xfrm>
        </p:spPr>
        <p:txBody>
          <a:bodyPr/>
          <a:lstStyle/>
          <a:p>
            <a:r>
              <a:rPr lang="en-US" b="1" dirty="0"/>
              <a:t>RowSet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814" y="1578289"/>
            <a:ext cx="8915400" cy="5593220"/>
          </a:xfrm>
        </p:spPr>
        <p:txBody>
          <a:bodyPr>
            <a:normAutofit/>
          </a:bodyPr>
          <a:lstStyle/>
          <a:p>
            <a:r>
              <a:rPr lang="en-US" sz="2400" b="1" dirty="0"/>
              <a:t>A RowSet is an object that encapsulates a set of rows from either java Database Connectivity (JDBC) result sets or tabular data sources. 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RowSets </a:t>
            </a:r>
            <a:r>
              <a:rPr lang="en-US" sz="2400" b="1" dirty="0"/>
              <a:t>support component-based development models like JavaBeans, with a standard set of properties and an event notification </a:t>
            </a:r>
            <a:r>
              <a:rPr lang="en-US" sz="2400" b="1" dirty="0" smtClean="0"/>
              <a:t>mechanism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4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856" y="571858"/>
            <a:ext cx="8911687" cy="1280890"/>
          </a:xfrm>
        </p:spPr>
        <p:txBody>
          <a:bodyPr/>
          <a:lstStyle/>
          <a:p>
            <a:r>
              <a:rPr lang="en-US" b="1" dirty="0" smtClean="0"/>
              <a:t>What is JDBC?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143" y="2381794"/>
            <a:ext cx="8915400" cy="4332514"/>
          </a:xfrm>
        </p:spPr>
        <p:txBody>
          <a:bodyPr>
            <a:normAutofit/>
          </a:bodyPr>
          <a:lstStyle/>
          <a:p>
            <a:r>
              <a:rPr lang="en-US" sz="2400" b="1" dirty="0"/>
              <a:t>JDBC stands for Java Database Connectivity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/>
              <a:t>JDBC is a Java API to connect and execute the query with the database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JDBC </a:t>
            </a:r>
            <a:r>
              <a:rPr lang="en-US" sz="2400" b="1" dirty="0"/>
              <a:t>API uses JDBC drivers to connect with the database.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7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19607"/>
            <a:ext cx="8911687" cy="1280890"/>
          </a:xfrm>
        </p:spPr>
        <p:txBody>
          <a:bodyPr/>
          <a:lstStyle/>
          <a:p>
            <a:r>
              <a:rPr lang="en-US" b="1" dirty="0" smtClean="0"/>
              <a:t>Implementation classes of RowSet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28" y="1454331"/>
            <a:ext cx="8915400" cy="5116285"/>
          </a:xfrm>
        </p:spPr>
        <p:txBody>
          <a:bodyPr/>
          <a:lstStyle/>
          <a:p>
            <a:r>
              <a:rPr lang="en-US" sz="2400" b="1" dirty="0" smtClean="0"/>
              <a:t>JdbcRowSet</a:t>
            </a:r>
          </a:p>
          <a:p>
            <a:endParaRPr lang="en-US" sz="2400" b="1" dirty="0"/>
          </a:p>
          <a:p>
            <a:r>
              <a:rPr lang="en-US" sz="2400" b="1" dirty="0" smtClean="0"/>
              <a:t>CachedRowSet</a:t>
            </a:r>
          </a:p>
          <a:p>
            <a:endParaRPr lang="en-US" sz="2400" b="1" dirty="0"/>
          </a:p>
          <a:p>
            <a:r>
              <a:rPr lang="en-US" sz="2400" b="1" dirty="0"/>
              <a:t>WebRowSet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JoinRowSet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FilteredRowSet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86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462" y="441230"/>
            <a:ext cx="8911687" cy="1280890"/>
          </a:xfrm>
        </p:spPr>
        <p:txBody>
          <a:bodyPr/>
          <a:lstStyle/>
          <a:p>
            <a:r>
              <a:rPr lang="en-US" b="1" dirty="0" smtClean="0"/>
              <a:t>Example-</a:t>
            </a:r>
            <a:r>
              <a:rPr lang="en-US" b="1" dirty="0" err="1" smtClean="0"/>
              <a:t>RowSet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555" y="1389018"/>
            <a:ext cx="9885816" cy="54689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JdbcRowSet </a:t>
            </a:r>
            <a:r>
              <a:rPr lang="en-US" b="1" dirty="0" err="1"/>
              <a:t>jdbcRS</a:t>
            </a:r>
            <a:r>
              <a:rPr lang="en-US" b="1" dirty="0"/>
              <a:t> = new </a:t>
            </a:r>
            <a:r>
              <a:rPr lang="en-US" b="1" dirty="0" err="1"/>
              <a:t>JdbcRowSetImpl</a:t>
            </a:r>
            <a:r>
              <a:rPr lang="en-US" b="1" dirty="0"/>
              <a:t>(conn);</a:t>
            </a:r>
          </a:p>
          <a:p>
            <a:pPr marL="0" indent="0">
              <a:buNone/>
            </a:pPr>
            <a:r>
              <a:rPr lang="en-US" b="1" dirty="0"/>
              <a:t>jdbcRS.setType(</a:t>
            </a:r>
            <a:r>
              <a:rPr lang="en-US" b="1" dirty="0" err="1"/>
              <a:t>ResultSet.TYPE_SCROLL_INSENSITIVE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sql</a:t>
            </a:r>
            <a:r>
              <a:rPr lang="en-US" b="1" dirty="0"/>
              <a:t> = "SELECT * FROM customers";</a:t>
            </a:r>
          </a:p>
          <a:p>
            <a:pPr marL="0" indent="0">
              <a:buNone/>
            </a:pPr>
            <a:r>
              <a:rPr lang="en-US" b="1" dirty="0" err="1"/>
              <a:t>jdbcRS.setCommand</a:t>
            </a:r>
            <a:r>
              <a:rPr lang="en-US" b="1" dirty="0"/>
              <a:t>(</a:t>
            </a:r>
            <a:r>
              <a:rPr lang="en-US" b="1" dirty="0" err="1"/>
              <a:t>sql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err="1"/>
              <a:t>jdbcRS.execute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while (</a:t>
            </a:r>
            <a:r>
              <a:rPr lang="en-US" b="1" dirty="0" err="1"/>
              <a:t>jdbcRS.next</a:t>
            </a:r>
            <a:r>
              <a:rPr lang="en-US" b="1" dirty="0"/>
              <a:t>()) {</a:t>
            </a:r>
          </a:p>
          <a:p>
            <a:pPr marL="0" indent="0">
              <a:buNone/>
            </a:pPr>
            <a:r>
              <a:rPr lang="en-US" b="1" dirty="0"/>
              <a:t>    // each call to next, generates a </a:t>
            </a:r>
            <a:r>
              <a:rPr lang="en-US" b="1" dirty="0" err="1"/>
              <a:t>cursorMoved</a:t>
            </a:r>
            <a:r>
              <a:rPr lang="en-US" b="1" dirty="0"/>
              <a:t> event</a:t>
            </a:r>
          </a:p>
          <a:p>
            <a:pPr marL="0" indent="0">
              <a:buNone/>
            </a:pPr>
            <a:r>
              <a:rPr lang="en-US" b="1" dirty="0"/>
              <a:t>    System.out.println("id = " + </a:t>
            </a:r>
            <a:r>
              <a:rPr lang="en-US" b="1" dirty="0" err="1"/>
              <a:t>jdbcRS.getString</a:t>
            </a:r>
            <a:r>
              <a:rPr lang="en-US" b="1" dirty="0"/>
              <a:t>(1));</a:t>
            </a:r>
          </a:p>
          <a:p>
            <a:pPr marL="0" indent="0">
              <a:buNone/>
            </a:pPr>
            <a:r>
              <a:rPr lang="en-US" b="1" dirty="0"/>
              <a:t>    System.out.println("name = " + </a:t>
            </a:r>
            <a:r>
              <a:rPr lang="en-US" b="1" dirty="0" err="1"/>
              <a:t>jdbcRS.getString</a:t>
            </a:r>
            <a:r>
              <a:rPr lang="en-US" b="1" dirty="0"/>
              <a:t>(2));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3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336" y="415104"/>
            <a:ext cx="8911687" cy="1280890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801" y="1336765"/>
            <a:ext cx="10343016" cy="522078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JDBC stands for Java Database Connectivity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 A JDBC driver is a software component enabling a Java </a:t>
            </a:r>
            <a:r>
              <a:rPr lang="en-US" sz="2400" b="1" dirty="0" smtClean="0"/>
              <a:t>application </a:t>
            </a:r>
            <a:r>
              <a:rPr lang="en-US" sz="2400" b="1" dirty="0"/>
              <a:t>to  interact with a database server.</a:t>
            </a:r>
          </a:p>
          <a:p>
            <a:endParaRPr lang="en-US" sz="2400" b="1" dirty="0"/>
          </a:p>
          <a:p>
            <a:r>
              <a:rPr lang="en-US" sz="2400" b="1" dirty="0"/>
              <a:t>The Statement interface provides methods to  execute </a:t>
            </a:r>
            <a:r>
              <a:rPr lang="en-US" sz="2400" b="1" dirty="0" smtClean="0"/>
              <a:t>queries with </a:t>
            </a:r>
            <a:r>
              <a:rPr lang="en-US" sz="2400" b="1" dirty="0"/>
              <a:t>the database. </a:t>
            </a:r>
          </a:p>
          <a:p>
            <a:endParaRPr lang="en-US" sz="2400" b="1" dirty="0"/>
          </a:p>
          <a:p>
            <a:r>
              <a:rPr lang="en-US" sz="2400" b="1" dirty="0"/>
              <a:t>The object of ResultSet maintains a cursor  pointing to a row of a table. </a:t>
            </a:r>
          </a:p>
          <a:p>
            <a:endParaRPr lang="en-US" sz="2400" b="1" dirty="0"/>
          </a:p>
          <a:p>
            <a:r>
              <a:rPr lang="en-US" sz="2400" b="1" dirty="0"/>
              <a:t>PreparedStatement  is used to execute parameterized query.</a:t>
            </a:r>
          </a:p>
          <a:p>
            <a:pPr marL="0" indent="0">
              <a:buNone/>
            </a:pPr>
            <a:endParaRPr lang="en-US" sz="19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85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56" y="519608"/>
            <a:ext cx="8911687" cy="1280890"/>
          </a:xfrm>
        </p:spPr>
        <p:txBody>
          <a:bodyPr/>
          <a:lstStyle/>
          <a:p>
            <a:r>
              <a:rPr lang="en-US" b="1" dirty="0" smtClean="0"/>
              <a:t>Summary(</a:t>
            </a:r>
            <a:r>
              <a:rPr lang="en-US" b="1" dirty="0" err="1" smtClean="0"/>
              <a:t>Contd</a:t>
            </a:r>
            <a:r>
              <a:rPr lang="en-US" b="1" dirty="0" smtClean="0"/>
              <a:t>….)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049" y="1578289"/>
            <a:ext cx="8915400" cy="3777622"/>
          </a:xfrm>
        </p:spPr>
        <p:txBody>
          <a:bodyPr/>
          <a:lstStyle/>
          <a:p>
            <a:r>
              <a:rPr lang="en-US" sz="2400" b="1" dirty="0"/>
              <a:t>CallableStatement is used to call Stored procedures and Functions.</a:t>
            </a:r>
          </a:p>
          <a:p>
            <a:endParaRPr lang="en-US" sz="2400" b="1" dirty="0"/>
          </a:p>
          <a:p>
            <a:r>
              <a:rPr lang="en-US" sz="2400" b="1" dirty="0"/>
              <a:t>Transaction represents a single unit of work.</a:t>
            </a:r>
          </a:p>
          <a:p>
            <a:endParaRPr lang="en-US" sz="2400" b="1" dirty="0"/>
          </a:p>
          <a:p>
            <a:r>
              <a:rPr lang="en-US" sz="2400" b="1" dirty="0"/>
              <a:t>Atomicity, Consistency, isolation and durability are ACID properties.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0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5441" y="4184469"/>
            <a:ext cx="8915399" cy="105519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80" y="714756"/>
            <a:ext cx="91831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What is JDBC</a:t>
            </a:r>
            <a:r>
              <a:rPr b="1" spc="-100" dirty="0"/>
              <a:t> </a:t>
            </a:r>
            <a:r>
              <a:rPr b="1" dirty="0"/>
              <a:t>Driver?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600200"/>
            <a:ext cx="10972800" cy="479554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sz="2000" spc="380" dirty="0" smtClean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JDBC driver is a software component enabling a Java application to  interact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a database server</a:t>
            </a: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Introduced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Sun Microsystem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1997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JDBC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is platform independent.(Type IV).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java language.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2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80" y="483669"/>
            <a:ext cx="85953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5" dirty="0"/>
              <a:t>Types </a:t>
            </a:r>
            <a:r>
              <a:rPr b="1" dirty="0"/>
              <a:t>of JDBC</a:t>
            </a:r>
            <a:r>
              <a:rPr b="1" spc="-10" dirty="0"/>
              <a:t> </a:t>
            </a:r>
            <a:r>
              <a:rPr b="1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5360" y="1285733"/>
            <a:ext cx="9566366" cy="4362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defTabSz="457200">
              <a:spcBef>
                <a:spcPts val="1000"/>
              </a:spcBef>
              <a:buClr>
                <a:schemeClr val="accent1"/>
              </a:buClr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508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508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JDBC-ODBC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Bridge Driver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Native-API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Network-Protocol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(middleware driver)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Database-Protocol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(Pure Java driver)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9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79" y="648081"/>
            <a:ext cx="915815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5" dirty="0"/>
              <a:t>Type </a:t>
            </a:r>
            <a:r>
              <a:rPr b="1" dirty="0"/>
              <a:t>1: JDBC-ODBC Bridge</a:t>
            </a:r>
            <a:r>
              <a:rPr b="1" spc="-35" dirty="0"/>
              <a:t> </a:t>
            </a:r>
            <a:r>
              <a:rPr b="1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6290" y="1608909"/>
            <a:ext cx="10948851" cy="30386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JDBC-ODBC bridge driver uses ODBC driver to connect to the database.  The JDBC-ODBC bridge driver converts JDBC method calls into the ODBC  function calls</a:t>
            </a: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spc="380" dirty="0" smtClean="0">
              <a:solidFill>
                <a:srgbClr val="A42F0F"/>
              </a:solidFill>
              <a:latin typeface="Arial"/>
              <a:cs typeface="Arial"/>
            </a:endParaRP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endParaRPr lang="en-US" sz="2400" spc="380" dirty="0">
              <a:solidFill>
                <a:srgbClr val="A42F0F"/>
              </a:solidFill>
              <a:latin typeface="Arial"/>
              <a:cs typeface="Arial"/>
            </a:endParaRPr>
          </a:p>
          <a:p>
            <a:pPr marR="508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tabLst>
                <a:tab pos="870585" algn="l"/>
                <a:tab pos="871219" algn="l"/>
              </a:tabLst>
            </a:pP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8739052" y="3317966"/>
            <a:ext cx="3158924" cy="323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80" y="648081"/>
            <a:ext cx="793786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5" dirty="0"/>
              <a:t>Type </a:t>
            </a:r>
            <a:r>
              <a:rPr b="1" dirty="0"/>
              <a:t>2: </a:t>
            </a:r>
            <a:r>
              <a:rPr b="1" spc="-5" dirty="0"/>
              <a:t>JDBC-Native </a:t>
            </a:r>
            <a:r>
              <a:rPr b="1" dirty="0"/>
              <a:t>API</a:t>
            </a:r>
            <a:r>
              <a:rPr b="1" spc="-145" dirty="0"/>
              <a:t> </a:t>
            </a:r>
            <a:r>
              <a:rPr b="1" spc="-5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370" y="1792283"/>
            <a:ext cx="9478282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converts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JDBC method calls into native C/C++ API calls, which are unique to the  database. It is not written entirely in java.</a:t>
            </a:r>
          </a:p>
        </p:txBody>
      </p:sp>
      <p:sp>
        <p:nvSpPr>
          <p:cNvPr id="6" name="object 3"/>
          <p:cNvSpPr/>
          <p:nvPr/>
        </p:nvSpPr>
        <p:spPr>
          <a:xfrm>
            <a:off x="8856617" y="3106784"/>
            <a:ext cx="3004457" cy="3385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6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79" y="701866"/>
            <a:ext cx="806087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Type 3: </a:t>
            </a:r>
            <a:r>
              <a:rPr b="1" spc="-5" dirty="0"/>
              <a:t>Network-Protocol</a:t>
            </a:r>
            <a:r>
              <a:rPr b="1" spc="5" dirty="0"/>
              <a:t> </a:t>
            </a:r>
            <a:r>
              <a:rPr b="1" spc="-5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0" y="1905000"/>
            <a:ext cx="10154194" cy="46038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Protocol driver uses middleware (application server) that  converts JDBC calls directly or indirectly into the vendor-specific database  protocol.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R="508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tabLst>
                <a:tab pos="870585" algn="l"/>
                <a:tab pos="871219" algn="l"/>
              </a:tabLst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fully written in java.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5600" marR="5715" indent="-342900" algn="just">
              <a:lnSpc>
                <a:spcPct val="150000"/>
              </a:lnSpc>
              <a:spcBef>
                <a:spcPts val="994"/>
              </a:spcBef>
            </a:pPr>
            <a:r>
              <a:rPr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0097587" y="3181357"/>
            <a:ext cx="1908919" cy="344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40" y="55396"/>
            <a:ext cx="1471160" cy="11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6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80" y="569563"/>
            <a:ext cx="8635636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5" dirty="0"/>
              <a:t>Type </a:t>
            </a:r>
            <a:r>
              <a:rPr b="1" spc="-5" dirty="0"/>
              <a:t>4: Database-Protocol</a:t>
            </a:r>
            <a:r>
              <a:rPr b="1" spc="90" dirty="0"/>
              <a:t> </a:t>
            </a:r>
            <a:r>
              <a:rPr b="1" spc="-5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6399" y="1600200"/>
            <a:ext cx="9400903" cy="4865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Type 4 driver, a pure Java-based driver communicates directly with  the vendor's database through socket connection.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r>
              <a:rPr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highest  performance driver available for the database and is usually provided by the vendor  itself.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5080" indent="-342900" defTabSz="457200">
              <a:lnSpc>
                <a:spcPct val="1501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870585" algn="l"/>
                <a:tab pos="871219" algn="l"/>
              </a:tabLst>
            </a:pP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10"/>
              </a:spcBef>
            </a:pPr>
            <a:endParaRPr lang="en-US" sz="2000" spc="380" dirty="0" smtClean="0">
              <a:solidFill>
                <a:srgbClr val="A42F0F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0228216" y="2630837"/>
            <a:ext cx="2020606" cy="2804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35" y="0"/>
            <a:ext cx="1560389" cy="1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25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</TotalTime>
  <Words>1047</Words>
  <Application>Microsoft Office PowerPoint</Application>
  <PresentationFormat>Widescreen</PresentationFormat>
  <Paragraphs>286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JDBC(Java Database Connectivity)</vt:lpstr>
      <vt:lpstr>Agenda</vt:lpstr>
      <vt:lpstr>What is JDBC?</vt:lpstr>
      <vt:lpstr>What is JDBC Driver?</vt:lpstr>
      <vt:lpstr>Types of JDBC Driver</vt:lpstr>
      <vt:lpstr>Type 1: JDBC-ODBC Bridge Driver</vt:lpstr>
      <vt:lpstr>Type 2: JDBC-Native API Driver</vt:lpstr>
      <vt:lpstr>Type 3: Network-Protocol driver</vt:lpstr>
      <vt:lpstr>Type 4: Database-Protocol driver</vt:lpstr>
      <vt:lpstr>Architecture of JDBC Driver</vt:lpstr>
      <vt:lpstr>JDBC API</vt:lpstr>
      <vt:lpstr>JDBC API(Contd….)</vt:lpstr>
      <vt:lpstr>Statement</vt:lpstr>
      <vt:lpstr>ResultSet</vt:lpstr>
      <vt:lpstr>Example-JDBC</vt:lpstr>
      <vt:lpstr>Preparedstatement</vt:lpstr>
      <vt:lpstr>Example - PreparedStatement</vt:lpstr>
      <vt:lpstr>Callablestatement</vt:lpstr>
      <vt:lpstr>Example-CallableStatement</vt:lpstr>
      <vt:lpstr>ResultsetMetadata</vt:lpstr>
      <vt:lpstr>Example-ResultSetMetaData</vt:lpstr>
      <vt:lpstr>DatabaseMetadata</vt:lpstr>
      <vt:lpstr>Example-DatabaseMetaData</vt:lpstr>
      <vt:lpstr>Transaction Management</vt:lpstr>
      <vt:lpstr>ACID Properties</vt:lpstr>
      <vt:lpstr>Batch Processing in JDBC</vt:lpstr>
      <vt:lpstr>Methods for Batch Processing</vt:lpstr>
      <vt:lpstr>Example – Batch Processing</vt:lpstr>
      <vt:lpstr>RowSet Interface</vt:lpstr>
      <vt:lpstr>Implementation classes of RowSet</vt:lpstr>
      <vt:lpstr>Example-RowSet</vt:lpstr>
      <vt:lpstr>Summary</vt:lpstr>
      <vt:lpstr>Summary(Contd….)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Development</dc:title>
  <dc:creator>Windows User</dc:creator>
  <cp:lastModifiedBy>Windows User</cp:lastModifiedBy>
  <cp:revision>755</cp:revision>
  <dcterms:created xsi:type="dcterms:W3CDTF">2020-10-26T16:26:52Z</dcterms:created>
  <dcterms:modified xsi:type="dcterms:W3CDTF">2021-05-25T07:44:01Z</dcterms:modified>
</cp:coreProperties>
</file>