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59" r:id="rId5"/>
    <p:sldId id="260" r:id="rId6"/>
    <p:sldId id="261" r:id="rId7"/>
    <p:sldId id="265" r:id="rId8"/>
    <p:sldId id="266" r:id="rId9"/>
    <p:sldId id="267"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184307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02F40-6E8B-428E-83D5-65FFC53EFC7F}"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296031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191341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795504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212561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364623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2739987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2149885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4041403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52114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4663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02F40-6E8B-428E-83D5-65FFC53EFC7F}"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202241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02F40-6E8B-428E-83D5-65FFC53EFC7F}" type="datetimeFigureOut">
              <a:rPr lang="en-IN" smtClean="0"/>
              <a:t>30-12-2021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170930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3571253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349857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402F40-6E8B-428E-83D5-65FFC53EFC7F}" type="datetimeFigureOut">
              <a:rPr lang="en-IN" smtClean="0"/>
              <a:t>30-12-2021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427539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02F40-6E8B-428E-83D5-65FFC53EFC7F}" type="datetimeFigureOut">
              <a:rPr lang="en-IN" smtClean="0"/>
              <a:t>30-12-2021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AA26A2-1F0C-46BE-9216-CD382886466C}" type="slidenum">
              <a:rPr lang="en-IN" smtClean="0"/>
              <a:t>‹#›</a:t>
            </a:fld>
            <a:endParaRPr lang="en-IN"/>
          </a:p>
        </p:txBody>
      </p:sp>
    </p:spTree>
    <p:extLst>
      <p:ext uri="{BB962C8B-B14F-4D97-AF65-F5344CB8AC3E}">
        <p14:creationId xmlns:p14="http://schemas.microsoft.com/office/powerpoint/2010/main" val="2001499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402F40-6E8B-428E-83D5-65FFC53EFC7F}" type="datetimeFigureOut">
              <a:rPr lang="en-IN" smtClean="0"/>
              <a:t>30-12-2021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7AA26A2-1F0C-46BE-9216-CD382886466C}" type="slidenum">
              <a:rPr lang="en-IN" smtClean="0"/>
              <a:t>‹#›</a:t>
            </a:fld>
            <a:endParaRPr lang="en-IN"/>
          </a:p>
        </p:txBody>
      </p:sp>
    </p:spTree>
    <p:extLst>
      <p:ext uri="{BB962C8B-B14F-4D97-AF65-F5344CB8AC3E}">
        <p14:creationId xmlns:p14="http://schemas.microsoft.com/office/powerpoint/2010/main" val="437755702"/>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30565811_Hiding_data_in_images_using_DCT_steganography_techniques_with_compression_algorithms" TargetMode="External"/><Relationship Id="rId2" Type="http://schemas.openxmlformats.org/officeDocument/2006/relationships/hyperlink" Target="https://www.researchgate.net/publication/335228119_An_Image_Steganography_Algorithm_using_LSB_Replacement_through_XOR_Substitution"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4074162_Analysis_of_LSB_based_image_steganography_techniqu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7C50B3-677C-4F24-9FD8-E711725F734B}"/>
              </a:ext>
            </a:extLst>
          </p:cNvPr>
          <p:cNvSpPr/>
          <p:nvPr/>
        </p:nvSpPr>
        <p:spPr>
          <a:xfrm>
            <a:off x="687307" y="1581298"/>
            <a:ext cx="10817385" cy="1938992"/>
          </a:xfrm>
          <a:prstGeom prst="rect">
            <a:avLst/>
          </a:prstGeom>
          <a:noFill/>
        </p:spPr>
        <p:txBody>
          <a:bodyPr wrap="none" lIns="91440" tIns="45720" rIns="91440" bIns="45720">
            <a:spAutoFit/>
          </a:bodyPr>
          <a:lstStyle/>
          <a:p>
            <a:pPr algn="ctr"/>
            <a:r>
              <a:rPr lang="en-IN"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Image Steganography Using</a:t>
            </a:r>
          </a:p>
          <a:p>
            <a:pPr algn="ctr"/>
            <a:r>
              <a:rPr lang="en-IN"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LSB and DCT algorithm</a:t>
            </a:r>
          </a:p>
        </p:txBody>
      </p:sp>
      <p:sp>
        <p:nvSpPr>
          <p:cNvPr id="7" name="TextBox 6">
            <a:extLst>
              <a:ext uri="{FF2B5EF4-FFF2-40B4-BE49-F238E27FC236}">
                <a16:creationId xmlns:a16="http://schemas.microsoft.com/office/drawing/2014/main" id="{0AA007F9-2C80-450E-BA79-525626A6F1F1}"/>
              </a:ext>
            </a:extLst>
          </p:cNvPr>
          <p:cNvSpPr txBox="1"/>
          <p:nvPr/>
        </p:nvSpPr>
        <p:spPr>
          <a:xfrm>
            <a:off x="3896919" y="4128488"/>
            <a:ext cx="7755774" cy="2554545"/>
          </a:xfrm>
          <a:prstGeom prst="rect">
            <a:avLst/>
          </a:prstGeom>
          <a:noFill/>
        </p:spPr>
        <p:txBody>
          <a:bodyPr wrap="square" rtlCol="0">
            <a:spAutoFit/>
          </a:bodyPr>
          <a:lstStyle/>
          <a:p>
            <a:pPr algn="r"/>
            <a:r>
              <a:rPr lang="en-US" sz="3200" dirty="0">
                <a:solidFill>
                  <a:schemeClr val="accent2">
                    <a:lumMod val="20000"/>
                    <a:lumOff val="80000"/>
                  </a:schemeClr>
                </a:solidFill>
                <a:latin typeface="Algerian" panose="04020705040A02060702" pitchFamily="82" charset="0"/>
              </a:rPr>
              <a:t>Project by:</a:t>
            </a:r>
          </a:p>
          <a:p>
            <a:pPr algn="r"/>
            <a:endParaRPr lang="en-US" sz="3200" dirty="0">
              <a:solidFill>
                <a:schemeClr val="accent2">
                  <a:lumMod val="20000"/>
                  <a:lumOff val="80000"/>
                </a:schemeClr>
              </a:solidFill>
              <a:latin typeface="Algerian" panose="04020705040A02060702" pitchFamily="82" charset="0"/>
            </a:endParaRPr>
          </a:p>
          <a:p>
            <a:pPr algn="r"/>
            <a:r>
              <a:rPr lang="en-US" sz="3200" dirty="0">
                <a:solidFill>
                  <a:schemeClr val="accent2">
                    <a:lumMod val="20000"/>
                    <a:lumOff val="80000"/>
                  </a:schemeClr>
                </a:solidFill>
                <a:latin typeface="Algerian" panose="04020705040A02060702" pitchFamily="82" charset="0"/>
              </a:rPr>
              <a:t>K Sreekar reddy (19bce1227)</a:t>
            </a:r>
          </a:p>
          <a:p>
            <a:pPr algn="r"/>
            <a:r>
              <a:rPr lang="en-US" sz="3200" dirty="0">
                <a:solidFill>
                  <a:schemeClr val="accent2">
                    <a:lumMod val="20000"/>
                    <a:lumOff val="80000"/>
                  </a:schemeClr>
                </a:solidFill>
                <a:latin typeface="Algerian" panose="04020705040A02060702" pitchFamily="82" charset="0"/>
              </a:rPr>
              <a:t>P Saiteja (19bce1211)</a:t>
            </a:r>
          </a:p>
          <a:p>
            <a:pPr algn="r"/>
            <a:r>
              <a:rPr lang="en-US" sz="3200" dirty="0">
                <a:solidFill>
                  <a:schemeClr val="accent2">
                    <a:lumMod val="20000"/>
                    <a:lumOff val="80000"/>
                  </a:schemeClr>
                </a:solidFill>
                <a:latin typeface="Algerian" panose="04020705040A02060702" pitchFamily="82" charset="0"/>
              </a:rPr>
              <a:t>Bollineni nishanth (19bce1805)</a:t>
            </a:r>
            <a:endParaRPr lang="en-IN" sz="3200" dirty="0">
              <a:solidFill>
                <a:schemeClr val="accent2">
                  <a:lumMod val="20000"/>
                  <a:lumOff val="80000"/>
                </a:schemeClr>
              </a:solidFill>
              <a:latin typeface="Algerian" panose="04020705040A02060702" pitchFamily="82" charset="0"/>
            </a:endParaRPr>
          </a:p>
        </p:txBody>
      </p:sp>
    </p:spTree>
    <p:extLst>
      <p:ext uri="{BB962C8B-B14F-4D97-AF65-F5344CB8AC3E}">
        <p14:creationId xmlns:p14="http://schemas.microsoft.com/office/powerpoint/2010/main" val="4141724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F0DC44-1F81-48C2-B6E5-78F2ED7070B8}"/>
              </a:ext>
            </a:extLst>
          </p:cNvPr>
          <p:cNvSpPr>
            <a:spLocks noGrp="1"/>
          </p:cNvSpPr>
          <p:nvPr>
            <p:ph type="title"/>
          </p:nvPr>
        </p:nvSpPr>
        <p:spPr>
          <a:xfrm>
            <a:off x="1393638" y="266287"/>
            <a:ext cx="9404723" cy="1400530"/>
          </a:xfrm>
        </p:spPr>
        <p:txBody>
          <a:bodyPr/>
          <a:lstStyle/>
          <a:p>
            <a:pPr algn="ctr"/>
            <a:r>
              <a:rPr lang="en-US" b="1" dirty="0"/>
              <a:t>RESEARCH PAPERS REFERRED</a:t>
            </a:r>
            <a:endParaRPr lang="en-IN" b="1" dirty="0"/>
          </a:p>
        </p:txBody>
      </p:sp>
      <p:sp>
        <p:nvSpPr>
          <p:cNvPr id="5" name="Content Placeholder 2">
            <a:extLst>
              <a:ext uri="{FF2B5EF4-FFF2-40B4-BE49-F238E27FC236}">
                <a16:creationId xmlns:a16="http://schemas.microsoft.com/office/drawing/2014/main" id="{266DD944-8DFF-4FDF-A821-86B91865FD46}"/>
              </a:ext>
            </a:extLst>
          </p:cNvPr>
          <p:cNvSpPr>
            <a:spLocks noGrp="1"/>
          </p:cNvSpPr>
          <p:nvPr>
            <p:ph idx="1"/>
          </p:nvPr>
        </p:nvSpPr>
        <p:spPr>
          <a:xfrm>
            <a:off x="533270" y="1537111"/>
            <a:ext cx="11276927" cy="5320889"/>
          </a:xfrm>
        </p:spPr>
        <p:txBody>
          <a:bodyPr>
            <a:normAutofit/>
          </a:bodyPr>
          <a:lstStyle/>
          <a:p>
            <a:r>
              <a:rPr lang="en-US" sz="2400" u="sng" dirty="0">
                <a:solidFill>
                  <a:schemeClr val="tx1">
                    <a:lumMod val="8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https://jivp-eurasipjournals.springeropen.com/articles/10.1186/s13640-020-00534-2</a:t>
            </a:r>
          </a:p>
          <a:p>
            <a:endParaRPr lang="en-US" sz="2400" u="sng" dirty="0">
              <a:solidFill>
                <a:schemeClr val="tx1">
                  <a:lumMod val="85000"/>
                </a:schemeClr>
              </a:solidFill>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endParaRPr>
          </a:p>
          <a:p>
            <a:r>
              <a:rPr lang="en-US" sz="2400" u="sng" dirty="0">
                <a:solidFill>
                  <a:schemeClr val="tx1">
                    <a:lumMod val="85000"/>
                  </a:schemeClr>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https://www.researchgate.net/publication/335228119_An_Image_Steganography_Algorithm_using_LSB_Replacement_through_XOR_Substitution</a:t>
            </a:r>
            <a:endParaRPr lang="en-US" sz="2400" u="sng" dirty="0">
              <a:solidFill>
                <a:schemeClr val="tx1">
                  <a:lumMod val="85000"/>
                </a:schemeClr>
              </a:solidFill>
              <a:effectLst/>
              <a:latin typeface="Times New Roman" panose="02020603050405020304" pitchFamily="18" charset="0"/>
              <a:ea typeface="Times New Roman" panose="02020603050405020304" pitchFamily="18" charset="0"/>
            </a:endParaRPr>
          </a:p>
          <a:p>
            <a:endParaRPr lang="en-US" sz="2400" u="sng" dirty="0">
              <a:solidFill>
                <a:schemeClr val="tx1">
                  <a:lumMod val="85000"/>
                </a:schemeClr>
              </a:solidFill>
              <a:latin typeface="Times New Roman" panose="02020603050405020304" pitchFamily="18" charset="0"/>
            </a:endParaRPr>
          </a:p>
          <a:p>
            <a:r>
              <a:rPr lang="en-US" sz="2400" u="sng" dirty="0">
                <a:solidFill>
                  <a:schemeClr val="tx1">
                    <a:lumMod val="85000"/>
                  </a:schemeClr>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https://www.researchgate.net/publication/330565811_Hiding_data_in_images_using_DCT_steganography_techniques_with_compression_algorithms</a:t>
            </a:r>
            <a:endParaRPr lang="en-IN" sz="2400" dirty="0">
              <a:solidFill>
                <a:schemeClr val="tx1">
                  <a:lumMod val="85000"/>
                </a:schemeClr>
              </a:solidFill>
              <a:effectLst/>
              <a:latin typeface="Times New Roman" panose="02020603050405020304" pitchFamily="18" charset="0"/>
              <a:ea typeface="Times New Roman" panose="02020603050405020304" pitchFamily="18" charset="0"/>
            </a:endParaRPr>
          </a:p>
          <a:p>
            <a:endParaRPr lang="en-US" sz="2400" u="sng" dirty="0">
              <a:solidFill>
                <a:schemeClr val="tx1">
                  <a:lumMod val="85000"/>
                </a:schemeClr>
              </a:solidFill>
              <a:latin typeface="Times New Roman" panose="02020603050405020304" pitchFamily="18" charset="0"/>
            </a:endParaRPr>
          </a:p>
          <a:p>
            <a:r>
              <a:rPr lang="en-US" sz="2400" u="sng" dirty="0">
                <a:solidFill>
                  <a:schemeClr val="tx1">
                    <a:lumMod val="85000"/>
                  </a:schemeClr>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https://www.researchgate.net/publication/224074162_Analysis_of_LSB_based_image_steganography_techniques</a:t>
            </a:r>
            <a:endParaRPr lang="en-IN" sz="2400" dirty="0">
              <a:solidFill>
                <a:schemeClr val="tx1">
                  <a:lumMod val="85000"/>
                </a:schemeClr>
              </a:solidFill>
              <a:effectLst/>
              <a:latin typeface="Times New Roman" panose="02020603050405020304" pitchFamily="18" charset="0"/>
              <a:ea typeface="Times New Roman" panose="02020603050405020304" pitchFamily="18" charset="0"/>
            </a:endParaRPr>
          </a:p>
          <a:p>
            <a:endParaRPr lang="en-IN" sz="3200" dirty="0">
              <a:solidFill>
                <a:schemeClr val="tx1">
                  <a:lumMod val="85000"/>
                </a:schemeClr>
              </a:solidFill>
            </a:endParaRPr>
          </a:p>
        </p:txBody>
      </p:sp>
    </p:spTree>
    <p:extLst>
      <p:ext uri="{BB962C8B-B14F-4D97-AF65-F5344CB8AC3E}">
        <p14:creationId xmlns:p14="http://schemas.microsoft.com/office/powerpoint/2010/main" val="192620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A9B4DEB-D843-4B39-A2F6-0754517DCE1C}"/>
              </a:ext>
            </a:extLst>
          </p:cNvPr>
          <p:cNvSpPr>
            <a:spLocks noGrp="1"/>
          </p:cNvSpPr>
          <p:nvPr>
            <p:ph idx="1"/>
          </p:nvPr>
        </p:nvSpPr>
        <p:spPr>
          <a:xfrm>
            <a:off x="1622729" y="1620017"/>
            <a:ext cx="8946541" cy="4195481"/>
          </a:xfrm>
        </p:spPr>
        <p:txBody>
          <a:bodyPr>
            <a:normAutofit/>
          </a:bodyPr>
          <a:lstStyle/>
          <a:p>
            <a:pPr marL="0" indent="0" algn="ctr">
              <a:buNone/>
            </a:pPr>
            <a:endParaRPr lang="en-IN" sz="4800" b="1" dirty="0"/>
          </a:p>
          <a:p>
            <a:pPr marL="0" indent="0" algn="ctr">
              <a:buNone/>
            </a:pPr>
            <a:r>
              <a:rPr lang="en-IN" sz="6000" b="1" dirty="0"/>
              <a:t>THANK YOU</a:t>
            </a:r>
          </a:p>
        </p:txBody>
      </p:sp>
    </p:spTree>
    <p:extLst>
      <p:ext uri="{BB962C8B-B14F-4D97-AF65-F5344CB8AC3E}">
        <p14:creationId xmlns:p14="http://schemas.microsoft.com/office/powerpoint/2010/main" val="254740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45A704-E793-48F0-998B-914EF563A200}"/>
              </a:ext>
            </a:extLst>
          </p:cNvPr>
          <p:cNvSpPr>
            <a:spLocks noGrp="1"/>
          </p:cNvSpPr>
          <p:nvPr>
            <p:ph type="title"/>
          </p:nvPr>
        </p:nvSpPr>
        <p:spPr>
          <a:xfrm>
            <a:off x="3549108" y="213022"/>
            <a:ext cx="4778145" cy="887810"/>
          </a:xfrm>
        </p:spPr>
        <p:txBody>
          <a:bodyPr/>
          <a:lstStyle/>
          <a:p>
            <a:pPr algn="ctr"/>
            <a:r>
              <a:rPr lang="en-US" b="1" dirty="0"/>
              <a:t>ABSTRACT</a:t>
            </a:r>
            <a:endParaRPr lang="en-IN" b="1" dirty="0"/>
          </a:p>
        </p:txBody>
      </p:sp>
      <p:sp>
        <p:nvSpPr>
          <p:cNvPr id="5" name="Content Placeholder 2">
            <a:extLst>
              <a:ext uri="{FF2B5EF4-FFF2-40B4-BE49-F238E27FC236}">
                <a16:creationId xmlns:a16="http://schemas.microsoft.com/office/drawing/2014/main" id="{9C7DBADD-A064-4CCB-9300-B35589F8A40E}"/>
              </a:ext>
            </a:extLst>
          </p:cNvPr>
          <p:cNvSpPr>
            <a:spLocks noGrp="1"/>
          </p:cNvSpPr>
          <p:nvPr>
            <p:ph idx="1"/>
          </p:nvPr>
        </p:nvSpPr>
        <p:spPr>
          <a:xfrm>
            <a:off x="623805" y="1696365"/>
            <a:ext cx="11310150" cy="4195481"/>
          </a:xfrm>
        </p:spPr>
        <p:txBody>
          <a:bodyPr>
            <a:noAutofit/>
          </a:bodyPr>
          <a:lstStyle/>
          <a:p>
            <a:pPr marL="67945" marR="24130" algn="just">
              <a:spcAft>
                <a:spcPts val="0"/>
              </a:spcAft>
            </a:pPr>
            <a:r>
              <a:rPr lang="en-US" sz="2400" dirty="0">
                <a:effectLst/>
                <a:latin typeface="Times New Roman" panose="02020603050405020304" pitchFamily="18" charset="0"/>
                <a:ea typeface="Times New Roman" panose="02020603050405020304" pitchFamily="18" charset="0"/>
              </a:rPr>
              <a:t>In the past, humans have used a lot of techniques like using invisible ink to conceal or hide information so that only particular people can extract the information present in the paper.</a:t>
            </a:r>
            <a:r>
              <a:rPr lang="en-US" sz="2400" dirty="0">
                <a:solidFill>
                  <a:srgbClr val="202124"/>
                </a:solidFill>
                <a:effectLst/>
                <a:latin typeface="Times New Roman" panose="02020603050405020304" pitchFamily="18" charset="0"/>
                <a:ea typeface="Times New Roman" panose="02020603050405020304" pitchFamily="18" charset="0"/>
              </a:rPr>
              <a:t> </a:t>
            </a:r>
          </a:p>
          <a:p>
            <a:pPr marL="67945" marR="24130" algn="just">
              <a:spcAft>
                <a:spcPts val="0"/>
              </a:spcAft>
            </a:pPr>
            <a:endParaRPr lang="en-US" sz="2400" dirty="0">
              <a:solidFill>
                <a:srgbClr val="202124"/>
              </a:solidFill>
              <a:latin typeface="Times New Roman" panose="02020603050405020304" pitchFamily="18" charset="0"/>
              <a:ea typeface="Times New Roman" panose="02020603050405020304" pitchFamily="18" charset="0"/>
            </a:endParaRPr>
          </a:p>
          <a:p>
            <a:pPr marL="67945" marR="24130" algn="just">
              <a:spcAft>
                <a:spcPts val="0"/>
              </a:spcAft>
            </a:pPr>
            <a:r>
              <a:rPr lang="en-US" sz="2400" dirty="0">
                <a:effectLst/>
                <a:latin typeface="Times New Roman" panose="02020603050405020304" pitchFamily="18" charset="0"/>
                <a:ea typeface="Times New Roman" panose="02020603050405020304" pitchFamily="18" charset="0"/>
              </a:rPr>
              <a:t>During the Revolutionary War invisible ink usually consisted of a mixture of ferrous sulfate and water. The secret writing was placed between the lines of an innocent letter and could be discerned by treating the letter with heat or a chemical substance. </a:t>
            </a:r>
          </a:p>
          <a:p>
            <a:pPr marL="67945" marR="24130" algn="just">
              <a:spcAft>
                <a:spcPts val="0"/>
              </a:spcAft>
            </a:pPr>
            <a:endParaRPr lang="en-US" sz="2400" dirty="0">
              <a:latin typeface="Times New Roman" panose="02020603050405020304" pitchFamily="18" charset="0"/>
              <a:ea typeface="Times New Roman" panose="02020603050405020304" pitchFamily="18" charset="0"/>
            </a:endParaRPr>
          </a:p>
          <a:p>
            <a:pPr marL="67945" marR="24130" algn="just">
              <a:spcAft>
                <a:spcPts val="0"/>
              </a:spcAft>
            </a:pPr>
            <a:r>
              <a:rPr lang="en-US" sz="2400" dirty="0">
                <a:effectLst/>
                <a:latin typeface="Times New Roman" panose="02020603050405020304" pitchFamily="18" charset="0"/>
                <a:ea typeface="Times New Roman" panose="02020603050405020304" pitchFamily="18" charset="0"/>
              </a:rPr>
              <a:t>As the technology developed hiding techniques also developed in these modern days which use digital images to hide confidential information.</a:t>
            </a:r>
          </a:p>
          <a:p>
            <a:pPr marL="67945" marR="24130" algn="just">
              <a:spcAft>
                <a:spcPts val="0"/>
              </a:spcAft>
            </a:pPr>
            <a:endParaRPr lang="en-US" sz="2400" dirty="0">
              <a:latin typeface="Times New Roman" panose="02020603050405020304" pitchFamily="18" charset="0"/>
              <a:ea typeface="Times New Roman" panose="02020603050405020304" pitchFamily="18" charset="0"/>
            </a:endParaRPr>
          </a:p>
          <a:p>
            <a:pPr marL="67945" marR="24130" algn="just">
              <a:spcAft>
                <a:spcPts val="0"/>
              </a:spcAft>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6470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7C7C-7F7B-48C0-B1F1-D7FD7A9DE36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8764E85-4F1D-4185-9D7E-CD2A745D3ECF}"/>
              </a:ext>
            </a:extLst>
          </p:cNvPr>
          <p:cNvSpPr>
            <a:spLocks noGrp="1"/>
          </p:cNvSpPr>
          <p:nvPr>
            <p:ph idx="1"/>
          </p:nvPr>
        </p:nvSpPr>
        <p:spPr>
          <a:xfrm>
            <a:off x="375385" y="1853248"/>
            <a:ext cx="11097929" cy="4195481"/>
          </a:xfrm>
        </p:spPr>
        <p:txBody>
          <a:bodyPr>
            <a:normAutofit lnSpcReduction="10000"/>
          </a:bodyPr>
          <a:lstStyle/>
          <a:p>
            <a:r>
              <a:rPr lang="en-US" sz="2800" dirty="0">
                <a:effectLst/>
                <a:latin typeface="Times New Roman" panose="02020603050405020304" pitchFamily="18" charset="0"/>
                <a:ea typeface="Times New Roman" panose="02020603050405020304" pitchFamily="18" charset="0"/>
              </a:rPr>
              <a:t>This paper introduces an algorithm of digital watermarking based on Least Significant Bit (LSB), Discrete Cosine Transform (DCT) and also image steganography (hiding image in an image) using Least Significant Bit Substitution technique. </a:t>
            </a:r>
          </a:p>
          <a:p>
            <a:r>
              <a:rPr lang="en-US" sz="2800" dirty="0">
                <a:effectLst/>
                <a:latin typeface="Times New Roman" panose="02020603050405020304" pitchFamily="18" charset="0"/>
                <a:ea typeface="Times New Roman" panose="02020603050405020304" pitchFamily="18" charset="0"/>
              </a:rPr>
              <a:t>According to the characters of human vision, in this algorithm, the information of digital watermarking which has been discrete Cosine transformed. Then distills the digital watermarking with the help of the original image and the watermarking image. The simulation results show that this algorithm is invisible and has good robustness for some common image processing operations</a:t>
            </a:r>
            <a:r>
              <a:rPr lang="en-US"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endParaRPr lang="en-IN" sz="3600" dirty="0"/>
          </a:p>
        </p:txBody>
      </p:sp>
    </p:spTree>
    <p:extLst>
      <p:ext uri="{BB962C8B-B14F-4D97-AF65-F5344CB8AC3E}">
        <p14:creationId xmlns:p14="http://schemas.microsoft.com/office/powerpoint/2010/main" val="88249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0459-FD51-45AE-9CFB-BC3FAA098AB3}"/>
              </a:ext>
            </a:extLst>
          </p:cNvPr>
          <p:cNvSpPr>
            <a:spLocks noGrp="1"/>
          </p:cNvSpPr>
          <p:nvPr>
            <p:ph type="title"/>
          </p:nvPr>
        </p:nvSpPr>
        <p:spPr/>
        <p:txBody>
          <a:bodyPr/>
          <a:lstStyle/>
          <a:p>
            <a:r>
              <a:rPr lang="en-IN" dirty="0"/>
              <a:t>Algorithms Used:</a:t>
            </a:r>
          </a:p>
        </p:txBody>
      </p:sp>
      <p:sp>
        <p:nvSpPr>
          <p:cNvPr id="3" name="Content Placeholder 2">
            <a:extLst>
              <a:ext uri="{FF2B5EF4-FFF2-40B4-BE49-F238E27FC236}">
                <a16:creationId xmlns:a16="http://schemas.microsoft.com/office/drawing/2014/main" id="{8D52F51A-7A38-442E-8B60-81FA7DF7ECF0}"/>
              </a:ext>
            </a:extLst>
          </p:cNvPr>
          <p:cNvSpPr>
            <a:spLocks noGrp="1"/>
          </p:cNvSpPr>
          <p:nvPr>
            <p:ph idx="1"/>
          </p:nvPr>
        </p:nvSpPr>
        <p:spPr>
          <a:xfrm>
            <a:off x="1189939" y="2033667"/>
            <a:ext cx="8946541" cy="2191823"/>
          </a:xfrm>
        </p:spPr>
        <p:txBody>
          <a:bodyPr>
            <a:normAutofit fontScale="92500" lnSpcReduction="20000"/>
          </a:bodyPr>
          <a:lstStyle/>
          <a:p>
            <a:r>
              <a:rPr lang="en-IN" sz="2800" dirty="0"/>
              <a:t>LSB (Least significant Bit) algorithm</a:t>
            </a:r>
          </a:p>
          <a:p>
            <a:pPr lvl="1"/>
            <a:r>
              <a:rPr lang="en-IN" sz="2400" dirty="0"/>
              <a:t>Spatial Domain</a:t>
            </a:r>
          </a:p>
          <a:p>
            <a:pPr marL="457200" lvl="1" indent="0">
              <a:buNone/>
            </a:pPr>
            <a:endParaRPr lang="en-IN" sz="2400" dirty="0"/>
          </a:p>
          <a:p>
            <a:r>
              <a:rPr lang="en-IN" sz="2800" dirty="0"/>
              <a:t>DCT algorithm:</a:t>
            </a:r>
          </a:p>
          <a:p>
            <a:pPr lvl="1"/>
            <a:r>
              <a:rPr lang="en-IN" sz="2400" dirty="0"/>
              <a:t>Frequency domain</a:t>
            </a:r>
          </a:p>
        </p:txBody>
      </p:sp>
    </p:spTree>
    <p:extLst>
      <p:ext uri="{BB962C8B-B14F-4D97-AF65-F5344CB8AC3E}">
        <p14:creationId xmlns:p14="http://schemas.microsoft.com/office/powerpoint/2010/main" val="403824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708B-4327-44CE-AD56-037663D7DDB1}"/>
              </a:ext>
            </a:extLst>
          </p:cNvPr>
          <p:cNvSpPr>
            <a:spLocks noGrp="1"/>
          </p:cNvSpPr>
          <p:nvPr>
            <p:ph type="title"/>
          </p:nvPr>
        </p:nvSpPr>
        <p:spPr/>
        <p:txBody>
          <a:bodyPr/>
          <a:lstStyle/>
          <a:p>
            <a:r>
              <a:rPr lang="en-IN" dirty="0"/>
              <a:t>Input image</a:t>
            </a:r>
          </a:p>
        </p:txBody>
      </p:sp>
      <p:pic>
        <p:nvPicPr>
          <p:cNvPr id="5" name="Picture 4">
            <a:extLst>
              <a:ext uri="{FF2B5EF4-FFF2-40B4-BE49-F238E27FC236}">
                <a16:creationId xmlns:a16="http://schemas.microsoft.com/office/drawing/2014/main" id="{28CFDE73-40DF-46AF-BA57-924B798F0E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562" y="1528482"/>
            <a:ext cx="4876800" cy="4876800"/>
          </a:xfrm>
          <a:prstGeom prst="rect">
            <a:avLst/>
          </a:prstGeom>
        </p:spPr>
      </p:pic>
    </p:spTree>
    <p:extLst>
      <p:ext uri="{BB962C8B-B14F-4D97-AF65-F5344CB8AC3E}">
        <p14:creationId xmlns:p14="http://schemas.microsoft.com/office/powerpoint/2010/main" val="63363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F9A1-E74C-45FC-817A-ACF4A3DE55A0}"/>
              </a:ext>
            </a:extLst>
          </p:cNvPr>
          <p:cNvSpPr>
            <a:spLocks noGrp="1"/>
          </p:cNvSpPr>
          <p:nvPr>
            <p:ph type="title"/>
          </p:nvPr>
        </p:nvSpPr>
        <p:spPr/>
        <p:txBody>
          <a:bodyPr/>
          <a:lstStyle/>
          <a:p>
            <a:r>
              <a:rPr lang="en-IN" dirty="0"/>
              <a:t>Encoded Image</a:t>
            </a:r>
          </a:p>
        </p:txBody>
      </p:sp>
      <p:sp>
        <p:nvSpPr>
          <p:cNvPr id="3" name="Content Placeholder 2">
            <a:extLst>
              <a:ext uri="{FF2B5EF4-FFF2-40B4-BE49-F238E27FC236}">
                <a16:creationId xmlns:a16="http://schemas.microsoft.com/office/drawing/2014/main" id="{4385FB63-92E6-4428-8B13-EC8601CC3B27}"/>
              </a:ext>
            </a:extLst>
          </p:cNvPr>
          <p:cNvSpPr>
            <a:spLocks noGrp="1"/>
          </p:cNvSpPr>
          <p:nvPr>
            <p:ph idx="1"/>
          </p:nvPr>
        </p:nvSpPr>
        <p:spPr>
          <a:xfrm>
            <a:off x="853055" y="1560383"/>
            <a:ext cx="3430187" cy="459276"/>
          </a:xfrm>
        </p:spPr>
        <p:txBody>
          <a:bodyPr/>
          <a:lstStyle/>
          <a:p>
            <a:r>
              <a:rPr lang="en-IN" dirty="0"/>
              <a:t>LSB encoded image</a:t>
            </a:r>
          </a:p>
        </p:txBody>
      </p:sp>
      <p:sp>
        <p:nvSpPr>
          <p:cNvPr id="4" name="Content Placeholder 2">
            <a:extLst>
              <a:ext uri="{FF2B5EF4-FFF2-40B4-BE49-F238E27FC236}">
                <a16:creationId xmlns:a16="http://schemas.microsoft.com/office/drawing/2014/main" id="{1E56EA83-120A-4FE3-BA11-D1BB47E5A7A4}"/>
              </a:ext>
            </a:extLst>
          </p:cNvPr>
          <p:cNvSpPr txBox="1">
            <a:spLocks/>
          </p:cNvSpPr>
          <p:nvPr/>
        </p:nvSpPr>
        <p:spPr>
          <a:xfrm>
            <a:off x="6568964" y="1560383"/>
            <a:ext cx="3430187" cy="4592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r>
              <a:rPr lang="en-IN" dirty="0"/>
              <a:t>DCT encoded image</a:t>
            </a:r>
          </a:p>
        </p:txBody>
      </p:sp>
      <p:pic>
        <p:nvPicPr>
          <p:cNvPr id="6" name="Picture 5">
            <a:extLst>
              <a:ext uri="{FF2B5EF4-FFF2-40B4-BE49-F238E27FC236}">
                <a16:creationId xmlns:a16="http://schemas.microsoft.com/office/drawing/2014/main" id="{921D4B33-48CA-4C80-A2F0-BA48E69AF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379" y="2233059"/>
            <a:ext cx="4240731" cy="4240731"/>
          </a:xfrm>
          <a:prstGeom prst="rect">
            <a:avLst/>
          </a:prstGeom>
        </p:spPr>
      </p:pic>
      <p:pic>
        <p:nvPicPr>
          <p:cNvPr id="8" name="Picture 7">
            <a:extLst>
              <a:ext uri="{FF2B5EF4-FFF2-40B4-BE49-F238E27FC236}">
                <a16:creationId xmlns:a16="http://schemas.microsoft.com/office/drawing/2014/main" id="{D0732AFC-9448-4B85-85B4-AE6E68A11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120" y="2233059"/>
            <a:ext cx="4240731" cy="4240731"/>
          </a:xfrm>
          <a:prstGeom prst="rect">
            <a:avLst/>
          </a:prstGeom>
        </p:spPr>
      </p:pic>
    </p:spTree>
    <p:extLst>
      <p:ext uri="{BB962C8B-B14F-4D97-AF65-F5344CB8AC3E}">
        <p14:creationId xmlns:p14="http://schemas.microsoft.com/office/powerpoint/2010/main" val="209782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C135-EC2B-415D-AE58-30C965C29C8D}"/>
              </a:ext>
            </a:extLst>
          </p:cNvPr>
          <p:cNvSpPr>
            <a:spLocks noGrp="1"/>
          </p:cNvSpPr>
          <p:nvPr>
            <p:ph type="title"/>
          </p:nvPr>
        </p:nvSpPr>
        <p:spPr/>
        <p:txBody>
          <a:bodyPr/>
          <a:lstStyle/>
          <a:p>
            <a:r>
              <a:rPr lang="en-IN" dirty="0"/>
              <a:t>Decoded Output</a:t>
            </a:r>
          </a:p>
        </p:txBody>
      </p:sp>
      <p:pic>
        <p:nvPicPr>
          <p:cNvPr id="5" name="Picture 4">
            <a:extLst>
              <a:ext uri="{FF2B5EF4-FFF2-40B4-BE49-F238E27FC236}">
                <a16:creationId xmlns:a16="http://schemas.microsoft.com/office/drawing/2014/main" id="{B79F9E33-7BFE-4DBA-99E1-02DF6E336C9D}"/>
              </a:ext>
            </a:extLst>
          </p:cNvPr>
          <p:cNvPicPr>
            <a:picLocks noChangeAspect="1"/>
          </p:cNvPicPr>
          <p:nvPr/>
        </p:nvPicPr>
        <p:blipFill>
          <a:blip r:embed="rId2"/>
          <a:stretch>
            <a:fillRect/>
          </a:stretch>
        </p:blipFill>
        <p:spPr>
          <a:xfrm>
            <a:off x="594810" y="1301088"/>
            <a:ext cx="7048862" cy="2311519"/>
          </a:xfrm>
          <a:prstGeom prst="rect">
            <a:avLst/>
          </a:prstGeom>
        </p:spPr>
      </p:pic>
      <p:pic>
        <p:nvPicPr>
          <p:cNvPr id="7" name="Picture 6">
            <a:extLst>
              <a:ext uri="{FF2B5EF4-FFF2-40B4-BE49-F238E27FC236}">
                <a16:creationId xmlns:a16="http://schemas.microsoft.com/office/drawing/2014/main" id="{BA241E2C-96DB-4037-A3A3-7DEDFC548272}"/>
              </a:ext>
            </a:extLst>
          </p:cNvPr>
          <p:cNvPicPr>
            <a:picLocks noChangeAspect="1"/>
          </p:cNvPicPr>
          <p:nvPr/>
        </p:nvPicPr>
        <p:blipFill>
          <a:blip r:embed="rId3"/>
          <a:stretch>
            <a:fillRect/>
          </a:stretch>
        </p:blipFill>
        <p:spPr>
          <a:xfrm>
            <a:off x="594810" y="3893446"/>
            <a:ext cx="8363380" cy="1111307"/>
          </a:xfrm>
          <a:prstGeom prst="rect">
            <a:avLst/>
          </a:prstGeom>
        </p:spPr>
      </p:pic>
      <p:pic>
        <p:nvPicPr>
          <p:cNvPr id="11" name="Picture 10">
            <a:extLst>
              <a:ext uri="{FF2B5EF4-FFF2-40B4-BE49-F238E27FC236}">
                <a16:creationId xmlns:a16="http://schemas.microsoft.com/office/drawing/2014/main" id="{B10B32DA-1B5E-4F1D-AF43-125002D576AF}"/>
              </a:ext>
            </a:extLst>
          </p:cNvPr>
          <p:cNvPicPr>
            <a:picLocks noChangeAspect="1"/>
          </p:cNvPicPr>
          <p:nvPr/>
        </p:nvPicPr>
        <p:blipFill>
          <a:blip r:embed="rId4"/>
          <a:stretch>
            <a:fillRect/>
          </a:stretch>
        </p:blipFill>
        <p:spPr>
          <a:xfrm>
            <a:off x="594810" y="5137790"/>
            <a:ext cx="8579291" cy="838243"/>
          </a:xfrm>
          <a:prstGeom prst="rect">
            <a:avLst/>
          </a:prstGeom>
        </p:spPr>
      </p:pic>
    </p:spTree>
    <p:extLst>
      <p:ext uri="{BB962C8B-B14F-4D97-AF65-F5344CB8AC3E}">
        <p14:creationId xmlns:p14="http://schemas.microsoft.com/office/powerpoint/2010/main" val="77958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6A2B-0D9E-4824-8071-54473932A583}"/>
              </a:ext>
            </a:extLst>
          </p:cNvPr>
          <p:cNvSpPr>
            <a:spLocks noGrp="1"/>
          </p:cNvSpPr>
          <p:nvPr>
            <p:ph type="title"/>
          </p:nvPr>
        </p:nvSpPr>
        <p:spPr/>
        <p:txBody>
          <a:bodyPr/>
          <a:lstStyle/>
          <a:p>
            <a:r>
              <a:rPr lang="en-IN" sz="3600" dirty="0"/>
              <a:t>Comparison between 2 Algorithms </a:t>
            </a:r>
          </a:p>
        </p:txBody>
      </p:sp>
      <p:pic>
        <p:nvPicPr>
          <p:cNvPr id="7" name="Picture 6">
            <a:extLst>
              <a:ext uri="{FF2B5EF4-FFF2-40B4-BE49-F238E27FC236}">
                <a16:creationId xmlns:a16="http://schemas.microsoft.com/office/drawing/2014/main" id="{74A9E496-0A8C-4E86-A95B-2CEFAAF42C92}"/>
              </a:ext>
            </a:extLst>
          </p:cNvPr>
          <p:cNvPicPr>
            <a:picLocks noChangeAspect="1"/>
          </p:cNvPicPr>
          <p:nvPr/>
        </p:nvPicPr>
        <p:blipFill>
          <a:blip r:embed="rId2"/>
          <a:stretch>
            <a:fillRect/>
          </a:stretch>
        </p:blipFill>
        <p:spPr>
          <a:xfrm>
            <a:off x="735309" y="1277953"/>
            <a:ext cx="9912859" cy="5245370"/>
          </a:xfrm>
          <a:prstGeom prst="rect">
            <a:avLst/>
          </a:prstGeom>
        </p:spPr>
      </p:pic>
    </p:spTree>
    <p:extLst>
      <p:ext uri="{BB962C8B-B14F-4D97-AF65-F5344CB8AC3E}">
        <p14:creationId xmlns:p14="http://schemas.microsoft.com/office/powerpoint/2010/main" val="101329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6A2B-0D9E-4824-8071-54473932A583}"/>
              </a:ext>
            </a:extLst>
          </p:cNvPr>
          <p:cNvSpPr>
            <a:spLocks noGrp="1"/>
          </p:cNvSpPr>
          <p:nvPr>
            <p:ph type="title"/>
          </p:nvPr>
        </p:nvSpPr>
        <p:spPr/>
        <p:txBody>
          <a:bodyPr/>
          <a:lstStyle/>
          <a:p>
            <a:r>
              <a:rPr lang="en-IN" sz="3600" dirty="0"/>
              <a:t>Comparison between 2 Algorithms </a:t>
            </a:r>
          </a:p>
        </p:txBody>
      </p:sp>
      <p:pic>
        <p:nvPicPr>
          <p:cNvPr id="4" name="Picture 3">
            <a:extLst>
              <a:ext uri="{FF2B5EF4-FFF2-40B4-BE49-F238E27FC236}">
                <a16:creationId xmlns:a16="http://schemas.microsoft.com/office/drawing/2014/main" id="{E3992333-6329-4CD4-831F-8A04CD059CA2}"/>
              </a:ext>
            </a:extLst>
          </p:cNvPr>
          <p:cNvPicPr>
            <a:picLocks noChangeAspect="1"/>
          </p:cNvPicPr>
          <p:nvPr/>
        </p:nvPicPr>
        <p:blipFill>
          <a:blip r:embed="rId2"/>
          <a:stretch>
            <a:fillRect/>
          </a:stretch>
        </p:blipFill>
        <p:spPr>
          <a:xfrm>
            <a:off x="789564" y="2818473"/>
            <a:ext cx="4716088" cy="3586809"/>
          </a:xfrm>
          <a:prstGeom prst="rect">
            <a:avLst/>
          </a:prstGeom>
        </p:spPr>
      </p:pic>
      <p:pic>
        <p:nvPicPr>
          <p:cNvPr id="5" name="Picture 4">
            <a:extLst>
              <a:ext uri="{FF2B5EF4-FFF2-40B4-BE49-F238E27FC236}">
                <a16:creationId xmlns:a16="http://schemas.microsoft.com/office/drawing/2014/main" id="{71FE15BF-5B18-4A4F-8F27-F24F075D576D}"/>
              </a:ext>
            </a:extLst>
          </p:cNvPr>
          <p:cNvPicPr>
            <a:picLocks noChangeAspect="1"/>
          </p:cNvPicPr>
          <p:nvPr/>
        </p:nvPicPr>
        <p:blipFill>
          <a:blip r:embed="rId3"/>
          <a:stretch>
            <a:fillRect/>
          </a:stretch>
        </p:blipFill>
        <p:spPr>
          <a:xfrm>
            <a:off x="6910939" y="2812606"/>
            <a:ext cx="4806640" cy="3592676"/>
          </a:xfrm>
          <a:prstGeom prst="rect">
            <a:avLst/>
          </a:prstGeom>
        </p:spPr>
      </p:pic>
      <p:pic>
        <p:nvPicPr>
          <p:cNvPr id="6" name="Picture 5">
            <a:extLst>
              <a:ext uri="{FF2B5EF4-FFF2-40B4-BE49-F238E27FC236}">
                <a16:creationId xmlns:a16="http://schemas.microsoft.com/office/drawing/2014/main" id="{B472D62C-027E-41FC-B925-A5DEA7EA93B1}"/>
              </a:ext>
            </a:extLst>
          </p:cNvPr>
          <p:cNvPicPr>
            <a:picLocks noChangeAspect="1"/>
          </p:cNvPicPr>
          <p:nvPr/>
        </p:nvPicPr>
        <p:blipFill>
          <a:blip r:embed="rId4"/>
          <a:stretch>
            <a:fillRect/>
          </a:stretch>
        </p:blipFill>
        <p:spPr>
          <a:xfrm>
            <a:off x="4347545" y="1367459"/>
            <a:ext cx="3496910" cy="1305297"/>
          </a:xfrm>
          <a:prstGeom prst="rect">
            <a:avLst/>
          </a:prstGeom>
        </p:spPr>
      </p:pic>
    </p:spTree>
    <p:extLst>
      <p:ext uri="{BB962C8B-B14F-4D97-AF65-F5344CB8AC3E}">
        <p14:creationId xmlns:p14="http://schemas.microsoft.com/office/powerpoint/2010/main" val="307533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34</TotalTime>
  <Words>373</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Century Gothic</vt:lpstr>
      <vt:lpstr>Times New Roman</vt:lpstr>
      <vt:lpstr>Wingdings 3</vt:lpstr>
      <vt:lpstr>Ion</vt:lpstr>
      <vt:lpstr>PowerPoint Presentation</vt:lpstr>
      <vt:lpstr>ABSTRACT</vt:lpstr>
      <vt:lpstr>Introduction</vt:lpstr>
      <vt:lpstr>Algorithms Used:</vt:lpstr>
      <vt:lpstr>Input image</vt:lpstr>
      <vt:lpstr>Encoded Image</vt:lpstr>
      <vt:lpstr>Decoded Output</vt:lpstr>
      <vt:lpstr>Comparison between 2 Algorithms </vt:lpstr>
      <vt:lpstr>Comparison between 2 Algorithms </vt:lpstr>
      <vt:lpstr>RESEARCH PAPERS REFERRED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Sreekar Kataru</dc:creator>
  <cp:lastModifiedBy>Sreekar Kataru</cp:lastModifiedBy>
  <cp:revision>1</cp:revision>
  <dcterms:created xsi:type="dcterms:W3CDTF">2021-12-30T16:11:32Z</dcterms:created>
  <dcterms:modified xsi:type="dcterms:W3CDTF">2021-12-30T16:45:34Z</dcterms:modified>
</cp:coreProperties>
</file>