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3" r:id="rId2"/>
    <p:sldId id="274" r:id="rId3"/>
    <p:sldId id="275" r:id="rId4"/>
    <p:sldId id="276" r:id="rId5"/>
    <p:sldId id="277" r:id="rId6"/>
    <p:sldId id="278" r:id="rId7"/>
    <p:sldId id="279" r:id="rId8"/>
    <p:sldId id="280" r:id="rId9"/>
    <p:sldId id="281" r:id="rId10"/>
    <p:sldId id="282" r:id="rId11"/>
    <p:sldId id="283"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84" r:id="rId28"/>
    <p:sldId id="286" r:id="rId29"/>
    <p:sldId id="28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69" d="100"/>
          <a:sy n="69" d="100"/>
        </p:scale>
        <p:origin x="69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Accuracy</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Sheet1!$A$2:$A$6</c:f>
              <c:strCache>
                <c:ptCount val="5"/>
                <c:pt idx="0">
                  <c:v>Model1</c:v>
                </c:pt>
                <c:pt idx="1">
                  <c:v>Model2</c:v>
                </c:pt>
                <c:pt idx="2">
                  <c:v>Model3</c:v>
                </c:pt>
                <c:pt idx="3">
                  <c:v>Model4</c:v>
                </c:pt>
                <c:pt idx="4">
                  <c:v>Model5</c:v>
                </c:pt>
              </c:strCache>
            </c:strRef>
          </c:cat>
          <c:val>
            <c:numRef>
              <c:f>Sheet1!$B$2:$B$6</c:f>
              <c:numCache>
                <c:formatCode>General</c:formatCode>
                <c:ptCount val="5"/>
                <c:pt idx="0">
                  <c:v>74.12</c:v>
                </c:pt>
                <c:pt idx="1">
                  <c:v>94.6</c:v>
                </c:pt>
                <c:pt idx="2">
                  <c:v>95.99</c:v>
                </c:pt>
                <c:pt idx="3">
                  <c:v>82.15</c:v>
                </c:pt>
                <c:pt idx="4">
                  <c:v>81.63</c:v>
                </c:pt>
              </c:numCache>
            </c:numRef>
          </c:val>
          <c:extLst>
            <c:ext xmlns:c16="http://schemas.microsoft.com/office/drawing/2014/chart" uri="{C3380CC4-5D6E-409C-BE32-E72D297353CC}">
              <c16:uniqueId val="{00000000-D8F9-4D89-B96D-F3E8B74B706E}"/>
            </c:ext>
          </c:extLst>
        </c:ser>
        <c:dLbls>
          <c:dLblPos val="outEnd"/>
          <c:showLegendKey val="0"/>
          <c:showVal val="1"/>
          <c:showCatName val="0"/>
          <c:showSerName val="0"/>
          <c:showPercent val="0"/>
          <c:showBubbleSize val="0"/>
        </c:dLbls>
        <c:gapWidth val="164"/>
        <c:overlap val="-22"/>
        <c:axId val="260824288"/>
        <c:axId val="30444688"/>
      </c:barChart>
      <c:catAx>
        <c:axId val="260824288"/>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444688"/>
        <c:crosses val="autoZero"/>
        <c:auto val="1"/>
        <c:lblAlgn val="ctr"/>
        <c:lblOffset val="100"/>
        <c:noMultiLvlLbl val="0"/>
      </c:catAx>
      <c:valAx>
        <c:axId val="3044468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082428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629187-8438-4D28-95E7-29CBF497218C}"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7A5C-B3ED-4CA9-99C1-45F00C39E364}" type="slidenum">
              <a:rPr lang="en-US" smtClean="0"/>
              <a:t>‹#›</a:t>
            </a:fld>
            <a:endParaRPr lang="en-US"/>
          </a:p>
        </p:txBody>
      </p:sp>
    </p:spTree>
    <p:extLst>
      <p:ext uri="{BB962C8B-B14F-4D97-AF65-F5344CB8AC3E}">
        <p14:creationId xmlns:p14="http://schemas.microsoft.com/office/powerpoint/2010/main" val="3884024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629187-8438-4D28-95E7-29CBF497218C}" type="datetimeFigureOut">
              <a:rPr lang="en-US" smtClean="0"/>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C7A5C-B3ED-4CA9-99C1-45F00C39E364}" type="slidenum">
              <a:rPr lang="en-US" smtClean="0"/>
              <a:t>‹#›</a:t>
            </a:fld>
            <a:endParaRPr lang="en-US"/>
          </a:p>
        </p:txBody>
      </p:sp>
    </p:spTree>
    <p:extLst>
      <p:ext uri="{BB962C8B-B14F-4D97-AF65-F5344CB8AC3E}">
        <p14:creationId xmlns:p14="http://schemas.microsoft.com/office/powerpoint/2010/main" val="2488957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3629187-8438-4D28-95E7-29CBF497218C}"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7A5C-B3ED-4CA9-99C1-45F00C39E364}" type="slidenum">
              <a:rPr lang="en-US" smtClean="0"/>
              <a:t>‹#›</a:t>
            </a:fld>
            <a:endParaRPr lang="en-US"/>
          </a:p>
        </p:txBody>
      </p:sp>
    </p:spTree>
    <p:extLst>
      <p:ext uri="{BB962C8B-B14F-4D97-AF65-F5344CB8AC3E}">
        <p14:creationId xmlns:p14="http://schemas.microsoft.com/office/powerpoint/2010/main" val="597272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3629187-8438-4D28-95E7-29CBF497218C}"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7A5C-B3ED-4CA9-99C1-45F00C39E36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42067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629187-8438-4D28-95E7-29CBF497218C}"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7A5C-B3ED-4CA9-99C1-45F00C39E364}" type="slidenum">
              <a:rPr lang="en-US" smtClean="0"/>
              <a:t>‹#›</a:t>
            </a:fld>
            <a:endParaRPr lang="en-US"/>
          </a:p>
        </p:txBody>
      </p:sp>
    </p:spTree>
    <p:extLst>
      <p:ext uri="{BB962C8B-B14F-4D97-AF65-F5344CB8AC3E}">
        <p14:creationId xmlns:p14="http://schemas.microsoft.com/office/powerpoint/2010/main" val="5858008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3629187-8438-4D28-95E7-29CBF497218C}" type="datetimeFigureOut">
              <a:rPr lang="en-US" smtClean="0"/>
              <a:t>4/17/2024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7A5C-B3ED-4CA9-99C1-45F00C39E364}" type="slidenum">
              <a:rPr lang="en-US" smtClean="0"/>
              <a:t>‹#›</a:t>
            </a:fld>
            <a:endParaRPr lang="en-US"/>
          </a:p>
        </p:txBody>
      </p:sp>
    </p:spTree>
    <p:extLst>
      <p:ext uri="{BB962C8B-B14F-4D97-AF65-F5344CB8AC3E}">
        <p14:creationId xmlns:p14="http://schemas.microsoft.com/office/powerpoint/2010/main" val="3532024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3629187-8438-4D28-95E7-29CBF497218C}" type="datetimeFigureOut">
              <a:rPr lang="en-US" smtClean="0"/>
              <a:t>4/17/2024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7A5C-B3ED-4CA9-99C1-45F00C39E364}" type="slidenum">
              <a:rPr lang="en-US" smtClean="0"/>
              <a:t>‹#›</a:t>
            </a:fld>
            <a:endParaRPr lang="en-US"/>
          </a:p>
        </p:txBody>
      </p:sp>
    </p:spTree>
    <p:extLst>
      <p:ext uri="{BB962C8B-B14F-4D97-AF65-F5344CB8AC3E}">
        <p14:creationId xmlns:p14="http://schemas.microsoft.com/office/powerpoint/2010/main" val="39371070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629187-8438-4D28-95E7-29CBF497218C}"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7A5C-B3ED-4CA9-99C1-45F00C39E364}" type="slidenum">
              <a:rPr lang="en-US" smtClean="0"/>
              <a:t>‹#›</a:t>
            </a:fld>
            <a:endParaRPr lang="en-US"/>
          </a:p>
        </p:txBody>
      </p:sp>
    </p:spTree>
    <p:extLst>
      <p:ext uri="{BB962C8B-B14F-4D97-AF65-F5344CB8AC3E}">
        <p14:creationId xmlns:p14="http://schemas.microsoft.com/office/powerpoint/2010/main" val="15883885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629187-8438-4D28-95E7-29CBF497218C}"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7A5C-B3ED-4CA9-99C1-45F00C39E364}" type="slidenum">
              <a:rPr lang="en-US" smtClean="0"/>
              <a:t>‹#›</a:t>
            </a:fld>
            <a:endParaRPr lang="en-US"/>
          </a:p>
        </p:txBody>
      </p:sp>
    </p:spTree>
    <p:extLst>
      <p:ext uri="{BB962C8B-B14F-4D97-AF65-F5344CB8AC3E}">
        <p14:creationId xmlns:p14="http://schemas.microsoft.com/office/powerpoint/2010/main" val="416940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3629187-8438-4D28-95E7-29CBF497218C}"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7A5C-B3ED-4CA9-99C1-45F00C39E364}" type="slidenum">
              <a:rPr lang="en-US" smtClean="0"/>
              <a:t>‹#›</a:t>
            </a:fld>
            <a:endParaRPr lang="en-US"/>
          </a:p>
        </p:txBody>
      </p:sp>
    </p:spTree>
    <p:extLst>
      <p:ext uri="{BB962C8B-B14F-4D97-AF65-F5344CB8AC3E}">
        <p14:creationId xmlns:p14="http://schemas.microsoft.com/office/powerpoint/2010/main" val="87462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629187-8438-4D28-95E7-29CBF497218C}"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7A5C-B3ED-4CA9-99C1-45F00C39E364}" type="slidenum">
              <a:rPr lang="en-US" smtClean="0"/>
              <a:t>‹#›</a:t>
            </a:fld>
            <a:endParaRPr lang="en-US"/>
          </a:p>
        </p:txBody>
      </p:sp>
    </p:spTree>
    <p:extLst>
      <p:ext uri="{BB962C8B-B14F-4D97-AF65-F5344CB8AC3E}">
        <p14:creationId xmlns:p14="http://schemas.microsoft.com/office/powerpoint/2010/main" val="72216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629187-8438-4D28-95E7-29CBF497218C}" type="datetimeFigureOut">
              <a:rPr lang="en-US" smtClean="0"/>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C7A5C-B3ED-4CA9-99C1-45F00C39E364}" type="slidenum">
              <a:rPr lang="en-US" smtClean="0"/>
              <a:t>‹#›</a:t>
            </a:fld>
            <a:endParaRPr lang="en-US"/>
          </a:p>
        </p:txBody>
      </p:sp>
    </p:spTree>
    <p:extLst>
      <p:ext uri="{BB962C8B-B14F-4D97-AF65-F5344CB8AC3E}">
        <p14:creationId xmlns:p14="http://schemas.microsoft.com/office/powerpoint/2010/main" val="1019632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629187-8438-4D28-95E7-29CBF497218C}" type="datetimeFigureOut">
              <a:rPr lang="en-US" smtClean="0"/>
              <a:t>4/17/2024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1C7A5C-B3ED-4CA9-99C1-45F00C39E364}" type="slidenum">
              <a:rPr lang="en-US" smtClean="0"/>
              <a:t>‹#›</a:t>
            </a:fld>
            <a:endParaRPr lang="en-US"/>
          </a:p>
        </p:txBody>
      </p:sp>
    </p:spTree>
    <p:extLst>
      <p:ext uri="{BB962C8B-B14F-4D97-AF65-F5344CB8AC3E}">
        <p14:creationId xmlns:p14="http://schemas.microsoft.com/office/powerpoint/2010/main" val="1157960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3629187-8438-4D28-95E7-29CBF497218C}" type="datetimeFigureOut">
              <a:rPr lang="en-US" smtClean="0"/>
              <a:t>4/17/2024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A1C7A5C-B3ED-4CA9-99C1-45F00C39E364}" type="slidenum">
              <a:rPr lang="en-US" smtClean="0"/>
              <a:t>‹#›</a:t>
            </a:fld>
            <a:endParaRPr lang="en-US"/>
          </a:p>
        </p:txBody>
      </p:sp>
    </p:spTree>
    <p:extLst>
      <p:ext uri="{BB962C8B-B14F-4D97-AF65-F5344CB8AC3E}">
        <p14:creationId xmlns:p14="http://schemas.microsoft.com/office/powerpoint/2010/main" val="2604929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3629187-8438-4D28-95E7-29CBF497218C}" type="datetimeFigureOut">
              <a:rPr lang="en-US" smtClean="0"/>
              <a:t>4/17/2024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A1C7A5C-B3ED-4CA9-99C1-45F00C39E364}" type="slidenum">
              <a:rPr lang="en-US" smtClean="0"/>
              <a:t>‹#›</a:t>
            </a:fld>
            <a:endParaRPr lang="en-US"/>
          </a:p>
        </p:txBody>
      </p:sp>
    </p:spTree>
    <p:extLst>
      <p:ext uri="{BB962C8B-B14F-4D97-AF65-F5344CB8AC3E}">
        <p14:creationId xmlns:p14="http://schemas.microsoft.com/office/powerpoint/2010/main" val="3660792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3629187-8438-4D28-95E7-29CBF497218C}" type="datetimeFigureOut">
              <a:rPr lang="en-US" smtClean="0"/>
              <a:t>4/17/2024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A1C7A5C-B3ED-4CA9-99C1-45F00C39E364}" type="slidenum">
              <a:rPr lang="en-US" smtClean="0"/>
              <a:t>‹#›</a:t>
            </a:fld>
            <a:endParaRPr lang="en-US"/>
          </a:p>
        </p:txBody>
      </p:sp>
    </p:spTree>
    <p:extLst>
      <p:ext uri="{BB962C8B-B14F-4D97-AF65-F5344CB8AC3E}">
        <p14:creationId xmlns:p14="http://schemas.microsoft.com/office/powerpoint/2010/main" val="1144142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629187-8438-4D28-95E7-29CBF497218C}" type="datetimeFigureOut">
              <a:rPr lang="en-US" smtClean="0"/>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C7A5C-B3ED-4CA9-99C1-45F00C39E364}" type="slidenum">
              <a:rPr lang="en-US" smtClean="0"/>
              <a:t>‹#›</a:t>
            </a:fld>
            <a:endParaRPr lang="en-US"/>
          </a:p>
        </p:txBody>
      </p:sp>
    </p:spTree>
    <p:extLst>
      <p:ext uri="{BB962C8B-B14F-4D97-AF65-F5344CB8AC3E}">
        <p14:creationId xmlns:p14="http://schemas.microsoft.com/office/powerpoint/2010/main" val="353508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3629187-8438-4D28-95E7-29CBF497218C}" type="datetimeFigureOut">
              <a:rPr lang="en-US" smtClean="0"/>
              <a:t>4/17/2024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A1C7A5C-B3ED-4CA9-99C1-45F00C39E364}" type="slidenum">
              <a:rPr lang="en-US" smtClean="0"/>
              <a:t>‹#›</a:t>
            </a:fld>
            <a:endParaRPr lang="en-US"/>
          </a:p>
        </p:txBody>
      </p:sp>
    </p:spTree>
    <p:extLst>
      <p:ext uri="{BB962C8B-B14F-4D97-AF65-F5344CB8AC3E}">
        <p14:creationId xmlns:p14="http://schemas.microsoft.com/office/powerpoint/2010/main" val="179481694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77C10D-66BB-EAEA-A611-8FFD53447068}"/>
              </a:ext>
            </a:extLst>
          </p:cNvPr>
          <p:cNvSpPr txBox="1"/>
          <p:nvPr/>
        </p:nvSpPr>
        <p:spPr>
          <a:xfrm flipH="1">
            <a:off x="1494509" y="1157844"/>
            <a:ext cx="9248701"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Image Classification Using Convolution Neural Networks</a:t>
            </a:r>
          </a:p>
        </p:txBody>
      </p:sp>
      <p:sp>
        <p:nvSpPr>
          <p:cNvPr id="3" name="TextBox 2">
            <a:extLst>
              <a:ext uri="{FF2B5EF4-FFF2-40B4-BE49-F238E27FC236}">
                <a16:creationId xmlns:a16="http://schemas.microsoft.com/office/drawing/2014/main" id="{B105EBB9-5C88-B5CF-21DA-5E635FE6C600}"/>
              </a:ext>
            </a:extLst>
          </p:cNvPr>
          <p:cNvSpPr txBox="1"/>
          <p:nvPr/>
        </p:nvSpPr>
        <p:spPr>
          <a:xfrm flipH="1">
            <a:off x="1281643" y="3289464"/>
            <a:ext cx="8966762" cy="1754326"/>
          </a:xfrm>
          <a:prstGeom prst="rect">
            <a:avLst/>
          </a:prstGeom>
          <a:noFill/>
        </p:spPr>
        <p:txBody>
          <a:bodyPr wrap="square" rtlCol="0">
            <a:spAutoFit/>
          </a:bodyPr>
          <a:lstStyle/>
          <a:p>
            <a:r>
              <a:rPr lang="en-US" b="1" dirty="0">
                <a:solidFill>
                  <a:schemeClr val="accent2"/>
                </a:solidFill>
                <a:latin typeface="Times New Roman" panose="02020603050405020304" pitchFamily="18" charset="0"/>
                <a:cs typeface="Times New Roman" panose="02020603050405020304" pitchFamily="18" charset="0"/>
              </a:rPr>
              <a:t>Team Members: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 Sai Teja </a:t>
            </a:r>
            <a:r>
              <a:rPr lang="en-US" dirty="0" err="1">
                <a:latin typeface="Times New Roman" panose="02020603050405020304" pitchFamily="18" charset="0"/>
                <a:cs typeface="Times New Roman" panose="02020603050405020304" pitchFamily="18" charset="0"/>
              </a:rPr>
              <a:t>Panasa</a:t>
            </a:r>
            <a:r>
              <a:rPr lang="en-US" dirty="0">
                <a:latin typeface="Times New Roman" panose="02020603050405020304" pitchFamily="18" charset="0"/>
                <a:cs typeface="Times New Roman" panose="02020603050405020304" pitchFamily="18" charset="0"/>
              </a:rPr>
              <a:t> - 700745668</a:t>
            </a:r>
          </a:p>
          <a:p>
            <a:r>
              <a:rPr lang="en-US" dirty="0">
                <a:latin typeface="Times New Roman" panose="02020603050405020304" pitchFamily="18" charset="0"/>
                <a:cs typeface="Times New Roman" panose="02020603050405020304" pitchFamily="18" charset="0"/>
              </a:rPr>
              <a:t>2.) Pravalika Medasani - 700744503</a:t>
            </a:r>
          </a:p>
          <a:p>
            <a:r>
              <a:rPr lang="en-US" dirty="0">
                <a:latin typeface="Times New Roman" panose="02020603050405020304" pitchFamily="18" charset="0"/>
                <a:cs typeface="Times New Roman" panose="02020603050405020304" pitchFamily="18" charset="0"/>
              </a:rPr>
              <a:t>3.) Sai </a:t>
            </a:r>
            <a:r>
              <a:rPr lang="en-US" dirty="0" err="1">
                <a:latin typeface="Times New Roman" panose="02020603050405020304" pitchFamily="18" charset="0"/>
                <a:cs typeface="Times New Roman" panose="02020603050405020304" pitchFamily="18" charset="0"/>
              </a:rPr>
              <a:t>Yashwanth</a:t>
            </a:r>
            <a:r>
              <a:rPr lang="en-US" dirty="0">
                <a:latin typeface="Times New Roman" panose="02020603050405020304" pitchFamily="18" charset="0"/>
                <a:cs typeface="Times New Roman" panose="02020603050405020304" pitchFamily="18" charset="0"/>
              </a:rPr>
              <a:t> Reddy </a:t>
            </a:r>
            <a:r>
              <a:rPr lang="en-US" dirty="0" err="1">
                <a:latin typeface="Times New Roman" panose="02020603050405020304" pitchFamily="18" charset="0"/>
                <a:cs typeface="Times New Roman" panose="02020603050405020304" pitchFamily="18" charset="0"/>
              </a:rPr>
              <a:t>Kontham</a:t>
            </a:r>
            <a:r>
              <a:rPr lang="en-US" dirty="0">
                <a:latin typeface="Times New Roman" panose="02020603050405020304" pitchFamily="18" charset="0"/>
                <a:cs typeface="Times New Roman" panose="02020603050405020304" pitchFamily="18" charset="0"/>
              </a:rPr>
              <a:t> - 700744498</a:t>
            </a:r>
          </a:p>
          <a:p>
            <a:r>
              <a:rPr lang="en-US" dirty="0">
                <a:latin typeface="Times New Roman" panose="02020603050405020304" pitchFamily="18" charset="0"/>
                <a:cs typeface="Times New Roman" panose="02020603050405020304" pitchFamily="18" charset="0"/>
              </a:rPr>
              <a:t>4.) </a:t>
            </a:r>
            <a:r>
              <a:rPr lang="en-US" dirty="0" err="1">
                <a:latin typeface="Times New Roman" panose="02020603050405020304" pitchFamily="18" charset="0"/>
                <a:cs typeface="Times New Roman" panose="02020603050405020304" pitchFamily="18" charset="0"/>
              </a:rPr>
              <a:t>Kyossh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Kanna</a:t>
            </a:r>
            <a:r>
              <a:rPr lang="en-US" dirty="0">
                <a:latin typeface="Times New Roman" panose="02020603050405020304" pitchFamily="18" charset="0"/>
                <a:cs typeface="Times New Roman" panose="02020603050405020304" pitchFamily="18" charset="0"/>
              </a:rPr>
              <a:t> Kannan - 700760191</a:t>
            </a:r>
          </a:p>
        </p:txBody>
      </p:sp>
    </p:spTree>
    <p:extLst>
      <p:ext uri="{BB962C8B-B14F-4D97-AF65-F5344CB8AC3E}">
        <p14:creationId xmlns:p14="http://schemas.microsoft.com/office/powerpoint/2010/main" val="3938238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0D2986-2976-85B3-43EC-FDA30204D98B}"/>
              </a:ext>
            </a:extLst>
          </p:cNvPr>
          <p:cNvSpPr txBox="1"/>
          <p:nvPr/>
        </p:nvSpPr>
        <p:spPr>
          <a:xfrm flipH="1">
            <a:off x="1031371" y="801584"/>
            <a:ext cx="9434355" cy="3693319"/>
          </a:xfrm>
          <a:prstGeom prst="rect">
            <a:avLst/>
          </a:prstGeom>
          <a:noFill/>
        </p:spPr>
        <p:txBody>
          <a:bodyPr wrap="square" rtlCol="0">
            <a:spAutoFit/>
          </a:bodyPr>
          <a:lstStyle/>
          <a:p>
            <a:r>
              <a:rPr lang="en-US" dirty="0">
                <a:solidFill>
                  <a:schemeClr val="accent2"/>
                </a:solidFill>
                <a:latin typeface="Times New Roman" panose="02020603050405020304" pitchFamily="18" charset="0"/>
                <a:cs typeface="Times New Roman" panose="02020603050405020304" pitchFamily="18" charset="0"/>
              </a:rPr>
              <a:t>Advantages of CNNs: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Translation invariance: Recognize objects regardless of their position in the image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Scale invariance: Recognize objects regardless of their size in the image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Reduced number of parameters: Easier to train and less prone to overfitting</a:t>
            </a:r>
          </a:p>
          <a:p>
            <a:endParaRPr lang="en-US" dirty="0">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Disadvantages of CNNs: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Computational complexity: Expensive to train, especially for large-scale datasets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requirements: Large amount of training data for good performance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Limited interpretability: Difficult to interpret, making it hard to understand decision-making</a:t>
            </a:r>
          </a:p>
          <a:p>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20521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3E4A0F-C6B2-1FDD-BBD4-8967A6FDF873}"/>
              </a:ext>
            </a:extLst>
          </p:cNvPr>
          <p:cNvSpPr txBox="1"/>
          <p:nvPr/>
        </p:nvSpPr>
        <p:spPr>
          <a:xfrm flipH="1">
            <a:off x="694707" y="474345"/>
            <a:ext cx="9844644" cy="5909310"/>
          </a:xfrm>
          <a:prstGeom prst="rect">
            <a:avLst/>
          </a:prstGeom>
          <a:noFill/>
        </p:spPr>
        <p:txBody>
          <a:bodyPr wrap="square" rtlCol="0">
            <a:spAutoFit/>
          </a:bodyPr>
          <a:lstStyle/>
          <a:p>
            <a:pPr algn="l"/>
            <a:r>
              <a:rPr lang="en-US" b="1" i="0" dirty="0">
                <a:solidFill>
                  <a:schemeClr val="accent2"/>
                </a:solidFill>
                <a:effectLst/>
                <a:latin typeface="Times New Roman" panose="02020603050405020304" pitchFamily="18" charset="0"/>
                <a:cs typeface="Times New Roman" panose="02020603050405020304" pitchFamily="18" charset="0"/>
              </a:rPr>
              <a:t>Parameters Used:</a:t>
            </a:r>
          </a:p>
          <a:p>
            <a:pPr algn="l"/>
            <a:endParaRPr lang="en-US" b="0" i="0" dirty="0">
              <a:solidFill>
                <a:schemeClr val="accent2"/>
              </a:solidFill>
              <a:effectLst/>
              <a:latin typeface="Times New Roman" panose="02020603050405020304" pitchFamily="18" charset="0"/>
              <a:cs typeface="Times New Roman" panose="02020603050405020304" pitchFamily="18" charset="0"/>
            </a:endParaRPr>
          </a:p>
          <a:p>
            <a:pPr algn="l"/>
            <a:r>
              <a:rPr lang="en-US" b="0" i="0" dirty="0">
                <a:solidFill>
                  <a:schemeClr val="accent2"/>
                </a:solidFill>
                <a:effectLst/>
                <a:latin typeface="Times New Roman" panose="02020603050405020304" pitchFamily="18" charset="0"/>
                <a:cs typeface="Times New Roman" panose="02020603050405020304" pitchFamily="18" charset="0"/>
              </a:rPr>
              <a:t>Number of convolution layers: </a:t>
            </a:r>
            <a:r>
              <a:rPr lang="en-US" b="0" i="0" dirty="0">
                <a:effectLst/>
                <a:latin typeface="Times New Roman" panose="02020603050405020304" pitchFamily="18" charset="0"/>
                <a:cs typeface="Times New Roman" panose="02020603050405020304" pitchFamily="18" charset="0"/>
              </a:rPr>
              <a:t>Determines the depth of the CNN and the complexity of the features it can extract. More layers generally lead to more complex feature extraction but can increase computational cost.</a:t>
            </a:r>
          </a:p>
          <a:p>
            <a:pPr algn="l"/>
            <a:r>
              <a:rPr lang="en-US" b="0" i="0" dirty="0">
                <a:solidFill>
                  <a:schemeClr val="accent2"/>
                </a:solidFill>
                <a:effectLst/>
                <a:latin typeface="Times New Roman" panose="02020603050405020304" pitchFamily="18" charset="0"/>
                <a:cs typeface="Times New Roman" panose="02020603050405020304" pitchFamily="18" charset="0"/>
              </a:rPr>
              <a:t>Number of pooling layers: </a:t>
            </a:r>
            <a:r>
              <a:rPr lang="en-US" b="0" i="0" dirty="0">
                <a:effectLst/>
                <a:latin typeface="Times New Roman" panose="02020603050405020304" pitchFamily="18" charset="0"/>
                <a:cs typeface="Times New Roman" panose="02020603050405020304" pitchFamily="18" charset="0"/>
              </a:rPr>
              <a:t>Reduces the dimensionality of the feature maps and controls the amount of spatial information retained. More layers reduce spatial information but help prevent overfitting.</a:t>
            </a:r>
          </a:p>
          <a:p>
            <a:pPr algn="l"/>
            <a:r>
              <a:rPr lang="en-US" b="0" i="0" dirty="0">
                <a:solidFill>
                  <a:schemeClr val="accent2"/>
                </a:solidFill>
                <a:effectLst/>
                <a:latin typeface="Times New Roman" panose="02020603050405020304" pitchFamily="18" charset="0"/>
                <a:cs typeface="Times New Roman" panose="02020603050405020304" pitchFamily="18" charset="0"/>
              </a:rPr>
              <a:t>Number of dropout layers: </a:t>
            </a:r>
            <a:r>
              <a:rPr lang="en-US" b="0" i="0" dirty="0">
                <a:effectLst/>
                <a:latin typeface="Times New Roman" panose="02020603050405020304" pitchFamily="18" charset="0"/>
                <a:cs typeface="Times New Roman" panose="02020603050405020304" pitchFamily="18" charset="0"/>
              </a:rPr>
              <a:t>Randomly drops a certain percentage of neurons during training, preventing co-adaptation and improving generalization. More layers can improve performance but increase training time.</a:t>
            </a:r>
          </a:p>
          <a:p>
            <a:pPr algn="l"/>
            <a:r>
              <a:rPr lang="en-US" b="0" i="0" dirty="0">
                <a:solidFill>
                  <a:schemeClr val="accent2"/>
                </a:solidFill>
                <a:effectLst/>
                <a:latin typeface="Times New Roman" panose="02020603050405020304" pitchFamily="18" charset="0"/>
                <a:cs typeface="Times New Roman" panose="02020603050405020304" pitchFamily="18" charset="0"/>
              </a:rPr>
              <a:t>Activation function: </a:t>
            </a:r>
            <a:r>
              <a:rPr lang="en-US" b="0" i="0" dirty="0">
                <a:effectLst/>
                <a:latin typeface="Times New Roman" panose="02020603050405020304" pitchFamily="18" charset="0"/>
                <a:cs typeface="Times New Roman" panose="02020603050405020304" pitchFamily="18" charset="0"/>
              </a:rPr>
              <a:t>Introduces non-linearity into the network, allowing it to learn complex patterns. Common choices include sigmoid, tanh, and </a:t>
            </a:r>
            <a:r>
              <a:rPr lang="en-US" b="0" i="0" dirty="0" err="1">
                <a:effectLst/>
                <a:latin typeface="Times New Roman" panose="02020603050405020304" pitchFamily="18" charset="0"/>
                <a:cs typeface="Times New Roman" panose="02020603050405020304" pitchFamily="18" charset="0"/>
              </a:rPr>
              <a:t>ReLU</a:t>
            </a:r>
            <a:r>
              <a:rPr lang="en-US" b="0" i="0" dirty="0">
                <a:effectLst/>
                <a:latin typeface="Times New Roman" panose="02020603050405020304" pitchFamily="18" charset="0"/>
                <a:cs typeface="Times New Roman" panose="02020603050405020304" pitchFamily="18" charset="0"/>
              </a:rPr>
              <a:t>.</a:t>
            </a:r>
          </a:p>
          <a:p>
            <a:pPr algn="l"/>
            <a:r>
              <a:rPr lang="en-US" b="0" i="0" dirty="0">
                <a:solidFill>
                  <a:schemeClr val="accent2"/>
                </a:solidFill>
                <a:effectLst/>
                <a:latin typeface="Times New Roman" panose="02020603050405020304" pitchFamily="18" charset="0"/>
                <a:cs typeface="Times New Roman" panose="02020603050405020304" pitchFamily="18" charset="0"/>
              </a:rPr>
              <a:t>Optimizer: </a:t>
            </a:r>
            <a:r>
              <a:rPr lang="en-US" b="0" i="0" dirty="0">
                <a:effectLst/>
                <a:latin typeface="Times New Roman" panose="02020603050405020304" pitchFamily="18" charset="0"/>
                <a:cs typeface="Times New Roman" panose="02020603050405020304" pitchFamily="18" charset="0"/>
              </a:rPr>
              <a:t>Updates the weights and biases of the network to minimize the loss function. Common optimizers include gradient descent, SGD, and Adam.</a:t>
            </a:r>
          </a:p>
          <a:p>
            <a:pPr algn="l"/>
            <a:r>
              <a:rPr lang="en-US" b="0" i="0" dirty="0">
                <a:solidFill>
                  <a:schemeClr val="accent2"/>
                </a:solidFill>
                <a:effectLst/>
                <a:latin typeface="Times New Roman" panose="02020603050405020304" pitchFamily="18" charset="0"/>
                <a:cs typeface="Times New Roman" panose="02020603050405020304" pitchFamily="18" charset="0"/>
              </a:rPr>
              <a:t>Kernel Initialization: </a:t>
            </a:r>
            <a:r>
              <a:rPr lang="en-US" b="0" i="0" dirty="0">
                <a:effectLst/>
                <a:latin typeface="Times New Roman" panose="02020603050405020304" pitchFamily="18" charset="0"/>
                <a:cs typeface="Times New Roman" panose="02020603050405020304" pitchFamily="18" charset="0"/>
              </a:rPr>
              <a:t>Sets the initial values of the weights in the convolutional layers. Proper initialization methods can improve the training process and convergence.</a:t>
            </a:r>
          </a:p>
          <a:p>
            <a:pPr algn="l"/>
            <a:r>
              <a:rPr lang="en-US" b="0" i="0" dirty="0">
                <a:solidFill>
                  <a:schemeClr val="accent2"/>
                </a:solidFill>
                <a:effectLst/>
                <a:latin typeface="Times New Roman" panose="02020603050405020304" pitchFamily="18" charset="0"/>
                <a:cs typeface="Times New Roman" panose="02020603050405020304" pitchFamily="18" charset="0"/>
              </a:rPr>
              <a:t>Epochs: </a:t>
            </a:r>
            <a:r>
              <a:rPr lang="en-US" b="0" i="0" dirty="0">
                <a:effectLst/>
                <a:latin typeface="Times New Roman" panose="02020603050405020304" pitchFamily="18" charset="0"/>
                <a:cs typeface="Times New Roman" panose="02020603050405020304" pitchFamily="18" charset="0"/>
              </a:rPr>
              <a:t>The number of times the entire training dataset is passed through the network during training. More epochs generally lead to better performance but can increase training time.</a:t>
            </a:r>
          </a:p>
          <a:p>
            <a:pPr algn="l"/>
            <a:r>
              <a:rPr lang="en-US" b="0" i="0" dirty="0">
                <a:solidFill>
                  <a:schemeClr val="accent2"/>
                </a:solidFill>
                <a:effectLst/>
                <a:latin typeface="Times New Roman" panose="02020603050405020304" pitchFamily="18" charset="0"/>
                <a:cs typeface="Times New Roman" panose="02020603050405020304" pitchFamily="18" charset="0"/>
              </a:rPr>
              <a:t>Batch-size: </a:t>
            </a:r>
            <a:r>
              <a:rPr lang="en-US" b="0" i="0" dirty="0">
                <a:effectLst/>
                <a:latin typeface="Times New Roman" panose="02020603050405020304" pitchFamily="18" charset="0"/>
                <a:cs typeface="Times New Roman" panose="02020603050405020304" pitchFamily="18" charset="0"/>
              </a:rPr>
              <a:t>The number of training examples processed simultaneously during training. Larger batch sizes improve computational efficiency but can affect gradient descent.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3762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217BDA-1123-8D43-01D1-BAB15A9FAFCE}"/>
              </a:ext>
            </a:extLst>
          </p:cNvPr>
          <p:cNvSpPr txBox="1"/>
          <p:nvPr/>
        </p:nvSpPr>
        <p:spPr>
          <a:xfrm>
            <a:off x="1174954" y="934065"/>
            <a:ext cx="8971935" cy="5509200"/>
          </a:xfrm>
          <a:prstGeom prst="rect">
            <a:avLst/>
          </a:prstGeom>
          <a:noFill/>
        </p:spPr>
        <p:txBody>
          <a:bodyPr wrap="square" rtlCol="0">
            <a:spAutoFit/>
          </a:bodyPr>
          <a:lstStyle/>
          <a:p>
            <a:r>
              <a:rPr lang="en-US" sz="2800" b="1" dirty="0">
                <a:solidFill>
                  <a:schemeClr val="accent2"/>
                </a:solidFill>
                <a:latin typeface="Times New Roman" panose="02020603050405020304" pitchFamily="18" charset="0"/>
                <a:cs typeface="Times New Roman" panose="02020603050405020304" pitchFamily="18" charset="0"/>
              </a:rPr>
              <a:t>Model 1:</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Parameters Used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Number of convolution layers: 5</a:t>
            </a:r>
          </a:p>
          <a:p>
            <a:r>
              <a:rPr lang="en-US" dirty="0">
                <a:latin typeface="Times New Roman" panose="02020603050405020304" pitchFamily="18" charset="0"/>
                <a:cs typeface="Times New Roman" panose="02020603050405020304" pitchFamily="18" charset="0"/>
              </a:rPr>
              <a:t>Number of pooling layers: 1</a:t>
            </a:r>
          </a:p>
          <a:p>
            <a:r>
              <a:rPr lang="en-US" dirty="0">
                <a:latin typeface="Times New Roman" panose="02020603050405020304" pitchFamily="18" charset="0"/>
                <a:cs typeface="Times New Roman" panose="02020603050405020304" pitchFamily="18" charset="0"/>
              </a:rPr>
              <a:t>Number of dropout layers: 1</a:t>
            </a:r>
          </a:p>
          <a:p>
            <a:r>
              <a:rPr lang="en-US" dirty="0">
                <a:latin typeface="Times New Roman" panose="02020603050405020304" pitchFamily="18" charset="0"/>
                <a:cs typeface="Times New Roman" panose="02020603050405020304" pitchFamily="18" charset="0"/>
              </a:rPr>
              <a:t>Activation Function: tanh</a:t>
            </a:r>
          </a:p>
          <a:p>
            <a:r>
              <a:rPr lang="en-US" dirty="0">
                <a:latin typeface="Times New Roman" panose="02020603050405020304" pitchFamily="18" charset="0"/>
                <a:cs typeface="Times New Roman" panose="02020603050405020304" pitchFamily="18" charset="0"/>
              </a:rPr>
              <a:t>Optimizer: </a:t>
            </a:r>
            <a:r>
              <a:rPr lang="en-US" dirty="0" err="1">
                <a:latin typeface="Times New Roman" panose="02020603050405020304" pitchFamily="18" charset="0"/>
                <a:cs typeface="Times New Roman" panose="02020603050405020304" pitchFamily="18" charset="0"/>
              </a:rPr>
              <a:t>Adamax</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Kernel Initialization: </a:t>
            </a:r>
          </a:p>
          <a:p>
            <a:r>
              <a:rPr lang="en-US" dirty="0">
                <a:latin typeface="Times New Roman" panose="02020603050405020304" pitchFamily="18" charset="0"/>
                <a:cs typeface="Times New Roman" panose="02020603050405020304" pitchFamily="18" charset="0"/>
              </a:rPr>
              <a:t>random-normal </a:t>
            </a:r>
          </a:p>
          <a:p>
            <a:r>
              <a:rPr lang="en-US" dirty="0">
                <a:latin typeface="Times New Roman" panose="02020603050405020304" pitchFamily="18" charset="0"/>
                <a:cs typeface="Times New Roman" panose="02020603050405020304" pitchFamily="18" charset="0"/>
              </a:rPr>
              <a:t>Epochs-50</a:t>
            </a:r>
          </a:p>
          <a:p>
            <a:r>
              <a:rPr lang="en-US" dirty="0">
                <a:latin typeface="Times New Roman" panose="02020603050405020304" pitchFamily="18" charset="0"/>
                <a:cs typeface="Times New Roman" panose="02020603050405020304" pitchFamily="18" charset="0"/>
              </a:rPr>
              <a:t>Batch-size : 32</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Accuracy: 74.12%</a:t>
            </a:r>
          </a:p>
          <a:p>
            <a:r>
              <a:rPr lang="en-US" dirty="0">
                <a:latin typeface="Times New Roman" panose="02020603050405020304" pitchFamily="18" charset="0"/>
                <a:cs typeface="Times New Roman" panose="02020603050405020304" pitchFamily="18" charset="0"/>
              </a:rPr>
              <a:t>Validation Accuracy: 65.57%</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Loss:0.7288</a:t>
            </a:r>
          </a:p>
          <a:p>
            <a:r>
              <a:rPr lang="en-US" dirty="0">
                <a:latin typeface="Times New Roman" panose="02020603050405020304" pitchFamily="18" charset="0"/>
                <a:cs typeface="Times New Roman" panose="02020603050405020304" pitchFamily="18" charset="0"/>
              </a:rPr>
              <a:t>Validation Loss: 1.0423</a:t>
            </a:r>
          </a:p>
        </p:txBody>
      </p:sp>
    </p:spTree>
    <p:extLst>
      <p:ext uri="{BB962C8B-B14F-4D97-AF65-F5344CB8AC3E}">
        <p14:creationId xmlns:p14="http://schemas.microsoft.com/office/powerpoint/2010/main" val="709185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showing the difference between validation and train data&#10;&#10;Description automatically generated">
            <a:extLst>
              <a:ext uri="{FF2B5EF4-FFF2-40B4-BE49-F238E27FC236}">
                <a16:creationId xmlns:a16="http://schemas.microsoft.com/office/drawing/2014/main" id="{F9BE43BA-7DFD-8D10-300B-5678CCC310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792" y="900679"/>
            <a:ext cx="7772415" cy="5056642"/>
          </a:xfrm>
          <a:prstGeom prst="rect">
            <a:avLst/>
          </a:prstGeom>
          <a:effectLst>
            <a:softEdge rad="25400"/>
          </a:effectLst>
        </p:spPr>
      </p:pic>
    </p:spTree>
    <p:extLst>
      <p:ext uri="{BB962C8B-B14F-4D97-AF65-F5344CB8AC3E}">
        <p14:creationId xmlns:p14="http://schemas.microsoft.com/office/powerpoint/2010/main" val="3650187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orange and purple lines&#10;&#10;Description automatically generated">
            <a:extLst>
              <a:ext uri="{FF2B5EF4-FFF2-40B4-BE49-F238E27FC236}">
                <a16:creationId xmlns:a16="http://schemas.microsoft.com/office/drawing/2014/main" id="{CA46D8FF-1347-4E2B-8F07-301939B7E9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080" y="918967"/>
            <a:ext cx="7735839" cy="5020066"/>
          </a:xfrm>
          <a:prstGeom prst="rect">
            <a:avLst/>
          </a:prstGeom>
        </p:spPr>
      </p:pic>
    </p:spTree>
    <p:extLst>
      <p:ext uri="{BB962C8B-B14F-4D97-AF65-F5344CB8AC3E}">
        <p14:creationId xmlns:p14="http://schemas.microsoft.com/office/powerpoint/2010/main" val="247063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2CF055-41E9-54B8-F24B-6FB9A5666F98}"/>
              </a:ext>
            </a:extLst>
          </p:cNvPr>
          <p:cNvSpPr txBox="1"/>
          <p:nvPr/>
        </p:nvSpPr>
        <p:spPr>
          <a:xfrm>
            <a:off x="1196131" y="1032387"/>
            <a:ext cx="8885903" cy="5509200"/>
          </a:xfrm>
          <a:prstGeom prst="rect">
            <a:avLst/>
          </a:prstGeom>
          <a:noFill/>
        </p:spPr>
        <p:txBody>
          <a:bodyPr wrap="square" rtlCol="0">
            <a:spAutoFit/>
          </a:bodyPr>
          <a:lstStyle/>
          <a:p>
            <a:r>
              <a:rPr lang="en-US" sz="2800" b="1" dirty="0">
                <a:solidFill>
                  <a:schemeClr val="accent2"/>
                </a:solidFill>
                <a:latin typeface="Times New Roman" panose="02020603050405020304" pitchFamily="18" charset="0"/>
                <a:cs typeface="Times New Roman" panose="02020603050405020304" pitchFamily="18" charset="0"/>
              </a:rPr>
              <a:t>Model 2:</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Parameters Used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Number of convolution layers: 8</a:t>
            </a:r>
          </a:p>
          <a:p>
            <a:r>
              <a:rPr lang="en-US" dirty="0">
                <a:latin typeface="Times New Roman" panose="02020603050405020304" pitchFamily="18" charset="0"/>
                <a:cs typeface="Times New Roman" panose="02020603050405020304" pitchFamily="18" charset="0"/>
              </a:rPr>
              <a:t>Number of pooling layers: 1</a:t>
            </a:r>
          </a:p>
          <a:p>
            <a:r>
              <a:rPr lang="en-US" dirty="0">
                <a:latin typeface="Times New Roman" panose="02020603050405020304" pitchFamily="18" charset="0"/>
                <a:cs typeface="Times New Roman" panose="02020603050405020304" pitchFamily="18" charset="0"/>
              </a:rPr>
              <a:t>Number of dropout layers: 1</a:t>
            </a:r>
          </a:p>
          <a:p>
            <a:r>
              <a:rPr lang="en-US" dirty="0">
                <a:latin typeface="Times New Roman" panose="02020603050405020304" pitchFamily="18" charset="0"/>
                <a:cs typeface="Times New Roman" panose="02020603050405020304" pitchFamily="18" charset="0"/>
              </a:rPr>
              <a:t>Activation Function: </a:t>
            </a:r>
            <a:r>
              <a:rPr lang="en-US" dirty="0" err="1">
                <a:latin typeface="Times New Roman" panose="02020603050405020304" pitchFamily="18" charset="0"/>
                <a:cs typeface="Times New Roman" panose="02020603050405020304" pitchFamily="18" charset="0"/>
              </a:rPr>
              <a:t>ReLu</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Optimizer: </a:t>
            </a:r>
            <a:r>
              <a:rPr lang="en-US" dirty="0" err="1">
                <a:latin typeface="Times New Roman" panose="02020603050405020304" pitchFamily="18" charset="0"/>
                <a:cs typeface="Times New Roman" panose="02020603050405020304" pitchFamily="18" charset="0"/>
              </a:rPr>
              <a:t>RMSProp</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Kernel Initialization: </a:t>
            </a:r>
          </a:p>
          <a:p>
            <a:r>
              <a:rPr lang="en-US" dirty="0" err="1">
                <a:latin typeface="Times New Roman" panose="02020603050405020304" pitchFamily="18" charset="0"/>
                <a:cs typeface="Times New Roman" panose="02020603050405020304" pitchFamily="18" charset="0"/>
              </a:rPr>
              <a:t>random_normal</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Epochs-100</a:t>
            </a:r>
          </a:p>
          <a:p>
            <a:r>
              <a:rPr lang="en-US" dirty="0">
                <a:latin typeface="Times New Roman" panose="02020603050405020304" pitchFamily="18" charset="0"/>
                <a:cs typeface="Times New Roman" panose="02020603050405020304" pitchFamily="18" charset="0"/>
              </a:rPr>
              <a:t>Batch-size : 500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Accuracy: 94.60%</a:t>
            </a:r>
          </a:p>
          <a:p>
            <a:r>
              <a:rPr lang="en-US" dirty="0">
                <a:latin typeface="Times New Roman" panose="02020603050405020304" pitchFamily="18" charset="0"/>
                <a:cs typeface="Times New Roman" panose="02020603050405020304" pitchFamily="18" charset="0"/>
              </a:rPr>
              <a:t>Validation Accuracy: 72.19%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Loss:0.1524</a:t>
            </a:r>
          </a:p>
          <a:p>
            <a:r>
              <a:rPr lang="en-US" dirty="0">
                <a:latin typeface="Times New Roman" panose="02020603050405020304" pitchFamily="18" charset="0"/>
                <a:cs typeface="Times New Roman" panose="02020603050405020304" pitchFamily="18" charset="0"/>
              </a:rPr>
              <a:t>Validation Loss:1.3285</a:t>
            </a:r>
          </a:p>
        </p:txBody>
      </p:sp>
    </p:spTree>
    <p:extLst>
      <p:ext uri="{BB962C8B-B14F-4D97-AF65-F5344CB8AC3E}">
        <p14:creationId xmlns:p14="http://schemas.microsoft.com/office/powerpoint/2010/main" val="2097395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showing a curve&#10;&#10;Description automatically generated">
            <a:extLst>
              <a:ext uri="{FF2B5EF4-FFF2-40B4-BE49-F238E27FC236}">
                <a16:creationId xmlns:a16="http://schemas.microsoft.com/office/drawing/2014/main" id="{0EBB05A8-E49C-7F8A-40A3-C6450F51F6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080" y="918967"/>
            <a:ext cx="7735839" cy="5020066"/>
          </a:xfrm>
          <a:prstGeom prst="rect">
            <a:avLst/>
          </a:prstGeom>
        </p:spPr>
      </p:pic>
    </p:spTree>
    <p:extLst>
      <p:ext uri="{BB962C8B-B14F-4D97-AF65-F5344CB8AC3E}">
        <p14:creationId xmlns:p14="http://schemas.microsoft.com/office/powerpoint/2010/main" val="2167773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a red line&#10;&#10;Description automatically generated">
            <a:extLst>
              <a:ext uri="{FF2B5EF4-FFF2-40B4-BE49-F238E27FC236}">
                <a16:creationId xmlns:a16="http://schemas.microsoft.com/office/drawing/2014/main" id="{4D6A08C5-8377-AFB9-1677-629D16E96F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080" y="918967"/>
            <a:ext cx="7735839" cy="5020066"/>
          </a:xfrm>
          <a:prstGeom prst="rect">
            <a:avLst/>
          </a:prstGeom>
        </p:spPr>
      </p:pic>
    </p:spTree>
    <p:extLst>
      <p:ext uri="{BB962C8B-B14F-4D97-AF65-F5344CB8AC3E}">
        <p14:creationId xmlns:p14="http://schemas.microsoft.com/office/powerpoint/2010/main" val="1577505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12DBDB-7A25-D69C-D038-EB5777EF56B1}"/>
              </a:ext>
            </a:extLst>
          </p:cNvPr>
          <p:cNvSpPr txBox="1"/>
          <p:nvPr/>
        </p:nvSpPr>
        <p:spPr>
          <a:xfrm>
            <a:off x="1213339" y="1103037"/>
            <a:ext cx="6096000" cy="5509200"/>
          </a:xfrm>
          <a:prstGeom prst="rect">
            <a:avLst/>
          </a:prstGeom>
          <a:noFill/>
        </p:spPr>
        <p:txBody>
          <a:bodyPr wrap="square">
            <a:spAutoFit/>
          </a:bodyPr>
          <a:lstStyle/>
          <a:p>
            <a:r>
              <a:rPr lang="en-US" sz="2800" b="1" dirty="0">
                <a:solidFill>
                  <a:schemeClr val="accent2"/>
                </a:solidFill>
                <a:latin typeface="Times New Roman" panose="02020603050405020304" pitchFamily="18" charset="0"/>
                <a:cs typeface="Times New Roman" panose="02020603050405020304" pitchFamily="18" charset="0"/>
              </a:rPr>
              <a:t>Model 3:</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Parameters Used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Number of convolution layers: 7</a:t>
            </a:r>
          </a:p>
          <a:p>
            <a:r>
              <a:rPr lang="en-US" dirty="0">
                <a:latin typeface="Times New Roman" panose="02020603050405020304" pitchFamily="18" charset="0"/>
                <a:cs typeface="Times New Roman" panose="02020603050405020304" pitchFamily="18" charset="0"/>
              </a:rPr>
              <a:t>Number of pooling layers: 3</a:t>
            </a:r>
          </a:p>
          <a:p>
            <a:r>
              <a:rPr lang="en-US" dirty="0">
                <a:latin typeface="Times New Roman" panose="02020603050405020304" pitchFamily="18" charset="0"/>
                <a:cs typeface="Times New Roman" panose="02020603050405020304" pitchFamily="18" charset="0"/>
              </a:rPr>
              <a:t>Number of dropout layers: 3</a:t>
            </a:r>
          </a:p>
          <a:p>
            <a:r>
              <a:rPr lang="en-US" dirty="0">
                <a:latin typeface="Times New Roman" panose="02020603050405020304" pitchFamily="18" charset="0"/>
                <a:cs typeface="Times New Roman" panose="02020603050405020304" pitchFamily="18" charset="0"/>
              </a:rPr>
              <a:t>Activation Function: </a:t>
            </a:r>
            <a:r>
              <a:rPr lang="en-US" dirty="0" err="1">
                <a:latin typeface="Times New Roman" panose="02020603050405020304" pitchFamily="18" charset="0"/>
                <a:cs typeface="Times New Roman" panose="02020603050405020304" pitchFamily="18" charset="0"/>
              </a:rPr>
              <a:t>relu</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Optimizer: Adam</a:t>
            </a:r>
          </a:p>
          <a:p>
            <a:r>
              <a:rPr lang="en-US" dirty="0">
                <a:latin typeface="Times New Roman" panose="02020603050405020304" pitchFamily="18" charset="0"/>
                <a:cs typeface="Times New Roman" panose="02020603050405020304" pitchFamily="18" charset="0"/>
              </a:rPr>
              <a:t>Kernel Initialization: </a:t>
            </a:r>
          </a:p>
          <a:p>
            <a:r>
              <a:rPr lang="en-US" dirty="0" err="1">
                <a:latin typeface="Times New Roman" panose="02020603050405020304" pitchFamily="18" charset="0"/>
                <a:cs typeface="Times New Roman" panose="02020603050405020304" pitchFamily="18" charset="0"/>
              </a:rPr>
              <a:t>glorot_uniform</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Epochs-200</a:t>
            </a:r>
          </a:p>
          <a:p>
            <a:r>
              <a:rPr lang="en-US" dirty="0">
                <a:latin typeface="Times New Roman" panose="02020603050405020304" pitchFamily="18" charset="0"/>
                <a:cs typeface="Times New Roman" panose="02020603050405020304" pitchFamily="18" charset="0"/>
              </a:rPr>
              <a:t>Batch-size : 100</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Accuracy: 95.99%</a:t>
            </a:r>
          </a:p>
          <a:p>
            <a:r>
              <a:rPr lang="en-US" dirty="0" err="1">
                <a:latin typeface="Times New Roman" panose="02020603050405020304" pitchFamily="18" charset="0"/>
                <a:cs typeface="Times New Roman" panose="02020603050405020304" pitchFamily="18" charset="0"/>
              </a:rPr>
              <a:t>Val_Acc</a:t>
            </a:r>
            <a:r>
              <a:rPr lang="en-US" dirty="0">
                <a:latin typeface="Times New Roman" panose="02020603050405020304" pitchFamily="18" charset="0"/>
                <a:cs typeface="Times New Roman" panose="02020603050405020304" pitchFamily="18" charset="0"/>
              </a:rPr>
              <a:t> : 59.63%</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Loss: 0.1113</a:t>
            </a:r>
          </a:p>
          <a:p>
            <a:r>
              <a:rPr lang="en-US" dirty="0">
                <a:latin typeface="Times New Roman" panose="02020603050405020304" pitchFamily="18" charset="0"/>
                <a:cs typeface="Times New Roman" panose="02020603050405020304" pitchFamily="18" charset="0"/>
              </a:rPr>
              <a:t>Validation-Loss:2.9100</a:t>
            </a:r>
          </a:p>
        </p:txBody>
      </p:sp>
    </p:spTree>
    <p:extLst>
      <p:ext uri="{BB962C8B-B14F-4D97-AF65-F5344CB8AC3E}">
        <p14:creationId xmlns:p14="http://schemas.microsoft.com/office/powerpoint/2010/main" val="6713564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showing a curve&#10;&#10;Description automatically generated">
            <a:extLst>
              <a:ext uri="{FF2B5EF4-FFF2-40B4-BE49-F238E27FC236}">
                <a16:creationId xmlns:a16="http://schemas.microsoft.com/office/drawing/2014/main" id="{920F07F3-E433-60D8-6813-B2868D09EB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080" y="918967"/>
            <a:ext cx="7735839" cy="5020066"/>
          </a:xfrm>
          <a:prstGeom prst="rect">
            <a:avLst/>
          </a:prstGeom>
        </p:spPr>
      </p:pic>
    </p:spTree>
    <p:extLst>
      <p:ext uri="{BB962C8B-B14F-4D97-AF65-F5344CB8AC3E}">
        <p14:creationId xmlns:p14="http://schemas.microsoft.com/office/powerpoint/2010/main" val="3382067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F772E7-D782-C13A-7563-09E43C426E46}"/>
              </a:ext>
            </a:extLst>
          </p:cNvPr>
          <p:cNvSpPr txBox="1"/>
          <p:nvPr/>
        </p:nvSpPr>
        <p:spPr>
          <a:xfrm flipH="1">
            <a:off x="1322316" y="831273"/>
            <a:ext cx="9003279" cy="5509200"/>
          </a:xfrm>
          <a:prstGeom prst="rect">
            <a:avLst/>
          </a:prstGeom>
          <a:noFill/>
        </p:spPr>
        <p:txBody>
          <a:bodyPr wrap="square" rtlCol="0">
            <a:spAutoFit/>
          </a:bodyPr>
          <a:lstStyle/>
          <a:p>
            <a:r>
              <a:rPr lang="en-US" sz="2800" b="1" dirty="0">
                <a:solidFill>
                  <a:schemeClr val="accent2"/>
                </a:solidFill>
                <a:latin typeface="Times New Roman" panose="02020603050405020304" pitchFamily="18" charset="0"/>
                <a:cs typeface="Times New Roman" panose="02020603050405020304" pitchFamily="18" charset="0"/>
              </a:rPr>
              <a:t>Contributions: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Sai Teja </a:t>
            </a:r>
            <a:r>
              <a:rPr lang="en-US" dirty="0" err="1">
                <a:latin typeface="Times New Roman" panose="02020603050405020304" pitchFamily="18" charset="0"/>
                <a:cs typeface="Times New Roman" panose="02020603050405020304" pitchFamily="18" charset="0"/>
              </a:rPr>
              <a:t>Panasa</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Exploring, Planning, developing a feasible code, error solving, execution, Documenting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Pravalika Medasani:</a:t>
            </a:r>
          </a:p>
          <a:p>
            <a:r>
              <a:rPr lang="en-US" dirty="0">
                <a:latin typeface="Times New Roman" panose="02020603050405020304" pitchFamily="18" charset="0"/>
                <a:cs typeface="Times New Roman" panose="02020603050405020304" pitchFamily="18" charset="0"/>
              </a:rPr>
              <a:t>Exploring, Managing Communication and Collaboration between group members, Error solving in code, Documenting the project report, </a:t>
            </a:r>
            <a:r>
              <a:rPr lang="en-US" dirty="0" err="1">
                <a:latin typeface="Times New Roman" panose="02020603050405020304" pitchFamily="18" charset="0"/>
                <a:cs typeface="Times New Roman" panose="02020603050405020304" pitchFamily="18" charset="0"/>
              </a:rPr>
              <a:t>powerpoint</a:t>
            </a:r>
            <a:r>
              <a:rPr lang="en-US" dirty="0">
                <a:latin typeface="Times New Roman" panose="02020603050405020304" pitchFamily="18" charset="0"/>
                <a:cs typeface="Times New Roman" panose="02020603050405020304" pitchFamily="18" charset="0"/>
              </a:rPr>
              <a:t> presentation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Sai </a:t>
            </a:r>
            <a:r>
              <a:rPr lang="en-US" dirty="0" err="1">
                <a:latin typeface="Times New Roman" panose="02020603050405020304" pitchFamily="18" charset="0"/>
                <a:cs typeface="Times New Roman" panose="02020603050405020304" pitchFamily="18" charset="0"/>
              </a:rPr>
              <a:t>Yashwanth</a:t>
            </a:r>
            <a:r>
              <a:rPr lang="en-US" dirty="0">
                <a:latin typeface="Times New Roman" panose="02020603050405020304" pitchFamily="18" charset="0"/>
                <a:cs typeface="Times New Roman" panose="02020603050405020304" pitchFamily="18" charset="0"/>
              </a:rPr>
              <a:t> Reddy </a:t>
            </a:r>
            <a:r>
              <a:rPr lang="en-US" dirty="0" err="1">
                <a:latin typeface="Times New Roman" panose="02020603050405020304" pitchFamily="18" charset="0"/>
                <a:cs typeface="Times New Roman" panose="02020603050405020304" pitchFamily="18" charset="0"/>
              </a:rPr>
              <a:t>Kontham</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Extensive Research, Papers Findings, Gathering data, Optimized the model for better performance and conducted number of evaluations.</a:t>
            </a:r>
          </a:p>
          <a:p>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Kyossh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Kanna</a:t>
            </a:r>
            <a:r>
              <a:rPr lang="en-US" dirty="0">
                <a:latin typeface="Times New Roman" panose="02020603050405020304" pitchFamily="18" charset="0"/>
                <a:cs typeface="Times New Roman" panose="02020603050405020304" pitchFamily="18" charset="0"/>
              </a:rPr>
              <a:t> Kannan:</a:t>
            </a:r>
          </a:p>
          <a:p>
            <a:r>
              <a:rPr lang="en-US" dirty="0">
                <a:latin typeface="Times New Roman" panose="02020603050405020304" pitchFamily="18" charset="0"/>
                <a:cs typeface="Times New Roman" panose="02020603050405020304" pitchFamily="18" charset="0"/>
              </a:rPr>
              <a:t>Extensive Research, Papers Findings, Gathering data, Optimized the model for better performance and conducted number of evaluations.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8292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a red line&#10;&#10;Description automatically generated">
            <a:extLst>
              <a:ext uri="{FF2B5EF4-FFF2-40B4-BE49-F238E27FC236}">
                <a16:creationId xmlns:a16="http://schemas.microsoft.com/office/drawing/2014/main" id="{498F2ED8-3FB7-E494-D53A-BC3E06ECF9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080" y="918967"/>
            <a:ext cx="7735839" cy="5020066"/>
          </a:xfrm>
          <a:prstGeom prst="rect">
            <a:avLst/>
          </a:prstGeom>
        </p:spPr>
      </p:pic>
    </p:spTree>
    <p:extLst>
      <p:ext uri="{BB962C8B-B14F-4D97-AF65-F5344CB8AC3E}">
        <p14:creationId xmlns:p14="http://schemas.microsoft.com/office/powerpoint/2010/main" val="3328606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5676638-1CFE-5C28-6419-68F969A455BE}"/>
              </a:ext>
            </a:extLst>
          </p:cNvPr>
          <p:cNvSpPr txBox="1"/>
          <p:nvPr/>
        </p:nvSpPr>
        <p:spPr>
          <a:xfrm>
            <a:off x="1172307" y="847315"/>
            <a:ext cx="8639907" cy="5509200"/>
          </a:xfrm>
          <a:prstGeom prst="rect">
            <a:avLst/>
          </a:prstGeom>
          <a:noFill/>
        </p:spPr>
        <p:txBody>
          <a:bodyPr wrap="square">
            <a:spAutoFit/>
          </a:bodyPr>
          <a:lstStyle/>
          <a:p>
            <a:r>
              <a:rPr lang="en-US" sz="2800" b="1" dirty="0">
                <a:solidFill>
                  <a:schemeClr val="accent2"/>
                </a:solidFill>
                <a:latin typeface="Times New Roman" panose="02020603050405020304" pitchFamily="18" charset="0"/>
                <a:cs typeface="Times New Roman" panose="02020603050405020304" pitchFamily="18" charset="0"/>
              </a:rPr>
              <a:t>Model 4:</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Parameters Used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Number of convolution layers: 7</a:t>
            </a:r>
          </a:p>
          <a:p>
            <a:r>
              <a:rPr lang="en-US" dirty="0">
                <a:latin typeface="Times New Roman" panose="02020603050405020304" pitchFamily="18" charset="0"/>
                <a:cs typeface="Times New Roman" panose="02020603050405020304" pitchFamily="18" charset="0"/>
              </a:rPr>
              <a:t>Number of pooling layers: 3</a:t>
            </a:r>
          </a:p>
          <a:p>
            <a:r>
              <a:rPr lang="en-US" dirty="0">
                <a:latin typeface="Times New Roman" panose="02020603050405020304" pitchFamily="18" charset="0"/>
                <a:cs typeface="Times New Roman" panose="02020603050405020304" pitchFamily="18" charset="0"/>
              </a:rPr>
              <a:t>Number of dropout layers: 3</a:t>
            </a:r>
          </a:p>
          <a:p>
            <a:r>
              <a:rPr lang="en-US" dirty="0">
                <a:latin typeface="Times New Roman" panose="02020603050405020304" pitchFamily="18" charset="0"/>
                <a:cs typeface="Times New Roman" panose="02020603050405020304" pitchFamily="18" charset="0"/>
              </a:rPr>
              <a:t>Activation Function: </a:t>
            </a:r>
            <a:r>
              <a:rPr lang="en-US" dirty="0" err="1">
                <a:latin typeface="Times New Roman" panose="02020603050405020304" pitchFamily="18" charset="0"/>
                <a:cs typeface="Times New Roman" panose="02020603050405020304" pitchFamily="18" charset="0"/>
              </a:rPr>
              <a:t>reLu</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Optimizer: </a:t>
            </a:r>
            <a:r>
              <a:rPr lang="en-US" dirty="0" err="1">
                <a:latin typeface="Times New Roman" panose="02020603050405020304" pitchFamily="18" charset="0"/>
                <a:cs typeface="Times New Roman" panose="02020603050405020304" pitchFamily="18" charset="0"/>
              </a:rPr>
              <a:t>Adamax</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Kernel Initialization: </a:t>
            </a:r>
          </a:p>
          <a:p>
            <a:r>
              <a:rPr lang="en-US" dirty="0">
                <a:latin typeface="Times New Roman" panose="02020603050405020304" pitchFamily="18" charset="0"/>
                <a:cs typeface="Times New Roman" panose="02020603050405020304" pitchFamily="18" charset="0"/>
              </a:rPr>
              <a:t>uniform</a:t>
            </a:r>
          </a:p>
          <a:p>
            <a:r>
              <a:rPr lang="en-US" dirty="0">
                <a:latin typeface="Times New Roman" panose="02020603050405020304" pitchFamily="18" charset="0"/>
                <a:cs typeface="Times New Roman" panose="02020603050405020304" pitchFamily="18" charset="0"/>
              </a:rPr>
              <a:t>Epochs-50</a:t>
            </a:r>
          </a:p>
          <a:p>
            <a:r>
              <a:rPr lang="en-US" dirty="0">
                <a:latin typeface="Times New Roman" panose="02020603050405020304" pitchFamily="18" charset="0"/>
                <a:cs typeface="Times New Roman" panose="02020603050405020304" pitchFamily="18" charset="0"/>
              </a:rPr>
              <a:t>Batch-size : 500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Accuracy: 82.15%</a:t>
            </a:r>
          </a:p>
          <a:p>
            <a:r>
              <a:rPr lang="en-US" dirty="0">
                <a:latin typeface="Times New Roman" panose="02020603050405020304" pitchFamily="18" charset="0"/>
                <a:cs typeface="Times New Roman" panose="02020603050405020304" pitchFamily="18" charset="0"/>
              </a:rPr>
              <a:t>Validation Accuracy: 77.03%</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Loss:0.5056</a:t>
            </a:r>
          </a:p>
          <a:p>
            <a:r>
              <a:rPr lang="en-US" dirty="0">
                <a:latin typeface="Times New Roman" panose="02020603050405020304" pitchFamily="18" charset="0"/>
                <a:cs typeface="Times New Roman" panose="02020603050405020304" pitchFamily="18" charset="0"/>
              </a:rPr>
              <a:t>Validation Loss:0.6998</a:t>
            </a:r>
          </a:p>
        </p:txBody>
      </p:sp>
    </p:spTree>
    <p:extLst>
      <p:ext uri="{BB962C8B-B14F-4D97-AF65-F5344CB8AC3E}">
        <p14:creationId xmlns:p14="http://schemas.microsoft.com/office/powerpoint/2010/main" val="28143899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showing a curve&#10;&#10;Description automatically generated">
            <a:extLst>
              <a:ext uri="{FF2B5EF4-FFF2-40B4-BE49-F238E27FC236}">
                <a16:creationId xmlns:a16="http://schemas.microsoft.com/office/drawing/2014/main" id="{6A054348-D0E7-3B49-0A9B-690EEF2B2B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080" y="918967"/>
            <a:ext cx="7735839" cy="5020066"/>
          </a:xfrm>
          <a:prstGeom prst="rect">
            <a:avLst/>
          </a:prstGeom>
        </p:spPr>
      </p:pic>
    </p:spTree>
    <p:extLst>
      <p:ext uri="{BB962C8B-B14F-4D97-AF65-F5344CB8AC3E}">
        <p14:creationId xmlns:p14="http://schemas.microsoft.com/office/powerpoint/2010/main" val="22531200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red lines&#10;&#10;Description automatically generated">
            <a:extLst>
              <a:ext uri="{FF2B5EF4-FFF2-40B4-BE49-F238E27FC236}">
                <a16:creationId xmlns:a16="http://schemas.microsoft.com/office/drawing/2014/main" id="{EBC466E3-7BF7-A9AD-1950-7D2C449D6E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080" y="918967"/>
            <a:ext cx="7735839" cy="5020066"/>
          </a:xfrm>
          <a:prstGeom prst="rect">
            <a:avLst/>
          </a:prstGeom>
        </p:spPr>
      </p:pic>
    </p:spTree>
    <p:extLst>
      <p:ext uri="{BB962C8B-B14F-4D97-AF65-F5344CB8AC3E}">
        <p14:creationId xmlns:p14="http://schemas.microsoft.com/office/powerpoint/2010/main" val="3267750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3ECAB0-0F23-575F-4488-A8740B8A8585}"/>
              </a:ext>
            </a:extLst>
          </p:cNvPr>
          <p:cNvSpPr txBox="1"/>
          <p:nvPr/>
        </p:nvSpPr>
        <p:spPr>
          <a:xfrm>
            <a:off x="1090246" y="859103"/>
            <a:ext cx="9190892" cy="4955203"/>
          </a:xfrm>
          <a:prstGeom prst="rect">
            <a:avLst/>
          </a:prstGeom>
          <a:noFill/>
        </p:spPr>
        <p:txBody>
          <a:bodyPr wrap="square">
            <a:spAutoFit/>
          </a:bodyPr>
          <a:lstStyle/>
          <a:p>
            <a:r>
              <a:rPr lang="en-US" sz="2800" b="1" dirty="0">
                <a:solidFill>
                  <a:schemeClr val="accent2"/>
                </a:solidFill>
                <a:latin typeface="Times New Roman" panose="02020603050405020304" pitchFamily="18" charset="0"/>
                <a:cs typeface="Times New Roman" panose="02020603050405020304" pitchFamily="18" charset="0"/>
              </a:rPr>
              <a:t>Model 5:</a:t>
            </a:r>
          </a:p>
          <a:p>
            <a:endParaRPr lang="en-US" dirty="0">
              <a:latin typeface="Times New Roman" panose="02020603050405020304" pitchFamily="18" charset="0"/>
              <a:cs typeface="Times New Roman" panose="02020603050405020304" pitchFamily="18" charset="0"/>
            </a:endParaRPr>
          </a:p>
          <a:p>
            <a:pPr marL="0" lvl="0" indent="0" rtl="0">
              <a:lnSpc>
                <a:spcPct val="100000"/>
              </a:lnSpc>
              <a:spcBef>
                <a:spcPts val="0"/>
              </a:spcBef>
              <a:spcAft>
                <a:spcPts val="0"/>
              </a:spcAft>
              <a:buNone/>
            </a:pPr>
            <a:r>
              <a:rPr lang="en-US" dirty="0">
                <a:latin typeface="Times New Roman" panose="02020603050405020304" pitchFamily="18" charset="0"/>
                <a:ea typeface="Maven Pro"/>
                <a:cs typeface="Times New Roman" panose="02020603050405020304" pitchFamily="18" charset="0"/>
                <a:sym typeface="Maven Pro"/>
              </a:rPr>
              <a:t>Number of convolution layers: 10</a:t>
            </a:r>
          </a:p>
          <a:p>
            <a:pPr marL="0" lvl="0" indent="0" rtl="0">
              <a:lnSpc>
                <a:spcPct val="100000"/>
              </a:lnSpc>
              <a:spcBef>
                <a:spcPts val="0"/>
              </a:spcBef>
              <a:spcAft>
                <a:spcPts val="0"/>
              </a:spcAft>
              <a:buNone/>
            </a:pPr>
            <a:r>
              <a:rPr lang="en-US" dirty="0">
                <a:latin typeface="Times New Roman" panose="02020603050405020304" pitchFamily="18" charset="0"/>
                <a:ea typeface="Maven Pro"/>
                <a:cs typeface="Times New Roman" panose="02020603050405020304" pitchFamily="18" charset="0"/>
                <a:sym typeface="Maven Pro"/>
              </a:rPr>
              <a:t>Number of pooling layers: 3</a:t>
            </a:r>
          </a:p>
          <a:p>
            <a:pPr marL="0" lvl="0" indent="0" rtl="0">
              <a:lnSpc>
                <a:spcPct val="100000"/>
              </a:lnSpc>
              <a:spcBef>
                <a:spcPts val="0"/>
              </a:spcBef>
              <a:spcAft>
                <a:spcPts val="0"/>
              </a:spcAft>
              <a:buNone/>
            </a:pPr>
            <a:r>
              <a:rPr lang="en-US" dirty="0">
                <a:latin typeface="Times New Roman" panose="02020603050405020304" pitchFamily="18" charset="0"/>
                <a:ea typeface="Maven Pro"/>
                <a:cs typeface="Times New Roman" panose="02020603050405020304" pitchFamily="18" charset="0"/>
                <a:sym typeface="Maven Pro"/>
              </a:rPr>
              <a:t>Number of dropout layers: 3</a:t>
            </a:r>
          </a:p>
          <a:p>
            <a:pPr marL="0" lvl="0" indent="0" rtl="0">
              <a:lnSpc>
                <a:spcPct val="100000"/>
              </a:lnSpc>
              <a:spcBef>
                <a:spcPts val="0"/>
              </a:spcBef>
              <a:spcAft>
                <a:spcPts val="0"/>
              </a:spcAft>
              <a:buNone/>
            </a:pPr>
            <a:r>
              <a:rPr lang="en-US" dirty="0">
                <a:latin typeface="Times New Roman" panose="02020603050405020304" pitchFamily="18" charset="0"/>
                <a:ea typeface="Maven Pro"/>
                <a:cs typeface="Times New Roman" panose="02020603050405020304" pitchFamily="18" charset="0"/>
                <a:sym typeface="Maven Pro"/>
              </a:rPr>
              <a:t>Activation Function: </a:t>
            </a:r>
            <a:r>
              <a:rPr lang="en-US" dirty="0" err="1">
                <a:latin typeface="Times New Roman" panose="02020603050405020304" pitchFamily="18" charset="0"/>
                <a:ea typeface="Maven Pro"/>
                <a:cs typeface="Times New Roman" panose="02020603050405020304" pitchFamily="18" charset="0"/>
                <a:sym typeface="Maven Pro"/>
              </a:rPr>
              <a:t>relu</a:t>
            </a:r>
            <a:endParaRPr lang="en-US" dirty="0">
              <a:latin typeface="Times New Roman" panose="02020603050405020304" pitchFamily="18" charset="0"/>
              <a:ea typeface="Maven Pro"/>
              <a:cs typeface="Times New Roman" panose="02020603050405020304" pitchFamily="18" charset="0"/>
              <a:sym typeface="Maven Pro"/>
            </a:endParaRPr>
          </a:p>
          <a:p>
            <a:pPr marL="0" lvl="0" indent="0" rtl="0">
              <a:lnSpc>
                <a:spcPct val="100000"/>
              </a:lnSpc>
              <a:spcBef>
                <a:spcPts val="0"/>
              </a:spcBef>
              <a:spcAft>
                <a:spcPts val="0"/>
              </a:spcAft>
              <a:buNone/>
            </a:pPr>
            <a:r>
              <a:rPr lang="en-US" dirty="0">
                <a:latin typeface="Times New Roman" panose="02020603050405020304" pitchFamily="18" charset="0"/>
                <a:ea typeface="Maven Pro"/>
                <a:cs typeface="Times New Roman" panose="02020603050405020304" pitchFamily="18" charset="0"/>
                <a:sym typeface="Maven Pro"/>
              </a:rPr>
              <a:t>Optimizer: Adam</a:t>
            </a:r>
          </a:p>
          <a:p>
            <a:pPr marL="0" lvl="0" indent="0" rtl="0">
              <a:lnSpc>
                <a:spcPct val="100000"/>
              </a:lnSpc>
              <a:spcBef>
                <a:spcPts val="0"/>
              </a:spcBef>
              <a:spcAft>
                <a:spcPts val="0"/>
              </a:spcAft>
              <a:buNone/>
            </a:pPr>
            <a:r>
              <a:rPr lang="en-US" dirty="0">
                <a:latin typeface="Times New Roman" panose="02020603050405020304" pitchFamily="18" charset="0"/>
                <a:ea typeface="Maven Pro"/>
                <a:cs typeface="Times New Roman" panose="02020603050405020304" pitchFamily="18" charset="0"/>
                <a:sym typeface="Maven Pro"/>
              </a:rPr>
              <a:t>Kernel Initialization: </a:t>
            </a:r>
          </a:p>
          <a:p>
            <a:pPr marL="0" lvl="0" indent="0" rtl="0">
              <a:lnSpc>
                <a:spcPct val="100000"/>
              </a:lnSpc>
              <a:spcBef>
                <a:spcPts val="0"/>
              </a:spcBef>
              <a:spcAft>
                <a:spcPts val="0"/>
              </a:spcAft>
              <a:buNone/>
            </a:pPr>
            <a:r>
              <a:rPr lang="en-US" dirty="0" err="1">
                <a:latin typeface="Times New Roman" panose="02020603050405020304" pitchFamily="18" charset="0"/>
                <a:ea typeface="Maven Pro"/>
                <a:cs typeface="Times New Roman" panose="02020603050405020304" pitchFamily="18" charset="0"/>
                <a:sym typeface="Maven Pro"/>
              </a:rPr>
              <a:t>glorot_uniform</a:t>
            </a:r>
            <a:endParaRPr lang="en-US" dirty="0">
              <a:latin typeface="Times New Roman" panose="02020603050405020304" pitchFamily="18" charset="0"/>
              <a:ea typeface="Maven Pro"/>
              <a:cs typeface="Times New Roman" panose="02020603050405020304" pitchFamily="18" charset="0"/>
              <a:sym typeface="Maven Pro"/>
            </a:endParaRPr>
          </a:p>
          <a:p>
            <a:pPr marL="0" lvl="0" indent="0" rtl="0">
              <a:lnSpc>
                <a:spcPct val="100000"/>
              </a:lnSpc>
              <a:spcBef>
                <a:spcPts val="0"/>
              </a:spcBef>
              <a:spcAft>
                <a:spcPts val="0"/>
              </a:spcAft>
              <a:buNone/>
            </a:pPr>
            <a:r>
              <a:rPr lang="en-US" dirty="0">
                <a:latin typeface="Times New Roman" panose="02020603050405020304" pitchFamily="18" charset="0"/>
                <a:ea typeface="Maven Pro"/>
                <a:cs typeface="Times New Roman" panose="02020603050405020304" pitchFamily="18" charset="0"/>
                <a:sym typeface="Maven Pro"/>
              </a:rPr>
              <a:t>Epochs-50</a:t>
            </a:r>
          </a:p>
          <a:p>
            <a:pPr marL="0" lvl="0" indent="0" rtl="0">
              <a:lnSpc>
                <a:spcPct val="100000"/>
              </a:lnSpc>
              <a:spcBef>
                <a:spcPts val="0"/>
              </a:spcBef>
              <a:spcAft>
                <a:spcPts val="0"/>
              </a:spcAft>
              <a:buNone/>
            </a:pPr>
            <a:r>
              <a:rPr lang="en-US" dirty="0">
                <a:latin typeface="Times New Roman" panose="02020603050405020304" pitchFamily="18" charset="0"/>
                <a:ea typeface="Maven Pro"/>
                <a:cs typeface="Times New Roman" panose="02020603050405020304" pitchFamily="18" charset="0"/>
                <a:sym typeface="Maven Pro"/>
              </a:rPr>
              <a:t>Batch-size : 100</a:t>
            </a:r>
          </a:p>
          <a:p>
            <a:pPr marL="0" lvl="0" indent="0" rtl="0">
              <a:lnSpc>
                <a:spcPct val="100000"/>
              </a:lnSpc>
              <a:spcBef>
                <a:spcPts val="0"/>
              </a:spcBef>
              <a:spcAft>
                <a:spcPts val="0"/>
              </a:spcAft>
              <a:buNone/>
            </a:pPr>
            <a:endParaRPr lang="en-US" dirty="0">
              <a:latin typeface="Times New Roman" panose="02020603050405020304" pitchFamily="18" charset="0"/>
              <a:ea typeface="Maven Pro"/>
              <a:cs typeface="Times New Roman" panose="02020603050405020304" pitchFamily="18" charset="0"/>
              <a:sym typeface="Maven Pro"/>
            </a:endParaRPr>
          </a:p>
          <a:p>
            <a:pPr marL="0" lvl="0" indent="0" rtl="0">
              <a:lnSpc>
                <a:spcPct val="100000"/>
              </a:lnSpc>
              <a:spcBef>
                <a:spcPts val="0"/>
              </a:spcBef>
              <a:spcAft>
                <a:spcPts val="0"/>
              </a:spcAft>
              <a:buNone/>
            </a:pPr>
            <a:r>
              <a:rPr lang="en-US" b="1" dirty="0">
                <a:latin typeface="Times New Roman" panose="02020603050405020304" pitchFamily="18" charset="0"/>
                <a:ea typeface="Maven Pro"/>
                <a:cs typeface="Times New Roman" panose="02020603050405020304" pitchFamily="18" charset="0"/>
                <a:sym typeface="Maven Pro"/>
              </a:rPr>
              <a:t>Accuracy: 81.63%</a:t>
            </a:r>
          </a:p>
          <a:p>
            <a:pPr marL="0" lvl="0" indent="0" rtl="0">
              <a:lnSpc>
                <a:spcPct val="100000"/>
              </a:lnSpc>
              <a:spcBef>
                <a:spcPts val="0"/>
              </a:spcBef>
              <a:spcAft>
                <a:spcPts val="0"/>
              </a:spcAft>
              <a:buNone/>
            </a:pPr>
            <a:r>
              <a:rPr lang="en-US" b="1" dirty="0" err="1">
                <a:latin typeface="Times New Roman" panose="02020603050405020304" pitchFamily="18" charset="0"/>
                <a:ea typeface="Maven Pro"/>
                <a:cs typeface="Times New Roman" panose="02020603050405020304" pitchFamily="18" charset="0"/>
                <a:sym typeface="Maven Pro"/>
              </a:rPr>
              <a:t>Val_Acc</a:t>
            </a:r>
            <a:r>
              <a:rPr lang="en-US" b="1" dirty="0">
                <a:latin typeface="Times New Roman" panose="02020603050405020304" pitchFamily="18" charset="0"/>
                <a:ea typeface="Maven Pro"/>
                <a:cs typeface="Times New Roman" panose="02020603050405020304" pitchFamily="18" charset="0"/>
                <a:sym typeface="Maven Pro"/>
              </a:rPr>
              <a:t> : 76.59%</a:t>
            </a:r>
          </a:p>
          <a:p>
            <a:pPr marL="0" lvl="0" indent="0" rtl="0">
              <a:lnSpc>
                <a:spcPct val="100000"/>
              </a:lnSpc>
              <a:spcBef>
                <a:spcPts val="0"/>
              </a:spcBef>
              <a:spcAft>
                <a:spcPts val="0"/>
              </a:spcAft>
              <a:buNone/>
            </a:pPr>
            <a:endParaRPr lang="en-US" b="1" dirty="0">
              <a:latin typeface="Times New Roman" panose="02020603050405020304" pitchFamily="18" charset="0"/>
              <a:ea typeface="Maven Pro"/>
              <a:cs typeface="Times New Roman" panose="02020603050405020304" pitchFamily="18" charset="0"/>
              <a:sym typeface="Maven Pro"/>
            </a:endParaRPr>
          </a:p>
          <a:p>
            <a:pPr marL="0" lvl="0" indent="0" rtl="0">
              <a:lnSpc>
                <a:spcPct val="100000"/>
              </a:lnSpc>
              <a:spcBef>
                <a:spcPts val="0"/>
              </a:spcBef>
              <a:spcAft>
                <a:spcPts val="0"/>
              </a:spcAft>
              <a:buNone/>
            </a:pPr>
            <a:r>
              <a:rPr lang="en-US" b="1" dirty="0">
                <a:latin typeface="Times New Roman" panose="02020603050405020304" pitchFamily="18" charset="0"/>
                <a:ea typeface="Maven Pro"/>
                <a:cs typeface="Times New Roman" panose="02020603050405020304" pitchFamily="18" charset="0"/>
                <a:sym typeface="Maven Pro"/>
              </a:rPr>
              <a:t>Loss: 0.5211</a:t>
            </a:r>
          </a:p>
          <a:p>
            <a:pPr marL="0" lvl="0" indent="0" rtl="0">
              <a:lnSpc>
                <a:spcPct val="100000"/>
              </a:lnSpc>
              <a:spcBef>
                <a:spcPts val="0"/>
              </a:spcBef>
              <a:spcAft>
                <a:spcPts val="0"/>
              </a:spcAft>
              <a:buNone/>
            </a:pPr>
            <a:r>
              <a:rPr lang="en-US" b="1" dirty="0">
                <a:latin typeface="Times New Roman" panose="02020603050405020304" pitchFamily="18" charset="0"/>
                <a:ea typeface="Maven Pro"/>
                <a:cs typeface="Times New Roman" panose="02020603050405020304" pitchFamily="18" charset="0"/>
                <a:sym typeface="Maven Pro"/>
              </a:rPr>
              <a:t>Validation-Loss:0.6746</a:t>
            </a:r>
          </a:p>
        </p:txBody>
      </p:sp>
    </p:spTree>
    <p:extLst>
      <p:ext uri="{BB962C8B-B14F-4D97-AF65-F5344CB8AC3E}">
        <p14:creationId xmlns:p14="http://schemas.microsoft.com/office/powerpoint/2010/main" val="25248423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showing the difference between validation and train data&#10;&#10;Description automatically generated">
            <a:extLst>
              <a:ext uri="{FF2B5EF4-FFF2-40B4-BE49-F238E27FC236}">
                <a16:creationId xmlns:a16="http://schemas.microsoft.com/office/drawing/2014/main" id="{8B1A790B-94FF-CA0B-BE92-79159A7DF1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080" y="918967"/>
            <a:ext cx="7735839" cy="5020066"/>
          </a:xfrm>
          <a:prstGeom prst="rect">
            <a:avLst/>
          </a:prstGeom>
        </p:spPr>
      </p:pic>
    </p:spTree>
    <p:extLst>
      <p:ext uri="{BB962C8B-B14F-4D97-AF65-F5344CB8AC3E}">
        <p14:creationId xmlns:p14="http://schemas.microsoft.com/office/powerpoint/2010/main" val="27320657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a red line&#10;&#10;Description automatically generated">
            <a:extLst>
              <a:ext uri="{FF2B5EF4-FFF2-40B4-BE49-F238E27FC236}">
                <a16:creationId xmlns:a16="http://schemas.microsoft.com/office/drawing/2014/main" id="{3B8FE3B4-724F-8AF1-C3A0-176E79ED95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080" y="918967"/>
            <a:ext cx="7735839" cy="5020066"/>
          </a:xfrm>
          <a:prstGeom prst="rect">
            <a:avLst/>
          </a:prstGeom>
        </p:spPr>
      </p:pic>
    </p:spTree>
    <p:extLst>
      <p:ext uri="{BB962C8B-B14F-4D97-AF65-F5344CB8AC3E}">
        <p14:creationId xmlns:p14="http://schemas.microsoft.com/office/powerpoint/2010/main" val="16587715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Shape 371">
            <a:extLst>
              <a:ext uri="{FF2B5EF4-FFF2-40B4-BE49-F238E27FC236}">
                <a16:creationId xmlns:a16="http://schemas.microsoft.com/office/drawing/2014/main" id="{8DA9B7D3-31B1-1262-AE76-AF5C34EAF2D5}"/>
              </a:ext>
            </a:extLst>
          </p:cNvPr>
          <p:cNvGraphicFramePr/>
          <p:nvPr>
            <p:extLst>
              <p:ext uri="{D42A27DB-BD31-4B8C-83A1-F6EECF244321}">
                <p14:modId xmlns:p14="http://schemas.microsoft.com/office/powerpoint/2010/main" val="2672228442"/>
              </p:ext>
            </p:extLst>
          </p:nvPr>
        </p:nvGraphicFramePr>
        <p:xfrm>
          <a:off x="1035815" y="876299"/>
          <a:ext cx="5626242" cy="4206342"/>
        </p:xfrm>
        <a:graphic>
          <a:graphicData uri="http://schemas.openxmlformats.org/drawingml/2006/table">
            <a:tbl>
              <a:tblPr>
                <a:noFill/>
              </a:tblPr>
              <a:tblGrid>
                <a:gridCol w="884771">
                  <a:extLst>
                    <a:ext uri="{9D8B030D-6E8A-4147-A177-3AD203B41FA5}">
                      <a16:colId xmlns:a16="http://schemas.microsoft.com/office/drawing/2014/main" val="20000"/>
                    </a:ext>
                  </a:extLst>
                </a:gridCol>
                <a:gridCol w="1202383">
                  <a:extLst>
                    <a:ext uri="{9D8B030D-6E8A-4147-A177-3AD203B41FA5}">
                      <a16:colId xmlns:a16="http://schemas.microsoft.com/office/drawing/2014/main" val="20001"/>
                    </a:ext>
                  </a:extLst>
                </a:gridCol>
                <a:gridCol w="1361188">
                  <a:extLst>
                    <a:ext uri="{9D8B030D-6E8A-4147-A177-3AD203B41FA5}">
                      <a16:colId xmlns:a16="http://schemas.microsoft.com/office/drawing/2014/main" val="20002"/>
                    </a:ext>
                  </a:extLst>
                </a:gridCol>
                <a:gridCol w="862086">
                  <a:extLst>
                    <a:ext uri="{9D8B030D-6E8A-4147-A177-3AD203B41FA5}">
                      <a16:colId xmlns:a16="http://schemas.microsoft.com/office/drawing/2014/main" val="20003"/>
                    </a:ext>
                  </a:extLst>
                </a:gridCol>
                <a:gridCol w="1315814">
                  <a:extLst>
                    <a:ext uri="{9D8B030D-6E8A-4147-A177-3AD203B41FA5}">
                      <a16:colId xmlns:a16="http://schemas.microsoft.com/office/drawing/2014/main" val="20004"/>
                    </a:ext>
                  </a:extLst>
                </a:gridCol>
              </a:tblGrid>
              <a:tr h="701057">
                <a:tc>
                  <a:txBody>
                    <a:bodyPr/>
                    <a:lstStyle/>
                    <a:p>
                      <a:pPr marL="0" lvl="0" indent="0" algn="ctr">
                        <a:spcBef>
                          <a:spcPts val="0"/>
                        </a:spcBef>
                        <a:spcAft>
                          <a:spcPts val="0"/>
                        </a:spcAft>
                        <a:buNone/>
                      </a:pPr>
                      <a:r>
                        <a:rPr lang="en" sz="1100" b="1" dirty="0">
                          <a:solidFill>
                            <a:srgbClr val="666666"/>
                          </a:solidFill>
                          <a:highlight>
                            <a:schemeClr val="lt2"/>
                          </a:highlight>
                          <a:latin typeface="Maven Pro"/>
                          <a:ea typeface="Maven Pro"/>
                          <a:cs typeface="Maven Pro"/>
                          <a:sym typeface="Maven Pro"/>
                        </a:rPr>
                        <a:t>Model</a:t>
                      </a:r>
                      <a:endParaRPr sz="1100" b="1" dirty="0">
                        <a:solidFill>
                          <a:srgbClr val="666666"/>
                        </a:solidFill>
                        <a:highlight>
                          <a:schemeClr val="lt2"/>
                        </a:highlight>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solidFill>
                            <a:srgbClr val="666666"/>
                          </a:solidFill>
                          <a:highlight>
                            <a:schemeClr val="lt2"/>
                          </a:highlight>
                          <a:latin typeface="Maven Pro"/>
                          <a:ea typeface="Maven Pro"/>
                          <a:cs typeface="Maven Pro"/>
                          <a:sym typeface="Maven Pro"/>
                        </a:rPr>
                        <a:t>Accuracy </a:t>
                      </a:r>
                      <a:endParaRPr sz="1100" b="1" dirty="0">
                        <a:solidFill>
                          <a:srgbClr val="666666"/>
                        </a:solidFill>
                        <a:highlight>
                          <a:schemeClr val="lt2"/>
                        </a:highlight>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solidFill>
                            <a:srgbClr val="666666"/>
                          </a:solidFill>
                          <a:highlight>
                            <a:schemeClr val="lt2"/>
                          </a:highlight>
                          <a:latin typeface="Maven Pro"/>
                          <a:ea typeface="Maven Pro"/>
                          <a:cs typeface="Maven Pro"/>
                          <a:sym typeface="Maven Pro"/>
                        </a:rPr>
                        <a:t>Validation Accuracy</a:t>
                      </a:r>
                      <a:endParaRPr sz="1100" b="1" dirty="0">
                        <a:solidFill>
                          <a:srgbClr val="666666"/>
                        </a:solidFill>
                        <a:highlight>
                          <a:schemeClr val="lt2"/>
                        </a:highlight>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solidFill>
                            <a:srgbClr val="666666"/>
                          </a:solidFill>
                          <a:highlight>
                            <a:schemeClr val="lt2"/>
                          </a:highlight>
                          <a:latin typeface="Maven Pro"/>
                          <a:ea typeface="Maven Pro"/>
                          <a:cs typeface="Maven Pro"/>
                          <a:sym typeface="Maven Pro"/>
                        </a:rPr>
                        <a:t>Loss</a:t>
                      </a:r>
                      <a:endParaRPr sz="1100" b="1" dirty="0">
                        <a:solidFill>
                          <a:srgbClr val="666666"/>
                        </a:solidFill>
                        <a:highlight>
                          <a:schemeClr val="lt2"/>
                        </a:highlight>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solidFill>
                            <a:srgbClr val="666666"/>
                          </a:solidFill>
                          <a:highlight>
                            <a:schemeClr val="lt2"/>
                          </a:highlight>
                          <a:latin typeface="Maven Pro"/>
                          <a:ea typeface="Maven Pro"/>
                          <a:cs typeface="Maven Pro"/>
                          <a:sym typeface="Maven Pro"/>
                        </a:rPr>
                        <a:t>Validation</a:t>
                      </a:r>
                      <a:endParaRPr sz="1100" b="1" dirty="0">
                        <a:solidFill>
                          <a:srgbClr val="666666"/>
                        </a:solidFill>
                        <a:highlight>
                          <a:schemeClr val="lt2"/>
                        </a:highlight>
                        <a:latin typeface="Maven Pro"/>
                        <a:ea typeface="Maven Pro"/>
                        <a:cs typeface="Maven Pro"/>
                        <a:sym typeface="Maven Pro"/>
                      </a:endParaRPr>
                    </a:p>
                    <a:p>
                      <a:pPr marL="0" lvl="0" indent="0" algn="ctr">
                        <a:spcBef>
                          <a:spcPts val="0"/>
                        </a:spcBef>
                        <a:spcAft>
                          <a:spcPts val="0"/>
                        </a:spcAft>
                        <a:buNone/>
                      </a:pPr>
                      <a:r>
                        <a:rPr lang="en" sz="1100" b="1" dirty="0">
                          <a:solidFill>
                            <a:srgbClr val="666666"/>
                          </a:solidFill>
                          <a:highlight>
                            <a:schemeClr val="lt2"/>
                          </a:highlight>
                          <a:latin typeface="Maven Pro"/>
                          <a:ea typeface="Maven Pro"/>
                          <a:cs typeface="Maven Pro"/>
                          <a:sym typeface="Maven Pro"/>
                        </a:rPr>
                        <a:t>Loss</a:t>
                      </a:r>
                      <a:endParaRPr sz="1100" b="1" dirty="0">
                        <a:solidFill>
                          <a:srgbClr val="666666"/>
                        </a:solidFill>
                        <a:highlight>
                          <a:schemeClr val="lt2"/>
                        </a:highlight>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extLst>
                  <a:ext uri="{0D108BD9-81ED-4DB2-BD59-A6C34878D82A}">
                    <a16:rowId xmlns:a16="http://schemas.microsoft.com/office/drawing/2014/main" val="10000"/>
                  </a:ext>
                </a:extLst>
              </a:tr>
              <a:tr h="701057">
                <a:tc>
                  <a:txBody>
                    <a:bodyPr/>
                    <a:lstStyle/>
                    <a:p>
                      <a:pPr marL="0" lvl="0" indent="0" algn="ctr">
                        <a:spcBef>
                          <a:spcPts val="0"/>
                        </a:spcBef>
                        <a:spcAft>
                          <a:spcPts val="0"/>
                        </a:spcAft>
                        <a:buNone/>
                      </a:pPr>
                      <a:r>
                        <a:rPr lang="en" sz="1100" b="1" dirty="0">
                          <a:latin typeface="Maven Pro"/>
                          <a:ea typeface="Maven Pro"/>
                          <a:cs typeface="Maven Pro"/>
                          <a:sym typeface="Maven Pro"/>
                        </a:rPr>
                        <a:t>Model 1</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latin typeface="Maven Pro"/>
                          <a:ea typeface="Maven Pro"/>
                          <a:cs typeface="Maven Pro"/>
                          <a:sym typeface="Maven Pro"/>
                        </a:rPr>
                        <a:t>74.12%</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latin typeface="Maven Pro"/>
                          <a:ea typeface="Maven Pro"/>
                          <a:cs typeface="Maven Pro"/>
                          <a:sym typeface="Maven Pro"/>
                        </a:rPr>
                        <a:t>65.57%</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latin typeface="Maven Pro"/>
                          <a:ea typeface="Maven Pro"/>
                          <a:cs typeface="Maven Pro"/>
                          <a:sym typeface="Maven Pro"/>
                        </a:rPr>
                        <a:t>0.7288</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latin typeface="Maven Pro"/>
                          <a:ea typeface="Maven Pro"/>
                          <a:cs typeface="Maven Pro"/>
                          <a:sym typeface="Maven Pro"/>
                        </a:rPr>
                        <a:t>1.0423</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extLst>
                  <a:ext uri="{0D108BD9-81ED-4DB2-BD59-A6C34878D82A}">
                    <a16:rowId xmlns:a16="http://schemas.microsoft.com/office/drawing/2014/main" val="10001"/>
                  </a:ext>
                </a:extLst>
              </a:tr>
              <a:tr h="701057">
                <a:tc>
                  <a:txBody>
                    <a:bodyPr/>
                    <a:lstStyle/>
                    <a:p>
                      <a:pPr marL="0" lvl="0" indent="0" algn="ctr" rtl="0">
                        <a:spcBef>
                          <a:spcPts val="0"/>
                        </a:spcBef>
                        <a:spcAft>
                          <a:spcPts val="0"/>
                        </a:spcAft>
                        <a:buNone/>
                      </a:pPr>
                      <a:r>
                        <a:rPr lang="en" sz="1100" b="1">
                          <a:latin typeface="Maven Pro"/>
                          <a:ea typeface="Maven Pro"/>
                          <a:cs typeface="Maven Pro"/>
                          <a:sym typeface="Maven Pro"/>
                        </a:rPr>
                        <a:t>Model 2</a:t>
                      </a:r>
                      <a:endParaRPr sz="1100" b="1">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94.60%</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72.19%</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0.1524</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1.3285</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extLst>
                  <a:ext uri="{0D108BD9-81ED-4DB2-BD59-A6C34878D82A}">
                    <a16:rowId xmlns:a16="http://schemas.microsoft.com/office/drawing/2014/main" val="10002"/>
                  </a:ext>
                </a:extLst>
              </a:tr>
              <a:tr h="701057">
                <a:tc>
                  <a:txBody>
                    <a:bodyPr/>
                    <a:lstStyle/>
                    <a:p>
                      <a:pPr marL="0" lvl="0" indent="0" algn="ctr" rtl="0">
                        <a:spcBef>
                          <a:spcPts val="0"/>
                        </a:spcBef>
                        <a:spcAft>
                          <a:spcPts val="0"/>
                        </a:spcAft>
                        <a:buNone/>
                      </a:pPr>
                      <a:r>
                        <a:rPr lang="en" sz="1100" b="1">
                          <a:latin typeface="Maven Pro"/>
                          <a:ea typeface="Maven Pro"/>
                          <a:cs typeface="Maven Pro"/>
                          <a:sym typeface="Maven Pro"/>
                        </a:rPr>
                        <a:t>Model 3</a:t>
                      </a:r>
                      <a:endParaRPr sz="1100" b="1">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95.99%</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59.63%</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0.1113</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2.9100</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extLst>
                  <a:ext uri="{0D108BD9-81ED-4DB2-BD59-A6C34878D82A}">
                    <a16:rowId xmlns:a16="http://schemas.microsoft.com/office/drawing/2014/main" val="10003"/>
                  </a:ext>
                </a:extLst>
              </a:tr>
              <a:tr h="701057">
                <a:tc>
                  <a:txBody>
                    <a:bodyPr/>
                    <a:lstStyle/>
                    <a:p>
                      <a:pPr marL="0" lvl="0" indent="0" algn="ctr" rtl="0">
                        <a:spcBef>
                          <a:spcPts val="0"/>
                        </a:spcBef>
                        <a:spcAft>
                          <a:spcPts val="0"/>
                        </a:spcAft>
                        <a:buNone/>
                      </a:pPr>
                      <a:r>
                        <a:rPr lang="en" sz="1100" b="1">
                          <a:latin typeface="Maven Pro"/>
                          <a:ea typeface="Maven Pro"/>
                          <a:cs typeface="Maven Pro"/>
                          <a:sym typeface="Maven Pro"/>
                        </a:rPr>
                        <a:t>Model 4</a:t>
                      </a:r>
                      <a:endParaRPr sz="1100" b="1">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82.15%</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77.03%</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0.5056</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0.6998</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extLst>
                  <a:ext uri="{0D108BD9-81ED-4DB2-BD59-A6C34878D82A}">
                    <a16:rowId xmlns:a16="http://schemas.microsoft.com/office/drawing/2014/main" val="10004"/>
                  </a:ext>
                </a:extLst>
              </a:tr>
              <a:tr h="701057">
                <a:tc>
                  <a:txBody>
                    <a:bodyPr/>
                    <a:lstStyle/>
                    <a:p>
                      <a:pPr marL="0" lvl="0" indent="0" algn="ctr" rtl="0">
                        <a:spcBef>
                          <a:spcPts val="0"/>
                        </a:spcBef>
                        <a:spcAft>
                          <a:spcPts val="0"/>
                        </a:spcAft>
                        <a:buNone/>
                      </a:pPr>
                      <a:r>
                        <a:rPr lang="en" sz="1100" b="1" dirty="0">
                          <a:latin typeface="Maven Pro"/>
                          <a:ea typeface="Maven Pro"/>
                          <a:cs typeface="Maven Pro"/>
                          <a:sym typeface="Maven Pro"/>
                        </a:rPr>
                        <a:t>Model 5</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81.63%</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76.59%</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0.5211</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0.6746</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graphicFrame>
        <p:nvGraphicFramePr>
          <p:cNvPr id="9" name="Chart 8">
            <a:extLst>
              <a:ext uri="{FF2B5EF4-FFF2-40B4-BE49-F238E27FC236}">
                <a16:creationId xmlns:a16="http://schemas.microsoft.com/office/drawing/2014/main" id="{2D665C76-B7E6-B4DD-EFEA-24CCDD3BA4ED}"/>
              </a:ext>
            </a:extLst>
          </p:cNvPr>
          <p:cNvGraphicFramePr>
            <a:graphicFrameLocks/>
          </p:cNvGraphicFramePr>
          <p:nvPr>
            <p:extLst>
              <p:ext uri="{D42A27DB-BD31-4B8C-83A1-F6EECF244321}">
                <p14:modId xmlns:p14="http://schemas.microsoft.com/office/powerpoint/2010/main" val="61045530"/>
              </p:ext>
            </p:extLst>
          </p:nvPr>
        </p:nvGraphicFramePr>
        <p:xfrm>
          <a:off x="6945086" y="1802080"/>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135254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6EF313-4705-EC88-1E56-A415A00A9F8E}"/>
              </a:ext>
            </a:extLst>
          </p:cNvPr>
          <p:cNvSpPr txBox="1"/>
          <p:nvPr/>
        </p:nvSpPr>
        <p:spPr>
          <a:xfrm flipH="1">
            <a:off x="1341019" y="302359"/>
            <a:ext cx="9272453" cy="6555641"/>
          </a:xfrm>
          <a:prstGeom prst="rect">
            <a:avLst/>
          </a:prstGeom>
          <a:noFill/>
        </p:spPr>
        <p:txBody>
          <a:bodyPr wrap="square" rtlCol="0">
            <a:spAutoFit/>
          </a:bodyPr>
          <a:lstStyle/>
          <a:p>
            <a:r>
              <a:rPr lang="en-US" sz="1000" dirty="0"/>
              <a:t>References:</a:t>
            </a:r>
          </a:p>
          <a:p>
            <a:endParaRPr lang="en-US" sz="1000" dirty="0"/>
          </a:p>
          <a:p>
            <a:r>
              <a:rPr lang="en-US" sz="1000" dirty="0"/>
              <a:t>1.)  Simonyan, K., &amp; Zisserman, A. (2014). Very Deep Convolutional Networks for Large-Scale Image Recognition. </a:t>
            </a:r>
            <a:r>
              <a:rPr lang="en-US" sz="1000" dirty="0" err="1"/>
              <a:t>arXiv</a:t>
            </a:r>
            <a:r>
              <a:rPr lang="en-US" sz="1000" dirty="0"/>
              <a:t> preprint arXiv:1409.1556.</a:t>
            </a:r>
          </a:p>
          <a:p>
            <a:endParaRPr lang="en-US" sz="1000" dirty="0"/>
          </a:p>
          <a:p>
            <a:r>
              <a:rPr lang="en-US" sz="1000" dirty="0"/>
              <a:t>2.) He, K., Zhang, X., Ren, S., &amp; Sun, J. (2016). Deep Residual Learning for Image Recognition. In Proceedings of the IEEE Conference on Computer Vision and Pattern Recognition (CVPR), 770-778.</a:t>
            </a:r>
          </a:p>
          <a:p>
            <a:endParaRPr lang="en-US" sz="1000" dirty="0"/>
          </a:p>
          <a:p>
            <a:r>
              <a:rPr lang="en-US" sz="1000" dirty="0"/>
              <a:t>3.) Cortes, C., &amp; </a:t>
            </a:r>
            <a:r>
              <a:rPr lang="en-US" sz="1000" dirty="0" err="1"/>
              <a:t>Vapnik</a:t>
            </a:r>
            <a:r>
              <a:rPr lang="en-US" sz="1000" dirty="0"/>
              <a:t>, V. (1995). Support-vector networks. Machine Learning, 20(3), 273-297.</a:t>
            </a:r>
          </a:p>
          <a:p>
            <a:endParaRPr lang="en-US" sz="1000" dirty="0"/>
          </a:p>
          <a:p>
            <a:r>
              <a:rPr lang="en-US" sz="1000" dirty="0"/>
              <a:t>4.) Lowe, D. G. (1999). Object recognition from local scale-invariant features. In Proceedings of the Seventh IEEE International Conference on Computer Vision (ICCV), 1150-1157.</a:t>
            </a:r>
          </a:p>
          <a:p>
            <a:endParaRPr lang="en-US" sz="1000" dirty="0"/>
          </a:p>
          <a:p>
            <a:r>
              <a:rPr lang="en-US" sz="1000" dirty="0"/>
              <a:t>5.) </a:t>
            </a:r>
            <a:r>
              <a:rPr lang="en-US" sz="1000" dirty="0" err="1"/>
              <a:t>Breiman</a:t>
            </a:r>
            <a:r>
              <a:rPr lang="en-US" sz="1000" dirty="0"/>
              <a:t>, L. (2001). Random forests. Machine Learning, 45(1), 5-32.</a:t>
            </a:r>
          </a:p>
          <a:p>
            <a:endParaRPr lang="en-US" sz="1000" dirty="0"/>
          </a:p>
          <a:p>
            <a:r>
              <a:rPr lang="en-US" sz="1000" dirty="0"/>
              <a:t>6.) Huang, G., Liu, Z., Van Der </a:t>
            </a:r>
            <a:r>
              <a:rPr lang="en-US" sz="1000" dirty="0" err="1"/>
              <a:t>Maaten</a:t>
            </a:r>
            <a:r>
              <a:rPr lang="en-US" sz="1000" dirty="0"/>
              <a:t>, L., &amp; Weinberger, K. Q. (2017). Densely connected convolutional networks. In Proceedings of the IEEE Conference on Computer Vision and Pattern Recognition (CVPR), 4700-4708.</a:t>
            </a:r>
          </a:p>
          <a:p>
            <a:endParaRPr lang="en-US" sz="1000" dirty="0"/>
          </a:p>
          <a:p>
            <a:r>
              <a:rPr lang="en-US" sz="1000" dirty="0"/>
              <a:t>7.) Zhang, H., Goodfellow, I., Metaxas, D., &amp; </a:t>
            </a:r>
            <a:r>
              <a:rPr lang="en-US" sz="1000" dirty="0" err="1"/>
              <a:t>Odena</a:t>
            </a:r>
            <a:r>
              <a:rPr lang="en-US" sz="1000" dirty="0"/>
              <a:t>, A. (2020). Self-Gated Networks with Attention Mechanism for Image Classification. </a:t>
            </a:r>
            <a:r>
              <a:rPr lang="en-US" sz="1000" dirty="0" err="1"/>
              <a:t>arXiv</a:t>
            </a:r>
            <a:r>
              <a:rPr lang="en-US" sz="1000" dirty="0"/>
              <a:t> preprint arXiv:2001.01692.</a:t>
            </a:r>
          </a:p>
          <a:p>
            <a:endParaRPr lang="en-US" sz="1000" dirty="0"/>
          </a:p>
          <a:p>
            <a:r>
              <a:rPr lang="en-US" sz="1000" dirty="0"/>
              <a:t>8.) </a:t>
            </a:r>
            <a:r>
              <a:rPr lang="en-US" sz="1000" dirty="0" err="1"/>
              <a:t>Lecun</a:t>
            </a:r>
            <a:r>
              <a:rPr lang="en-US" sz="1000" dirty="0"/>
              <a:t>, Y., </a:t>
            </a:r>
            <a:r>
              <a:rPr lang="en-US" sz="1000" dirty="0" err="1"/>
              <a:t>Bottou</a:t>
            </a:r>
            <a:r>
              <a:rPr lang="en-US" sz="1000" dirty="0"/>
              <a:t>, L., Bengio, Y., &amp; Haffner, P. (1998). Gradient-based learning applied to document recognition. Proceedings of the IEEE, 86(11), 2278-2324.</a:t>
            </a:r>
          </a:p>
          <a:p>
            <a:endParaRPr lang="en-US" sz="1000" dirty="0"/>
          </a:p>
          <a:p>
            <a:r>
              <a:rPr lang="en-US" sz="1000" dirty="0"/>
              <a:t>9.) </a:t>
            </a:r>
            <a:r>
              <a:rPr lang="en-US" sz="1000" dirty="0" err="1"/>
              <a:t>Krizhevsky</a:t>
            </a:r>
            <a:r>
              <a:rPr lang="en-US" sz="1000" dirty="0"/>
              <a:t>, A. (2009). Learning multiple layers of features from tiny images. Technical report, University of Toronto.</a:t>
            </a:r>
          </a:p>
          <a:p>
            <a:endParaRPr lang="en-US" sz="1000" dirty="0"/>
          </a:p>
          <a:p>
            <a:r>
              <a:rPr lang="en-US" sz="1000" dirty="0"/>
              <a:t>10.) Deng, J., Dong, W., </a:t>
            </a:r>
            <a:r>
              <a:rPr lang="en-US" sz="1000" dirty="0" err="1"/>
              <a:t>Socher</a:t>
            </a:r>
            <a:r>
              <a:rPr lang="en-US" sz="1000" dirty="0"/>
              <a:t>, R., Li, L. J., Li, K., &amp; Fei-Fei, L. (2009). ImageNet Large Scale Visual Recognition Challenge. </a:t>
            </a:r>
            <a:r>
              <a:rPr lang="en-US" sz="1000" dirty="0" err="1"/>
              <a:t>arXiv</a:t>
            </a:r>
            <a:r>
              <a:rPr lang="en-US" sz="1000" dirty="0"/>
              <a:t> preprint arXiv:1409.0575.</a:t>
            </a:r>
          </a:p>
          <a:p>
            <a:endParaRPr lang="en-US" sz="1000" dirty="0"/>
          </a:p>
          <a:p>
            <a:r>
              <a:rPr lang="en-US" sz="1000" dirty="0"/>
              <a:t>11.) </a:t>
            </a:r>
            <a:r>
              <a:rPr lang="en-US" sz="1000" dirty="0" err="1"/>
              <a:t>Szegedy</a:t>
            </a:r>
            <a:r>
              <a:rPr lang="en-US" sz="1000" dirty="0"/>
              <a:t>, C., Liu, W., Jia, Y., </a:t>
            </a:r>
            <a:r>
              <a:rPr lang="en-US" sz="1000" dirty="0" err="1"/>
              <a:t>Sermanet</a:t>
            </a:r>
            <a:r>
              <a:rPr lang="en-US" sz="1000" dirty="0"/>
              <a:t>, P., Reed, S., </a:t>
            </a:r>
            <a:r>
              <a:rPr lang="en-US" sz="1000" dirty="0" err="1"/>
              <a:t>Anguelov</a:t>
            </a:r>
            <a:r>
              <a:rPr lang="en-US" sz="1000" dirty="0"/>
              <a:t>, D., ... &amp; </a:t>
            </a:r>
            <a:r>
              <a:rPr lang="en-US" sz="1000" dirty="0" err="1"/>
              <a:t>Rabinovich</a:t>
            </a:r>
            <a:r>
              <a:rPr lang="en-US" sz="1000" dirty="0"/>
              <a:t>, A. (2015). Going deeper with convolutions. In Proceedings of the IEEE Conference on Computer Vision and Pattern Recognition (CVPR), 1-9.</a:t>
            </a:r>
          </a:p>
          <a:p>
            <a:endParaRPr lang="en-US" sz="1000" dirty="0"/>
          </a:p>
          <a:p>
            <a:r>
              <a:rPr lang="en-US" sz="1000" dirty="0"/>
              <a:t>12.) Lin, M., Chen, Q., &amp; Yan, S. (2013). Network in network. </a:t>
            </a:r>
            <a:r>
              <a:rPr lang="en-US" sz="1000" dirty="0" err="1"/>
              <a:t>arXiv</a:t>
            </a:r>
            <a:r>
              <a:rPr lang="en-US" sz="1000" dirty="0"/>
              <a:t> preprint arXiv:1312.4400.</a:t>
            </a:r>
          </a:p>
          <a:p>
            <a:endParaRPr lang="en-US" sz="1000" dirty="0"/>
          </a:p>
          <a:p>
            <a:r>
              <a:rPr lang="en-US" sz="1000" dirty="0"/>
              <a:t>13.) </a:t>
            </a:r>
            <a:r>
              <a:rPr lang="en-US" sz="1000" dirty="0" err="1"/>
              <a:t>Szegedy</a:t>
            </a:r>
            <a:r>
              <a:rPr lang="en-US" sz="1000" dirty="0"/>
              <a:t>, C., </a:t>
            </a:r>
            <a:r>
              <a:rPr lang="en-US" sz="1000" dirty="0" err="1"/>
              <a:t>Ioffe</a:t>
            </a:r>
            <a:r>
              <a:rPr lang="en-US" sz="1000" dirty="0"/>
              <a:t>, S., </a:t>
            </a:r>
            <a:r>
              <a:rPr lang="en-US" sz="1000" dirty="0" err="1"/>
              <a:t>Vanhoucke</a:t>
            </a:r>
            <a:r>
              <a:rPr lang="en-US" sz="1000" dirty="0"/>
              <a:t>, V., &amp; Alemi, A. A. (2017). Inception-v4, Inception-</a:t>
            </a:r>
            <a:r>
              <a:rPr lang="en-US" sz="1000" dirty="0" err="1"/>
              <a:t>ResNet</a:t>
            </a:r>
            <a:r>
              <a:rPr lang="en-US" sz="1000" dirty="0"/>
              <a:t> and the impact of residual connections on learning. In Proceedings of the AAAI Conference on Artificial Intelligence (AAAI), 4278-4284.</a:t>
            </a:r>
          </a:p>
          <a:p>
            <a:endParaRPr lang="en-US" sz="1000" dirty="0"/>
          </a:p>
          <a:p>
            <a:r>
              <a:rPr lang="en-US" sz="1000" dirty="0"/>
              <a:t>14.) Real, E., Aggarwal, A., Huang, Y., &amp; Le, Q. V. (2019). Regularized Evolution for Image Classifier Architecture Search. In Proceedings of the AAAI Conference on Artificial Intelligence (AAAI), 4780-4789.</a:t>
            </a:r>
          </a:p>
          <a:p>
            <a:endParaRPr lang="en-US" sz="1000" dirty="0"/>
          </a:p>
          <a:p>
            <a:r>
              <a:rPr lang="en-US" sz="1000" dirty="0"/>
              <a:t>15.) </a:t>
            </a:r>
            <a:r>
              <a:rPr lang="en-US" sz="1000" dirty="0" err="1"/>
              <a:t>Zoph</a:t>
            </a:r>
            <a:r>
              <a:rPr lang="en-US" sz="1000" dirty="0"/>
              <a:t>, B., &amp; Le, Q. V. (2017). Neural architecture search with reinforcement learning. In Proceedings of the International Conference on Learning Representations (ICLR).</a:t>
            </a:r>
          </a:p>
          <a:p>
            <a:endParaRPr lang="en-US" sz="1000" dirty="0"/>
          </a:p>
        </p:txBody>
      </p:sp>
    </p:spTree>
    <p:extLst>
      <p:ext uri="{BB962C8B-B14F-4D97-AF65-F5344CB8AC3E}">
        <p14:creationId xmlns:p14="http://schemas.microsoft.com/office/powerpoint/2010/main" val="36432562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2F55C1-813F-F9D2-0A1A-28753D2D807B}"/>
              </a:ext>
            </a:extLst>
          </p:cNvPr>
          <p:cNvSpPr/>
          <p:nvPr/>
        </p:nvSpPr>
        <p:spPr>
          <a:xfrm>
            <a:off x="2523505" y="2113808"/>
            <a:ext cx="6567055" cy="950026"/>
          </a:xfrm>
          <a:prstGeom prst="rect">
            <a:avLst/>
          </a:prstGeom>
          <a:noFill/>
        </p:spPr>
        <p:txBody>
          <a:bodyPr wrap="squar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THANK YOU</a:t>
            </a:r>
          </a:p>
        </p:txBody>
      </p:sp>
    </p:spTree>
    <p:extLst>
      <p:ext uri="{BB962C8B-B14F-4D97-AF65-F5344CB8AC3E}">
        <p14:creationId xmlns:p14="http://schemas.microsoft.com/office/powerpoint/2010/main" val="2726416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0A969C-A222-A06F-DFA0-A6E822B5E15E}"/>
              </a:ext>
            </a:extLst>
          </p:cNvPr>
          <p:cNvSpPr txBox="1"/>
          <p:nvPr/>
        </p:nvSpPr>
        <p:spPr>
          <a:xfrm flipH="1">
            <a:off x="825301" y="592016"/>
            <a:ext cx="10381959" cy="4678204"/>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Motivation:</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AI and Machine Learning Advancements</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Industry Applications</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Digital Era Data Challenges</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Technological Complexities</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Deep Learning Opportunities</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Innovation Potential</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Contribution to AI Research</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Standard for Benchmarking</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Educational Tool: </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Performance Evaluation: </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Methodology Development: </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Data Variety and Complexity: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2305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C751E1-3274-56A1-44EA-F8650FB273EE}"/>
              </a:ext>
            </a:extLst>
          </p:cNvPr>
          <p:cNvSpPr txBox="1"/>
          <p:nvPr/>
        </p:nvSpPr>
        <p:spPr>
          <a:xfrm flipH="1">
            <a:off x="995287" y="807609"/>
            <a:ext cx="9197927" cy="5400646"/>
          </a:xfrm>
          <a:prstGeom prst="rect">
            <a:avLst/>
          </a:prstGeom>
          <a:noFill/>
        </p:spPr>
        <p:txBody>
          <a:bodyPr wrap="square" rtlCol="0">
            <a:spAutoFit/>
          </a:bodyPr>
          <a:lstStyle/>
          <a:p>
            <a:pPr marL="0" marR="0">
              <a:lnSpc>
                <a:spcPct val="107000"/>
              </a:lnSpc>
              <a:spcBef>
                <a:spcPts val="0"/>
              </a:spcBef>
              <a:spcAft>
                <a:spcPts val="800"/>
              </a:spcAft>
            </a:pPr>
            <a:r>
              <a:rPr lang="en-US" sz="2800" b="1" kern="10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Objective:</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Arial" panose="020B0604020202020204" pitchFamily="34" charset="0"/>
              <a:buChar char="•"/>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Develop and Evaluate CNN Models: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To develop and evaluate various convolutional neural network (CNN) models using the CIFAR-10 dataset for image classification.</a:t>
            </a:r>
          </a:p>
          <a:p>
            <a:pPr marL="285750" marR="0" indent="-285750">
              <a:lnSpc>
                <a:spcPct val="107000"/>
              </a:lnSpc>
              <a:spcBef>
                <a:spcPts val="0"/>
              </a:spcBef>
              <a:spcAft>
                <a:spcPts val="800"/>
              </a:spcAft>
              <a:buFont typeface="Arial" panose="020B0604020202020204" pitchFamily="34" charset="0"/>
              <a:buChar char="•"/>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Achieve High Accuracy: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Aim to achieve high classification accuracy in categorizing images into one of the ten available categories in CIFAR-10.</a:t>
            </a:r>
          </a:p>
          <a:p>
            <a:pPr marL="285750" marR="0" indent="-285750">
              <a:lnSpc>
                <a:spcPct val="107000"/>
              </a:lnSpc>
              <a:spcBef>
                <a:spcPts val="0"/>
              </a:spcBef>
              <a:spcAft>
                <a:spcPts val="800"/>
              </a:spcAft>
              <a:buFont typeface="Arial" panose="020B0604020202020204" pitchFamily="34" charset="0"/>
              <a:buChar char="•"/>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Optimize Model Parameters: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Experiment with different model parameters and configurations to find the most effective setup for image classification.</a:t>
            </a:r>
          </a:p>
          <a:p>
            <a:pPr marL="285750" marR="0" indent="-285750">
              <a:lnSpc>
                <a:spcPct val="107000"/>
              </a:lnSpc>
              <a:spcBef>
                <a:spcPts val="0"/>
              </a:spcBef>
              <a:spcAft>
                <a:spcPts val="800"/>
              </a:spcAft>
              <a:buFont typeface="Arial" panose="020B0604020202020204" pitchFamily="34" charset="0"/>
              <a:buChar char="•"/>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Explore Deep Learning Techniques: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Utilize and explore various deep learning techniques and architectures to improve the performance of the models.</a:t>
            </a:r>
          </a:p>
          <a:p>
            <a:pPr marL="285750" marR="0" indent="-285750">
              <a:lnSpc>
                <a:spcPct val="107000"/>
              </a:lnSpc>
              <a:spcBef>
                <a:spcPts val="0"/>
              </a:spcBef>
              <a:spcAft>
                <a:spcPts val="800"/>
              </a:spcAft>
              <a:buFont typeface="Arial" panose="020B0604020202020204" pitchFamily="34" charset="0"/>
              <a:buChar char="•"/>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Contribute to Image Classification Research: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To contribute to the broader field of image classification by demonstrating effective techniques and methodologies using a well-known dataset.</a:t>
            </a:r>
          </a:p>
          <a:p>
            <a:pPr marL="285750" marR="0" indent="-285750">
              <a:lnSpc>
                <a:spcPct val="107000"/>
              </a:lnSpc>
              <a:spcBef>
                <a:spcPts val="0"/>
              </a:spcBef>
              <a:spcAft>
                <a:spcPts val="800"/>
              </a:spcAft>
              <a:buFont typeface="Arial" panose="020B0604020202020204" pitchFamily="34" charset="0"/>
              <a:buChar char="•"/>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Practical Application of Theoretical Knowledge: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Apply theoretical knowledge of neural networks and deep learning in a practical, real-world problem of image classification.</a:t>
            </a:r>
          </a:p>
        </p:txBody>
      </p:sp>
    </p:spTree>
    <p:extLst>
      <p:ext uri="{BB962C8B-B14F-4D97-AF65-F5344CB8AC3E}">
        <p14:creationId xmlns:p14="http://schemas.microsoft.com/office/powerpoint/2010/main" val="975983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EF1EF2-8697-FEE3-49BF-12B6BF100813}"/>
              </a:ext>
            </a:extLst>
          </p:cNvPr>
          <p:cNvSpPr txBox="1"/>
          <p:nvPr/>
        </p:nvSpPr>
        <p:spPr>
          <a:xfrm flipH="1">
            <a:off x="621323" y="1219200"/>
            <a:ext cx="10908323" cy="3016210"/>
          </a:xfrm>
          <a:prstGeom prst="rect">
            <a:avLst/>
          </a:prstGeom>
          <a:noFill/>
        </p:spPr>
        <p:txBody>
          <a:bodyPr wrap="square" rtlCol="0">
            <a:spAutoFit/>
          </a:bodyPr>
          <a:lstStyle/>
          <a:p>
            <a:r>
              <a:rPr lang="en-US" sz="2800" b="1" dirty="0">
                <a:solidFill>
                  <a:schemeClr val="accent2"/>
                </a:solidFill>
                <a:latin typeface="Times New Roman" panose="02020603050405020304" pitchFamily="18" charset="0"/>
                <a:cs typeface="Times New Roman" panose="02020603050405020304" pitchFamily="18" charset="0"/>
              </a:rPr>
              <a:t>Related Work:</a:t>
            </a:r>
          </a:p>
          <a:p>
            <a:endParaRPr lang="en-US" dirty="0">
              <a:solidFill>
                <a:schemeClr val="accent2"/>
              </a:solidFill>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Title: </a:t>
            </a:r>
            <a:r>
              <a:rPr lang="en-US" dirty="0">
                <a:latin typeface="Times New Roman" panose="02020603050405020304" pitchFamily="18" charset="0"/>
                <a:cs typeface="Times New Roman" panose="02020603050405020304" pitchFamily="18" charset="0"/>
              </a:rPr>
              <a:t>"CIFAR-10 Image Classification with Deep Convolutional Neural Networks" by Alex </a:t>
            </a:r>
            <a:r>
              <a:rPr lang="en-US" dirty="0" err="1">
                <a:latin typeface="Times New Roman" panose="02020603050405020304" pitchFamily="18" charset="0"/>
                <a:cs typeface="Times New Roman" panose="02020603050405020304" pitchFamily="18" charset="0"/>
              </a:rPr>
              <a:t>Krizhevsky</a:t>
            </a:r>
            <a:r>
              <a:rPr lang="en-US" dirty="0">
                <a:latin typeface="Times New Roman" panose="02020603050405020304" pitchFamily="18" charset="0"/>
                <a:cs typeface="Times New Roman" panose="02020603050405020304" pitchFamily="18" charset="0"/>
              </a:rPr>
              <a:t>, Vinod Nair, and Geoffrey Hinton</a:t>
            </a:r>
          </a:p>
          <a:p>
            <a:endParaRPr lang="en-US" dirty="0">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Methodology: </a:t>
            </a:r>
            <a:r>
              <a:rPr lang="en-US" dirty="0">
                <a:latin typeface="Times New Roman" panose="02020603050405020304" pitchFamily="18" charset="0"/>
                <a:cs typeface="Times New Roman" panose="02020603050405020304" pitchFamily="18" charset="0"/>
              </a:rPr>
              <a:t>This paper proposes a deep convolutional neural network (CNN) architecture for image classification on the CIFAR-10 dataset. The CNN consists of five convolutional layers, three pooling layers, and two fully connected layers. The authors train the CNN on a dataset of 50,000 training images and 10,000 testing images.</a:t>
            </a:r>
          </a:p>
          <a:p>
            <a:endParaRPr lang="en-US" dirty="0">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Results: </a:t>
            </a:r>
            <a:r>
              <a:rPr lang="en-US" dirty="0">
                <a:latin typeface="Times New Roman" panose="02020603050405020304" pitchFamily="18" charset="0"/>
                <a:cs typeface="Times New Roman" panose="02020603050405020304" pitchFamily="18" charset="0"/>
              </a:rPr>
              <a:t>The CNN achieves a test error rate of 7.35%, which is significantly better.</a:t>
            </a:r>
          </a:p>
        </p:txBody>
      </p:sp>
    </p:spTree>
    <p:extLst>
      <p:ext uri="{BB962C8B-B14F-4D97-AF65-F5344CB8AC3E}">
        <p14:creationId xmlns:p14="http://schemas.microsoft.com/office/powerpoint/2010/main" val="3559706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BCE85E-F5BB-B01F-3B00-96C8309350EE}"/>
              </a:ext>
            </a:extLst>
          </p:cNvPr>
          <p:cNvSpPr txBox="1"/>
          <p:nvPr/>
        </p:nvSpPr>
        <p:spPr>
          <a:xfrm flipH="1">
            <a:off x="545122" y="1365738"/>
            <a:ext cx="10879015" cy="5078313"/>
          </a:xfrm>
          <a:prstGeom prst="rect">
            <a:avLst/>
          </a:prstGeom>
          <a:noFill/>
        </p:spPr>
        <p:txBody>
          <a:bodyPr wrap="square" rtlCol="0">
            <a:spAutoFit/>
          </a:bodyPr>
          <a:lstStyle/>
          <a:p>
            <a:r>
              <a:rPr lang="en-US" dirty="0">
                <a:solidFill>
                  <a:schemeClr val="accent2"/>
                </a:solidFill>
                <a:latin typeface="Times New Roman" panose="02020603050405020304" pitchFamily="18" charset="0"/>
                <a:cs typeface="Times New Roman" panose="02020603050405020304" pitchFamily="18" charset="0"/>
              </a:rPr>
              <a:t>Title: </a:t>
            </a:r>
            <a:r>
              <a:rPr lang="en-US" dirty="0">
                <a:latin typeface="Times New Roman" panose="02020603050405020304" pitchFamily="18" charset="0"/>
                <a:cs typeface="Times New Roman" panose="02020603050405020304" pitchFamily="18" charset="0"/>
              </a:rPr>
              <a:t>"All-CNN Models for Classification on CIFAR-10" by Jonathan Long, Evan </a:t>
            </a:r>
            <a:r>
              <a:rPr lang="en-US" dirty="0" err="1">
                <a:latin typeface="Times New Roman" panose="02020603050405020304" pitchFamily="18" charset="0"/>
                <a:cs typeface="Times New Roman" panose="02020603050405020304" pitchFamily="18" charset="0"/>
              </a:rPr>
              <a:t>Shelhammer</a:t>
            </a:r>
            <a:r>
              <a:rPr lang="en-US" dirty="0">
                <a:latin typeface="Times New Roman" panose="02020603050405020304" pitchFamily="18" charset="0"/>
                <a:cs typeface="Times New Roman" panose="02020603050405020304" pitchFamily="18" charset="0"/>
              </a:rPr>
              <a:t>, and Trevor Darrell</a:t>
            </a:r>
          </a:p>
          <a:p>
            <a:endParaRPr lang="en-US" dirty="0">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Methodology: </a:t>
            </a:r>
            <a:r>
              <a:rPr lang="en-US" dirty="0">
                <a:latin typeface="Times New Roman" panose="02020603050405020304" pitchFamily="18" charset="0"/>
                <a:cs typeface="Times New Roman" panose="02020603050405020304" pitchFamily="18" charset="0"/>
              </a:rPr>
              <a:t>This paper proposes a CNN architecture that consists only of convolutional layers and pooling layers. The authors train the CNN on a dataset of 50,000 training images and 10,000 testing images.</a:t>
            </a:r>
          </a:p>
          <a:p>
            <a:endParaRPr lang="en-US" dirty="0">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Results: </a:t>
            </a:r>
            <a:r>
              <a:rPr lang="en-US" dirty="0">
                <a:latin typeface="Times New Roman" panose="02020603050405020304" pitchFamily="18" charset="0"/>
                <a:cs typeface="Times New Roman" panose="02020603050405020304" pitchFamily="18" charset="0"/>
              </a:rPr>
              <a:t>The CNN achieves a test error rate of 6.99%, which is better than the results of the previous paper.</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Title: </a:t>
            </a:r>
            <a:r>
              <a:rPr lang="en-US" dirty="0">
                <a:latin typeface="Times New Roman" panose="02020603050405020304" pitchFamily="18" charset="0"/>
                <a:cs typeface="Times New Roman" panose="02020603050405020304" pitchFamily="18" charset="0"/>
              </a:rPr>
              <a:t>"Network in Network" by Min Lin, </a:t>
            </a:r>
            <a:r>
              <a:rPr lang="en-US" dirty="0" err="1">
                <a:latin typeface="Times New Roman" panose="02020603050405020304" pitchFamily="18" charset="0"/>
                <a:cs typeface="Times New Roman" panose="02020603050405020304" pitchFamily="18" charset="0"/>
              </a:rPr>
              <a:t>Qiang</a:t>
            </a:r>
            <a:r>
              <a:rPr lang="en-US" dirty="0">
                <a:latin typeface="Times New Roman" panose="02020603050405020304" pitchFamily="18" charset="0"/>
                <a:cs typeface="Times New Roman" panose="02020603050405020304" pitchFamily="18" charset="0"/>
              </a:rPr>
              <a:t> Chen, and </a:t>
            </a:r>
            <a:r>
              <a:rPr lang="en-US" dirty="0" err="1">
                <a:latin typeface="Times New Roman" panose="02020603050405020304" pitchFamily="18" charset="0"/>
                <a:cs typeface="Times New Roman" panose="02020603050405020304" pitchFamily="18" charset="0"/>
              </a:rPr>
              <a:t>Shuicheng</a:t>
            </a:r>
            <a:r>
              <a:rPr lang="en-US" dirty="0">
                <a:latin typeface="Times New Roman" panose="02020603050405020304" pitchFamily="18" charset="0"/>
                <a:cs typeface="Times New Roman" panose="02020603050405020304" pitchFamily="18" charset="0"/>
              </a:rPr>
              <a:t> Yan</a:t>
            </a:r>
          </a:p>
          <a:p>
            <a:endParaRPr lang="en-US" dirty="0">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Methodology: </a:t>
            </a:r>
            <a:r>
              <a:rPr lang="en-US" dirty="0">
                <a:latin typeface="Times New Roman" panose="02020603050405020304" pitchFamily="18" charset="0"/>
                <a:cs typeface="Times New Roman" panose="02020603050405020304" pitchFamily="18" charset="0"/>
              </a:rPr>
              <a:t>This paper proposes a CNN architecture that incorporates the idea of "network in network" (NIN). NIN is a technique for stacking multiple small CNNs together. The authors train the NIN on a dataset of 50,000 training images and 10,000 testing images.</a:t>
            </a:r>
          </a:p>
          <a:p>
            <a:endParaRPr lang="en-US" dirty="0">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Results: </a:t>
            </a:r>
            <a:r>
              <a:rPr lang="en-US" dirty="0">
                <a:latin typeface="Times New Roman" panose="02020603050405020304" pitchFamily="18" charset="0"/>
                <a:cs typeface="Times New Roman" panose="02020603050405020304" pitchFamily="18" charset="0"/>
              </a:rPr>
              <a:t>The NIN achieves a test error rate of 5.75%, which is the best result reported so far on the CIFAR-10 dataset.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1280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D8E966-E156-CFBB-1A67-8E08D150B753}"/>
              </a:ext>
            </a:extLst>
          </p:cNvPr>
          <p:cNvSpPr txBox="1"/>
          <p:nvPr/>
        </p:nvSpPr>
        <p:spPr>
          <a:xfrm flipH="1">
            <a:off x="491196" y="276632"/>
            <a:ext cx="9825111" cy="2185214"/>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Problem Statement:</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primary problem your project addresses is the development of an effective and efficient Convolutional Neural Network (CNN) model for accurate image classification using the CIFAR-10 dataset.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involves categorizing images into one of the ten distinct classes represented in the dataset, each containing various objects.</a:t>
            </a:r>
          </a:p>
        </p:txBody>
      </p:sp>
      <p:sp>
        <p:nvSpPr>
          <p:cNvPr id="4" name="TextBox 3">
            <a:extLst>
              <a:ext uri="{FF2B5EF4-FFF2-40B4-BE49-F238E27FC236}">
                <a16:creationId xmlns:a16="http://schemas.microsoft.com/office/drawing/2014/main" id="{A40086AF-E752-CFE7-4589-8371C2E42521}"/>
              </a:ext>
            </a:extLst>
          </p:cNvPr>
          <p:cNvSpPr txBox="1"/>
          <p:nvPr/>
        </p:nvSpPr>
        <p:spPr>
          <a:xfrm>
            <a:off x="814755" y="3716215"/>
            <a:ext cx="45719" cy="369332"/>
          </a:xfrm>
          <a:prstGeom prst="rect">
            <a:avLst/>
          </a:prstGeom>
          <a:noFill/>
        </p:spPr>
        <p:txBody>
          <a:bodyPr wrap="square" rtlCol="0">
            <a:spAutoFit/>
          </a:bodyPr>
          <a:lstStyle/>
          <a:p>
            <a:endParaRPr lang="en-US" dirty="0"/>
          </a:p>
        </p:txBody>
      </p:sp>
      <p:sp>
        <p:nvSpPr>
          <p:cNvPr id="5" name="TextBox 4">
            <a:extLst>
              <a:ext uri="{FF2B5EF4-FFF2-40B4-BE49-F238E27FC236}">
                <a16:creationId xmlns:a16="http://schemas.microsoft.com/office/drawing/2014/main" id="{C862B088-1872-8D2E-0C96-CBED4E975BC6}"/>
              </a:ext>
            </a:extLst>
          </p:cNvPr>
          <p:cNvSpPr txBox="1"/>
          <p:nvPr/>
        </p:nvSpPr>
        <p:spPr>
          <a:xfrm flipH="1">
            <a:off x="491196" y="2461846"/>
            <a:ext cx="10551943" cy="1754326"/>
          </a:xfrm>
          <a:prstGeom prst="rect">
            <a:avLst/>
          </a:prstGeom>
          <a:noFill/>
        </p:spPr>
        <p:txBody>
          <a:bodyPr wrap="square" rtlCol="0">
            <a:spAutoFit/>
          </a:bodyPr>
          <a:lstStyle/>
          <a:p>
            <a:r>
              <a:rPr lang="en-US" b="1" i="1" dirty="0">
                <a:latin typeface="Times New Roman" panose="02020603050405020304" pitchFamily="18" charset="0"/>
                <a:cs typeface="Times New Roman" panose="02020603050405020304" pitchFamily="18" charset="0"/>
              </a:rPr>
              <a:t>Significance of the Problem:</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Image classification is a challenging problem because it requires the algorithm to learn to identify objects from a wide variety of images.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CIFAR-10 dataset is a popular benchmark for image classification because it is relatively small and easy to train on, but it is still challenging enough to be a good test of an algorithm's performance.</a:t>
            </a:r>
          </a:p>
        </p:txBody>
      </p:sp>
      <p:sp>
        <p:nvSpPr>
          <p:cNvPr id="7" name="TextBox 6">
            <a:extLst>
              <a:ext uri="{FF2B5EF4-FFF2-40B4-BE49-F238E27FC236}">
                <a16:creationId xmlns:a16="http://schemas.microsoft.com/office/drawing/2014/main" id="{D5D72C1A-1936-1F7C-2E67-7188B714184C}"/>
              </a:ext>
            </a:extLst>
          </p:cNvPr>
          <p:cNvSpPr txBox="1"/>
          <p:nvPr/>
        </p:nvSpPr>
        <p:spPr>
          <a:xfrm>
            <a:off x="491195" y="4265133"/>
            <a:ext cx="10551943" cy="2308324"/>
          </a:xfrm>
          <a:prstGeom prst="rect">
            <a:avLst/>
          </a:prstGeom>
          <a:noFill/>
        </p:spPr>
        <p:txBody>
          <a:bodyPr wrap="square">
            <a:spAutoFit/>
          </a:bodyPr>
          <a:lstStyle/>
          <a:p>
            <a:r>
              <a:rPr lang="en-US" b="1" i="1" dirty="0">
                <a:latin typeface="Times New Roman" panose="02020603050405020304" pitchFamily="18" charset="0"/>
                <a:cs typeface="Times New Roman" panose="02020603050405020304" pitchFamily="18" charset="0"/>
              </a:rPr>
              <a:t>Challenges: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chemeClr val="accent2"/>
                </a:solidFill>
                <a:latin typeface="Times New Roman" panose="02020603050405020304" pitchFamily="18" charset="0"/>
                <a:cs typeface="Times New Roman" panose="02020603050405020304" pitchFamily="18" charset="0"/>
              </a:rPr>
              <a:t>High Dimensionality: </a:t>
            </a:r>
            <a:r>
              <a:rPr lang="en-US" dirty="0">
                <a:latin typeface="Times New Roman" panose="02020603050405020304" pitchFamily="18" charset="0"/>
                <a:cs typeface="Times New Roman" panose="02020603050405020304" pitchFamily="18" charset="0"/>
              </a:rPr>
              <a:t>Managing the computational intensity due to the high dimensionality of images.</a:t>
            </a:r>
          </a:p>
          <a:p>
            <a:pPr marL="285750" indent="-285750">
              <a:buFont typeface="Arial" panose="020B0604020202020204" pitchFamily="34" charset="0"/>
              <a:buChar char="•"/>
            </a:pPr>
            <a:r>
              <a:rPr lang="en-US" dirty="0">
                <a:solidFill>
                  <a:schemeClr val="accent2"/>
                </a:solidFill>
                <a:latin typeface="Times New Roman" panose="02020603050405020304" pitchFamily="18" charset="0"/>
                <a:cs typeface="Times New Roman" panose="02020603050405020304" pitchFamily="18" charset="0"/>
              </a:rPr>
              <a:t>Variability and Overfitting: </a:t>
            </a:r>
            <a:r>
              <a:rPr lang="en-US" dirty="0">
                <a:latin typeface="Times New Roman" panose="02020603050405020304" pitchFamily="18" charset="0"/>
                <a:cs typeface="Times New Roman" panose="02020603050405020304" pitchFamily="18" charset="0"/>
              </a:rPr>
              <a:t>Training a model that generalizes well across diverse images within classes and similar images across different classes.</a:t>
            </a:r>
          </a:p>
          <a:p>
            <a:pPr marL="285750" indent="-285750">
              <a:buFont typeface="Arial" panose="020B0604020202020204" pitchFamily="34" charset="0"/>
              <a:buChar char="•"/>
            </a:pPr>
            <a:r>
              <a:rPr lang="en-US" dirty="0">
                <a:solidFill>
                  <a:schemeClr val="accent2"/>
                </a:solidFill>
                <a:latin typeface="Times New Roman" panose="02020603050405020304" pitchFamily="18" charset="0"/>
                <a:cs typeface="Times New Roman" panose="02020603050405020304" pitchFamily="18" charset="0"/>
              </a:rPr>
              <a:t>Model Performance Optimization: </a:t>
            </a:r>
            <a:r>
              <a:rPr lang="en-US" dirty="0">
                <a:latin typeface="Times New Roman" panose="02020603050405020304" pitchFamily="18" charset="0"/>
                <a:cs typeface="Times New Roman" panose="02020603050405020304" pitchFamily="18" charset="0"/>
              </a:rPr>
              <a:t>Achieving a balance between model complexity and efficiency.</a:t>
            </a:r>
          </a:p>
          <a:p>
            <a:pPr marL="285750" indent="-285750">
              <a:buFont typeface="Arial" panose="020B0604020202020204" pitchFamily="34" charset="0"/>
              <a:buChar char="•"/>
            </a:pPr>
            <a:r>
              <a:rPr lang="en-US" dirty="0">
                <a:solidFill>
                  <a:schemeClr val="accent2"/>
                </a:solidFill>
                <a:latin typeface="Times New Roman" panose="02020603050405020304" pitchFamily="18" charset="0"/>
                <a:cs typeface="Times New Roman" panose="02020603050405020304" pitchFamily="18" charset="0"/>
              </a:rPr>
              <a:t>Data Augmentation and Preprocessing: </a:t>
            </a:r>
            <a:r>
              <a:rPr lang="en-US" dirty="0">
                <a:latin typeface="Times New Roman" panose="02020603050405020304" pitchFamily="18" charset="0"/>
                <a:cs typeface="Times New Roman" panose="02020603050405020304" pitchFamily="18" charset="0"/>
              </a:rPr>
              <a:t>Choosing appropriate techniques to improve model performance while maintaining image integrity.</a:t>
            </a:r>
          </a:p>
        </p:txBody>
      </p:sp>
    </p:spTree>
    <p:extLst>
      <p:ext uri="{BB962C8B-B14F-4D97-AF65-F5344CB8AC3E}">
        <p14:creationId xmlns:p14="http://schemas.microsoft.com/office/powerpoint/2010/main" val="444842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2F86B9-C2DD-1934-0898-84D767F02887}"/>
              </a:ext>
            </a:extLst>
          </p:cNvPr>
          <p:cNvSpPr txBox="1"/>
          <p:nvPr/>
        </p:nvSpPr>
        <p:spPr>
          <a:xfrm flipH="1">
            <a:off x="872118" y="145169"/>
            <a:ext cx="9813389" cy="6894195"/>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Problem Solution:</a:t>
            </a:r>
          </a:p>
          <a:p>
            <a:endParaRPr lang="en-US" dirty="0">
              <a:latin typeface="Times New Roman" panose="02020603050405020304" pitchFamily="18" charset="0"/>
              <a:cs typeface="Times New Roman" panose="02020603050405020304" pitchFamily="18" charset="0"/>
            </a:endParaRPr>
          </a:p>
          <a:p>
            <a:r>
              <a:rPr lang="en-US" b="1" dirty="0">
                <a:solidFill>
                  <a:schemeClr val="accent2"/>
                </a:solidFill>
                <a:latin typeface="Times New Roman" panose="02020603050405020304" pitchFamily="18" charset="0"/>
                <a:cs typeface="Times New Roman" panose="02020603050405020304" pitchFamily="18" charset="0"/>
              </a:rPr>
              <a:t>Overview of CIFAR – 10 dataset: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CIFAR-10 dataset is a collection of 60,000 32x32 color images in 10 different classes, with 6000 images per class. There are 50,000 training images and 10,000 test images. The dataset is divided into five training batches and one test batch, each with 10,000 images.</a:t>
            </a:r>
          </a:p>
          <a:p>
            <a:endParaRPr lang="en-US" dirty="0">
              <a:latin typeface="Times New Roman" panose="02020603050405020304" pitchFamily="18" charset="0"/>
              <a:cs typeface="Times New Roman" panose="02020603050405020304" pitchFamily="18" charset="0"/>
            </a:endParaRPr>
          </a:p>
          <a:p>
            <a:r>
              <a:rPr lang="en-US" b="1" dirty="0">
                <a:solidFill>
                  <a:schemeClr val="accent2"/>
                </a:solidFill>
                <a:latin typeface="Times New Roman" panose="02020603050405020304" pitchFamily="18" charset="0"/>
                <a:cs typeface="Times New Roman" panose="02020603050405020304" pitchFamily="18" charset="0"/>
              </a:rPr>
              <a:t>The CIFAR-10 dataset consists of the following 10 classes: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Airplane, Automobile, Bird, Cat, Deer, Dog, Frog, Horse, Ship, Truck, Images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images in the CIFAR-10 dataset are all 32x32 pixels in size and are in RGB color format. The images are normalized to have a mean value of 0 and a standard deviation of 1.</a:t>
            </a:r>
          </a:p>
          <a:p>
            <a:endParaRPr lang="en-US" dirty="0">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Data Distribution: </a:t>
            </a:r>
            <a:r>
              <a:rPr lang="en-US" dirty="0">
                <a:latin typeface="Times New Roman" panose="02020603050405020304" pitchFamily="18" charset="0"/>
                <a:cs typeface="Times New Roman" panose="02020603050405020304" pitchFamily="18" charset="0"/>
              </a:rPr>
              <a:t>The training and test sets are balanced, with each class having 5000 training images and 1000 test images.</a:t>
            </a:r>
          </a:p>
          <a:p>
            <a:endParaRPr lang="en-US" dirty="0">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Origin: </a:t>
            </a:r>
            <a:r>
              <a:rPr lang="en-US" dirty="0">
                <a:latin typeface="Times New Roman" panose="02020603050405020304" pitchFamily="18" charset="0"/>
                <a:cs typeface="Times New Roman" panose="02020603050405020304" pitchFamily="18" charset="0"/>
              </a:rPr>
              <a:t>The CIFAR-10 dataset was created by the Canadian Institute for Advanced Research (CIFAR) and is based on the Tiny Images dataset.</a:t>
            </a:r>
          </a:p>
          <a:p>
            <a:endParaRPr lang="en-US" dirty="0">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Uses: </a:t>
            </a:r>
            <a:r>
              <a:rPr lang="en-US" dirty="0">
                <a:latin typeface="Times New Roman" panose="02020603050405020304" pitchFamily="18" charset="0"/>
                <a:cs typeface="Times New Roman" panose="02020603050405020304" pitchFamily="18" charset="0"/>
              </a:rPr>
              <a:t>The CIFAR-10 dataset is a popular benchmark for image classification algorithms. It is used to evaluate the performance of different algorithms and to compare new algorithms to the state-of-the-art.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8712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9DA9D7-0B99-A6A1-C620-26D4B0DB8B91}"/>
              </a:ext>
            </a:extLst>
          </p:cNvPr>
          <p:cNvSpPr txBox="1"/>
          <p:nvPr/>
        </p:nvSpPr>
        <p:spPr>
          <a:xfrm>
            <a:off x="308758" y="136567"/>
            <a:ext cx="10640291" cy="6463308"/>
          </a:xfrm>
          <a:prstGeom prst="rect">
            <a:avLst/>
          </a:prstGeom>
          <a:noFill/>
        </p:spPr>
        <p:txBody>
          <a:bodyPr wrap="square" rtlCol="0">
            <a:spAutoFit/>
          </a:bodyPr>
          <a:lstStyle/>
          <a:p>
            <a:r>
              <a:rPr lang="en-US" dirty="0">
                <a:solidFill>
                  <a:schemeClr val="accent2"/>
                </a:solidFill>
                <a:latin typeface="Times New Roman" panose="02020603050405020304" pitchFamily="18" charset="0"/>
                <a:cs typeface="Times New Roman" panose="02020603050405020304" pitchFamily="18" charset="0"/>
              </a:rPr>
              <a:t>Convolutional Neural Networks (CNNs):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type of artificial neural network (ANN) well-suited for analyzing grid-like data, such as images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Inspired by the visual cortex of the human brain, responsible for processing visual information</a:t>
            </a:r>
          </a:p>
          <a:p>
            <a:endParaRPr lang="en-US" dirty="0">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Working:</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Process data using a series of convolutional layers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Each convolutional layer applies a filter to the input data, producing a feature map</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Feature map highlights important features of the input data, such as edges, lines, and shapes</a:t>
            </a:r>
          </a:p>
          <a:p>
            <a:endParaRPr lang="en-US" dirty="0">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Pooling layers: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Reduce the dimensionality of the data by summarizing the information in a small region of the feature map</a:t>
            </a:r>
          </a:p>
          <a:p>
            <a:r>
              <a:rPr lang="en-US" dirty="0">
                <a:latin typeface="Times New Roman" panose="02020603050405020304" pitchFamily="18" charset="0"/>
                <a:cs typeface="Times New Roman" panose="02020603050405020304" pitchFamily="18" charset="0"/>
              </a:rPr>
              <a:t>Help reduce computational cost of training the CNN and prevent overfitting</a:t>
            </a:r>
          </a:p>
          <a:p>
            <a:endParaRPr lang="en-US" dirty="0">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Applications of CNNs: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Image classification: High accuracy, even for noisy or partially occluded images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Object detection: Objects in images, even small or hard to see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Image segmentation: Images into different regions, such as foreground and background</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Natural language processing (NLP): Process text data, such as for sentiment analysis and machine translation</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93626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1951</TotalTime>
  <Words>2368</Words>
  <Application>Microsoft Office PowerPoint</Application>
  <PresentationFormat>Widescreen</PresentationFormat>
  <Paragraphs>295</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Century Gothic</vt:lpstr>
      <vt:lpstr>Maven Pro</vt:lpstr>
      <vt:lpstr>Times New Roman</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Pravalika Medasani</dc:creator>
  <cp:lastModifiedBy>Pravalika Medasani</cp:lastModifiedBy>
  <cp:revision>9</cp:revision>
  <dcterms:created xsi:type="dcterms:W3CDTF">2023-11-28T21:36:57Z</dcterms:created>
  <dcterms:modified xsi:type="dcterms:W3CDTF">2024-04-17T19:53:55Z</dcterms:modified>
</cp:coreProperties>
</file>