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berplates.com/pr-number-plate-gallery.asp?pag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345" y="1132325"/>
            <a:ext cx="7766936" cy="1646302"/>
          </a:xfrm>
        </p:spPr>
        <p:txBody>
          <a:bodyPr/>
          <a:lstStyle/>
          <a:p>
            <a:r>
              <a:rPr lang="en-CA" dirty="0"/>
              <a:t>Automatic Number Plate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061253"/>
            <a:ext cx="7766936" cy="2086480"/>
          </a:xfrm>
        </p:spPr>
        <p:txBody>
          <a:bodyPr/>
          <a:lstStyle/>
          <a:p>
            <a:r>
              <a:rPr lang="en-CA" altLang="en-US" b="1" dirty="0">
                <a:latin typeface="Calibri" panose="020F0502020204030204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CA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Nimisha</a:t>
            </a:r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CA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Goel</a:t>
            </a:r>
            <a:endParaRPr lang="en-CA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Jaspreet Randhawa</a:t>
            </a:r>
          </a:p>
          <a:p>
            <a:r>
              <a:rPr lang="en-US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Saiteja </a:t>
            </a:r>
            <a:r>
              <a:rPr lang="en-US" alt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Prasadam</a:t>
            </a:r>
            <a:r>
              <a:rPr lang="en-US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CA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dirty="0"/>
              <a:t>	</a:t>
            </a:r>
          </a:p>
          <a:p>
            <a:endParaRPr lang="en-US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2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Purpose: To detect the number plates in the given static images.</a:t>
            </a:r>
          </a:p>
          <a:p>
            <a:r>
              <a:rPr lang="en-CA" dirty="0"/>
              <a:t>Basis: The detection is carried out on the basis of image processing.</a:t>
            </a:r>
          </a:p>
          <a:p>
            <a:endParaRPr lang="en-CA" dirty="0"/>
          </a:p>
          <a:p>
            <a:r>
              <a:rPr lang="en-CA" dirty="0"/>
              <a:t>Future Development uses:</a:t>
            </a:r>
          </a:p>
          <a:p>
            <a:pPr lvl="1"/>
            <a:r>
              <a:rPr lang="en-CA" dirty="0"/>
              <a:t>Can be used in parking lot to charge the car.</a:t>
            </a:r>
          </a:p>
          <a:p>
            <a:pPr lvl="1"/>
            <a:r>
              <a:rPr lang="en-CA" dirty="0"/>
              <a:t>Track stolen cars using network of cameras.</a:t>
            </a:r>
          </a:p>
          <a:p>
            <a:pPr lvl="1"/>
            <a:r>
              <a:rPr lang="en-CA" dirty="0"/>
              <a:t>Automatically track individual car using network of cameras.</a:t>
            </a:r>
          </a:p>
          <a:p>
            <a:pPr lvl="1"/>
            <a:r>
              <a:rPr lang="en-CA" dirty="0"/>
              <a:t>Charge the penalty to the car owner if the rules are broken.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02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Algorithms and Libraries used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KNN</a:t>
            </a:r>
            <a:r>
              <a:rPr lang="en-CA" dirty="0"/>
              <a:t>: Used for feature extraction and classification</a:t>
            </a:r>
          </a:p>
          <a:p>
            <a:r>
              <a:rPr lang="en-CA" dirty="0"/>
              <a:t>OpenCV Library for Image Processing.</a:t>
            </a:r>
          </a:p>
          <a:p>
            <a:r>
              <a:rPr lang="en-CA" dirty="0"/>
              <a:t>Test Data has been scrapped from the following link:</a:t>
            </a:r>
          </a:p>
          <a:p>
            <a:pPr lvl="1"/>
            <a:r>
              <a:rPr lang="en-CA" dirty="0">
                <a:hlinkClick r:id="rId2"/>
              </a:rPr>
              <a:t>http://www.numberplates.com/pr-number-plate-gallery.asp?page=1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04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Followed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FED08-64B0-4CD0-A344-CAA1097F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Train the KNN Classifier for character recognition.</a:t>
            </a:r>
          </a:p>
          <a:p>
            <a:pPr lvl="1"/>
            <a:r>
              <a:rPr lang="en-US" dirty="0"/>
              <a:t>The given image is converted into gray-scale for feature extraction.</a:t>
            </a:r>
          </a:p>
          <a:p>
            <a:pPr lvl="1"/>
            <a:endParaRPr lang="en-US" dirty="0"/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Smoothing Image and extracting Threshold using GaussianBlur and adaptiveThreshold CV2 Functions.</a:t>
            </a:r>
          </a:p>
          <a:p>
            <a:pPr lvl="1"/>
            <a:r>
              <a:rPr lang="en-US" dirty="0"/>
              <a:t>With the threshold image we try to figure out all the possible areas of a number plate.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3960-FB00-4E4E-9A50-C62EB9E3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Followed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AC52-CF30-478D-BD8B-655CCAF9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Identify actual number plate area from set of number plates extracted from “Feature Extraction”.</a:t>
            </a:r>
          </a:p>
          <a:p>
            <a:pPr lvl="1"/>
            <a:r>
              <a:rPr lang="en-US" dirty="0"/>
              <a:t>Perform KNN Classification on the identified number plate by segmenting each character and identifying them.</a:t>
            </a:r>
          </a:p>
          <a:p>
            <a:endParaRPr lang="en-US" dirty="0"/>
          </a:p>
          <a:p>
            <a:r>
              <a:rPr lang="en-US" dirty="0"/>
              <a:t>Post processing</a:t>
            </a:r>
          </a:p>
          <a:p>
            <a:pPr lvl="1"/>
            <a:r>
              <a:rPr lang="en-US" dirty="0"/>
              <a:t>We calculated the accuracy in this step, and we got 80.5% on a dataset of 1250 Images.</a:t>
            </a:r>
          </a:p>
        </p:txBody>
      </p:sp>
    </p:spTree>
    <p:extLst>
      <p:ext uri="{BB962C8B-B14F-4D97-AF65-F5344CB8AC3E}">
        <p14:creationId xmlns:p14="http://schemas.microsoft.com/office/powerpoint/2010/main" val="232861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Steps Followed (Visuals)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08295"/>
            <a:ext cx="9222040" cy="5397305"/>
          </a:xfrm>
        </p:spPr>
        <p:txBody>
          <a:bodyPr>
            <a:normAutofit/>
          </a:bodyPr>
          <a:lstStyle/>
          <a:p>
            <a:r>
              <a:rPr lang="en-CA" dirty="0"/>
              <a:t>Preprocessing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Feature extraction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0" name="Arrow: Right 8"/>
          <p:cNvSpPr>
            <a:spLocks noChangeArrowheads="1"/>
          </p:cNvSpPr>
          <p:nvPr/>
        </p:nvSpPr>
        <p:spPr bwMode="auto">
          <a:xfrm>
            <a:off x="4926104" y="2687524"/>
            <a:ext cx="724499" cy="328586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5" name="Arrow: Right 8"/>
          <p:cNvSpPr>
            <a:spLocks noChangeArrowheads="1"/>
          </p:cNvSpPr>
          <p:nvPr/>
        </p:nvSpPr>
        <p:spPr bwMode="auto">
          <a:xfrm>
            <a:off x="3469978" y="5311624"/>
            <a:ext cx="724499" cy="328586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6" name="Arrow: Right 8"/>
          <p:cNvSpPr>
            <a:spLocks noChangeArrowheads="1"/>
          </p:cNvSpPr>
          <p:nvPr/>
        </p:nvSpPr>
        <p:spPr bwMode="auto">
          <a:xfrm>
            <a:off x="6889235" y="5311624"/>
            <a:ext cx="724499" cy="328586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B5D47-D3AD-4155-A55F-537AEA4B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50" y="1890812"/>
            <a:ext cx="2453861" cy="2027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2C4B62-A328-4EE0-B4CA-F1FCCA79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176" y="1847983"/>
            <a:ext cx="2651047" cy="2190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F4C72D-C027-41F0-A1B4-3F90E999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09" y="4583784"/>
            <a:ext cx="2284576" cy="1887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4439D-E09E-4061-8E1C-39C82C3CA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684" y="4530529"/>
            <a:ext cx="2284577" cy="1887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BC12C4-B1B7-4BB2-95FA-3C372D1D4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708" y="4520029"/>
            <a:ext cx="2297284" cy="18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332" y="609600"/>
            <a:ext cx="8373669" cy="347003"/>
          </a:xfrm>
        </p:spPr>
        <p:txBody>
          <a:bodyPr>
            <a:normAutofit fontScale="90000"/>
          </a:bodyPr>
          <a:lstStyle/>
          <a:p>
            <a:r>
              <a:rPr lang="en-CA" dirty="0"/>
              <a:t>Steps Followed (Visuals – 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2" y="1209823"/>
            <a:ext cx="8795700" cy="4831540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Classification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0" name="Arrow: Right 8"/>
          <p:cNvSpPr>
            <a:spLocks noChangeArrowheads="1"/>
          </p:cNvSpPr>
          <p:nvPr/>
        </p:nvSpPr>
        <p:spPr bwMode="auto">
          <a:xfrm>
            <a:off x="3397535" y="2659689"/>
            <a:ext cx="413822" cy="382604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1" name="Arrow: Right 8"/>
          <p:cNvSpPr>
            <a:spLocks noChangeArrowheads="1"/>
          </p:cNvSpPr>
          <p:nvPr/>
        </p:nvSpPr>
        <p:spPr bwMode="auto">
          <a:xfrm>
            <a:off x="6092251" y="2659689"/>
            <a:ext cx="413822" cy="303200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C1CAD1-6039-4CEA-959D-68FD354A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3" y="2412794"/>
            <a:ext cx="2096472" cy="8763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5C4872-C5B5-4E10-A6B9-6DBCD9A8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716" y="2412794"/>
            <a:ext cx="1682176" cy="854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2BDCD-A4DB-4757-BEFB-3573EBF9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75" y="2406315"/>
            <a:ext cx="2137252" cy="893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876AAB-4746-4838-9664-0F2A12620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662" y="4490705"/>
            <a:ext cx="2137251" cy="8934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625064-94B8-40A6-B311-6CDC7F284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897" y="4490705"/>
            <a:ext cx="2044997" cy="854876"/>
          </a:xfrm>
          <a:prstGeom prst="rect">
            <a:avLst/>
          </a:prstGeom>
        </p:spPr>
      </p:pic>
      <p:sp>
        <p:nvSpPr>
          <p:cNvPr id="19" name="Arrow: Right 8">
            <a:extLst>
              <a:ext uri="{FF2B5EF4-FFF2-40B4-BE49-F238E27FC236}">
                <a16:creationId xmlns:a16="http://schemas.microsoft.com/office/drawing/2014/main" id="{A22F6701-B67A-40D7-AD59-6B67F8FE6A6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22290" y="3771670"/>
            <a:ext cx="413822" cy="303200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21" name="Arrow: Right 8">
            <a:extLst>
              <a:ext uri="{FF2B5EF4-FFF2-40B4-BE49-F238E27FC236}">
                <a16:creationId xmlns:a16="http://schemas.microsoft.com/office/drawing/2014/main" id="{9687B3B7-B08C-42B7-959F-8832A12435D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98352" y="4728976"/>
            <a:ext cx="413822" cy="303200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E9948F-3833-4764-9BF6-D87EAC2A82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332" y="4447804"/>
            <a:ext cx="1981297" cy="1006888"/>
          </a:xfrm>
          <a:prstGeom prst="rect">
            <a:avLst/>
          </a:prstGeom>
        </p:spPr>
      </p:pic>
      <p:sp>
        <p:nvSpPr>
          <p:cNvPr id="23" name="Arrow: Right 8">
            <a:extLst>
              <a:ext uri="{FF2B5EF4-FFF2-40B4-BE49-F238E27FC236}">
                <a16:creationId xmlns:a16="http://schemas.microsoft.com/office/drawing/2014/main" id="{65BFA71F-03AD-4922-9064-68021FB38F7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90617" y="4785825"/>
            <a:ext cx="413822" cy="303200"/>
          </a:xfrm>
          <a:prstGeom prst="rightArrow">
            <a:avLst>
              <a:gd name="adj1" fmla="val 50000"/>
              <a:gd name="adj2" fmla="val 49918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1658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Extending this project can help to reduce manual labor on the large network of cameras in the city.</a:t>
            </a:r>
          </a:p>
          <a:p>
            <a:r>
              <a:rPr lang="en-CA" dirty="0"/>
              <a:t>Can also extend to identify color, brand, model, type of the vehicle.</a:t>
            </a:r>
          </a:p>
        </p:txBody>
      </p:sp>
    </p:spTree>
    <p:extLst>
      <p:ext uri="{BB962C8B-B14F-4D97-AF65-F5344CB8AC3E}">
        <p14:creationId xmlns:p14="http://schemas.microsoft.com/office/powerpoint/2010/main" val="36039318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294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Trebuchet MS</vt:lpstr>
      <vt:lpstr>Wingdings 3</vt:lpstr>
      <vt:lpstr>Facet</vt:lpstr>
      <vt:lpstr>Automatic Number Plate Recognition</vt:lpstr>
      <vt:lpstr>Introduction</vt:lpstr>
      <vt:lpstr>Algorithms and Libraries used </vt:lpstr>
      <vt:lpstr>Steps Followed</vt:lpstr>
      <vt:lpstr>Steps Followed (Continued)</vt:lpstr>
      <vt:lpstr>Steps Followed (Visuals)</vt:lpstr>
      <vt:lpstr>Steps Followed (Visuals – Continued)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number plate detection</dc:title>
  <dc:creator>Jaspreet Randhawa</dc:creator>
  <cp:lastModifiedBy>Sai Teja Prasadam</cp:lastModifiedBy>
  <cp:revision>31</cp:revision>
  <dcterms:created xsi:type="dcterms:W3CDTF">2017-11-28T21:24:35Z</dcterms:created>
  <dcterms:modified xsi:type="dcterms:W3CDTF">2017-12-01T01:44:45Z</dcterms:modified>
</cp:coreProperties>
</file>