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3"/>
  </p:notesMasterIdLst>
  <p:sldIdLst>
    <p:sldId id="256" r:id="rId2"/>
    <p:sldId id="284" r:id="rId3"/>
    <p:sldId id="278" r:id="rId4"/>
    <p:sldId id="300" r:id="rId5"/>
    <p:sldId id="286" r:id="rId6"/>
    <p:sldId id="290" r:id="rId7"/>
    <p:sldId id="285" r:id="rId8"/>
    <p:sldId id="291" r:id="rId9"/>
    <p:sldId id="292" r:id="rId10"/>
    <p:sldId id="294" r:id="rId11"/>
    <p:sldId id="295" r:id="rId12"/>
    <p:sldId id="299" r:id="rId13"/>
    <p:sldId id="287" r:id="rId14"/>
    <p:sldId id="297" r:id="rId15"/>
    <p:sldId id="298" r:id="rId16"/>
    <p:sldId id="289" r:id="rId17"/>
    <p:sldId id="301" r:id="rId18"/>
    <p:sldId id="302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ECB"/>
    <a:srgbClr val="93B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/>
    <p:restoredTop sz="94872"/>
  </p:normalViewPr>
  <p:slideViewPr>
    <p:cSldViewPr snapToGrid="0" snapToObjects="1">
      <p:cViewPr varScale="1">
        <p:scale>
          <a:sx n="86" d="100"/>
          <a:sy n="86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52C597-F763-FA46-A845-C58F9CD8630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96EA349-9CFA-CE46-A7C7-6C2D8ACF29A0}">
      <dgm:prSet phldrT="[Text]" custT="1"/>
      <dgm:spPr>
        <a:noFill/>
        <a:ln w="63500">
          <a:solidFill>
            <a:schemeClr val="accent2"/>
          </a:solidFill>
        </a:ln>
      </dgm:spPr>
      <dgm:t>
        <a:bodyPr/>
        <a:lstStyle/>
        <a:p>
          <a:r>
            <a:rPr lang="en-US" sz="20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MODELING</a:t>
          </a:r>
        </a:p>
      </dgm:t>
    </dgm:pt>
    <dgm:pt modelId="{3DC42A05-8F34-3744-A46B-F855A630BEBF}" type="parTrans" cxnId="{57F8017C-985A-E949-8B8F-AEC3C2FBF817}">
      <dgm:prSet/>
      <dgm:spPr/>
      <dgm:t>
        <a:bodyPr/>
        <a:lstStyle/>
        <a:p>
          <a:endParaRPr lang="en-US" sz="2000">
            <a:solidFill>
              <a:schemeClr val="accent2"/>
            </a:solidFill>
            <a:latin typeface="Cambria" panose="02040503050406030204" pitchFamily="18" charset="0"/>
          </a:endParaRPr>
        </a:p>
      </dgm:t>
    </dgm:pt>
    <dgm:pt modelId="{4C8C6F5A-5A40-4E46-B95C-C2D3EBEBD6B7}" type="sibTrans" cxnId="{57F8017C-985A-E949-8B8F-AEC3C2FBF817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 sz="2000">
            <a:solidFill>
              <a:schemeClr val="accent5">
                <a:lumMod val="50000"/>
              </a:schemeClr>
            </a:solidFill>
            <a:latin typeface="Cambria" panose="02040503050406030204" pitchFamily="18" charset="0"/>
          </a:endParaRPr>
        </a:p>
      </dgm:t>
    </dgm:pt>
    <dgm:pt modelId="{4B7F003B-64C4-0047-8C70-965ED5FCD852}">
      <dgm:prSet phldrT="[Text]" custT="1"/>
      <dgm:spPr>
        <a:noFill/>
        <a:ln w="63500">
          <a:solidFill>
            <a:schemeClr val="accent2"/>
          </a:solidFill>
        </a:ln>
      </dgm:spPr>
      <dgm:t>
        <a:bodyPr/>
        <a:lstStyle/>
        <a:p>
          <a:r>
            <a:rPr lang="en-US" sz="20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ANALYSIS OF SEGMENTS</a:t>
          </a:r>
        </a:p>
      </dgm:t>
    </dgm:pt>
    <dgm:pt modelId="{902DA2C6-21D2-9248-8172-EF155309C918}" type="parTrans" cxnId="{39C7FB8C-E5B8-B340-A82B-46DAC9A3D7BF}">
      <dgm:prSet/>
      <dgm:spPr/>
      <dgm:t>
        <a:bodyPr/>
        <a:lstStyle/>
        <a:p>
          <a:endParaRPr lang="en-US" sz="2000">
            <a:solidFill>
              <a:schemeClr val="accent2"/>
            </a:solidFill>
            <a:latin typeface="Cambria" panose="02040503050406030204" pitchFamily="18" charset="0"/>
          </a:endParaRPr>
        </a:p>
      </dgm:t>
    </dgm:pt>
    <dgm:pt modelId="{9791586E-63C3-344E-B352-68CD3D323919}" type="sibTrans" cxnId="{39C7FB8C-E5B8-B340-A82B-46DAC9A3D7BF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 sz="2000">
            <a:solidFill>
              <a:schemeClr val="accent2"/>
            </a:solidFill>
            <a:latin typeface="Cambria" panose="02040503050406030204" pitchFamily="18" charset="0"/>
          </a:endParaRPr>
        </a:p>
      </dgm:t>
    </dgm:pt>
    <dgm:pt modelId="{069CE873-DE05-964E-AE9E-B2CAA518C38C}">
      <dgm:prSet phldrT="[Text]" custT="1"/>
      <dgm:spPr>
        <a:noFill/>
        <a:ln w="63500">
          <a:solidFill>
            <a:schemeClr val="accent2"/>
          </a:solidFill>
        </a:ln>
      </dgm:spPr>
      <dgm:t>
        <a:bodyPr/>
        <a:lstStyle/>
        <a:p>
          <a:r>
            <a:rPr lang="en-US" sz="20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SEGMENTATION</a:t>
          </a:r>
        </a:p>
      </dgm:t>
    </dgm:pt>
    <dgm:pt modelId="{6A956C40-1754-004B-9D28-945C6789D109}" type="parTrans" cxnId="{476EAFDB-B37D-0449-9B0B-6ED10B71AB54}">
      <dgm:prSet/>
      <dgm:spPr/>
      <dgm:t>
        <a:bodyPr/>
        <a:lstStyle/>
        <a:p>
          <a:endParaRPr lang="en-US" sz="2000">
            <a:solidFill>
              <a:schemeClr val="accent2"/>
            </a:solidFill>
            <a:latin typeface="Cambria" panose="02040503050406030204" pitchFamily="18" charset="0"/>
          </a:endParaRPr>
        </a:p>
      </dgm:t>
    </dgm:pt>
    <dgm:pt modelId="{588A0D4B-84DA-F84C-AD3A-8BE6095FA8F1}" type="sibTrans" cxnId="{476EAFDB-B37D-0449-9B0B-6ED10B71AB54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 sz="2000">
            <a:solidFill>
              <a:schemeClr val="accent2"/>
            </a:solidFill>
            <a:latin typeface="Cambria" panose="02040503050406030204" pitchFamily="18" charset="0"/>
          </a:endParaRPr>
        </a:p>
      </dgm:t>
    </dgm:pt>
    <dgm:pt modelId="{86187EB1-0D3F-844D-92BA-9F74D36AB038}">
      <dgm:prSet phldrT="[Text]" custT="1"/>
      <dgm:spPr>
        <a:solidFill>
          <a:schemeClr val="bg1"/>
        </a:solidFill>
        <a:ln w="63500">
          <a:solidFill>
            <a:schemeClr val="accent2"/>
          </a:solidFill>
        </a:ln>
      </dgm:spPr>
      <dgm:t>
        <a:bodyPr/>
        <a:lstStyle/>
        <a:p>
          <a:r>
            <a:rPr lang="en-US" sz="20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MARKETING STRATEGY</a:t>
          </a:r>
        </a:p>
      </dgm:t>
    </dgm:pt>
    <dgm:pt modelId="{960A1B6B-D565-FF4D-A08E-947CBBEC7109}" type="parTrans" cxnId="{8BDC4838-5C7C-A24E-BDCA-AE830B4C6CC4}">
      <dgm:prSet/>
      <dgm:spPr/>
      <dgm:t>
        <a:bodyPr/>
        <a:lstStyle/>
        <a:p>
          <a:endParaRPr lang="en-US" sz="2000">
            <a:solidFill>
              <a:schemeClr val="accent2"/>
            </a:solidFill>
            <a:latin typeface="Cambria" panose="02040503050406030204" pitchFamily="18" charset="0"/>
          </a:endParaRPr>
        </a:p>
      </dgm:t>
    </dgm:pt>
    <dgm:pt modelId="{88077F6B-AB18-0841-B724-6B82303E70AB}" type="sibTrans" cxnId="{8BDC4838-5C7C-A24E-BDCA-AE830B4C6CC4}">
      <dgm:prSet/>
      <dgm:spPr/>
      <dgm:t>
        <a:bodyPr/>
        <a:lstStyle/>
        <a:p>
          <a:endParaRPr lang="en-US" sz="2000">
            <a:solidFill>
              <a:schemeClr val="accent2"/>
            </a:solidFill>
            <a:latin typeface="Cambria" panose="02040503050406030204" pitchFamily="18" charset="0"/>
          </a:endParaRPr>
        </a:p>
      </dgm:t>
    </dgm:pt>
    <dgm:pt modelId="{A9DE0050-5B83-074C-BFC1-7262A38ADE3D}" type="pres">
      <dgm:prSet presAssocID="{1D52C597-F763-FA46-A845-C58F9CD8630D}" presName="Name0" presStyleCnt="0">
        <dgm:presLayoutVars>
          <dgm:dir/>
          <dgm:resizeHandles val="exact"/>
        </dgm:presLayoutVars>
      </dgm:prSet>
      <dgm:spPr/>
    </dgm:pt>
    <dgm:pt modelId="{4A95F33E-F1C0-3D4F-8A9C-381C72744298}" type="pres">
      <dgm:prSet presAssocID="{D96EA349-9CFA-CE46-A7C7-6C2D8ACF29A0}" presName="node" presStyleLbl="node1" presStyleIdx="0" presStyleCnt="4">
        <dgm:presLayoutVars>
          <dgm:bulletEnabled val="1"/>
        </dgm:presLayoutVars>
      </dgm:prSet>
      <dgm:spPr/>
    </dgm:pt>
    <dgm:pt modelId="{E9B1442E-B74F-7B43-9694-4754C21FD46D}" type="pres">
      <dgm:prSet presAssocID="{4C8C6F5A-5A40-4E46-B95C-C2D3EBEBD6B7}" presName="sibTrans" presStyleLbl="sibTrans2D1" presStyleIdx="0" presStyleCnt="3"/>
      <dgm:spPr/>
    </dgm:pt>
    <dgm:pt modelId="{21D2EF95-82FF-994B-BA9E-E0DAD5C2D5CF}" type="pres">
      <dgm:prSet presAssocID="{4C8C6F5A-5A40-4E46-B95C-C2D3EBEBD6B7}" presName="connectorText" presStyleLbl="sibTrans2D1" presStyleIdx="0" presStyleCnt="3"/>
      <dgm:spPr/>
    </dgm:pt>
    <dgm:pt modelId="{DCECA2E9-1CDE-2F4C-849B-4B12700A6AFE}" type="pres">
      <dgm:prSet presAssocID="{069CE873-DE05-964E-AE9E-B2CAA518C38C}" presName="node" presStyleLbl="node1" presStyleIdx="1" presStyleCnt="4">
        <dgm:presLayoutVars>
          <dgm:bulletEnabled val="1"/>
        </dgm:presLayoutVars>
      </dgm:prSet>
      <dgm:spPr/>
    </dgm:pt>
    <dgm:pt modelId="{62406B1A-B24D-FB4B-84BC-41603FC2516E}" type="pres">
      <dgm:prSet presAssocID="{588A0D4B-84DA-F84C-AD3A-8BE6095FA8F1}" presName="sibTrans" presStyleLbl="sibTrans2D1" presStyleIdx="1" presStyleCnt="3"/>
      <dgm:spPr/>
    </dgm:pt>
    <dgm:pt modelId="{87D43DCF-6E22-B94C-BC43-0B9DA775C7BA}" type="pres">
      <dgm:prSet presAssocID="{588A0D4B-84DA-F84C-AD3A-8BE6095FA8F1}" presName="connectorText" presStyleLbl="sibTrans2D1" presStyleIdx="1" presStyleCnt="3"/>
      <dgm:spPr/>
    </dgm:pt>
    <dgm:pt modelId="{B269E166-4072-0349-8B04-3403E0807F30}" type="pres">
      <dgm:prSet presAssocID="{4B7F003B-64C4-0047-8C70-965ED5FCD852}" presName="node" presStyleLbl="node1" presStyleIdx="2" presStyleCnt="4">
        <dgm:presLayoutVars>
          <dgm:bulletEnabled val="1"/>
        </dgm:presLayoutVars>
      </dgm:prSet>
      <dgm:spPr/>
    </dgm:pt>
    <dgm:pt modelId="{8942BD75-5D93-0842-9420-46DE67EF8BFE}" type="pres">
      <dgm:prSet presAssocID="{9791586E-63C3-344E-B352-68CD3D323919}" presName="sibTrans" presStyleLbl="sibTrans2D1" presStyleIdx="2" presStyleCnt="3"/>
      <dgm:spPr/>
    </dgm:pt>
    <dgm:pt modelId="{040C23D1-9583-F141-AFFD-0FDA26BADFAC}" type="pres">
      <dgm:prSet presAssocID="{9791586E-63C3-344E-B352-68CD3D323919}" presName="connectorText" presStyleLbl="sibTrans2D1" presStyleIdx="2" presStyleCnt="3"/>
      <dgm:spPr/>
    </dgm:pt>
    <dgm:pt modelId="{90BB6F18-B1D0-4B4E-AC76-57C10A62D97D}" type="pres">
      <dgm:prSet presAssocID="{86187EB1-0D3F-844D-92BA-9F74D36AB0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8EAC616-4588-2046-952F-FFA4DCB36618}" type="presOf" srcId="{9791586E-63C3-344E-B352-68CD3D323919}" destId="{040C23D1-9583-F141-AFFD-0FDA26BADFAC}" srcOrd="1" destOrd="0" presId="urn:microsoft.com/office/officeart/2005/8/layout/process1"/>
    <dgm:cxn modelId="{486FFF36-4895-7E4B-AE56-5DEE25D3977E}" type="presOf" srcId="{588A0D4B-84DA-F84C-AD3A-8BE6095FA8F1}" destId="{87D43DCF-6E22-B94C-BC43-0B9DA775C7BA}" srcOrd="1" destOrd="0" presId="urn:microsoft.com/office/officeart/2005/8/layout/process1"/>
    <dgm:cxn modelId="{8BDC4838-5C7C-A24E-BDCA-AE830B4C6CC4}" srcId="{1D52C597-F763-FA46-A845-C58F9CD8630D}" destId="{86187EB1-0D3F-844D-92BA-9F74D36AB038}" srcOrd="3" destOrd="0" parTransId="{960A1B6B-D565-FF4D-A08E-947CBBEC7109}" sibTransId="{88077F6B-AB18-0841-B724-6B82303E70AB}"/>
    <dgm:cxn modelId="{71972B3A-900F-A84B-9677-C78CBE7D9E63}" type="presOf" srcId="{4C8C6F5A-5A40-4E46-B95C-C2D3EBEBD6B7}" destId="{21D2EF95-82FF-994B-BA9E-E0DAD5C2D5CF}" srcOrd="1" destOrd="0" presId="urn:microsoft.com/office/officeart/2005/8/layout/process1"/>
    <dgm:cxn modelId="{D760ED5C-EF58-8D40-839E-87BF7E9BB608}" type="presOf" srcId="{588A0D4B-84DA-F84C-AD3A-8BE6095FA8F1}" destId="{62406B1A-B24D-FB4B-84BC-41603FC2516E}" srcOrd="0" destOrd="0" presId="urn:microsoft.com/office/officeart/2005/8/layout/process1"/>
    <dgm:cxn modelId="{91414174-6A7A-904B-8735-ECEB1075F668}" type="presOf" srcId="{D96EA349-9CFA-CE46-A7C7-6C2D8ACF29A0}" destId="{4A95F33E-F1C0-3D4F-8A9C-381C72744298}" srcOrd="0" destOrd="0" presId="urn:microsoft.com/office/officeart/2005/8/layout/process1"/>
    <dgm:cxn modelId="{57F8017C-985A-E949-8B8F-AEC3C2FBF817}" srcId="{1D52C597-F763-FA46-A845-C58F9CD8630D}" destId="{D96EA349-9CFA-CE46-A7C7-6C2D8ACF29A0}" srcOrd="0" destOrd="0" parTransId="{3DC42A05-8F34-3744-A46B-F855A630BEBF}" sibTransId="{4C8C6F5A-5A40-4E46-B95C-C2D3EBEBD6B7}"/>
    <dgm:cxn modelId="{10856984-411D-7C43-B3E6-54D750DD8992}" type="presOf" srcId="{069CE873-DE05-964E-AE9E-B2CAA518C38C}" destId="{DCECA2E9-1CDE-2F4C-849B-4B12700A6AFE}" srcOrd="0" destOrd="0" presId="urn:microsoft.com/office/officeart/2005/8/layout/process1"/>
    <dgm:cxn modelId="{39C7FB8C-E5B8-B340-A82B-46DAC9A3D7BF}" srcId="{1D52C597-F763-FA46-A845-C58F9CD8630D}" destId="{4B7F003B-64C4-0047-8C70-965ED5FCD852}" srcOrd="2" destOrd="0" parTransId="{902DA2C6-21D2-9248-8172-EF155309C918}" sibTransId="{9791586E-63C3-344E-B352-68CD3D323919}"/>
    <dgm:cxn modelId="{4350D8BD-C9AA-894C-9186-179E8F9E5DB8}" type="presOf" srcId="{9791586E-63C3-344E-B352-68CD3D323919}" destId="{8942BD75-5D93-0842-9420-46DE67EF8BFE}" srcOrd="0" destOrd="0" presId="urn:microsoft.com/office/officeart/2005/8/layout/process1"/>
    <dgm:cxn modelId="{476EAFDB-B37D-0449-9B0B-6ED10B71AB54}" srcId="{1D52C597-F763-FA46-A845-C58F9CD8630D}" destId="{069CE873-DE05-964E-AE9E-B2CAA518C38C}" srcOrd="1" destOrd="0" parTransId="{6A956C40-1754-004B-9D28-945C6789D109}" sibTransId="{588A0D4B-84DA-F84C-AD3A-8BE6095FA8F1}"/>
    <dgm:cxn modelId="{15B973DC-6D52-4D4C-A9E0-4AF0E18A9978}" type="presOf" srcId="{4C8C6F5A-5A40-4E46-B95C-C2D3EBEBD6B7}" destId="{E9B1442E-B74F-7B43-9694-4754C21FD46D}" srcOrd="0" destOrd="0" presId="urn:microsoft.com/office/officeart/2005/8/layout/process1"/>
    <dgm:cxn modelId="{F54FA2DC-83C3-8347-9538-01B5454C0680}" type="presOf" srcId="{4B7F003B-64C4-0047-8C70-965ED5FCD852}" destId="{B269E166-4072-0349-8B04-3403E0807F30}" srcOrd="0" destOrd="0" presId="urn:microsoft.com/office/officeart/2005/8/layout/process1"/>
    <dgm:cxn modelId="{CAE81AEA-EB6E-C64B-A561-08DD818141B2}" type="presOf" srcId="{1D52C597-F763-FA46-A845-C58F9CD8630D}" destId="{A9DE0050-5B83-074C-BFC1-7262A38ADE3D}" srcOrd="0" destOrd="0" presId="urn:microsoft.com/office/officeart/2005/8/layout/process1"/>
    <dgm:cxn modelId="{305B19EE-05D3-2248-9A5B-0EA81B892F87}" type="presOf" srcId="{86187EB1-0D3F-844D-92BA-9F74D36AB038}" destId="{90BB6F18-B1D0-4B4E-AC76-57C10A62D97D}" srcOrd="0" destOrd="0" presId="urn:microsoft.com/office/officeart/2005/8/layout/process1"/>
    <dgm:cxn modelId="{FC893CF0-C28D-4342-9E36-623A4A5253DA}" type="presParOf" srcId="{A9DE0050-5B83-074C-BFC1-7262A38ADE3D}" destId="{4A95F33E-F1C0-3D4F-8A9C-381C72744298}" srcOrd="0" destOrd="0" presId="urn:microsoft.com/office/officeart/2005/8/layout/process1"/>
    <dgm:cxn modelId="{3FA24731-48C1-0445-91F6-48DA506E741E}" type="presParOf" srcId="{A9DE0050-5B83-074C-BFC1-7262A38ADE3D}" destId="{E9B1442E-B74F-7B43-9694-4754C21FD46D}" srcOrd="1" destOrd="0" presId="urn:microsoft.com/office/officeart/2005/8/layout/process1"/>
    <dgm:cxn modelId="{BEFA6AAB-C48E-7E4B-8AB4-C15E4DC1E507}" type="presParOf" srcId="{E9B1442E-B74F-7B43-9694-4754C21FD46D}" destId="{21D2EF95-82FF-994B-BA9E-E0DAD5C2D5CF}" srcOrd="0" destOrd="0" presId="urn:microsoft.com/office/officeart/2005/8/layout/process1"/>
    <dgm:cxn modelId="{6FF28DF3-1C5D-8047-940E-7D47875708C5}" type="presParOf" srcId="{A9DE0050-5B83-074C-BFC1-7262A38ADE3D}" destId="{DCECA2E9-1CDE-2F4C-849B-4B12700A6AFE}" srcOrd="2" destOrd="0" presId="urn:microsoft.com/office/officeart/2005/8/layout/process1"/>
    <dgm:cxn modelId="{A3D3FBF8-D597-E943-8B93-E71BAE4C12F5}" type="presParOf" srcId="{A9DE0050-5B83-074C-BFC1-7262A38ADE3D}" destId="{62406B1A-B24D-FB4B-84BC-41603FC2516E}" srcOrd="3" destOrd="0" presId="urn:microsoft.com/office/officeart/2005/8/layout/process1"/>
    <dgm:cxn modelId="{D960BBBB-F2E2-F54C-A8D4-291790C699E0}" type="presParOf" srcId="{62406B1A-B24D-FB4B-84BC-41603FC2516E}" destId="{87D43DCF-6E22-B94C-BC43-0B9DA775C7BA}" srcOrd="0" destOrd="0" presId="urn:microsoft.com/office/officeart/2005/8/layout/process1"/>
    <dgm:cxn modelId="{764F2840-91F8-2240-A8F3-3AB3A3619654}" type="presParOf" srcId="{A9DE0050-5B83-074C-BFC1-7262A38ADE3D}" destId="{B269E166-4072-0349-8B04-3403E0807F30}" srcOrd="4" destOrd="0" presId="urn:microsoft.com/office/officeart/2005/8/layout/process1"/>
    <dgm:cxn modelId="{CE4EBE48-E866-0F48-816A-5781689DACBD}" type="presParOf" srcId="{A9DE0050-5B83-074C-BFC1-7262A38ADE3D}" destId="{8942BD75-5D93-0842-9420-46DE67EF8BFE}" srcOrd="5" destOrd="0" presId="urn:microsoft.com/office/officeart/2005/8/layout/process1"/>
    <dgm:cxn modelId="{1D4ECFA4-ABE7-2A45-91D3-B0095F9F29C2}" type="presParOf" srcId="{8942BD75-5D93-0842-9420-46DE67EF8BFE}" destId="{040C23D1-9583-F141-AFFD-0FDA26BADFAC}" srcOrd="0" destOrd="0" presId="urn:microsoft.com/office/officeart/2005/8/layout/process1"/>
    <dgm:cxn modelId="{9356F6D4-F198-3B47-A972-E42832A52432}" type="presParOf" srcId="{A9DE0050-5B83-074C-BFC1-7262A38ADE3D}" destId="{90BB6F18-B1D0-4B4E-AC76-57C10A62D97D}" srcOrd="6" destOrd="0" presId="urn:microsoft.com/office/officeart/2005/8/layout/process1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  <a:endParaRPr lang="en-US" sz="1500" b="1" dirty="0">
            <a:solidFill>
              <a:schemeClr val="accent5">
                <a:lumMod val="50000"/>
              </a:schemeClr>
            </a:solidFill>
            <a:latin typeface="Cambria" panose="02040503050406030204" pitchFamily="18" charset="0"/>
          </a:endParaRP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solidFill>
          <a:schemeClr val="bg1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  <a:endParaRPr lang="en-US" sz="1500" b="1" dirty="0">
            <a:solidFill>
              <a:schemeClr val="accent5">
                <a:lumMod val="50000"/>
              </a:schemeClr>
            </a:solidFill>
            <a:latin typeface="Cambria" panose="02040503050406030204" pitchFamily="18" charset="0"/>
          </a:endParaRP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E36005-0D16-CA46-8283-A1B5448C2BD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1AAEC04-7275-6740-A74A-662830E04A53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gm:t>
    </dgm:pt>
    <dgm:pt modelId="{1FA7C77E-7A74-D046-99D9-0E086E94720E}" type="par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DE9F6B2-0B73-5C4E-A59B-93540E07D0E9}" type="sibTrans" cxnId="{1828BDB3-E190-E546-A875-CC8FE1AB8933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D624ECD-0450-2045-A83D-927FB0C4E27D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gm:t>
    </dgm:pt>
    <dgm:pt modelId="{C983D966-C9F0-4848-AE92-D678B8A51917}" type="par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D04F936-FEEC-E145-814A-F486E71700F0}" type="sibTrans" cxnId="{FA0BDDC8-FC7F-A147-9E9D-61BE29ACF71A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FE68202-8BFD-074E-9CE5-0205683D54B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gm:t>
    </dgm:pt>
    <dgm:pt modelId="{8351B35D-74C3-7C45-AD4C-C08B9ED93759}" type="par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803E3309-E921-CE4C-8C2D-D815DCD87411}" type="sibTrans" cxnId="{A77A3B70-D5CA-9046-BECF-52DF2DE3DE89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FC6CADA1-C620-E84B-991B-B54497EB0615}">
      <dgm:prSet phldrT="[Text]" custT="1"/>
      <dgm:spPr>
        <a:noFill/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15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gm:t>
    </dgm:pt>
    <dgm:pt modelId="{472CC2AE-01F2-F540-878A-A7D7168D8DA4}" type="par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2640161-1300-CF4A-ACA2-53DFE4690A70}" type="sibTrans" cxnId="{479F6B79-3C01-2E46-A3EF-D45D1214B32D}">
      <dgm:prSet/>
      <dgm:spPr/>
      <dgm:t>
        <a:bodyPr/>
        <a:lstStyle/>
        <a:p>
          <a:endParaRPr lang="en-US" sz="150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4AA396B-C9B9-6741-9C6E-888A018633DD}" type="pres">
      <dgm:prSet presAssocID="{B7E36005-0D16-CA46-8283-A1B5448C2BD3}" presName="Name0" presStyleCnt="0">
        <dgm:presLayoutVars>
          <dgm:dir/>
          <dgm:animLvl val="lvl"/>
          <dgm:resizeHandles val="exact"/>
        </dgm:presLayoutVars>
      </dgm:prSet>
      <dgm:spPr/>
    </dgm:pt>
    <dgm:pt modelId="{976B632C-A97C-224F-8B2B-1D6C4C369FBF}" type="pres">
      <dgm:prSet presAssocID="{C1AAEC04-7275-6740-A74A-662830E04A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E53FFA-3CC5-2C4A-9656-20E1AEFF0EE0}" type="pres">
      <dgm:prSet presAssocID="{BDE9F6B2-0B73-5C4E-A59B-93540E07D0E9}" presName="parTxOnlySpace" presStyleCnt="0"/>
      <dgm:spPr/>
    </dgm:pt>
    <dgm:pt modelId="{634F2551-79FC-724E-A0B7-182B88A5E804}" type="pres">
      <dgm:prSet presAssocID="{EFE68202-8BFD-074E-9CE5-0205683D54B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395DE5-E120-AB4D-B9A2-3FFB8C0E2AC7}" type="pres">
      <dgm:prSet presAssocID="{803E3309-E921-CE4C-8C2D-D815DCD87411}" presName="parTxOnlySpace" presStyleCnt="0"/>
      <dgm:spPr/>
    </dgm:pt>
    <dgm:pt modelId="{380E408F-E20A-5743-879B-E619CD05E5C9}" type="pres">
      <dgm:prSet presAssocID="{FD624ECD-0450-2045-A83D-927FB0C4E2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4327C5-1C8D-F048-B4C1-7EEA4DC9D804}" type="pres">
      <dgm:prSet presAssocID="{6D04F936-FEEC-E145-814A-F486E71700F0}" presName="parTxOnlySpace" presStyleCnt="0"/>
      <dgm:spPr/>
    </dgm:pt>
    <dgm:pt modelId="{6975DFD7-F716-744A-921D-C91E2B8E45B1}" type="pres">
      <dgm:prSet presAssocID="{FC6CADA1-C620-E84B-991B-B54497EB061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E95403-6504-D941-B2C0-8BE8085BEB7C}" type="presOf" srcId="{EFE68202-8BFD-074E-9CE5-0205683D54BF}" destId="{634F2551-79FC-724E-A0B7-182B88A5E804}" srcOrd="0" destOrd="0" presId="urn:microsoft.com/office/officeart/2005/8/layout/chevron1"/>
    <dgm:cxn modelId="{4FE6A026-74C0-D74D-9D2E-A2F86AE466EB}" type="presOf" srcId="{FC6CADA1-C620-E84B-991B-B54497EB0615}" destId="{6975DFD7-F716-744A-921D-C91E2B8E45B1}" srcOrd="0" destOrd="0" presId="urn:microsoft.com/office/officeart/2005/8/layout/chevron1"/>
    <dgm:cxn modelId="{A77A3B70-D5CA-9046-BECF-52DF2DE3DE89}" srcId="{B7E36005-0D16-CA46-8283-A1B5448C2BD3}" destId="{EFE68202-8BFD-074E-9CE5-0205683D54BF}" srcOrd="1" destOrd="0" parTransId="{8351B35D-74C3-7C45-AD4C-C08B9ED93759}" sibTransId="{803E3309-E921-CE4C-8C2D-D815DCD87411}"/>
    <dgm:cxn modelId="{479F6B79-3C01-2E46-A3EF-D45D1214B32D}" srcId="{B7E36005-0D16-CA46-8283-A1B5448C2BD3}" destId="{FC6CADA1-C620-E84B-991B-B54497EB0615}" srcOrd="3" destOrd="0" parTransId="{472CC2AE-01F2-F540-878A-A7D7168D8DA4}" sibTransId="{12640161-1300-CF4A-ACA2-53DFE4690A70}"/>
    <dgm:cxn modelId="{F19E5391-39FE-F346-8539-CFA9CBA723EB}" type="presOf" srcId="{C1AAEC04-7275-6740-A74A-662830E04A53}" destId="{976B632C-A97C-224F-8B2B-1D6C4C369FBF}" srcOrd="0" destOrd="0" presId="urn:microsoft.com/office/officeart/2005/8/layout/chevron1"/>
    <dgm:cxn modelId="{6D7C80A6-DF38-E14F-8E44-08CE3F1FBE90}" type="presOf" srcId="{B7E36005-0D16-CA46-8283-A1B5448C2BD3}" destId="{E4AA396B-C9B9-6741-9C6E-888A018633DD}" srcOrd="0" destOrd="0" presId="urn:microsoft.com/office/officeart/2005/8/layout/chevron1"/>
    <dgm:cxn modelId="{1828BDB3-E190-E546-A875-CC8FE1AB8933}" srcId="{B7E36005-0D16-CA46-8283-A1B5448C2BD3}" destId="{C1AAEC04-7275-6740-A74A-662830E04A53}" srcOrd="0" destOrd="0" parTransId="{1FA7C77E-7A74-D046-99D9-0E086E94720E}" sibTransId="{BDE9F6B2-0B73-5C4E-A59B-93540E07D0E9}"/>
    <dgm:cxn modelId="{FA0BDDC8-FC7F-A147-9E9D-61BE29ACF71A}" srcId="{B7E36005-0D16-CA46-8283-A1B5448C2BD3}" destId="{FD624ECD-0450-2045-A83D-927FB0C4E27D}" srcOrd="2" destOrd="0" parTransId="{C983D966-C9F0-4848-AE92-D678B8A51917}" sibTransId="{6D04F936-FEEC-E145-814A-F486E71700F0}"/>
    <dgm:cxn modelId="{998A96E6-2181-E64E-A3B5-F5D769E08315}" type="presOf" srcId="{FD624ECD-0450-2045-A83D-927FB0C4E27D}" destId="{380E408F-E20A-5743-879B-E619CD05E5C9}" srcOrd="0" destOrd="0" presId="urn:microsoft.com/office/officeart/2005/8/layout/chevron1"/>
    <dgm:cxn modelId="{A6F2617A-1878-954C-920C-FB51976012A3}" type="presParOf" srcId="{E4AA396B-C9B9-6741-9C6E-888A018633DD}" destId="{976B632C-A97C-224F-8B2B-1D6C4C369FBF}" srcOrd="0" destOrd="0" presId="urn:microsoft.com/office/officeart/2005/8/layout/chevron1"/>
    <dgm:cxn modelId="{8DEFDC1E-0012-394A-B539-10A298FA160C}" type="presParOf" srcId="{E4AA396B-C9B9-6741-9C6E-888A018633DD}" destId="{80E53FFA-3CC5-2C4A-9656-20E1AEFF0EE0}" srcOrd="1" destOrd="0" presId="urn:microsoft.com/office/officeart/2005/8/layout/chevron1"/>
    <dgm:cxn modelId="{7B7E0BED-A426-3B4A-874C-C5CA1F19E7D8}" type="presParOf" srcId="{E4AA396B-C9B9-6741-9C6E-888A018633DD}" destId="{634F2551-79FC-724E-A0B7-182B88A5E804}" srcOrd="2" destOrd="0" presId="urn:microsoft.com/office/officeart/2005/8/layout/chevron1"/>
    <dgm:cxn modelId="{136A7D4F-B1C7-6D40-83AF-08908469554F}" type="presParOf" srcId="{E4AA396B-C9B9-6741-9C6E-888A018633DD}" destId="{17395DE5-E120-AB4D-B9A2-3FFB8C0E2AC7}" srcOrd="3" destOrd="0" presId="urn:microsoft.com/office/officeart/2005/8/layout/chevron1"/>
    <dgm:cxn modelId="{7591CF37-50DC-F342-897F-705ABEC387B5}" type="presParOf" srcId="{E4AA396B-C9B9-6741-9C6E-888A018633DD}" destId="{380E408F-E20A-5743-879B-E619CD05E5C9}" srcOrd="4" destOrd="0" presId="urn:microsoft.com/office/officeart/2005/8/layout/chevron1"/>
    <dgm:cxn modelId="{9A69AD74-DA57-7A48-9EB7-379B25095F56}" type="presParOf" srcId="{E4AA396B-C9B9-6741-9C6E-888A018633DD}" destId="{964327C5-1C8D-F048-B4C1-7EEA4DC9D804}" srcOrd="5" destOrd="0" presId="urn:microsoft.com/office/officeart/2005/8/layout/chevron1"/>
    <dgm:cxn modelId="{709A85DC-D403-B944-A819-218599F3ECEF}" type="presParOf" srcId="{E4AA396B-C9B9-6741-9C6E-888A018633DD}" destId="{6975DFD7-F716-744A-921D-C91E2B8E45B1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5F33E-F1C0-3D4F-8A9C-381C72744298}">
      <dsp:nvSpPr>
        <dsp:cNvPr id="0" name=""/>
        <dsp:cNvSpPr/>
      </dsp:nvSpPr>
      <dsp:spPr>
        <a:xfrm>
          <a:off x="5060" y="193465"/>
          <a:ext cx="2212616" cy="1327569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MODELING</a:t>
          </a:r>
        </a:p>
      </dsp:txBody>
      <dsp:txXfrm>
        <a:off x="43943" y="232348"/>
        <a:ext cx="2134850" cy="1249803"/>
      </dsp:txXfrm>
    </dsp:sp>
    <dsp:sp modelId="{E9B1442E-B74F-7B43-9694-4754C21FD46D}">
      <dsp:nvSpPr>
        <dsp:cNvPr id="0" name=""/>
        <dsp:cNvSpPr/>
      </dsp:nvSpPr>
      <dsp:spPr>
        <a:xfrm>
          <a:off x="2438938" y="582885"/>
          <a:ext cx="469074" cy="548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chemeClr val="accent5">
                <a:lumMod val="50000"/>
              </a:schemeClr>
            </a:solidFill>
            <a:latin typeface="Cambria" panose="02040503050406030204" pitchFamily="18" charset="0"/>
          </a:endParaRPr>
        </a:p>
      </dsp:txBody>
      <dsp:txXfrm>
        <a:off x="2438938" y="692631"/>
        <a:ext cx="328352" cy="329236"/>
      </dsp:txXfrm>
    </dsp:sp>
    <dsp:sp modelId="{DCECA2E9-1CDE-2F4C-849B-4B12700A6AFE}">
      <dsp:nvSpPr>
        <dsp:cNvPr id="0" name=""/>
        <dsp:cNvSpPr/>
      </dsp:nvSpPr>
      <dsp:spPr>
        <a:xfrm>
          <a:off x="3102723" y="193465"/>
          <a:ext cx="2212616" cy="1327569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SEGMENTATION</a:t>
          </a:r>
        </a:p>
      </dsp:txBody>
      <dsp:txXfrm>
        <a:off x="3141606" y="232348"/>
        <a:ext cx="2134850" cy="1249803"/>
      </dsp:txXfrm>
    </dsp:sp>
    <dsp:sp modelId="{62406B1A-B24D-FB4B-84BC-41603FC2516E}">
      <dsp:nvSpPr>
        <dsp:cNvPr id="0" name=""/>
        <dsp:cNvSpPr/>
      </dsp:nvSpPr>
      <dsp:spPr>
        <a:xfrm>
          <a:off x="5536600" y="582885"/>
          <a:ext cx="469074" cy="548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chemeClr val="accent2"/>
            </a:solidFill>
            <a:latin typeface="Cambria" panose="02040503050406030204" pitchFamily="18" charset="0"/>
          </a:endParaRPr>
        </a:p>
      </dsp:txBody>
      <dsp:txXfrm>
        <a:off x="5536600" y="692631"/>
        <a:ext cx="328352" cy="329236"/>
      </dsp:txXfrm>
    </dsp:sp>
    <dsp:sp modelId="{B269E166-4072-0349-8B04-3403E0807F30}">
      <dsp:nvSpPr>
        <dsp:cNvPr id="0" name=""/>
        <dsp:cNvSpPr/>
      </dsp:nvSpPr>
      <dsp:spPr>
        <a:xfrm>
          <a:off x="6200385" y="193465"/>
          <a:ext cx="2212616" cy="1327569"/>
        </a:xfrm>
        <a:prstGeom prst="roundRect">
          <a:avLst>
            <a:gd name="adj" fmla="val 10000"/>
          </a:avLst>
        </a:prstGeom>
        <a:noFill/>
        <a:ln w="635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ANALYSIS OF SEGMENTS</a:t>
          </a:r>
        </a:p>
      </dsp:txBody>
      <dsp:txXfrm>
        <a:off x="6239268" y="232348"/>
        <a:ext cx="2134850" cy="1249803"/>
      </dsp:txXfrm>
    </dsp:sp>
    <dsp:sp modelId="{8942BD75-5D93-0842-9420-46DE67EF8BFE}">
      <dsp:nvSpPr>
        <dsp:cNvPr id="0" name=""/>
        <dsp:cNvSpPr/>
      </dsp:nvSpPr>
      <dsp:spPr>
        <a:xfrm>
          <a:off x="8634263" y="582885"/>
          <a:ext cx="469074" cy="548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chemeClr val="accent2"/>
            </a:solidFill>
            <a:latin typeface="Cambria" panose="02040503050406030204" pitchFamily="18" charset="0"/>
          </a:endParaRPr>
        </a:p>
      </dsp:txBody>
      <dsp:txXfrm>
        <a:off x="8634263" y="692631"/>
        <a:ext cx="328352" cy="329236"/>
      </dsp:txXfrm>
    </dsp:sp>
    <dsp:sp modelId="{90BB6F18-B1D0-4B4E-AC76-57C10A62D97D}">
      <dsp:nvSpPr>
        <dsp:cNvPr id="0" name=""/>
        <dsp:cNvSpPr/>
      </dsp:nvSpPr>
      <dsp:spPr>
        <a:xfrm>
          <a:off x="9298048" y="193465"/>
          <a:ext cx="2212616" cy="1327569"/>
        </a:xfrm>
        <a:prstGeom prst="roundRect">
          <a:avLst>
            <a:gd name="adj" fmla="val 10000"/>
          </a:avLst>
        </a:prstGeom>
        <a:solidFill>
          <a:schemeClr val="bg1"/>
        </a:solidFill>
        <a:ln w="635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MARKETING STRATEGY</a:t>
          </a:r>
        </a:p>
      </dsp:txBody>
      <dsp:txXfrm>
        <a:off x="9336931" y="232348"/>
        <a:ext cx="2134850" cy="1249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  <a:endParaRPr lang="en-US" sz="1500" b="1" kern="1200" dirty="0">
            <a:solidFill>
              <a:schemeClr val="accent5">
                <a:lumMod val="50000"/>
              </a:schemeClr>
            </a:solidFill>
            <a:latin typeface="Cambria" panose="02040503050406030204" pitchFamily="18" charset="0"/>
          </a:endParaRP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  <a:endParaRPr lang="en-US" sz="1500" b="1" kern="1200" dirty="0">
            <a:solidFill>
              <a:schemeClr val="accent5">
                <a:lumMod val="50000"/>
              </a:schemeClr>
            </a:solidFill>
            <a:latin typeface="Cambria" panose="02040503050406030204" pitchFamily="18" charset="0"/>
          </a:endParaRP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632C-A97C-224F-8B2B-1D6C4C369FBF}">
      <dsp:nvSpPr>
        <dsp:cNvPr id="0" name=""/>
        <dsp:cNvSpPr/>
      </dsp:nvSpPr>
      <dsp:spPr>
        <a:xfrm>
          <a:off x="5655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INTRODUCTION</a:t>
          </a:r>
        </a:p>
      </dsp:txBody>
      <dsp:txXfrm>
        <a:off x="256557" y="0"/>
        <a:ext cx="2790274" cy="501804"/>
      </dsp:txXfrm>
    </dsp:sp>
    <dsp:sp modelId="{634F2551-79FC-724E-A0B7-182B88A5E804}">
      <dsp:nvSpPr>
        <dsp:cNvPr id="0" name=""/>
        <dsp:cNvSpPr/>
      </dsp:nvSpPr>
      <dsp:spPr>
        <a:xfrm>
          <a:off x="2968525" y="0"/>
          <a:ext cx="3292078" cy="501804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APPROACH</a:t>
          </a:r>
        </a:p>
      </dsp:txBody>
      <dsp:txXfrm>
        <a:off x="3219427" y="0"/>
        <a:ext cx="2790274" cy="501804"/>
      </dsp:txXfrm>
    </dsp:sp>
    <dsp:sp modelId="{380E408F-E20A-5743-879B-E619CD05E5C9}">
      <dsp:nvSpPr>
        <dsp:cNvPr id="0" name=""/>
        <dsp:cNvSpPr/>
      </dsp:nvSpPr>
      <dsp:spPr>
        <a:xfrm>
          <a:off x="593139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RESULTS &amp; INSIGHTS</a:t>
          </a:r>
        </a:p>
      </dsp:txBody>
      <dsp:txXfrm>
        <a:off x="6182298" y="0"/>
        <a:ext cx="2790274" cy="501804"/>
      </dsp:txXfrm>
    </dsp:sp>
    <dsp:sp modelId="{6975DFD7-F716-744A-921D-C91E2B8E45B1}">
      <dsp:nvSpPr>
        <dsp:cNvPr id="0" name=""/>
        <dsp:cNvSpPr/>
      </dsp:nvSpPr>
      <dsp:spPr>
        <a:xfrm>
          <a:off x="8894266" y="0"/>
          <a:ext cx="3292078" cy="501804"/>
        </a:xfrm>
        <a:prstGeom prst="chevron">
          <a:avLst/>
        </a:pr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rPr>
            <a:t>RECOMMENDATIONS</a:t>
          </a:r>
        </a:p>
      </dsp:txBody>
      <dsp:txXfrm>
        <a:off x="9145168" y="0"/>
        <a:ext cx="2790274" cy="501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3800-64E6-4546-B2F7-6C2CA2C01F2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D52EB-1025-3C45-B9F5-24997B541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revenue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D52EB-1025-3C45-B9F5-24997B541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1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revenue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D52EB-1025-3C45-B9F5-24997B541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2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D52EB-1025-3C45-B9F5-24997B5416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5A77-1F7A-AA40-AC4F-C49D0E289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1C4D9-24AF-A749-BA4C-FB7EA0274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2BFE-A2EF-4143-9408-BE0E3E69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D621-860C-A84E-A35B-EA091B61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71D22-EBCC-814E-AB66-BA9EEA8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4325-8C09-584C-889D-392AA54F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6944C-51FC-634D-AA3F-146FE711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FBCD-9959-2642-B6FF-DDDB7FE0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3489-115D-D44C-BC98-B460E8EA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980D1-009F-4B4C-B7B8-7877846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030C0-0B0F-BD4F-AA69-454F20DCF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F48B5-2676-F040-A4D8-5230CFAE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B6AB-3677-3444-9CF9-61C2E9B2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56016-7E53-CA4E-9DB3-5794DB8E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7238-9CE5-784B-89C5-F0A70E76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65B-A329-044E-AF53-A46244D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2C88-9E63-3948-926E-F88569C4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211C-4591-7A43-909A-AB97402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1ECA-4574-D14C-AD8E-95FBA30D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3C8C-4785-6E49-B956-EB574153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5D5E-C076-DE4C-8976-2BDCDF82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3FA9C-2772-6E4C-862E-23634F36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A5B1-F0D4-CB47-B7A5-1089470B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B122-F3D6-8F46-9AB0-B53DE2E4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88B5-5130-7D42-900D-F514886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12D7-3381-5C43-B512-C4147424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CC65-E069-EB48-B729-3C31E1587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114A4-E1C0-2B41-A1FB-4D601EE23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A9D7A-FF38-9F4A-BAA8-8B2798F5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55AE-8659-D248-9050-CEF295E7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E461A-1543-2343-A364-462E7BF1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113D-46DA-234B-8536-8E9A7FB9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D7D6-49A6-0D47-8901-DBBAE0BE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C68DB-1B93-1B44-AABE-705FE48F0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B721A-6810-0946-B34D-0C40BE914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35903-E3EB-DB4C-BF41-EF0B1F865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77587-CD3B-8945-9D75-3AFA823F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C8F45-BE4A-0743-AB85-72376FA6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EB6B3-51CB-7A4A-8F1D-3F88CF3B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1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EF46-1706-FB45-B165-D0DE264C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226FC-4025-DD48-95A6-378AA6A1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0E994-78C2-5341-A6EF-1513A01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F39B-56A7-E949-962E-661EE24D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87B70-286C-4248-A8D6-DC05DEFB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97005-C26B-BB48-BE86-7E20961C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7735-A852-FD4D-87DC-39581F5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0793-58F7-6445-8676-07408D5E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576B-B990-074B-A3BD-5E367E36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FB43-5072-1C49-AE7F-1129DB65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B3E2-C1AF-0445-96AA-F818FFFF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75649-D906-F749-B08F-0D8FC48F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FFB35-B699-7142-B2E4-C0210A7A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5CEC-7E13-E046-A7E4-886ABBAB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78B6D-F2B5-AA41-9340-6DA3C9E36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0D5BB-6653-3D44-8DA7-4F072881F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01BFD-4A0B-CF4B-ADBA-AD01A6B3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76D7-5CD8-BA4F-803E-BFDEDC51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7663-39B4-0B47-80D6-D7EB6C23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D219B-B0A9-5B4C-B0E0-07F0CCC1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C9821-AC59-AD46-9176-CAD9DCA4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E0C4-A24E-C24B-8B4B-E4913933B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59BE-2DC7-6047-B754-9E9080CBAD1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ED64-04F2-CB4C-9372-50BBB5052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9193-CCED-2C49-A5FD-CD7886730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2559-E32C-0B48-A5C8-FB505D88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0.jpeg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sv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ustomer lifetime value">
            <a:extLst>
              <a:ext uri="{FF2B5EF4-FFF2-40B4-BE49-F238E27FC236}">
                <a16:creationId xmlns:a16="http://schemas.microsoft.com/office/drawing/2014/main" id="{C40D5385-2AEA-8A4B-8B4B-4BA28F35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13" y="2084168"/>
            <a:ext cx="10227213" cy="47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EE796-8C12-6D4A-ABE2-8F4F11106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546" y="613316"/>
            <a:ext cx="9972907" cy="1023241"/>
          </a:xfrm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latin typeface="Cambria" panose="02040503050406030204" pitchFamily="18" charset="0"/>
              </a:rPr>
              <a:t>CUSTOMER LIFETIME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8D4B5-FD55-6E44-A1BB-F6BDF8D0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380" y="2353405"/>
            <a:ext cx="7505113" cy="2117679"/>
          </a:xfrm>
        </p:spPr>
        <p:txBody>
          <a:bodyPr>
            <a:noAutofit/>
          </a:bodyPr>
          <a:lstStyle/>
          <a:p>
            <a:endParaRPr lang="en-US" sz="32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“Marketing is not the art of finding clever ways to dispose off what you make. It’s the art of creating genuine customer value.”</a:t>
            </a:r>
          </a:p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-Philip Kotler</a:t>
            </a:r>
            <a:endParaRPr lang="en-US" i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2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0;p29">
            <a:extLst>
              <a:ext uri="{FF2B5EF4-FFF2-40B4-BE49-F238E27FC236}">
                <a16:creationId xmlns:a16="http://schemas.microsoft.com/office/drawing/2014/main" id="{2A7849A6-9812-9042-839F-C33ABB9562A1}"/>
              </a:ext>
            </a:extLst>
          </p:cNvPr>
          <p:cNvSpPr txBox="1"/>
          <p:nvPr/>
        </p:nvSpPr>
        <p:spPr>
          <a:xfrm>
            <a:off x="393193" y="338838"/>
            <a:ext cx="5431536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Clr>
                <a:srgbClr val="000000"/>
              </a:buClr>
              <a:buSzPts val="3000"/>
            </a:pPr>
            <a:r>
              <a:rPr lang="en-US" sz="36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Call-in by Tier &amp; Churn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289C8F-B694-D843-B033-C83C3A1905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2146" y="1167104"/>
            <a:ext cx="3856102" cy="4739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CAECB7-76F6-6F4A-960B-86DF3FE71E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1038" y="1176248"/>
            <a:ext cx="3836097" cy="4730776"/>
          </a:xfrm>
          <a:prstGeom prst="rect">
            <a:avLst/>
          </a:prstGeom>
        </p:spPr>
      </p:pic>
      <p:sp>
        <p:nvSpPr>
          <p:cNvPr id="13" name="Google Shape;200;p29">
            <a:extLst>
              <a:ext uri="{FF2B5EF4-FFF2-40B4-BE49-F238E27FC236}">
                <a16:creationId xmlns:a16="http://schemas.microsoft.com/office/drawing/2014/main" id="{5C9C9F2F-D283-554E-A06F-D873851C24A8}"/>
              </a:ext>
            </a:extLst>
          </p:cNvPr>
          <p:cNvSpPr txBox="1"/>
          <p:nvPr/>
        </p:nvSpPr>
        <p:spPr>
          <a:xfrm>
            <a:off x="6441949" y="338838"/>
            <a:ext cx="5824729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Clr>
                <a:srgbClr val="000000"/>
              </a:buClr>
              <a:buSzPts val="3000"/>
            </a:pPr>
            <a:r>
              <a:rPr lang="en-US" sz="36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Call-out by Tier &amp; Churn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5F4B40E-EBE5-7244-903B-E2FE9B7E8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86188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E2A3A73-123C-CD45-A534-C3FBF01B4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567" y="1223249"/>
            <a:ext cx="2275969" cy="7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6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0;p29">
            <a:extLst>
              <a:ext uri="{FF2B5EF4-FFF2-40B4-BE49-F238E27FC236}">
                <a16:creationId xmlns:a16="http://schemas.microsoft.com/office/drawing/2014/main" id="{DC598F5A-88C2-644F-AF7A-728225FCD671}"/>
              </a:ext>
            </a:extLst>
          </p:cNvPr>
          <p:cNvSpPr txBox="1"/>
          <p:nvPr/>
        </p:nvSpPr>
        <p:spPr>
          <a:xfrm>
            <a:off x="462928" y="338838"/>
            <a:ext cx="11396840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000000"/>
              </a:buClr>
              <a:buSzPts val="3000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% of Adult Customers within Age Groups</a:t>
            </a: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by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A7356-89D0-F142-8523-73A2D880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02" y="1184202"/>
            <a:ext cx="7266215" cy="4761869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ACE0B43-13C7-CE41-A903-D316A7373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93799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74131B3-4B21-4948-AC57-729D86ADC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2656" y="1350004"/>
            <a:ext cx="2275969" cy="7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RESULTS &amp; INSIGHTS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F2C459-C8F8-DB45-B808-6A74AED11A0A}"/>
              </a:ext>
            </a:extLst>
          </p:cNvPr>
          <p:cNvGrpSpPr/>
          <p:nvPr/>
        </p:nvGrpSpPr>
        <p:grpSpPr>
          <a:xfrm>
            <a:off x="1435240" y="1315844"/>
            <a:ext cx="6038088" cy="4207132"/>
            <a:chOff x="1435240" y="1315844"/>
            <a:chExt cx="6038088" cy="42071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DE3D1E-2831-D049-A239-B5BED7DE19C3}"/>
                </a:ext>
              </a:extLst>
            </p:cNvPr>
            <p:cNvCxnSpPr/>
            <p:nvPr/>
          </p:nvCxnSpPr>
          <p:spPr>
            <a:xfrm flipV="1">
              <a:off x="1472184" y="1315844"/>
              <a:ext cx="0" cy="420713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33D4DE-355A-DC48-8B7E-E05A33D6F6BE}"/>
                </a:ext>
              </a:extLst>
            </p:cNvPr>
            <p:cNvCxnSpPr>
              <a:cxnSpLocks/>
            </p:cNvCxnSpPr>
            <p:nvPr/>
          </p:nvCxnSpPr>
          <p:spPr>
            <a:xfrm>
              <a:off x="1435240" y="5519836"/>
              <a:ext cx="603808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44459FD-D6C8-DC47-8B8B-49991C6E34CB}"/>
              </a:ext>
            </a:extLst>
          </p:cNvPr>
          <p:cNvSpPr/>
          <p:nvPr/>
        </p:nvSpPr>
        <p:spPr>
          <a:xfrm>
            <a:off x="1819564" y="3614515"/>
            <a:ext cx="2410691" cy="1736436"/>
          </a:xfrm>
          <a:prstGeom prst="round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BCAFD-1E69-4C4E-B207-7BEBCEC9B00B}"/>
              </a:ext>
            </a:extLst>
          </p:cNvPr>
          <p:cNvSpPr txBox="1"/>
          <p:nvPr/>
        </p:nvSpPr>
        <p:spPr>
          <a:xfrm>
            <a:off x="2026449" y="4159567"/>
            <a:ext cx="199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Margin 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Retention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1A4D8-90D5-9541-AAE6-801D0D97830B}"/>
              </a:ext>
            </a:extLst>
          </p:cNvPr>
          <p:cNvSpPr txBox="1"/>
          <p:nvPr/>
        </p:nvSpPr>
        <p:spPr>
          <a:xfrm rot="16200000">
            <a:off x="403701" y="3523419"/>
            <a:ext cx="146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Retention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A83EB-0BA4-5C47-9D41-64C9BC021FBF}"/>
              </a:ext>
            </a:extLst>
          </p:cNvPr>
          <p:cNvSpPr txBox="1"/>
          <p:nvPr/>
        </p:nvSpPr>
        <p:spPr>
          <a:xfrm>
            <a:off x="3289160" y="5515127"/>
            <a:ext cx="11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Margin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236CFCFE-F67F-3241-81EC-89F87CCD6A13}"/>
              </a:ext>
            </a:extLst>
          </p:cNvPr>
          <p:cNvSpPr/>
          <p:nvPr/>
        </p:nvSpPr>
        <p:spPr>
          <a:xfrm>
            <a:off x="7686501" y="1766556"/>
            <a:ext cx="4257260" cy="3748571"/>
          </a:xfrm>
          <a:prstGeom prst="wedgeRoundRectCallout">
            <a:avLst>
              <a:gd name="adj1" fmla="val -119649"/>
              <a:gd name="adj2" fmla="val 3405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% Customers: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34.5%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% Margin: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7.64%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Recency: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5 months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Average Email Frequency: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8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Dominant Age Group: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18 - 24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Average CFV Score: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106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E7C76E9A-B114-9C43-8F7A-4FB6BDD3A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830707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4" descr="Image result for customer lifetime value">
            <a:extLst>
              <a:ext uri="{FF2B5EF4-FFF2-40B4-BE49-F238E27FC236}">
                <a16:creationId xmlns:a16="http://schemas.microsoft.com/office/drawing/2014/main" id="{DC514B92-B674-104B-9719-CDBE5D82D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RESULTS &amp; INSIGHTS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F2C459-C8F8-DB45-B808-6A74AED11A0A}"/>
              </a:ext>
            </a:extLst>
          </p:cNvPr>
          <p:cNvGrpSpPr/>
          <p:nvPr/>
        </p:nvGrpSpPr>
        <p:grpSpPr>
          <a:xfrm>
            <a:off x="1435240" y="1315844"/>
            <a:ext cx="6038088" cy="4207132"/>
            <a:chOff x="1435240" y="1315844"/>
            <a:chExt cx="6038088" cy="42071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DE3D1E-2831-D049-A239-B5BED7DE19C3}"/>
                </a:ext>
              </a:extLst>
            </p:cNvPr>
            <p:cNvCxnSpPr/>
            <p:nvPr/>
          </p:nvCxnSpPr>
          <p:spPr>
            <a:xfrm flipV="1">
              <a:off x="1472184" y="1315844"/>
              <a:ext cx="0" cy="420713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33D4DE-355A-DC48-8B7E-E05A33D6F6BE}"/>
                </a:ext>
              </a:extLst>
            </p:cNvPr>
            <p:cNvCxnSpPr>
              <a:cxnSpLocks/>
            </p:cNvCxnSpPr>
            <p:nvPr/>
          </p:nvCxnSpPr>
          <p:spPr>
            <a:xfrm>
              <a:off x="1435240" y="5519836"/>
              <a:ext cx="603808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1B5164-78C9-9F4C-8956-23120A41C3C3}"/>
              </a:ext>
            </a:extLst>
          </p:cNvPr>
          <p:cNvSpPr/>
          <p:nvPr/>
        </p:nvSpPr>
        <p:spPr>
          <a:xfrm>
            <a:off x="4738872" y="3621211"/>
            <a:ext cx="2410691" cy="17364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430F23-ECD4-6344-A5C6-BAAFB4E43F21}"/>
              </a:ext>
            </a:extLst>
          </p:cNvPr>
          <p:cNvSpPr txBox="1"/>
          <p:nvPr/>
        </p:nvSpPr>
        <p:spPr>
          <a:xfrm>
            <a:off x="4986026" y="4166263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High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Retention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29FC70C-58BD-AD45-90CF-5A2F169F4019}"/>
              </a:ext>
            </a:extLst>
          </p:cNvPr>
          <p:cNvSpPr/>
          <p:nvPr/>
        </p:nvSpPr>
        <p:spPr>
          <a:xfrm>
            <a:off x="1819564" y="3614515"/>
            <a:ext cx="2410691" cy="1736436"/>
          </a:xfrm>
          <a:prstGeom prst="round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3B0F9-7C57-E646-B990-0E88D22FBDE9}"/>
              </a:ext>
            </a:extLst>
          </p:cNvPr>
          <p:cNvSpPr txBox="1"/>
          <p:nvPr/>
        </p:nvSpPr>
        <p:spPr>
          <a:xfrm>
            <a:off x="2026449" y="4159567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Retention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CB47E9-5B85-5442-9CD3-735903191057}"/>
              </a:ext>
            </a:extLst>
          </p:cNvPr>
          <p:cNvSpPr txBox="1"/>
          <p:nvPr/>
        </p:nvSpPr>
        <p:spPr>
          <a:xfrm rot="16200000">
            <a:off x="403701" y="3523419"/>
            <a:ext cx="146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Retention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77236F-6985-0F40-97EF-C3D707F3DF78}"/>
              </a:ext>
            </a:extLst>
          </p:cNvPr>
          <p:cNvSpPr txBox="1"/>
          <p:nvPr/>
        </p:nvSpPr>
        <p:spPr>
          <a:xfrm>
            <a:off x="3289160" y="5515127"/>
            <a:ext cx="11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Margin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D4B1E375-3488-6740-B805-94B204D6162B}"/>
              </a:ext>
            </a:extLst>
          </p:cNvPr>
          <p:cNvSpPr/>
          <p:nvPr/>
        </p:nvSpPr>
        <p:spPr>
          <a:xfrm>
            <a:off x="8257880" y="1607297"/>
            <a:ext cx="3723221" cy="3841958"/>
          </a:xfrm>
          <a:prstGeom prst="wedgeRoundRectCallout">
            <a:avLst>
              <a:gd name="adj1" fmla="val -75928"/>
              <a:gd name="adj2" fmla="val 3362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% Customers: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15%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% Margin: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21%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Recency: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3 months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Average Email Frequency: 17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Average CFV Score: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797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16B25882-49C4-6648-A51C-1984E33E6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3765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4" descr="Image result for customer lifetime value">
            <a:extLst>
              <a:ext uri="{FF2B5EF4-FFF2-40B4-BE49-F238E27FC236}">
                <a16:creationId xmlns:a16="http://schemas.microsoft.com/office/drawing/2014/main" id="{8316A867-25CF-AE48-B069-717DCD84F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RESULTS &amp; INSIGHTS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F2C459-C8F8-DB45-B808-6A74AED11A0A}"/>
              </a:ext>
            </a:extLst>
          </p:cNvPr>
          <p:cNvGrpSpPr/>
          <p:nvPr/>
        </p:nvGrpSpPr>
        <p:grpSpPr>
          <a:xfrm>
            <a:off x="1435240" y="1315844"/>
            <a:ext cx="6038088" cy="4207132"/>
            <a:chOff x="1435240" y="1315844"/>
            <a:chExt cx="6038088" cy="42071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DE3D1E-2831-D049-A239-B5BED7DE19C3}"/>
                </a:ext>
              </a:extLst>
            </p:cNvPr>
            <p:cNvCxnSpPr/>
            <p:nvPr/>
          </p:nvCxnSpPr>
          <p:spPr>
            <a:xfrm flipV="1">
              <a:off x="1472184" y="1315844"/>
              <a:ext cx="0" cy="420713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33D4DE-355A-DC48-8B7E-E05A33D6F6BE}"/>
                </a:ext>
              </a:extLst>
            </p:cNvPr>
            <p:cNvCxnSpPr>
              <a:cxnSpLocks/>
            </p:cNvCxnSpPr>
            <p:nvPr/>
          </p:nvCxnSpPr>
          <p:spPr>
            <a:xfrm>
              <a:off x="1435240" y="5519836"/>
              <a:ext cx="603808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BB48B2C-6331-AE48-9EA7-26DF84731BE4}"/>
              </a:ext>
            </a:extLst>
          </p:cNvPr>
          <p:cNvSpPr/>
          <p:nvPr/>
        </p:nvSpPr>
        <p:spPr>
          <a:xfrm>
            <a:off x="1819564" y="1588656"/>
            <a:ext cx="2410691" cy="17364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2E1BAA-2C3A-424E-AFE0-7735454B0693}"/>
              </a:ext>
            </a:extLst>
          </p:cNvPr>
          <p:cNvSpPr/>
          <p:nvPr/>
        </p:nvSpPr>
        <p:spPr>
          <a:xfrm>
            <a:off x="4738872" y="3621211"/>
            <a:ext cx="2410691" cy="1736436"/>
          </a:xfrm>
          <a:prstGeom prst="round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4B499D-5348-214B-A7F4-3D8FB9821F11}"/>
              </a:ext>
            </a:extLst>
          </p:cNvPr>
          <p:cNvSpPr txBox="1"/>
          <p:nvPr/>
        </p:nvSpPr>
        <p:spPr>
          <a:xfrm>
            <a:off x="4986026" y="4166263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High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Retention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5B616D-AF06-8241-AF6E-5B459818271F}"/>
              </a:ext>
            </a:extLst>
          </p:cNvPr>
          <p:cNvSpPr/>
          <p:nvPr/>
        </p:nvSpPr>
        <p:spPr>
          <a:xfrm>
            <a:off x="1819564" y="3614515"/>
            <a:ext cx="2410691" cy="1736436"/>
          </a:xfrm>
          <a:prstGeom prst="round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911C3-946D-2540-9E15-16EB6B295C04}"/>
              </a:ext>
            </a:extLst>
          </p:cNvPr>
          <p:cNvSpPr txBox="1"/>
          <p:nvPr/>
        </p:nvSpPr>
        <p:spPr>
          <a:xfrm>
            <a:off x="2026449" y="4159567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Retention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8D05A-B99C-4745-8ADF-D54A1AB81E8F}"/>
              </a:ext>
            </a:extLst>
          </p:cNvPr>
          <p:cNvSpPr txBox="1"/>
          <p:nvPr/>
        </p:nvSpPr>
        <p:spPr>
          <a:xfrm>
            <a:off x="2026449" y="2130621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High Retention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ABDBF-FB36-CD40-B7EE-B17B9C315365}"/>
              </a:ext>
            </a:extLst>
          </p:cNvPr>
          <p:cNvSpPr txBox="1"/>
          <p:nvPr/>
        </p:nvSpPr>
        <p:spPr>
          <a:xfrm rot="16200000">
            <a:off x="403701" y="3523419"/>
            <a:ext cx="146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Retention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7738CB-AD30-474D-9491-2C4F6EC609DA}"/>
              </a:ext>
            </a:extLst>
          </p:cNvPr>
          <p:cNvSpPr txBox="1"/>
          <p:nvPr/>
        </p:nvSpPr>
        <p:spPr>
          <a:xfrm>
            <a:off x="3289160" y="5515127"/>
            <a:ext cx="11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Margin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0A3E9EA2-B5CB-424D-B952-C205A37BEAA1}"/>
              </a:ext>
            </a:extLst>
          </p:cNvPr>
          <p:cNvSpPr/>
          <p:nvPr/>
        </p:nvSpPr>
        <p:spPr>
          <a:xfrm>
            <a:off x="8321962" y="1681018"/>
            <a:ext cx="3678359" cy="3676629"/>
          </a:xfrm>
          <a:prstGeom prst="wedgeRoundRectCallout">
            <a:avLst>
              <a:gd name="adj1" fmla="val -165066"/>
              <a:gd name="adj2" fmla="val -3467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% Customers: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11%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% Margin: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2%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Recency: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1 month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Average Email Frequency: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13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Average CFV Score: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349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ECBAEAAA-D7B1-D148-BF68-3AFACB987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3765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4" descr="Image result for customer lifetime value">
            <a:extLst>
              <a:ext uri="{FF2B5EF4-FFF2-40B4-BE49-F238E27FC236}">
                <a16:creationId xmlns:a16="http://schemas.microsoft.com/office/drawing/2014/main" id="{64625711-DC31-EE4C-AEE4-3BD194F9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5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RESULTS &amp; INSIGHTS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F2C459-C8F8-DB45-B808-6A74AED11A0A}"/>
              </a:ext>
            </a:extLst>
          </p:cNvPr>
          <p:cNvGrpSpPr/>
          <p:nvPr/>
        </p:nvGrpSpPr>
        <p:grpSpPr>
          <a:xfrm>
            <a:off x="1435240" y="1315844"/>
            <a:ext cx="6038088" cy="4207132"/>
            <a:chOff x="1435240" y="1315844"/>
            <a:chExt cx="6038088" cy="42071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DE3D1E-2831-D049-A239-B5BED7DE19C3}"/>
                </a:ext>
              </a:extLst>
            </p:cNvPr>
            <p:cNvCxnSpPr/>
            <p:nvPr/>
          </p:nvCxnSpPr>
          <p:spPr>
            <a:xfrm flipV="1">
              <a:off x="1472184" y="1315844"/>
              <a:ext cx="0" cy="420713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33D4DE-355A-DC48-8B7E-E05A33D6F6BE}"/>
                </a:ext>
              </a:extLst>
            </p:cNvPr>
            <p:cNvCxnSpPr>
              <a:cxnSpLocks/>
            </p:cNvCxnSpPr>
            <p:nvPr/>
          </p:nvCxnSpPr>
          <p:spPr>
            <a:xfrm>
              <a:off x="1435240" y="5519836"/>
              <a:ext cx="603808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7B567A9-0507-2A46-85FC-ECD30A42A062}"/>
              </a:ext>
            </a:extLst>
          </p:cNvPr>
          <p:cNvSpPr/>
          <p:nvPr/>
        </p:nvSpPr>
        <p:spPr>
          <a:xfrm>
            <a:off x="4738872" y="1516996"/>
            <a:ext cx="2410691" cy="17364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3C5BBEB-D5BC-4942-B730-B85D5FF57300}"/>
              </a:ext>
            </a:extLst>
          </p:cNvPr>
          <p:cNvSpPr/>
          <p:nvPr/>
        </p:nvSpPr>
        <p:spPr>
          <a:xfrm>
            <a:off x="1819564" y="1588656"/>
            <a:ext cx="2410691" cy="1736436"/>
          </a:xfrm>
          <a:prstGeom prst="round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9BE8398-2918-2A4F-ACA2-A723A490CD95}"/>
              </a:ext>
            </a:extLst>
          </p:cNvPr>
          <p:cNvSpPr/>
          <p:nvPr/>
        </p:nvSpPr>
        <p:spPr>
          <a:xfrm>
            <a:off x="4738872" y="3621211"/>
            <a:ext cx="2410691" cy="1736436"/>
          </a:xfrm>
          <a:prstGeom prst="round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0B4AB-E149-8A45-8856-AFD0668887F3}"/>
              </a:ext>
            </a:extLst>
          </p:cNvPr>
          <p:cNvSpPr txBox="1"/>
          <p:nvPr/>
        </p:nvSpPr>
        <p:spPr>
          <a:xfrm>
            <a:off x="4986026" y="4166263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High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Retention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8D14656-9BF5-824D-BC9C-24F5F8E60B00}"/>
              </a:ext>
            </a:extLst>
          </p:cNvPr>
          <p:cNvSpPr/>
          <p:nvPr/>
        </p:nvSpPr>
        <p:spPr>
          <a:xfrm>
            <a:off x="1819564" y="3614515"/>
            <a:ext cx="2410691" cy="1736436"/>
          </a:xfrm>
          <a:prstGeom prst="round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C05B8-7B8F-184B-8979-A14C2B574E1D}"/>
              </a:ext>
            </a:extLst>
          </p:cNvPr>
          <p:cNvSpPr txBox="1"/>
          <p:nvPr/>
        </p:nvSpPr>
        <p:spPr>
          <a:xfrm>
            <a:off x="2026449" y="4159567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Retention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21B9AC-0673-9C49-BC2A-3474FE4E5CEA}"/>
              </a:ext>
            </a:extLst>
          </p:cNvPr>
          <p:cNvSpPr txBox="1"/>
          <p:nvPr/>
        </p:nvSpPr>
        <p:spPr>
          <a:xfrm>
            <a:off x="2026449" y="2130621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Low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High Retention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E6F76-D039-FE4A-9B57-00138AAD7463}"/>
              </a:ext>
            </a:extLst>
          </p:cNvPr>
          <p:cNvSpPr txBox="1"/>
          <p:nvPr/>
        </p:nvSpPr>
        <p:spPr>
          <a:xfrm>
            <a:off x="4945757" y="2130620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High Margin 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High Retention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59A771-5E86-B84C-8414-A5DC4C14AB8D}"/>
              </a:ext>
            </a:extLst>
          </p:cNvPr>
          <p:cNvSpPr txBox="1"/>
          <p:nvPr/>
        </p:nvSpPr>
        <p:spPr>
          <a:xfrm rot="16200000">
            <a:off x="403701" y="3523419"/>
            <a:ext cx="146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Retention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FA476-53E7-E84F-817C-58DF87D53010}"/>
              </a:ext>
            </a:extLst>
          </p:cNvPr>
          <p:cNvSpPr txBox="1"/>
          <p:nvPr/>
        </p:nvSpPr>
        <p:spPr>
          <a:xfrm>
            <a:off x="3289160" y="5515127"/>
            <a:ext cx="11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Margin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F75B98F3-9913-1B48-AF63-D4A9A0B52940}"/>
              </a:ext>
            </a:extLst>
          </p:cNvPr>
          <p:cNvSpPr/>
          <p:nvPr/>
        </p:nvSpPr>
        <p:spPr>
          <a:xfrm>
            <a:off x="8321963" y="1681018"/>
            <a:ext cx="3791480" cy="3676629"/>
          </a:xfrm>
          <a:prstGeom prst="wedgeRoundRectCallout">
            <a:avLst>
              <a:gd name="adj1" fmla="val -78870"/>
              <a:gd name="adj2" fmla="val -2458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% Customers: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39%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% Margin: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70%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Recency: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1 month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Average Email Frequency: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31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Dominant Age Group: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75+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Average CFV Score: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1,559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E1C45674-B69A-5940-ADA9-08975A60A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3765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4" descr="Image result for customer lifetime value">
            <a:extLst>
              <a:ext uri="{FF2B5EF4-FFF2-40B4-BE49-F238E27FC236}">
                <a16:creationId xmlns:a16="http://schemas.microsoft.com/office/drawing/2014/main" id="{01749726-7567-4149-BA64-6618EEE9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RECOMMENDATIONS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31F99-E2F4-DB4A-82A9-9262A8F9DDFA}"/>
              </a:ext>
            </a:extLst>
          </p:cNvPr>
          <p:cNvGrpSpPr/>
          <p:nvPr/>
        </p:nvGrpSpPr>
        <p:grpSpPr>
          <a:xfrm>
            <a:off x="927243" y="1315844"/>
            <a:ext cx="6038088" cy="4207132"/>
            <a:chOff x="1435240" y="1315844"/>
            <a:chExt cx="6038088" cy="42071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9775EA8-A873-A74B-83F7-95583F6B642E}"/>
                </a:ext>
              </a:extLst>
            </p:cNvPr>
            <p:cNvCxnSpPr/>
            <p:nvPr/>
          </p:nvCxnSpPr>
          <p:spPr>
            <a:xfrm flipV="1">
              <a:off x="1472184" y="1315844"/>
              <a:ext cx="0" cy="420713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B90DBF7-6EF4-1C4F-A5A9-879AF43A0A9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240" y="5519836"/>
              <a:ext cx="603808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29858F-FCCD-314C-8840-741BDB7813F2}"/>
              </a:ext>
            </a:extLst>
          </p:cNvPr>
          <p:cNvSpPr txBox="1"/>
          <p:nvPr/>
        </p:nvSpPr>
        <p:spPr>
          <a:xfrm rot="16200000">
            <a:off x="-104296" y="3523419"/>
            <a:ext cx="146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Retention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C4A99-38DE-054F-9394-F10EB38DD128}"/>
              </a:ext>
            </a:extLst>
          </p:cNvPr>
          <p:cNvSpPr txBox="1"/>
          <p:nvPr/>
        </p:nvSpPr>
        <p:spPr>
          <a:xfrm>
            <a:off x="2781163" y="5515127"/>
            <a:ext cx="11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Margin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4BB3F25F-3045-2E4C-8B68-59DCC5530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034997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D12D19DA-F809-E546-9692-C732C190A0F2}"/>
              </a:ext>
            </a:extLst>
          </p:cNvPr>
          <p:cNvSpPr/>
          <p:nvPr/>
        </p:nvSpPr>
        <p:spPr>
          <a:xfrm>
            <a:off x="7592068" y="2624748"/>
            <a:ext cx="4431235" cy="769739"/>
          </a:xfrm>
          <a:prstGeom prst="wedgeRoundRectCallout">
            <a:avLst>
              <a:gd name="adj1" fmla="val -48559"/>
              <a:gd name="adj2" fmla="val -234"/>
              <a:gd name="adj3" fmla="val 16667"/>
            </a:avLst>
          </a:prstGeom>
          <a:solidFill>
            <a:srgbClr val="93B77D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Potential high-spenders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Up-sell &amp; cross-sell | Targeted marketing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EBC44B-997C-6643-9B4D-403A04B90B60}"/>
              </a:ext>
            </a:extLst>
          </p:cNvPr>
          <p:cNvSpPr/>
          <p:nvPr/>
        </p:nvSpPr>
        <p:spPr>
          <a:xfrm>
            <a:off x="1311567" y="1588656"/>
            <a:ext cx="2410691" cy="17364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D6B51-7C01-3A43-BC7C-83418CC174AD}"/>
              </a:ext>
            </a:extLst>
          </p:cNvPr>
          <p:cNvSpPr txBox="1"/>
          <p:nvPr/>
        </p:nvSpPr>
        <p:spPr>
          <a:xfrm>
            <a:off x="1518452" y="2130621"/>
            <a:ext cx="199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AGRESSIVELY TARGET</a:t>
            </a:r>
          </a:p>
        </p:txBody>
      </p:sp>
      <p:pic>
        <p:nvPicPr>
          <p:cNvPr id="1026" name="Picture 2" descr="Image result for target">
            <a:extLst>
              <a:ext uri="{FF2B5EF4-FFF2-40B4-BE49-F238E27FC236}">
                <a16:creationId xmlns:a16="http://schemas.microsoft.com/office/drawing/2014/main" id="{63C23D17-AFF6-E348-BB5B-60E10A40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37" y="2688024"/>
            <a:ext cx="767433" cy="7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B514E19A-8049-0749-9743-AB138C8985FE}"/>
              </a:ext>
            </a:extLst>
          </p:cNvPr>
          <p:cNvSpPr/>
          <p:nvPr/>
        </p:nvSpPr>
        <p:spPr>
          <a:xfrm>
            <a:off x="7592068" y="3710496"/>
            <a:ext cx="4431235" cy="769739"/>
          </a:xfrm>
          <a:prstGeom prst="wedgeRoundRectCallout">
            <a:avLst>
              <a:gd name="adj1" fmla="val -42919"/>
              <a:gd name="adj2" fmla="val 50733"/>
              <a:gd name="adj3" fmla="val 16667"/>
            </a:avLst>
          </a:prstGeom>
          <a:solidFill>
            <a:srgbClr val="D0DECB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 value customers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Build relationship | Cross-sell | Rebates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B71A6F-20F8-694C-80FD-0D1C3E511EB7}"/>
              </a:ext>
            </a:extLst>
          </p:cNvPr>
          <p:cNvGrpSpPr/>
          <p:nvPr/>
        </p:nvGrpSpPr>
        <p:grpSpPr>
          <a:xfrm>
            <a:off x="4230875" y="3621211"/>
            <a:ext cx="3083185" cy="1856045"/>
            <a:chOff x="4230875" y="3621211"/>
            <a:chExt cx="3083185" cy="185604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D23E945-1B5F-A84A-888F-B5A2D80EE749}"/>
                </a:ext>
              </a:extLst>
            </p:cNvPr>
            <p:cNvSpPr/>
            <p:nvPr/>
          </p:nvSpPr>
          <p:spPr>
            <a:xfrm>
              <a:off x="4230875" y="3621211"/>
              <a:ext cx="2410691" cy="1736436"/>
            </a:xfrm>
            <a:prstGeom prst="roundRect">
              <a:avLst/>
            </a:prstGeom>
            <a:solidFill>
              <a:srgbClr val="D0DECB"/>
            </a:solidFill>
            <a:ln w="635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F97A6-B267-4B4E-90F3-38BD2517FE44}"/>
                </a:ext>
              </a:extLst>
            </p:cNvPr>
            <p:cNvSpPr txBox="1"/>
            <p:nvPr/>
          </p:nvSpPr>
          <p:spPr>
            <a:xfrm>
              <a:off x="4478029" y="4295569"/>
              <a:ext cx="199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CULTIVATE</a:t>
              </a:r>
            </a:p>
          </p:txBody>
        </p:sp>
        <p:pic>
          <p:nvPicPr>
            <p:cNvPr id="1032" name="Picture 8" descr="Image result for profit icon">
              <a:extLst>
                <a:ext uri="{FF2B5EF4-FFF2-40B4-BE49-F238E27FC236}">
                  <a16:creationId xmlns:a16="http://schemas.microsoft.com/office/drawing/2014/main" id="{2B3D46F5-8F73-7A45-ABD3-CFA640658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160" y="4185356"/>
              <a:ext cx="1291900" cy="129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B207469D-A0D0-3F47-8A3C-11F50743997A}"/>
              </a:ext>
            </a:extLst>
          </p:cNvPr>
          <p:cNvSpPr/>
          <p:nvPr/>
        </p:nvSpPr>
        <p:spPr>
          <a:xfrm>
            <a:off x="7581337" y="1557825"/>
            <a:ext cx="4441966" cy="769739"/>
          </a:xfrm>
          <a:prstGeom prst="wedgeRoundRectCallout">
            <a:avLst>
              <a:gd name="adj1" fmla="val -48929"/>
              <a:gd name="adj2" fmla="val 2738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Major contributors to business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Cross-sell | Nurture relationships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C9721C-B4E6-EA46-BF15-631B706BC4F2}"/>
              </a:ext>
            </a:extLst>
          </p:cNvPr>
          <p:cNvGrpSpPr/>
          <p:nvPr/>
        </p:nvGrpSpPr>
        <p:grpSpPr>
          <a:xfrm>
            <a:off x="4230875" y="1592649"/>
            <a:ext cx="2846820" cy="1832613"/>
            <a:chOff x="4230875" y="1592649"/>
            <a:chExt cx="2846820" cy="183261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8BAF714-974F-B443-B614-0A9A90B4D40E}"/>
                </a:ext>
              </a:extLst>
            </p:cNvPr>
            <p:cNvSpPr/>
            <p:nvPr/>
          </p:nvSpPr>
          <p:spPr>
            <a:xfrm>
              <a:off x="4230875" y="1592649"/>
              <a:ext cx="2410691" cy="173643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34F354-0CF3-B841-A727-5CA1222D6962}"/>
                </a:ext>
              </a:extLst>
            </p:cNvPr>
            <p:cNvSpPr txBox="1"/>
            <p:nvPr/>
          </p:nvSpPr>
          <p:spPr>
            <a:xfrm>
              <a:off x="4478028" y="2255416"/>
              <a:ext cx="199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</a:rPr>
                <a:t>MAINTAIN</a:t>
              </a:r>
            </a:p>
          </p:txBody>
        </p:sp>
        <p:pic>
          <p:nvPicPr>
            <p:cNvPr id="1036" name="Picture 12" descr="Related image">
              <a:extLst>
                <a:ext uri="{FF2B5EF4-FFF2-40B4-BE49-F238E27FC236}">
                  <a16:creationId xmlns:a16="http://schemas.microsoft.com/office/drawing/2014/main" id="{2FA27532-5FB6-5E43-9570-931F92205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37" y="2553004"/>
              <a:ext cx="872258" cy="87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DEACF00F-8F25-1046-955C-E0458D0BEB8E}"/>
              </a:ext>
            </a:extLst>
          </p:cNvPr>
          <p:cNvSpPr/>
          <p:nvPr/>
        </p:nvSpPr>
        <p:spPr>
          <a:xfrm>
            <a:off x="7581336" y="4788062"/>
            <a:ext cx="4441967" cy="769739"/>
          </a:xfrm>
          <a:prstGeom prst="wedgeRoundRectCallout">
            <a:avLst>
              <a:gd name="adj1" fmla="val -50003"/>
              <a:gd name="adj2" fmla="val 19587"/>
              <a:gd name="adj3" fmla="val 16667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Profile customers for better decision making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3A888A-591E-CE4A-8832-470F3485F7AE}"/>
              </a:ext>
            </a:extLst>
          </p:cNvPr>
          <p:cNvGrpSpPr/>
          <p:nvPr/>
        </p:nvGrpSpPr>
        <p:grpSpPr>
          <a:xfrm>
            <a:off x="1311567" y="3614515"/>
            <a:ext cx="2545082" cy="1736436"/>
            <a:chOff x="1311567" y="3614515"/>
            <a:chExt cx="2545082" cy="173643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011D9BD-FB58-B840-AFF7-8E89164010C4}"/>
                </a:ext>
              </a:extLst>
            </p:cNvPr>
            <p:cNvSpPr/>
            <p:nvPr/>
          </p:nvSpPr>
          <p:spPr>
            <a:xfrm>
              <a:off x="1311567" y="3614515"/>
              <a:ext cx="2410691" cy="173643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8EAB28-893F-7B4F-9B05-23BEEC7C7D08}"/>
                </a:ext>
              </a:extLst>
            </p:cNvPr>
            <p:cNvSpPr txBox="1"/>
            <p:nvPr/>
          </p:nvSpPr>
          <p:spPr>
            <a:xfrm>
              <a:off x="1518452" y="4288873"/>
              <a:ext cx="199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</a:rPr>
                <a:t>DIVEST ?</a:t>
              </a:r>
            </a:p>
          </p:txBody>
        </p:sp>
        <p:pic>
          <p:nvPicPr>
            <p:cNvPr id="1044" name="Picture 20" descr="Image result for question mark icon">
              <a:extLst>
                <a:ext uri="{FF2B5EF4-FFF2-40B4-BE49-F238E27FC236}">
                  <a16:creationId xmlns:a16="http://schemas.microsoft.com/office/drawing/2014/main" id="{950534B7-7A4E-D14A-86F0-6A1AE0C2F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712" y="4511585"/>
              <a:ext cx="515937" cy="77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4" descr="Image result for customer lifetime value">
            <a:extLst>
              <a:ext uri="{FF2B5EF4-FFF2-40B4-BE49-F238E27FC236}">
                <a16:creationId xmlns:a16="http://schemas.microsoft.com/office/drawing/2014/main" id="{3010DD6F-34FA-2243-B2F1-636F7ED9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3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3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DD680E-DF34-434F-9B9D-410FFBC4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54" y="712399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337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292656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Appendix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1" y="1960801"/>
            <a:ext cx="7361003" cy="1816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6211" y="1269662"/>
            <a:ext cx="11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Gradient Boosting came as the champion model with least MSE for both train and test data</a:t>
            </a:r>
          </a:p>
        </p:txBody>
      </p:sp>
    </p:spTree>
    <p:extLst>
      <p:ext uri="{BB962C8B-B14F-4D97-AF65-F5344CB8AC3E}">
        <p14:creationId xmlns:p14="http://schemas.microsoft.com/office/powerpoint/2010/main" val="139916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292656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Appendix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6211" y="1269662"/>
            <a:ext cx="11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Top 5 important variables for churn model when we choose Gradient Boosting as the final model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6" y="2262362"/>
            <a:ext cx="10363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6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Outline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C2977B4-6A5D-FA4E-9C98-45192CFE1DC3}"/>
              </a:ext>
            </a:extLst>
          </p:cNvPr>
          <p:cNvSpPr txBox="1">
            <a:spLocks/>
          </p:cNvSpPr>
          <p:nvPr/>
        </p:nvSpPr>
        <p:spPr>
          <a:xfrm>
            <a:off x="1058592" y="1664519"/>
            <a:ext cx="10139839" cy="38218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Introduction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Approach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Results &amp; Insights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Recommendations</a:t>
            </a:r>
          </a:p>
          <a:p>
            <a:pPr>
              <a:lnSpc>
                <a:spcPct val="200000"/>
              </a:lnSpc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9" name="Google Shape;478;p39">
            <a:extLst>
              <a:ext uri="{FF2B5EF4-FFF2-40B4-BE49-F238E27FC236}">
                <a16:creationId xmlns:a16="http://schemas.microsoft.com/office/drawing/2014/main" id="{C74284EF-4B5A-6940-8A9F-6CD54F1446A2}"/>
              </a:ext>
            </a:extLst>
          </p:cNvPr>
          <p:cNvGrpSpPr/>
          <p:nvPr/>
        </p:nvGrpSpPr>
        <p:grpSpPr>
          <a:xfrm>
            <a:off x="410583" y="1994425"/>
            <a:ext cx="440954" cy="408728"/>
            <a:chOff x="3955900" y="2984500"/>
            <a:chExt cx="414000" cy="422525"/>
          </a:xfrm>
          <a:solidFill>
            <a:schemeClr val="bg1"/>
          </a:solidFill>
        </p:grpSpPr>
        <p:sp>
          <p:nvSpPr>
            <p:cNvPr id="10" name="Google Shape;479;p39">
              <a:extLst>
                <a:ext uri="{FF2B5EF4-FFF2-40B4-BE49-F238E27FC236}">
                  <a16:creationId xmlns:a16="http://schemas.microsoft.com/office/drawing/2014/main" id="{59FC27FC-9329-1943-A341-48A3915CC050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" name="Google Shape;480;p39">
              <a:extLst>
                <a:ext uri="{FF2B5EF4-FFF2-40B4-BE49-F238E27FC236}">
                  <a16:creationId xmlns:a16="http://schemas.microsoft.com/office/drawing/2014/main" id="{FDE9E4E4-C2AA-C547-B95B-21CD92C62013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" name="Google Shape;481;p39">
              <a:extLst>
                <a:ext uri="{FF2B5EF4-FFF2-40B4-BE49-F238E27FC236}">
                  <a16:creationId xmlns:a16="http://schemas.microsoft.com/office/drawing/2014/main" id="{82238E3C-0A5E-4240-BA8D-F9BD22F81BC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3" name="Google Shape;503;p39">
            <a:extLst>
              <a:ext uri="{FF2B5EF4-FFF2-40B4-BE49-F238E27FC236}">
                <a16:creationId xmlns:a16="http://schemas.microsoft.com/office/drawing/2014/main" id="{EFEFB7C9-E2DC-A740-94E7-BCE4CCC21A21}"/>
              </a:ext>
            </a:extLst>
          </p:cNvPr>
          <p:cNvGrpSpPr/>
          <p:nvPr/>
        </p:nvGrpSpPr>
        <p:grpSpPr>
          <a:xfrm>
            <a:off x="410583" y="3671758"/>
            <a:ext cx="482546" cy="321328"/>
            <a:chOff x="3936375" y="3703750"/>
            <a:chExt cx="453050" cy="332175"/>
          </a:xfrm>
          <a:solidFill>
            <a:schemeClr val="bg1"/>
          </a:solidFill>
        </p:grpSpPr>
        <p:sp>
          <p:nvSpPr>
            <p:cNvPr id="14" name="Google Shape;504;p39">
              <a:extLst>
                <a:ext uri="{FF2B5EF4-FFF2-40B4-BE49-F238E27FC236}">
                  <a16:creationId xmlns:a16="http://schemas.microsoft.com/office/drawing/2014/main" id="{FCD8C37F-6F85-1244-A2F5-32CA7EB4FE9C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5;p39">
              <a:extLst>
                <a:ext uri="{FF2B5EF4-FFF2-40B4-BE49-F238E27FC236}">
                  <a16:creationId xmlns:a16="http://schemas.microsoft.com/office/drawing/2014/main" id="{B35A638D-AA27-1843-9743-43C1ACFA8453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6;p39">
              <a:extLst>
                <a:ext uri="{FF2B5EF4-FFF2-40B4-BE49-F238E27FC236}">
                  <a16:creationId xmlns:a16="http://schemas.microsoft.com/office/drawing/2014/main" id="{5E0527E5-F3B3-7046-941D-56B20DF16F7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7;p39">
              <a:extLst>
                <a:ext uri="{FF2B5EF4-FFF2-40B4-BE49-F238E27FC236}">
                  <a16:creationId xmlns:a16="http://schemas.microsoft.com/office/drawing/2014/main" id="{B726F264-2DCA-C84E-BAA7-15570315DC7E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8;p39">
              <a:extLst>
                <a:ext uri="{FF2B5EF4-FFF2-40B4-BE49-F238E27FC236}">
                  <a16:creationId xmlns:a16="http://schemas.microsoft.com/office/drawing/2014/main" id="{A15FE0CC-B98B-B44F-BFDE-3994A83F54B5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54;p39">
            <a:extLst>
              <a:ext uri="{FF2B5EF4-FFF2-40B4-BE49-F238E27FC236}">
                <a16:creationId xmlns:a16="http://schemas.microsoft.com/office/drawing/2014/main" id="{4EB283EF-6448-BC4E-8C35-93B1EFDB1579}"/>
              </a:ext>
            </a:extLst>
          </p:cNvPr>
          <p:cNvGrpSpPr/>
          <p:nvPr/>
        </p:nvGrpSpPr>
        <p:grpSpPr>
          <a:xfrm>
            <a:off x="389760" y="4491781"/>
            <a:ext cx="447451" cy="375670"/>
            <a:chOff x="5975075" y="2327500"/>
            <a:chExt cx="420100" cy="388350"/>
          </a:xfrm>
          <a:solidFill>
            <a:schemeClr val="bg1"/>
          </a:solidFill>
        </p:grpSpPr>
        <p:sp>
          <p:nvSpPr>
            <p:cNvPr id="26" name="Google Shape;455;p39">
              <a:extLst>
                <a:ext uri="{FF2B5EF4-FFF2-40B4-BE49-F238E27FC236}">
                  <a16:creationId xmlns:a16="http://schemas.microsoft.com/office/drawing/2014/main" id="{2AD3E98F-7A7F-EA4C-875D-F5C6BA7FC8A1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56;p39">
              <a:extLst>
                <a:ext uri="{FF2B5EF4-FFF2-40B4-BE49-F238E27FC236}">
                  <a16:creationId xmlns:a16="http://schemas.microsoft.com/office/drawing/2014/main" id="{AD94924A-23BD-314C-BCEB-1C8BF744F0B2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Round Same Side Corner Rectangle 19">
            <a:extLst>
              <a:ext uri="{FF2B5EF4-FFF2-40B4-BE49-F238E27FC236}">
                <a16:creationId xmlns:a16="http://schemas.microsoft.com/office/drawing/2014/main" id="{85AA5CFC-CD5E-A245-91A8-739B251BEB7B}"/>
              </a:ext>
            </a:extLst>
          </p:cNvPr>
          <p:cNvSpPr/>
          <p:nvPr/>
        </p:nvSpPr>
        <p:spPr>
          <a:xfrm>
            <a:off x="423235" y="2778873"/>
            <a:ext cx="434269" cy="461732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4" name="Picture 4" descr="Image result for customer lifetime value">
            <a:extLst>
              <a:ext uri="{FF2B5EF4-FFF2-40B4-BE49-F238E27FC236}">
                <a16:creationId xmlns:a16="http://schemas.microsoft.com/office/drawing/2014/main" id="{5217848D-B9CF-E049-A19F-72DE3CFC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292656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Appendix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6211" y="1269662"/>
            <a:ext cx="11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Top 5 important variables for margin model when we choose Gradient Boosting as the final model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734"/>
            <a:ext cx="1172008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8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292656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Appendix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6211" y="1269662"/>
            <a:ext cx="11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Results for CFV score model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1" y="1960801"/>
            <a:ext cx="4238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INTRODUCTION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BA083E-D46F-904E-A4EE-114FBBB32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438920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miro.medium.com/max/1200/1*YRq10sAcj2ScV2TirdSKBg.png">
            <a:extLst>
              <a:ext uri="{FF2B5EF4-FFF2-40B4-BE49-F238E27FC236}">
                <a16:creationId xmlns:a16="http://schemas.microsoft.com/office/drawing/2014/main" id="{701BBC36-277A-CC4D-A813-D9D299E43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6" t="13321" r="2735" b="14882"/>
          <a:stretch/>
        </p:blipFill>
        <p:spPr bwMode="auto">
          <a:xfrm>
            <a:off x="1699740" y="2294672"/>
            <a:ext cx="1914934" cy="118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798A9-2B64-4D44-A51B-E083FCE807C0}"/>
              </a:ext>
            </a:extLst>
          </p:cNvPr>
          <p:cNvSpPr txBox="1"/>
          <p:nvPr/>
        </p:nvSpPr>
        <p:spPr>
          <a:xfrm>
            <a:off x="536080" y="3607216"/>
            <a:ext cx="442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Expected customer churn: 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26%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51C0A-D19C-DE44-9EA8-29669B8E99E4}"/>
              </a:ext>
            </a:extLst>
          </p:cNvPr>
          <p:cNvSpPr txBox="1"/>
          <p:nvPr/>
        </p:nvSpPr>
        <p:spPr>
          <a:xfrm>
            <a:off x="6198664" y="3607215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Expected loss in margin: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$864,000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A516FA0A-5BA9-3F46-8EE9-6845AEA6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49" y="2103734"/>
            <a:ext cx="1204921" cy="12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ustomer lifetime value">
            <a:extLst>
              <a:ext uri="{FF2B5EF4-FFF2-40B4-BE49-F238E27FC236}">
                <a16:creationId xmlns:a16="http://schemas.microsoft.com/office/drawing/2014/main" id="{F91DD4A3-F5F1-934A-ACE3-5C60A236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DATA DESCRIPTION</a:t>
            </a:r>
            <a:endParaRPr lang="en-US" sz="4000" b="0" i="0" u="none" strike="noStrike" cap="none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BA083E-D46F-904E-A4EE-114FBBB32108}"/>
              </a:ext>
            </a:extLst>
          </p:cNvPr>
          <p:cNvGraphicFramePr/>
          <p:nvPr/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5AD9E-99A6-E746-959B-0BCF3BBAE372}"/>
              </a:ext>
            </a:extLst>
          </p:cNvPr>
          <p:cNvSpPr txBox="1"/>
          <p:nvPr/>
        </p:nvSpPr>
        <p:spPr>
          <a:xfrm>
            <a:off x="740664" y="1664208"/>
            <a:ext cx="252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CHURN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94421-5887-9A47-B41B-9EA2B7178B86}"/>
              </a:ext>
            </a:extLst>
          </p:cNvPr>
          <p:cNvSpPr txBox="1"/>
          <p:nvPr/>
        </p:nvSpPr>
        <p:spPr>
          <a:xfrm>
            <a:off x="4934712" y="1664208"/>
            <a:ext cx="252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MARGIN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7FC28-F642-544B-A288-F93691AB1286}"/>
              </a:ext>
            </a:extLst>
          </p:cNvPr>
          <p:cNvSpPr txBox="1"/>
          <p:nvPr/>
        </p:nvSpPr>
        <p:spPr>
          <a:xfrm>
            <a:off x="9334881" y="1664208"/>
            <a:ext cx="2523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DEMOGRAHPIC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EBD83-CAAC-C549-9313-4B1533414639}"/>
              </a:ext>
            </a:extLst>
          </p:cNvPr>
          <p:cNvSpPr txBox="1"/>
          <p:nvPr/>
        </p:nvSpPr>
        <p:spPr>
          <a:xfrm>
            <a:off x="740664" y="5096733"/>
            <a:ext cx="1047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Unique number of customers: 239,356</a:t>
            </a:r>
          </a:p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9" name="Graphic 18" descr="User network">
            <a:extLst>
              <a:ext uri="{FF2B5EF4-FFF2-40B4-BE49-F238E27FC236}">
                <a16:creationId xmlns:a16="http://schemas.microsoft.com/office/drawing/2014/main" id="{75EB9415-33F2-4356-8030-CD5D996D9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6542" y="2302755"/>
            <a:ext cx="2235523" cy="223552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5D9BD4E-FD66-0B49-BFB3-ED06FD81B9C9}"/>
              </a:ext>
            </a:extLst>
          </p:cNvPr>
          <p:cNvGrpSpPr/>
          <p:nvPr/>
        </p:nvGrpSpPr>
        <p:grpSpPr>
          <a:xfrm>
            <a:off x="4498613" y="2807476"/>
            <a:ext cx="3494179" cy="1450982"/>
            <a:chOff x="4934712" y="2441715"/>
            <a:chExt cx="3494179" cy="14509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AFF6E4-E121-4E17-AF9B-4A2D739321AE}"/>
                </a:ext>
              </a:extLst>
            </p:cNvPr>
            <p:cNvSpPr txBox="1"/>
            <p:nvPr/>
          </p:nvSpPr>
          <p:spPr>
            <a:xfrm>
              <a:off x="7393852" y="2578804"/>
              <a:ext cx="1035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4">
                      <a:lumMod val="75000"/>
                    </a:schemeClr>
                  </a:solidFill>
                </a:rPr>
                <a:t>%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856548-13BA-864A-90BE-DA8BEA9F59B6}"/>
                </a:ext>
              </a:extLst>
            </p:cNvPr>
            <p:cNvGrpSpPr/>
            <p:nvPr/>
          </p:nvGrpSpPr>
          <p:grpSpPr>
            <a:xfrm>
              <a:off x="4934712" y="2441715"/>
              <a:ext cx="2904744" cy="1450982"/>
              <a:chOff x="4934712" y="2441715"/>
              <a:chExt cx="2904744" cy="1450982"/>
            </a:xfrm>
          </p:grpSpPr>
          <p:pic>
            <p:nvPicPr>
              <p:cNvPr id="5" name="Graphic 4" descr="Coins">
                <a:extLst>
                  <a:ext uri="{FF2B5EF4-FFF2-40B4-BE49-F238E27FC236}">
                    <a16:creationId xmlns:a16="http://schemas.microsoft.com/office/drawing/2014/main" id="{24C09C4D-6BD5-49AB-953D-1B6BC5332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96712" y="29665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Coins">
                <a:extLst>
                  <a:ext uri="{FF2B5EF4-FFF2-40B4-BE49-F238E27FC236}">
                    <a16:creationId xmlns:a16="http://schemas.microsoft.com/office/drawing/2014/main" id="{3F6BEE68-D748-4415-A272-32952565E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34712" y="297829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Coins">
                <a:extLst>
                  <a:ext uri="{FF2B5EF4-FFF2-40B4-BE49-F238E27FC236}">
                    <a16:creationId xmlns:a16="http://schemas.microsoft.com/office/drawing/2014/main" id="{618C6970-FE6F-4D25-AC18-8A491DAC2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48680" y="24417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phic 16" descr="Coins">
                <a:extLst>
                  <a:ext uri="{FF2B5EF4-FFF2-40B4-BE49-F238E27FC236}">
                    <a16:creationId xmlns:a16="http://schemas.microsoft.com/office/drawing/2014/main" id="{A30C0116-EC4C-4E93-8F80-A117AB33C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76765" y="269060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F614AD3-6162-4805-A1E9-DE19241BCC48}"/>
                  </a:ext>
                </a:extLst>
              </p:cNvPr>
              <p:cNvSpPr/>
              <p:nvPr/>
            </p:nvSpPr>
            <p:spPr>
              <a:xfrm>
                <a:off x="6611112" y="2515209"/>
                <a:ext cx="1228344" cy="119620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Arrow Slight curve">
                <a:extLst>
                  <a:ext uri="{FF2B5EF4-FFF2-40B4-BE49-F238E27FC236}">
                    <a16:creationId xmlns:a16="http://schemas.microsoft.com/office/drawing/2014/main" id="{FA68A76B-F891-4208-8D90-3F2FF8A8C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87861" y="2578804"/>
                <a:ext cx="640222" cy="640222"/>
              </a:xfrm>
              <a:prstGeom prst="rect">
                <a:avLst/>
              </a:prstGeom>
            </p:spPr>
          </p:pic>
        </p:grpSp>
      </p:grpSp>
      <p:pic>
        <p:nvPicPr>
          <p:cNvPr id="20" name="Picture 4" descr="Image result for customer lifetime value">
            <a:extLst>
              <a:ext uri="{FF2B5EF4-FFF2-40B4-BE49-F238E27FC236}">
                <a16:creationId xmlns:a16="http://schemas.microsoft.com/office/drawing/2014/main" id="{7C5B3C88-E180-9D40-8F63-74C31BDD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F9DF049E-DD92-614F-AD18-6C6F0889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6" y="2441715"/>
            <a:ext cx="2840940" cy="213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APPROACH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A7C0C4-96BB-7E41-AABD-BC567B91C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418193"/>
              </p:ext>
            </p:extLst>
          </p:nvPr>
        </p:nvGraphicFramePr>
        <p:xfrm>
          <a:off x="342900" y="2286000"/>
          <a:ext cx="11515725" cy="171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452F9A3-CB46-9D44-AF71-00C2AB6B2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925953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4" descr="Image result for customer lifetime value">
            <a:extLst>
              <a:ext uri="{FF2B5EF4-FFF2-40B4-BE49-F238E27FC236}">
                <a16:creationId xmlns:a16="http://schemas.microsoft.com/office/drawing/2014/main" id="{A29A076B-7DF3-E54F-829E-7292AA9BC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0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APPROACH</a:t>
            </a:r>
            <a:endParaRPr lang="en-US" sz="4000" b="0" i="0" u="none" strike="noStrike" cap="none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BA083E-D46F-904E-A4EE-114FBBB32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050106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044744-8EDB-7846-9E3B-287F5F9061FD}"/>
              </a:ext>
            </a:extLst>
          </p:cNvPr>
          <p:cNvSpPr/>
          <p:nvPr/>
        </p:nvSpPr>
        <p:spPr>
          <a:xfrm>
            <a:off x="1769423" y="1900052"/>
            <a:ext cx="3099460" cy="1401288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CHURN MODELING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C93D1E-F8CC-184D-BF48-0A1646D38520}"/>
              </a:ext>
            </a:extLst>
          </p:cNvPr>
          <p:cNvSpPr/>
          <p:nvPr/>
        </p:nvSpPr>
        <p:spPr>
          <a:xfrm>
            <a:off x="1769423" y="3803346"/>
            <a:ext cx="3099460" cy="1401288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MARGIN MODELING</a:t>
            </a:r>
          </a:p>
        </p:txBody>
      </p:sp>
      <p:pic>
        <p:nvPicPr>
          <p:cNvPr id="1026" name="Picture 2" descr="https://www.latentview.com/wp-content/uploads/2016/09/Ways-to-improve-customer-lifetime-value-CLV-using-analytics.jpg">
            <a:extLst>
              <a:ext uri="{FF2B5EF4-FFF2-40B4-BE49-F238E27FC236}">
                <a16:creationId xmlns:a16="http://schemas.microsoft.com/office/drawing/2014/main" id="{B2AE36DF-7E38-3743-BF3F-FCC4F28EA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" t="40173" r="54609"/>
          <a:stretch/>
        </p:blipFill>
        <p:spPr bwMode="auto">
          <a:xfrm>
            <a:off x="7802089" y="2199465"/>
            <a:ext cx="2635358" cy="2536257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E0441F-3970-E84C-98BD-249F8B5C7ECE}"/>
              </a:ext>
            </a:extLst>
          </p:cNvPr>
          <p:cNvSpPr txBox="1"/>
          <p:nvPr/>
        </p:nvSpPr>
        <p:spPr>
          <a:xfrm>
            <a:off x="7127780" y="4828934"/>
            <a:ext cx="398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CUSTOMER FUTURE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71906-BE8D-C84E-B356-4AE89A6F99D2}"/>
              </a:ext>
            </a:extLst>
          </p:cNvPr>
          <p:cNvCxnSpPr/>
          <p:nvPr/>
        </p:nvCxnSpPr>
        <p:spPr>
          <a:xfrm>
            <a:off x="4986338" y="2600696"/>
            <a:ext cx="2543175" cy="866897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4D4DE8-95A4-704B-8911-45716DA14C96}"/>
              </a:ext>
            </a:extLst>
          </p:cNvPr>
          <p:cNvCxnSpPr>
            <a:cxnSpLocks/>
          </p:cNvCxnSpPr>
          <p:nvPr/>
        </p:nvCxnSpPr>
        <p:spPr>
          <a:xfrm flipV="1">
            <a:off x="4986338" y="3662680"/>
            <a:ext cx="2543175" cy="841311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4" descr="Image result for customer lifetime value">
            <a:extLst>
              <a:ext uri="{FF2B5EF4-FFF2-40B4-BE49-F238E27FC236}">
                <a16:creationId xmlns:a16="http://schemas.microsoft.com/office/drawing/2014/main" id="{43191148-EB65-1640-8012-4115DBD5F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1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CHURN by TIER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BA083E-D46F-904E-A4EE-114FBBB32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679906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C9D76C0-7228-FC4A-993E-F9509F56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249" y="1200813"/>
            <a:ext cx="6906340" cy="4613616"/>
          </a:xfrm>
          <a:prstGeom prst="rect">
            <a:avLst/>
          </a:prstGeom>
        </p:spPr>
      </p:pic>
      <p:pic>
        <p:nvPicPr>
          <p:cNvPr id="8" name="Picture 4" descr="Image result for customer lifetime value">
            <a:extLst>
              <a:ext uri="{FF2B5EF4-FFF2-40B4-BE49-F238E27FC236}">
                <a16:creationId xmlns:a16="http://schemas.microsoft.com/office/drawing/2014/main" id="{DB4DE3DC-D06F-1444-B225-5175313D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9A691B-B81B-0244-AB40-A11D3EE02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2656" y="1350004"/>
            <a:ext cx="2275969" cy="7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Clr>
                <a:srgbClr val="000000"/>
              </a:buClr>
              <a:buSzPts val="3000"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AVERAGE PURCHASE by TIER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&amp;</a:t>
            </a: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CHURN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104808-EBD9-4144-9161-0141302C3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147583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CB4C02B-0141-8A41-8FFC-D3123462E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910" y="1196754"/>
            <a:ext cx="7183225" cy="4736765"/>
          </a:xfrm>
          <a:prstGeom prst="rect">
            <a:avLst/>
          </a:prstGeom>
        </p:spPr>
      </p:pic>
      <p:pic>
        <p:nvPicPr>
          <p:cNvPr id="8" name="Picture 4" descr="Image result for customer lifetime value">
            <a:extLst>
              <a:ext uri="{FF2B5EF4-FFF2-40B4-BE49-F238E27FC236}">
                <a16:creationId xmlns:a16="http://schemas.microsoft.com/office/drawing/2014/main" id="{D5094453-138D-AC45-B5B2-07DC633F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27EC7-9912-B842-981C-11F9CA3FE9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2656" y="1350004"/>
            <a:ext cx="2275969" cy="7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5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29">
            <a:extLst>
              <a:ext uri="{FF2B5EF4-FFF2-40B4-BE49-F238E27FC236}">
                <a16:creationId xmlns:a16="http://schemas.microsoft.com/office/drawing/2014/main" id="{5857892D-A6D8-7D43-9938-51768A688A43}"/>
              </a:ext>
            </a:extLst>
          </p:cNvPr>
          <p:cNvSpPr txBox="1"/>
          <p:nvPr/>
        </p:nvSpPr>
        <p:spPr>
          <a:xfrm>
            <a:off x="536080" y="338838"/>
            <a:ext cx="10896813" cy="9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Average Email Count  by TIER &amp; CHURN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D1182-EEF3-3749-A87F-CE4C98B6FAF1}"/>
              </a:ext>
            </a:extLst>
          </p:cNvPr>
          <p:cNvCxnSpPr/>
          <p:nvPr/>
        </p:nvCxnSpPr>
        <p:spPr>
          <a:xfrm>
            <a:off x="0" y="6003544"/>
            <a:ext cx="12192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30400-1448-5A44-81D6-2F8096D9394F}"/>
              </a:ext>
            </a:extLst>
          </p:cNvPr>
          <p:cNvCxnSpPr>
            <a:cxnSpLocks/>
          </p:cNvCxnSpPr>
          <p:nvPr/>
        </p:nvCxnSpPr>
        <p:spPr>
          <a:xfrm>
            <a:off x="342900" y="1126728"/>
            <a:ext cx="11515725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BB8C776-0194-C64C-93E7-2B3EB0074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717114"/>
              </p:ext>
            </p:extLst>
          </p:nvPr>
        </p:nvGraphicFramePr>
        <p:xfrm>
          <a:off x="0" y="6200078"/>
          <a:ext cx="12192000" cy="501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93F7E07-E168-F048-8C5C-CF9D7F06D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86" y="1231138"/>
            <a:ext cx="6872139" cy="4583291"/>
          </a:xfrm>
          <a:prstGeom prst="rect">
            <a:avLst/>
          </a:prstGeom>
        </p:spPr>
      </p:pic>
      <p:pic>
        <p:nvPicPr>
          <p:cNvPr id="10" name="Picture 4" descr="Image result for customer lifetime value">
            <a:extLst>
              <a:ext uri="{FF2B5EF4-FFF2-40B4-BE49-F238E27FC236}">
                <a16:creationId xmlns:a16="http://schemas.microsoft.com/office/drawing/2014/main" id="{FEB54CC6-269C-084B-A6C3-387E987C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942" y="153446"/>
            <a:ext cx="2021058" cy="9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10C8B4-84D0-5249-892E-30A40B809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2656" y="1350004"/>
            <a:ext cx="2275969" cy="7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476</Words>
  <Application>Microsoft Office PowerPoint</Application>
  <PresentationFormat>Widescreen</PresentationFormat>
  <Paragraphs>171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Office Theme</vt:lpstr>
      <vt:lpstr>CUSTOMER LIFETIME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SAI TEJA SAGI</cp:lastModifiedBy>
  <cp:revision>62</cp:revision>
  <dcterms:created xsi:type="dcterms:W3CDTF">2019-10-18T15:54:18Z</dcterms:created>
  <dcterms:modified xsi:type="dcterms:W3CDTF">2020-04-29T23:47:08Z</dcterms:modified>
</cp:coreProperties>
</file>