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2"/>
  </p:notesMasterIdLst>
  <p:handoutMasterIdLst>
    <p:handoutMasterId r:id="rId13"/>
  </p:handoutMasterIdLst>
  <p:sldIdLst>
    <p:sldId id="258" r:id="rId5"/>
    <p:sldId id="268" r:id="rId6"/>
    <p:sldId id="269" r:id="rId7"/>
    <p:sldId id="270" r:id="rId8"/>
    <p:sldId id="273" r:id="rId9"/>
    <p:sldId id="266" r:id="rId10"/>
    <p:sldId id="27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65" autoAdjust="0"/>
  </p:normalViewPr>
  <p:slideViewPr>
    <p:cSldViewPr snapToGrid="0" showGuides="1">
      <p:cViewPr varScale="1">
        <p:scale>
          <a:sx n="85" d="100"/>
          <a:sy n="85" d="100"/>
        </p:scale>
        <p:origin x="974" y="86"/>
      </p:cViewPr>
      <p:guideLst>
        <p:guide orient="horz" pos="2160"/>
        <p:guide pos="3840"/>
      </p:guideLst>
    </p:cSldViewPr>
  </p:slideViewPr>
  <p:notesTextViewPr>
    <p:cViewPr>
      <p:scale>
        <a:sx n="1" d="1"/>
        <a:sy n="1" d="1"/>
      </p:scale>
      <p:origin x="0" y="0"/>
    </p:cViewPr>
  </p:notesTextViewPr>
  <p:sorterViewPr>
    <p:cViewPr>
      <p:scale>
        <a:sx n="100" d="100"/>
        <a:sy n="100" d="100"/>
      </p:scale>
      <p:origin x="0" y="-413"/>
    </p:cViewPr>
  </p:sorterViewPr>
  <p:notesViewPr>
    <p:cSldViewPr snapToGrid="0">
      <p:cViewPr varScale="1">
        <p:scale>
          <a:sx n="60" d="100"/>
          <a:sy n="60" d="100"/>
        </p:scale>
        <p:origin x="2424" y="1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151B4DD-15C8-4661-884B-618628EC128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678A688-EE94-44BF-A9B6-FD51CF6D64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50357-9784-4A90-96B4-0B331B4230FA}" type="datetimeFigureOut">
              <a:rPr lang="en-US" smtClean="0"/>
              <a:t>6/14/2024</a:t>
            </a:fld>
            <a:endParaRPr lang="en-US" dirty="0"/>
          </a:p>
        </p:txBody>
      </p:sp>
      <p:sp>
        <p:nvSpPr>
          <p:cNvPr id="4" name="Footer Placeholder 3">
            <a:extLst>
              <a:ext uri="{FF2B5EF4-FFF2-40B4-BE49-F238E27FC236}">
                <a16:creationId xmlns:a16="http://schemas.microsoft.com/office/drawing/2014/main" id="{97CB2C68-562A-4D2A-9890-4436EDCEC7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41883F-BA65-4049-B6C2-7C1A5A6D086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6150802-3B37-42FB-BECC-88074371FEFB}" type="slidenum">
              <a:rPr lang="en-US" smtClean="0"/>
              <a:t>‹#›</a:t>
            </a:fld>
            <a:endParaRPr lang="en-US" dirty="0"/>
          </a:p>
        </p:txBody>
      </p:sp>
    </p:spTree>
    <p:extLst>
      <p:ext uri="{BB962C8B-B14F-4D97-AF65-F5344CB8AC3E}">
        <p14:creationId xmlns:p14="http://schemas.microsoft.com/office/powerpoint/2010/main" val="9680793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6/14/2024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3179795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2243169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a:p>
        </p:txBody>
      </p:sp>
    </p:spTree>
    <p:extLst>
      <p:ext uri="{BB962C8B-B14F-4D97-AF65-F5344CB8AC3E}">
        <p14:creationId xmlns:p14="http://schemas.microsoft.com/office/powerpoint/2010/main" val="3328078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5</a:t>
            </a:fld>
            <a:endParaRPr lang="en-US" noProof="0" dirty="0"/>
          </a:p>
        </p:txBody>
      </p:sp>
    </p:spTree>
    <p:extLst>
      <p:ext uri="{BB962C8B-B14F-4D97-AF65-F5344CB8AC3E}">
        <p14:creationId xmlns:p14="http://schemas.microsoft.com/office/powerpoint/2010/main" val="2712020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6</a:t>
            </a:fld>
            <a:endParaRPr lang="en-US" noProof="0" dirty="0"/>
          </a:p>
        </p:txBody>
      </p:sp>
    </p:spTree>
    <p:extLst>
      <p:ext uri="{BB962C8B-B14F-4D97-AF65-F5344CB8AC3E}">
        <p14:creationId xmlns:p14="http://schemas.microsoft.com/office/powerpoint/2010/main" val="2489023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7</a:t>
            </a:fld>
            <a:endParaRPr lang="en-US" noProof="0" dirty="0"/>
          </a:p>
        </p:txBody>
      </p:sp>
    </p:spTree>
    <p:extLst>
      <p:ext uri="{BB962C8B-B14F-4D97-AF65-F5344CB8AC3E}">
        <p14:creationId xmlns:p14="http://schemas.microsoft.com/office/powerpoint/2010/main" val="13235908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0.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4"/>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grpSp>
        <p:nvGrpSpPr>
          <p:cNvPr id="11" name="Group 10">
            <a:extLst>
              <a:ext uri="{FF2B5EF4-FFF2-40B4-BE49-F238E27FC236}">
                <a16:creationId xmlns:a16="http://schemas.microsoft.com/office/drawing/2014/main" id="{322A2F12-9117-4B68-80A7-10EC293F01F8}"/>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AAF7CCD5-D217-463B-844E-D697B3459C91}"/>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70AB33E-36FA-416E-9307-1C85125C0DA4}"/>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52518C90-D74B-4D84-AE06-554644DE33DC}"/>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Tree>
    <p:extLst>
      <p:ext uri="{BB962C8B-B14F-4D97-AF65-F5344CB8AC3E}">
        <p14:creationId xmlns:p14="http://schemas.microsoft.com/office/powerpoint/2010/main" val="187995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EC519AB8-2D8F-4EE5-B4E4-7A48430A4C96}"/>
              </a:ext>
            </a:extLst>
          </p:cNvPr>
          <p:cNvSpPr>
            <a:spLocks noGrp="1"/>
          </p:cNvSpPr>
          <p:nvPr>
            <p:ph type="title"/>
          </p:nvPr>
        </p:nvSpPr>
        <p:spPr>
          <a:xfrm>
            <a:off x="6372998" y="3309109"/>
            <a:ext cx="5163222" cy="673365"/>
          </a:xfrm>
          <a:noFill/>
        </p:spPr>
        <p:txBody>
          <a:bodyPr wrap="square" rtlCol="0">
            <a:noAutofit/>
          </a:bodyPr>
          <a:lstStyle>
            <a:lvl1pPr>
              <a:defRPr lang="en-US" sz="6000" b="1" cap="all" baseline="0">
                <a:solidFill>
                  <a:schemeClr val="accent4"/>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pic>
        <p:nvPicPr>
          <p:cNvPr id="18"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541475" y="4452337"/>
            <a:ext cx="387795" cy="387795"/>
          </a:xfrm>
          <a:prstGeom prst="rect">
            <a:avLst/>
          </a:prstGeom>
        </p:spPr>
      </p:pic>
      <p:pic>
        <p:nvPicPr>
          <p:cNvPr id="23"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32666C42-DD4B-4BFA-BE15-4D20CFD5DD60}"/>
              </a:ext>
            </a:extLst>
          </p:cNvPr>
          <p:cNvSpPr>
            <a:spLocks noGrp="1"/>
          </p:cNvSpPr>
          <p:nvPr>
            <p:ph type="title"/>
          </p:nvPr>
        </p:nvSpPr>
        <p:spPr>
          <a:xfrm>
            <a:off x="6347744" y="3275218"/>
            <a:ext cx="5188475" cy="826628"/>
          </a:xfrm>
          <a:noFill/>
        </p:spPr>
        <p:txBody>
          <a:bodyPr wrap="square" rtlCol="0">
            <a:noAutofit/>
          </a:bodyPr>
          <a:lstStyle>
            <a:lvl1pPr>
              <a:defRPr lang="en-US" sz="6000" b="1" cap="all" baseline="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00078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67165219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4" name="Title 3">
            <a:extLst>
              <a:ext uri="{FF2B5EF4-FFF2-40B4-BE49-F238E27FC236}">
                <a16:creationId xmlns:a16="http://schemas.microsoft.com/office/drawing/2014/main" id="{48706DBD-D7E1-4734-A193-C7FE296EA001}"/>
              </a:ext>
            </a:extLst>
          </p:cNvPr>
          <p:cNvSpPr>
            <a:spLocks noGrp="1"/>
          </p:cNvSpPr>
          <p:nvPr>
            <p:ph type="title"/>
          </p:nvPr>
        </p:nvSpPr>
        <p:spPr>
          <a:xfrm>
            <a:off x="515938" y="365125"/>
            <a:ext cx="10837862" cy="1325563"/>
          </a:xfrm>
        </p:spPr>
        <p:txBody>
          <a:bodyPr/>
          <a:lstStyle/>
          <a:p>
            <a:r>
              <a:rPr lang="en-US" noProof="0"/>
              <a:t>Click to edit Master title style</a:t>
            </a:r>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803857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 name="Title 1">
            <a:extLst>
              <a:ext uri="{FF2B5EF4-FFF2-40B4-BE49-F238E27FC236}">
                <a16:creationId xmlns:a16="http://schemas.microsoft.com/office/drawing/2014/main" id="{ED1E32FD-35A0-490A-BE40-FBF894A7EC77}"/>
              </a:ext>
            </a:extLst>
          </p:cNvPr>
          <p:cNvSpPr>
            <a:spLocks noGrp="1"/>
          </p:cNvSpPr>
          <p:nvPr>
            <p:ph type="title"/>
          </p:nvPr>
        </p:nvSpPr>
        <p:spPr>
          <a:xfrm>
            <a:off x="515938" y="365125"/>
            <a:ext cx="10837862" cy="1325563"/>
          </a:xfrm>
        </p:spPr>
        <p:txBody>
          <a:bodyPr/>
          <a:lstStyle/>
          <a:p>
            <a:r>
              <a:rPr lang="en-US" noProof="0"/>
              <a:t>Click to edit Master title style</a:t>
            </a:r>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4616185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 name="Title 1">
            <a:extLst>
              <a:ext uri="{FF2B5EF4-FFF2-40B4-BE49-F238E27FC236}">
                <a16:creationId xmlns:a16="http://schemas.microsoft.com/office/drawing/2014/main" id="{ED1E32FD-35A0-490A-BE40-FBF894A7EC77}"/>
              </a:ext>
            </a:extLst>
          </p:cNvPr>
          <p:cNvSpPr>
            <a:spLocks noGrp="1"/>
          </p:cNvSpPr>
          <p:nvPr>
            <p:ph type="title"/>
          </p:nvPr>
        </p:nvSpPr>
        <p:spPr>
          <a:xfrm>
            <a:off x="515938" y="365125"/>
            <a:ext cx="10837862" cy="1325563"/>
          </a:xfrm>
        </p:spPr>
        <p:txBody>
          <a:bodyPr/>
          <a:lstStyle/>
          <a:p>
            <a:r>
              <a:rPr lang="en-US" noProof="0"/>
              <a:t>Click to edit Master title style</a:t>
            </a:r>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4763196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Tree>
    <p:extLst>
      <p:ext uri="{BB962C8B-B14F-4D97-AF65-F5344CB8AC3E}">
        <p14:creationId xmlns:p14="http://schemas.microsoft.com/office/powerpoint/2010/main" val="1768970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314640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with Images">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4"/>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grpSp>
        <p:nvGrpSpPr>
          <p:cNvPr id="11" name="Group 10">
            <a:extLst>
              <a:ext uri="{FF2B5EF4-FFF2-40B4-BE49-F238E27FC236}">
                <a16:creationId xmlns:a16="http://schemas.microsoft.com/office/drawing/2014/main" id="{322A2F12-9117-4B68-80A7-10EC293F01F8}"/>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AAF7CCD5-D217-463B-844E-D697B3459C91}"/>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70AB33E-36FA-416E-9307-1C85125C0DA4}"/>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52518C90-D74B-4D84-AE06-554644DE33DC}"/>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grpSp>
        <p:nvGrpSpPr>
          <p:cNvPr id="11" name="Group 10">
            <a:extLst>
              <a:ext uri="{FF2B5EF4-FFF2-40B4-BE49-F238E27FC236}">
                <a16:creationId xmlns:a16="http://schemas.microsoft.com/office/drawing/2014/main" id="{322A2F12-9117-4B68-80A7-10EC293F01F8}"/>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AAF7CCD5-D217-463B-844E-D697B3459C91}"/>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70AB33E-36FA-416E-9307-1C85125C0DA4}"/>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52518C90-D74B-4D84-AE06-554644DE33DC}"/>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3" name="Text Placeholder 2">
            <a:extLst>
              <a:ext uri="{FF2B5EF4-FFF2-40B4-BE49-F238E27FC236}">
                <a16:creationId xmlns:a16="http://schemas.microsoft.com/office/drawing/2014/main" id="{7E3A6D02-D902-4B4A-B727-07D0E5BBC359}"/>
              </a:ext>
            </a:extLst>
          </p:cNvPr>
          <p:cNvSpPr>
            <a:spLocks noGrp="1"/>
          </p:cNvSpPr>
          <p:nvPr>
            <p:ph type="body" sz="quarter" idx="13"/>
          </p:nvPr>
        </p:nvSpPr>
        <p:spPr>
          <a:xfrm>
            <a:off x="1447800" y="1847056"/>
            <a:ext cx="9296400" cy="3163888"/>
          </a:xfrm>
        </p:spPr>
        <p:txBody>
          <a:bodyPr anchor="ctr">
            <a:normAutofit/>
          </a:bodyPr>
          <a:lstStyle>
            <a:lvl1pPr marL="0" indent="0" algn="ctr">
              <a:buNone/>
              <a:defRPr sz="6000"/>
            </a:lvl1pPr>
            <a:lvl2pPr marL="457200" indent="0">
              <a:buNone/>
              <a:defRPr/>
            </a:lvl2pPr>
          </a:lstStyle>
          <a:p>
            <a:pPr lvl="0"/>
            <a:r>
              <a:rPr lang="en-US" noProof="0"/>
              <a:t>Edit Master text styles</a:t>
            </a:r>
          </a:p>
        </p:txBody>
      </p:sp>
    </p:spTree>
    <p:extLst>
      <p:ext uri="{BB962C8B-B14F-4D97-AF65-F5344CB8AC3E}">
        <p14:creationId xmlns:p14="http://schemas.microsoft.com/office/powerpoint/2010/main" val="2115755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6/14/2024</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76" r:id="rId9"/>
    <p:sldLayoutId id="2147483675" r:id="rId10"/>
    <p:sldLayoutId id="2147483664" r:id="rId11"/>
    <p:sldLayoutId id="2147483665" r:id="rId12"/>
    <p:sldLayoutId id="2147483666" r:id="rId13"/>
    <p:sldLayoutId id="2147483667" r:id="rId14"/>
    <p:sldLayoutId id="2147483668" r:id="rId15"/>
    <p:sldLayoutId id="2147483669" r:id="rId16"/>
    <p:sldLayoutId id="2147483671" r:id="rId17"/>
    <p:sldLayoutId id="2147483672" r:id="rId18"/>
    <p:sldLayoutId id="2147483674" r:id="rId19"/>
    <p:sldLayoutId id="2147483673" r:id="rId2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hyperlink" Target="https://saitejasaii009.github.io/saiteja.github.io/" TargetMode="External"/><Relationship Id="rId4" Type="http://schemas.openxmlformats.org/officeDocument/2006/relationships/hyperlink" Target="mailto:saitejaas1213@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ityscape">
            <a:extLst>
              <a:ext uri="{FF2B5EF4-FFF2-40B4-BE49-F238E27FC236}">
                <a16:creationId xmlns:a16="http://schemas.microsoft.com/office/drawing/2014/main" id="{ABD7F97D-15E8-4032-B615-0562046B7542}"/>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p:pic>
      <p:sp>
        <p:nvSpPr>
          <p:cNvPr id="2" name="Title 1">
            <a:extLst>
              <a:ext uri="{FF2B5EF4-FFF2-40B4-BE49-F238E27FC236}">
                <a16:creationId xmlns:a16="http://schemas.microsoft.com/office/drawing/2014/main" id="{FBAB08B8-3DB3-4637-AE23-B8DB96D9FCEC}"/>
              </a:ext>
            </a:extLst>
          </p:cNvPr>
          <p:cNvSpPr>
            <a:spLocks noGrp="1"/>
          </p:cNvSpPr>
          <p:nvPr>
            <p:ph type="ctrTitle"/>
          </p:nvPr>
        </p:nvSpPr>
        <p:spPr>
          <a:xfrm>
            <a:off x="6175529" y="2421642"/>
            <a:ext cx="5813777" cy="1664935"/>
          </a:xfrm>
        </p:spPr>
        <p:txBody>
          <a:bodyPr/>
          <a:lstStyle/>
          <a:p>
            <a:r>
              <a:rPr lang="en-US" dirty="0"/>
              <a:t>Car </a:t>
            </a:r>
            <a:br>
              <a:rPr lang="en-US" dirty="0"/>
            </a:br>
            <a:r>
              <a:rPr lang="en-US" dirty="0"/>
              <a:t>Data analysis</a:t>
            </a:r>
          </a:p>
        </p:txBody>
      </p:sp>
      <p:sp>
        <p:nvSpPr>
          <p:cNvPr id="3" name="Subtitle 2">
            <a:extLst>
              <a:ext uri="{FF2B5EF4-FFF2-40B4-BE49-F238E27FC236}">
                <a16:creationId xmlns:a16="http://schemas.microsoft.com/office/drawing/2014/main" id="{2198AA37-E298-4CD8-9F0F-2123ACFD9653}"/>
              </a:ext>
            </a:extLst>
          </p:cNvPr>
          <p:cNvSpPr>
            <a:spLocks noGrp="1"/>
          </p:cNvSpPr>
          <p:nvPr>
            <p:ph type="subTitle" idx="1"/>
          </p:nvPr>
        </p:nvSpPr>
        <p:spPr>
          <a:xfrm>
            <a:off x="6343650" y="4279971"/>
            <a:ext cx="3071283" cy="450073"/>
          </a:xfrm>
        </p:spPr>
        <p:txBody>
          <a:bodyPr/>
          <a:lstStyle/>
          <a:p>
            <a:r>
              <a:rPr lang="en-US" dirty="0"/>
              <a:t>A python </a:t>
            </a:r>
            <a:r>
              <a:rPr lang="en-US" dirty="0" err="1"/>
              <a:t>Statistcs</a:t>
            </a:r>
            <a:r>
              <a:rPr lang="en-US" dirty="0"/>
              <a:t> Project</a:t>
            </a:r>
          </a:p>
        </p:txBody>
      </p:sp>
      <p:pic>
        <p:nvPicPr>
          <p:cNvPr id="8" name="Picture 7">
            <a:extLst>
              <a:ext uri="{FF2B5EF4-FFF2-40B4-BE49-F238E27FC236}">
                <a16:creationId xmlns:a16="http://schemas.microsoft.com/office/drawing/2014/main" id="{9FFB6927-3927-41CB-9F03-8E5E273E4046}"/>
              </a:ext>
            </a:extLst>
          </p:cNvPr>
          <p:cNvPicPr>
            <a:picLocks noChangeAspect="1"/>
          </p:cNvPicPr>
          <p:nvPr/>
        </p:nvPicPr>
        <p:blipFill>
          <a:blip r:embed="rId4"/>
          <a:stretch>
            <a:fillRect/>
          </a:stretch>
        </p:blipFill>
        <p:spPr>
          <a:xfrm>
            <a:off x="9606844" y="0"/>
            <a:ext cx="2585156" cy="1635262"/>
          </a:xfrm>
          <a:prstGeom prst="rect">
            <a:avLst/>
          </a:prstGeom>
        </p:spPr>
      </p:pic>
    </p:spTree>
    <p:extLst>
      <p:ext uri="{BB962C8B-B14F-4D97-AF65-F5344CB8AC3E}">
        <p14:creationId xmlns:p14="http://schemas.microsoft.com/office/powerpoint/2010/main" val="31671720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p:txBody>
          <a:bodyPr/>
          <a:lstStyle/>
          <a:p>
            <a:r>
              <a:rPr lang="en-US" dirty="0"/>
              <a:t>Problem statement</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a:xfrm>
            <a:off x="2139387" y="1493498"/>
            <a:ext cx="7900525" cy="764460"/>
          </a:xfrm>
        </p:spPr>
        <p:txBody>
          <a:bodyPr/>
          <a:lstStyle/>
          <a:p>
            <a:r>
              <a:rPr lang="en-GB" dirty="0">
                <a:latin typeface="Arial" panose="020B0604020202020204" pitchFamily="34" charset="0"/>
                <a:ea typeface="Arial" panose="020B0604020202020204" pitchFamily="34" charset="0"/>
              </a:rPr>
              <a:t>The owner of a car showroom handles a variety of car types and models. This dataset includes a range of features for each car, corresponding to the models present in the showroom. The price of each car is determined by its unique attributes. Our objective is to examine these various car features and understand how they influence the car's pricing.</a:t>
            </a:r>
            <a:endParaRPr lang="en-US" dirty="0">
              <a:latin typeface="Arial" panose="020B0604020202020204" pitchFamily="34" charset="0"/>
              <a:ea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2</a:t>
            </a:fld>
            <a:endParaRPr lang="en-US" dirty="0"/>
          </a:p>
        </p:txBody>
      </p:sp>
      <p:pic>
        <p:nvPicPr>
          <p:cNvPr id="6" name="Picture 5">
            <a:extLst>
              <a:ext uri="{FF2B5EF4-FFF2-40B4-BE49-F238E27FC236}">
                <a16:creationId xmlns:a16="http://schemas.microsoft.com/office/drawing/2014/main" id="{E631E5EC-82D6-45F6-8342-685107B6416B}"/>
              </a:ext>
            </a:extLst>
          </p:cNvPr>
          <p:cNvPicPr>
            <a:picLocks noChangeAspect="1"/>
          </p:cNvPicPr>
          <p:nvPr/>
        </p:nvPicPr>
        <p:blipFill>
          <a:blip r:embed="rId3"/>
          <a:stretch>
            <a:fillRect/>
          </a:stretch>
        </p:blipFill>
        <p:spPr>
          <a:xfrm>
            <a:off x="0" y="5893981"/>
            <a:ext cx="1524000" cy="964019"/>
          </a:xfrm>
          <a:prstGeom prst="rect">
            <a:avLst/>
          </a:prstGeom>
        </p:spPr>
      </p:pic>
      <p:pic>
        <p:nvPicPr>
          <p:cNvPr id="17" name="Picture Placeholder 16">
            <a:extLst>
              <a:ext uri="{FF2B5EF4-FFF2-40B4-BE49-F238E27FC236}">
                <a16:creationId xmlns:a16="http://schemas.microsoft.com/office/drawing/2014/main" id="{188A6209-2640-444B-8072-1080FFC2A4C6}"/>
              </a:ext>
            </a:extLst>
          </p:cNvPr>
          <p:cNvPicPr>
            <a:picLocks noGrp="1" noChangeAspect="1"/>
          </p:cNvPicPr>
          <p:nvPr>
            <p:ph type="pic" sz="quarter" idx="13"/>
          </p:nvPr>
        </p:nvPicPr>
        <p:blipFill>
          <a:blip r:embed="rId4"/>
          <a:srcRect t="3941" b="3941"/>
          <a:stretch>
            <a:fillRect/>
          </a:stretch>
        </p:blipFill>
        <p:spPr>
          <a:xfrm>
            <a:off x="2573868" y="3149600"/>
            <a:ext cx="6807200" cy="3708399"/>
          </a:xfrm>
        </p:spPr>
      </p:pic>
    </p:spTree>
    <p:extLst>
      <p:ext uri="{BB962C8B-B14F-4D97-AF65-F5344CB8AC3E}">
        <p14:creationId xmlns:p14="http://schemas.microsoft.com/office/powerpoint/2010/main" val="31875330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515938" y="499595"/>
            <a:ext cx="4937211" cy="644993"/>
          </a:xfrm>
        </p:spPr>
        <p:txBody>
          <a:bodyPr/>
          <a:lstStyle/>
          <a:p>
            <a:r>
              <a:rPr lang="en-US" dirty="0"/>
              <a:t>Tools and approach</a:t>
            </a:r>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762000" y="1429034"/>
            <a:ext cx="3821289" cy="4351338"/>
          </a:xfrm>
        </p:spPr>
        <p:txBody>
          <a:bodyPr/>
          <a:lstStyle/>
          <a:p>
            <a:pPr marL="0" indent="0">
              <a:buNone/>
            </a:pPr>
            <a:r>
              <a:rPr lang="en-US" sz="1800" b="1" dirty="0"/>
              <a:t>Covered concepts like : </a:t>
            </a:r>
          </a:p>
          <a:p>
            <a:r>
              <a:rPr lang="en-US" sz="1800" b="1" dirty="0"/>
              <a:t>Python:</a:t>
            </a:r>
            <a:r>
              <a:rPr lang="en-US" sz="1800" dirty="0"/>
              <a:t> A powerful programming language for data analysis and visualization. </a:t>
            </a:r>
          </a:p>
          <a:p>
            <a:pPr marL="0" indent="0">
              <a:buNone/>
            </a:pPr>
            <a:r>
              <a:rPr lang="en-US" sz="1800" b="1" dirty="0"/>
              <a:t>Key libraries include :</a:t>
            </a:r>
          </a:p>
          <a:p>
            <a:r>
              <a:rPr lang="en-US" sz="1800" b="1" dirty="0"/>
              <a:t>Pandas:</a:t>
            </a:r>
            <a:r>
              <a:rPr lang="en-US" sz="1800" dirty="0"/>
              <a:t> For data manipulation and analysis.</a:t>
            </a:r>
          </a:p>
          <a:p>
            <a:r>
              <a:rPr lang="en-US" sz="1800" b="1" dirty="0"/>
              <a:t>NumPy:</a:t>
            </a:r>
            <a:r>
              <a:rPr lang="en-US" sz="1800" dirty="0"/>
              <a:t> For numerical computations.</a:t>
            </a:r>
          </a:p>
          <a:p>
            <a:r>
              <a:rPr lang="en-US" sz="1800" b="1" dirty="0"/>
              <a:t>Matplotlib &amp; Seaborn:</a:t>
            </a:r>
            <a:r>
              <a:rPr lang="en-US" sz="1800" dirty="0"/>
              <a:t> For creating static, animated, and interactive visualizations.</a:t>
            </a:r>
          </a:p>
          <a:p>
            <a:r>
              <a:rPr lang="en-US" sz="1800" b="1" dirty="0"/>
              <a:t>SciPy:</a:t>
            </a:r>
            <a:r>
              <a:rPr lang="en-US" sz="1800" dirty="0"/>
              <a:t> For advanced statistical analysis.</a:t>
            </a:r>
          </a:p>
          <a:p>
            <a:pPr marL="0" indent="0">
              <a:buNone/>
            </a:pPr>
            <a:endParaRPr lang="en-US" sz="1800" dirty="0"/>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3</a:t>
            </a:fld>
            <a:endParaRPr lang="en-US" dirty="0"/>
          </a:p>
        </p:txBody>
      </p:sp>
      <p:pic>
        <p:nvPicPr>
          <p:cNvPr id="8" name="Picture 7">
            <a:extLst>
              <a:ext uri="{FF2B5EF4-FFF2-40B4-BE49-F238E27FC236}">
                <a16:creationId xmlns:a16="http://schemas.microsoft.com/office/drawing/2014/main" id="{3C6FC16A-307A-4D14-B413-BD496247DAA5}"/>
              </a:ext>
            </a:extLst>
          </p:cNvPr>
          <p:cNvPicPr>
            <a:picLocks noChangeAspect="1"/>
          </p:cNvPicPr>
          <p:nvPr/>
        </p:nvPicPr>
        <p:blipFill>
          <a:blip r:embed="rId3"/>
          <a:stretch>
            <a:fillRect/>
          </a:stretch>
        </p:blipFill>
        <p:spPr>
          <a:xfrm>
            <a:off x="0" y="5893981"/>
            <a:ext cx="1524000" cy="964019"/>
          </a:xfrm>
          <a:prstGeom prst="rect">
            <a:avLst/>
          </a:prstGeom>
        </p:spPr>
      </p:pic>
      <p:pic>
        <p:nvPicPr>
          <p:cNvPr id="16" name="Picture 15">
            <a:extLst>
              <a:ext uri="{FF2B5EF4-FFF2-40B4-BE49-F238E27FC236}">
                <a16:creationId xmlns:a16="http://schemas.microsoft.com/office/drawing/2014/main" id="{5A94121B-E8D4-40C2-8FD2-98C47408DFA4}"/>
              </a:ext>
            </a:extLst>
          </p:cNvPr>
          <p:cNvPicPr>
            <a:picLocks noChangeAspect="1"/>
          </p:cNvPicPr>
          <p:nvPr/>
        </p:nvPicPr>
        <p:blipFill>
          <a:blip r:embed="rId4"/>
          <a:stretch>
            <a:fillRect/>
          </a:stretch>
        </p:blipFill>
        <p:spPr>
          <a:xfrm>
            <a:off x="7185226" y="0"/>
            <a:ext cx="5006774" cy="4496190"/>
          </a:xfrm>
          <a:prstGeom prst="rect">
            <a:avLst/>
          </a:prstGeom>
        </p:spPr>
      </p:pic>
    </p:spTree>
    <p:extLst>
      <p:ext uri="{BB962C8B-B14F-4D97-AF65-F5344CB8AC3E}">
        <p14:creationId xmlns:p14="http://schemas.microsoft.com/office/powerpoint/2010/main" val="4335613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p:txBody>
          <a:bodyPr/>
          <a:lstStyle/>
          <a:p>
            <a:r>
              <a:rPr lang="en-US" dirty="0"/>
              <a:t>Data acquisition</a:t>
            </a:r>
            <a:br>
              <a:rPr lang="en-US" dirty="0"/>
            </a:br>
            <a:endParaRPr lang="en-US" dirty="0"/>
          </a:p>
        </p:txBody>
      </p:sp>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538960" y="1825625"/>
            <a:ext cx="4185440" cy="2208493"/>
          </a:xfrm>
        </p:spPr>
        <p:txBody>
          <a:bodyPr/>
          <a:lstStyle/>
          <a:p>
            <a:pPr marL="0" indent="0">
              <a:buNone/>
            </a:pPr>
            <a:r>
              <a:rPr lang="en-US" sz="1800" dirty="0"/>
              <a:t>Data was provided by Newton School, in the form of a csv file.</a:t>
            </a:r>
          </a:p>
          <a:p>
            <a:pPr marL="0" indent="0">
              <a:buNone/>
            </a:pPr>
            <a:r>
              <a:rPr lang="en-US" altLang="en-US" sz="1800" dirty="0">
                <a:ea typeface="Cambria" panose="02040503050406030204" pitchFamily="18" charset="0"/>
              </a:rPr>
              <a:t>The primary data source containing tables with information on Car Data Analysis.</a:t>
            </a:r>
            <a:endParaRPr lang="en-US" sz="1800" dirty="0"/>
          </a:p>
        </p:txBody>
      </p:sp>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4</a:t>
            </a:fld>
            <a:endParaRPr lang="en-US" dirty="0"/>
          </a:p>
        </p:txBody>
      </p:sp>
      <p:pic>
        <p:nvPicPr>
          <p:cNvPr id="8" name="Picture 7">
            <a:extLst>
              <a:ext uri="{FF2B5EF4-FFF2-40B4-BE49-F238E27FC236}">
                <a16:creationId xmlns:a16="http://schemas.microsoft.com/office/drawing/2014/main" id="{98BC52FD-FF6E-4948-8F0C-48D647D32D0C}"/>
              </a:ext>
            </a:extLst>
          </p:cNvPr>
          <p:cNvPicPr>
            <a:picLocks noChangeAspect="1"/>
          </p:cNvPicPr>
          <p:nvPr/>
        </p:nvPicPr>
        <p:blipFill>
          <a:blip r:embed="rId3"/>
          <a:stretch>
            <a:fillRect/>
          </a:stretch>
        </p:blipFill>
        <p:spPr>
          <a:xfrm>
            <a:off x="0" y="5893981"/>
            <a:ext cx="1524000" cy="964019"/>
          </a:xfrm>
          <a:prstGeom prst="rect">
            <a:avLst/>
          </a:prstGeom>
        </p:spPr>
      </p:pic>
      <p:pic>
        <p:nvPicPr>
          <p:cNvPr id="11" name="Picture Placeholder 10">
            <a:extLst>
              <a:ext uri="{FF2B5EF4-FFF2-40B4-BE49-F238E27FC236}">
                <a16:creationId xmlns:a16="http://schemas.microsoft.com/office/drawing/2014/main" id="{8E3F7EAC-8DE6-4286-BDF3-CEA72C08A5A6}"/>
              </a:ext>
            </a:extLst>
          </p:cNvPr>
          <p:cNvPicPr>
            <a:picLocks noGrp="1" noChangeAspect="1"/>
          </p:cNvPicPr>
          <p:nvPr>
            <p:ph type="pic" sz="quarter" idx="13"/>
          </p:nvPr>
        </p:nvPicPr>
        <p:blipFill>
          <a:blip r:embed="rId4"/>
          <a:srcRect l="3188" r="3188"/>
          <a:stretch>
            <a:fillRect/>
          </a:stretch>
        </p:blipFill>
        <p:spPr>
          <a:xfrm>
            <a:off x="5455212" y="988536"/>
            <a:ext cx="4884848" cy="4884848"/>
          </a:xfrm>
        </p:spPr>
      </p:pic>
    </p:spTree>
    <p:extLst>
      <p:ext uri="{BB962C8B-B14F-4D97-AF65-F5344CB8AC3E}">
        <p14:creationId xmlns:p14="http://schemas.microsoft.com/office/powerpoint/2010/main" val="9617301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B532-EB3E-428B-9224-EFA237D16A73}"/>
              </a:ext>
            </a:extLst>
          </p:cNvPr>
          <p:cNvSpPr>
            <a:spLocks noGrp="1"/>
          </p:cNvSpPr>
          <p:nvPr>
            <p:ph type="title"/>
          </p:nvPr>
        </p:nvSpPr>
        <p:spPr/>
        <p:txBody>
          <a:bodyPr/>
          <a:lstStyle/>
          <a:p>
            <a:r>
              <a:rPr lang="en-US" dirty="0"/>
              <a:t>Data preparation  and cleaning</a:t>
            </a:r>
          </a:p>
        </p:txBody>
      </p:sp>
      <p:sp>
        <p:nvSpPr>
          <p:cNvPr id="3" name="Slide Number Placeholder 2">
            <a:extLst>
              <a:ext uri="{FF2B5EF4-FFF2-40B4-BE49-F238E27FC236}">
                <a16:creationId xmlns:a16="http://schemas.microsoft.com/office/drawing/2014/main" id="{EB5F9B50-CED9-4961-91E8-058BE256771F}"/>
              </a:ext>
            </a:extLst>
          </p:cNvPr>
          <p:cNvSpPr>
            <a:spLocks noGrp="1"/>
          </p:cNvSpPr>
          <p:nvPr>
            <p:ph type="sldNum" sz="quarter" idx="12"/>
          </p:nvPr>
        </p:nvSpPr>
        <p:spPr/>
        <p:txBody>
          <a:bodyPr/>
          <a:lstStyle/>
          <a:p>
            <a:fld id="{9EC71654-96A5-4280-94F3-931C61A9F92C}" type="slidenum">
              <a:rPr lang="en-US" smtClean="0"/>
              <a:pPr/>
              <a:t>5</a:t>
            </a:fld>
            <a:endParaRPr lang="en-US" dirty="0"/>
          </a:p>
        </p:txBody>
      </p:sp>
      <p:pic>
        <p:nvPicPr>
          <p:cNvPr id="8" name="Picture 7">
            <a:extLst>
              <a:ext uri="{FF2B5EF4-FFF2-40B4-BE49-F238E27FC236}">
                <a16:creationId xmlns:a16="http://schemas.microsoft.com/office/drawing/2014/main" id="{BC491EDD-39EA-4A64-818C-D026A24E440F}"/>
              </a:ext>
            </a:extLst>
          </p:cNvPr>
          <p:cNvPicPr>
            <a:picLocks noChangeAspect="1"/>
          </p:cNvPicPr>
          <p:nvPr/>
        </p:nvPicPr>
        <p:blipFill>
          <a:blip r:embed="rId3"/>
          <a:stretch>
            <a:fillRect/>
          </a:stretch>
        </p:blipFill>
        <p:spPr>
          <a:xfrm>
            <a:off x="0" y="5893981"/>
            <a:ext cx="1524000" cy="964019"/>
          </a:xfrm>
          <a:prstGeom prst="rect">
            <a:avLst/>
          </a:prstGeom>
        </p:spPr>
      </p:pic>
      <p:sp>
        <p:nvSpPr>
          <p:cNvPr id="13" name="Rectangle 5">
            <a:extLst>
              <a:ext uri="{FF2B5EF4-FFF2-40B4-BE49-F238E27FC236}">
                <a16:creationId xmlns:a16="http://schemas.microsoft.com/office/drawing/2014/main" id="{DA7F47F2-72B6-4BAC-AF90-8032B2E63C20}"/>
              </a:ext>
            </a:extLst>
          </p:cNvPr>
          <p:cNvSpPr>
            <a:spLocks noChangeArrowheads="1"/>
          </p:cNvSpPr>
          <p:nvPr/>
        </p:nvSpPr>
        <p:spPr bwMode="auto">
          <a:xfrm>
            <a:off x="515938" y="1303440"/>
            <a:ext cx="10537544"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Data Collection:</a:t>
            </a:r>
            <a:endParaRPr kumimoji="0" lang="en-US" altLang="en-US"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rPr>
              <a:t>Gather data from various sources including manufacturer specifications, sales data, and market trends.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rPr>
              <a:t>Ensure the dataset includes all relevant features such as </a:t>
            </a:r>
            <a:r>
              <a:rPr kumimoji="0" lang="en-US" altLang="en-US" b="0" i="0" u="none" strike="noStrike" cap="none" normalizeH="0" baseline="0" dirty="0">
                <a:ln>
                  <a:noFill/>
                </a:ln>
                <a:solidFill>
                  <a:schemeClr val="tx1"/>
                </a:solidFill>
                <a:effectLst/>
              </a:rPr>
              <a:t>Wheel Base, Length, Width, Height, Curb Weight, Engine Size, Horsepower, City MPG, Highway MPG, Price, and Fuel Type.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Data Cleaning:</a:t>
            </a:r>
            <a:endParaRPr kumimoji="0" lang="en-US" altLang="en-US"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rPr>
              <a:t>Handle missing values by either imputing them with appropriate statistics (mean, median) or removing the rows/columns if necessary.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rPr>
              <a:t>Standardize data formats, units of measurement, and ensure consistency across the dataset.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rPr>
              <a:t>Remove duplicates and correct any data entry errors.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r>
              <a:rPr lang="en-US" b="1" dirty="0"/>
              <a:t>Exploratory Data Analysis (EDA):</a:t>
            </a:r>
            <a:endParaRPr lang="en-US" dirty="0"/>
          </a:p>
          <a:p>
            <a:pPr marL="285750" indent="-285750">
              <a:buFont typeface="Arial" panose="020B0604020202020204" pitchFamily="34" charset="0"/>
              <a:buChar char="•"/>
            </a:pPr>
            <a:r>
              <a:rPr lang="en-US" dirty="0"/>
              <a:t>Use descriptive statistics to summarize the data (mean, median, standard deviation, etc.).</a:t>
            </a:r>
          </a:p>
          <a:p>
            <a:pPr marL="285750" indent="-285750">
              <a:buFont typeface="Arial" panose="020B0604020202020204" pitchFamily="34" charset="0"/>
              <a:buChar char="•"/>
            </a:pPr>
            <a:r>
              <a:rPr lang="en-US" dirty="0"/>
              <a:t>Create visualizations (histograms, pair plots, box plots) to understand the distribution and relationships between features.</a:t>
            </a:r>
          </a:p>
          <a:p>
            <a:pPr marL="285750" indent="-285750">
              <a:buFont typeface="Arial" panose="020B0604020202020204" pitchFamily="34" charset="0"/>
              <a:buChar char="•"/>
            </a:pPr>
            <a:r>
              <a:rPr lang="en-US" dirty="0"/>
              <a:t>Identify any patterns, correlations, or outliers in the data.</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1699308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Insights &amp; recommendations</a:t>
            </a:r>
          </a:p>
        </p:txBody>
      </p:sp>
      <p:sp>
        <p:nvSpPr>
          <p:cNvPr id="4" name="Slide Number Placeholder 3"/>
          <p:cNvSpPr>
            <a:spLocks noGrp="1"/>
          </p:cNvSpPr>
          <p:nvPr>
            <p:ph type="sldNum" sz="quarter" idx="12"/>
          </p:nvPr>
        </p:nvSpPr>
        <p:spPr/>
        <p:txBody>
          <a:bodyPr/>
          <a:lstStyle/>
          <a:p>
            <a:r>
              <a:rPr lang="en-US" dirty="0"/>
              <a:t>9</a:t>
            </a:r>
          </a:p>
        </p:txBody>
      </p:sp>
      <p:pic>
        <p:nvPicPr>
          <p:cNvPr id="8" name="Picture 7">
            <a:extLst>
              <a:ext uri="{FF2B5EF4-FFF2-40B4-BE49-F238E27FC236}">
                <a16:creationId xmlns:a16="http://schemas.microsoft.com/office/drawing/2014/main" id="{A0DF55F3-7895-4102-A43F-106FC7106A88}"/>
              </a:ext>
            </a:extLst>
          </p:cNvPr>
          <p:cNvPicPr>
            <a:picLocks noChangeAspect="1"/>
          </p:cNvPicPr>
          <p:nvPr/>
        </p:nvPicPr>
        <p:blipFill>
          <a:blip r:embed="rId3"/>
          <a:stretch>
            <a:fillRect/>
          </a:stretch>
        </p:blipFill>
        <p:spPr>
          <a:xfrm>
            <a:off x="0" y="5893981"/>
            <a:ext cx="1524000" cy="964019"/>
          </a:xfrm>
          <a:prstGeom prst="rect">
            <a:avLst/>
          </a:prstGeom>
        </p:spPr>
      </p:pic>
      <p:sp>
        <p:nvSpPr>
          <p:cNvPr id="2" name="Rectangle 1">
            <a:extLst>
              <a:ext uri="{FF2B5EF4-FFF2-40B4-BE49-F238E27FC236}">
                <a16:creationId xmlns:a16="http://schemas.microsoft.com/office/drawing/2014/main" id="{3B088DEF-BD0B-4E4B-A887-F6B55611D335}"/>
              </a:ext>
            </a:extLst>
          </p:cNvPr>
          <p:cNvSpPr>
            <a:spLocks noChangeArrowheads="1"/>
          </p:cNvSpPr>
          <p:nvPr/>
        </p:nvSpPr>
        <p:spPr bwMode="auto">
          <a:xfrm>
            <a:off x="4437529" y="4057783"/>
            <a:ext cx="7584141"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Optimize pricing by using insights on high-demand features and implementing dynamic pricing. Stock popular models and maintain a balanced inventory of high-end and budget-friendly cars. Develop targeted marketing campaigns and offer feature-specific promotions. Segment customers for personalized recommendations and train the sales team to highlight key features. Introduce new models with popular attributes and ensure a variety of fuel types. Leverage technology for interactive tools and customer feedback systems, and stay updated on market trends to maintain a competitive edge</a:t>
            </a:r>
            <a:r>
              <a:rPr kumimoji="0" lang="en-US" altLang="en-US" sz="800" b="0" i="0"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5DDB9314-48DE-497A-A61E-138B610F091A}"/>
              </a:ext>
            </a:extLst>
          </p:cNvPr>
          <p:cNvSpPr/>
          <p:nvPr/>
        </p:nvSpPr>
        <p:spPr>
          <a:xfrm>
            <a:off x="515938" y="1317285"/>
            <a:ext cx="7270377" cy="2589255"/>
          </a:xfrm>
          <a:prstGeom prst="rect">
            <a:avLst/>
          </a:prstGeom>
        </p:spPr>
        <p:txBody>
          <a:bodyPr wrap="square">
            <a:spAutoFit/>
          </a:bodyPr>
          <a:lstStyle/>
          <a:p>
            <a:r>
              <a:rPr lang="en-US" dirty="0"/>
              <a:t>Histograms and pair plots reveal the distribution and relationships of numerical features like Wheel Base, Length, and Price, highlighting data spread and central tendencies. Descriptive statistics summarize characteristics, noting Chevrolet as the costliest and Ford as the cheapest. Gas cars have the highest average price, indicating a premium for gasoline vehicles. Probability calculations show BMWs and Audis' market presence, and hypothesis testing reveals no significant price difference between gas and diesel cars. The luxury car probability and arrangement combinations highlight market diversity and preferences.</a:t>
            </a:r>
          </a:p>
        </p:txBody>
      </p:sp>
    </p:spTree>
    <p:extLst>
      <p:ext uri="{BB962C8B-B14F-4D97-AF65-F5344CB8AC3E}">
        <p14:creationId xmlns:p14="http://schemas.microsoft.com/office/powerpoint/2010/main" val="6886561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9" descr="cityscape">
            <a:extLst>
              <a:ext uri="{FF2B5EF4-FFF2-40B4-BE49-F238E27FC236}">
                <a16:creationId xmlns:a16="http://schemas.microsoft.com/office/drawing/2014/main" id="{63493B9E-F6F8-4C0F-9706-CA547A8B2B3F}"/>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t="39" b="39"/>
          <a:stretch>
            <a:fillRect/>
          </a:stretch>
        </p:blipFill>
        <p:spPr/>
      </p:pic>
      <p:sp>
        <p:nvSpPr>
          <p:cNvPr id="6" name="Title 5">
            <a:extLst>
              <a:ext uri="{FF2B5EF4-FFF2-40B4-BE49-F238E27FC236}">
                <a16:creationId xmlns:a16="http://schemas.microsoft.com/office/drawing/2014/main" id="{7FFD2133-BC23-492A-A99B-5D049116043F}"/>
              </a:ext>
            </a:extLst>
          </p:cNvPr>
          <p:cNvSpPr>
            <a:spLocks noGrp="1"/>
          </p:cNvSpPr>
          <p:nvPr>
            <p:ph type="title"/>
          </p:nvPr>
        </p:nvSpPr>
        <p:spPr/>
        <p:txBody>
          <a:bodyPr/>
          <a:lstStyle/>
          <a:p>
            <a:r>
              <a:rPr lang="en-US" dirty="0"/>
              <a:t>Thank you !</a:t>
            </a:r>
          </a:p>
        </p:txBody>
      </p:sp>
      <p:sp>
        <p:nvSpPr>
          <p:cNvPr id="5" name="Subtitle 4">
            <a:extLst>
              <a:ext uri="{FF2B5EF4-FFF2-40B4-BE49-F238E27FC236}">
                <a16:creationId xmlns:a16="http://schemas.microsoft.com/office/drawing/2014/main" id="{E3C40962-BA6A-43E4-97BA-511A9B90CF41}"/>
              </a:ext>
            </a:extLst>
          </p:cNvPr>
          <p:cNvSpPr>
            <a:spLocks noGrp="1"/>
          </p:cNvSpPr>
          <p:nvPr>
            <p:ph type="subTitle" idx="1"/>
          </p:nvPr>
        </p:nvSpPr>
        <p:spPr/>
        <p:txBody>
          <a:bodyPr/>
          <a:lstStyle/>
          <a:p>
            <a:r>
              <a:rPr lang="en-US" b="1" dirty="0">
                <a:hlinkClick r:id="rId4">
                  <a:extLst>
                    <a:ext uri="{A12FA001-AC4F-418D-AE19-62706E023703}">
                      <ahyp:hlinkClr xmlns:ahyp="http://schemas.microsoft.com/office/drawing/2018/hyperlinkcolor" val="tx"/>
                    </a:ext>
                  </a:extLst>
                </a:hlinkClick>
              </a:rPr>
              <a:t>saitejaas1213@gmail.com</a:t>
            </a:r>
            <a:endParaRPr lang="en-US" b="1" dirty="0"/>
          </a:p>
        </p:txBody>
      </p:sp>
      <p:sp>
        <p:nvSpPr>
          <p:cNvPr id="7" name="Text Placeholder 6">
            <a:extLst>
              <a:ext uri="{FF2B5EF4-FFF2-40B4-BE49-F238E27FC236}">
                <a16:creationId xmlns:a16="http://schemas.microsoft.com/office/drawing/2014/main" id="{11FDFFBF-E125-47CF-AAE0-ACC45013CE38}"/>
              </a:ext>
            </a:extLst>
          </p:cNvPr>
          <p:cNvSpPr>
            <a:spLocks noGrp="1"/>
          </p:cNvSpPr>
          <p:nvPr>
            <p:ph type="body" sz="quarter" idx="11"/>
          </p:nvPr>
        </p:nvSpPr>
        <p:spPr>
          <a:xfrm>
            <a:off x="7002319" y="5012635"/>
            <a:ext cx="5100033" cy="276541"/>
          </a:xfrm>
        </p:spPr>
        <p:txBody>
          <a:bodyPr/>
          <a:lstStyle/>
          <a:p>
            <a:r>
              <a:rPr lang="en-US" b="1" dirty="0">
                <a:hlinkClick r:id="rId5">
                  <a:extLst>
                    <a:ext uri="{A12FA001-AC4F-418D-AE19-62706E023703}">
                      <ahyp:hlinkClr xmlns:ahyp="http://schemas.microsoft.com/office/drawing/2018/hyperlinkcolor" val="tx"/>
                    </a:ext>
                  </a:extLst>
                </a:hlinkClick>
              </a:rPr>
              <a:t>https://saitejasaii009.github.io/saiteja.github.io/</a:t>
            </a:r>
            <a:endParaRPr lang="en-US" b="1" dirty="0"/>
          </a:p>
        </p:txBody>
      </p:sp>
      <p:pic>
        <p:nvPicPr>
          <p:cNvPr id="8" name="Picture 7">
            <a:extLst>
              <a:ext uri="{FF2B5EF4-FFF2-40B4-BE49-F238E27FC236}">
                <a16:creationId xmlns:a16="http://schemas.microsoft.com/office/drawing/2014/main" id="{05C44CAC-7C63-4A54-A63C-2C353E16089F}"/>
              </a:ext>
            </a:extLst>
          </p:cNvPr>
          <p:cNvPicPr>
            <a:picLocks noChangeAspect="1"/>
          </p:cNvPicPr>
          <p:nvPr/>
        </p:nvPicPr>
        <p:blipFill>
          <a:blip r:embed="rId6"/>
          <a:stretch>
            <a:fillRect/>
          </a:stretch>
        </p:blipFill>
        <p:spPr>
          <a:xfrm>
            <a:off x="9962300" y="0"/>
            <a:ext cx="2229700" cy="1410415"/>
          </a:xfrm>
          <a:prstGeom prst="rect">
            <a:avLst/>
          </a:prstGeom>
        </p:spPr>
      </p:pic>
    </p:spTree>
    <p:extLst>
      <p:ext uri="{BB962C8B-B14F-4D97-AF65-F5344CB8AC3E}">
        <p14:creationId xmlns:p14="http://schemas.microsoft.com/office/powerpoint/2010/main" val="11247795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Contoso v2">
      <a:dk1>
        <a:sysClr val="windowText" lastClr="000000"/>
      </a:dk1>
      <a:lt1>
        <a:sysClr val="window" lastClr="FFFFFF"/>
      </a:lt1>
      <a:dk2>
        <a:srgbClr val="44546A"/>
      </a:dk2>
      <a:lt2>
        <a:srgbClr val="E7E6E6"/>
      </a:lt2>
      <a:accent1>
        <a:srgbClr val="155078"/>
      </a:accent1>
      <a:accent2>
        <a:srgbClr val="0F3955"/>
      </a:accent2>
      <a:accent3>
        <a:srgbClr val="BF678E"/>
      </a:accent3>
      <a:accent4>
        <a:srgbClr val="B2606E"/>
      </a:accent4>
      <a:accent5>
        <a:srgbClr val="731F1C"/>
      </a:accent5>
      <a:accent6>
        <a:srgbClr val="666666"/>
      </a:accent6>
      <a:hlink>
        <a:srgbClr val="BF678E"/>
      </a:hlink>
      <a:folHlink>
        <a:srgbClr val="731F1C"/>
      </a:folHlink>
    </a:clrScheme>
    <a:fontScheme name="Contoso v2">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8997677_Rose suite presentation_AAS_v4" id="{97C8BA14-D802-4795-89C7-EAA620DD846B}" vid="{D162D178-FB75-4B8B-B67A-CA51C6DCA18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872F8CF-3688-4B14-A13A-EB7FF46D2F47}">
  <ds:schemaRefs>
    <ds:schemaRef ds:uri="16c05727-aa75-4e4a-9b5f-8a80a1165891"/>
    <ds:schemaRef ds:uri="http://schemas.microsoft.com/office/2006/metadata/properties"/>
    <ds:schemaRef ds:uri="http://purl.org/dc/elements/1.1/"/>
    <ds:schemaRef ds:uri="http://purl.org/dc/terms/"/>
    <ds:schemaRef ds:uri="71af3243-3dd4-4a8d-8c0d-dd76da1f02a5"/>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C94996C2-A795-46F9-93BE-0C463FDCD1BC}">
  <ds:schemaRefs>
    <ds:schemaRef ds:uri="http://schemas.microsoft.com/sharepoint/v3/contenttype/forms"/>
  </ds:schemaRefs>
</ds:datastoreItem>
</file>

<file path=customXml/itemProps3.xml><?xml version="1.0" encoding="utf-8"?>
<ds:datastoreItem xmlns:ds="http://schemas.openxmlformats.org/officeDocument/2006/customXml" ds:itemID="{75D9C8E3-B635-4963-8B68-3FC691872B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Rose suite presentation</Template>
  <TotalTime>0</TotalTime>
  <Words>553</Words>
  <Application>Microsoft Office PowerPoint</Application>
  <PresentationFormat>Widescreen</PresentationFormat>
  <Paragraphs>47</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Cambria</vt:lpstr>
      <vt:lpstr>Corbel</vt:lpstr>
      <vt:lpstr>Office Theme</vt:lpstr>
      <vt:lpstr>Car  Data analysis</vt:lpstr>
      <vt:lpstr>Problem statement</vt:lpstr>
      <vt:lpstr>Tools and approach</vt:lpstr>
      <vt:lpstr>Data acquisition </vt:lpstr>
      <vt:lpstr>Data preparation  and cleaning</vt:lpstr>
      <vt:lpstr>Insights &amp; recommendations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2024-06-14T07:02:55Z</dcterms:created>
  <dcterms:modified xsi:type="dcterms:W3CDTF">2024-06-14T07:58:00Z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