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6" r:id="rId6"/>
    <p:sldId id="290" r:id="rId7"/>
    <p:sldId id="289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tejasaii\Downloads\IMDB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tejasaii\Desktop\GENre%20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Movies vs Year_Month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AS"/>
        </a:p>
      </c:txPr>
    </c:title>
    <c:autoTitleDeleted val="0"/>
    <c:plotArea>
      <c:layout>
        <c:manualLayout>
          <c:layoutTarget val="inner"/>
          <c:xMode val="edge"/>
          <c:yMode val="edge"/>
          <c:x val="9.640322285295734E-2"/>
          <c:y val="0.15239940269974733"/>
          <c:w val="0.88276310809985958"/>
          <c:h val="0.3557007384639644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Movies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DC-4BF1-82A2-3E36FAE1CAAC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DC-4BF1-82A2-3E36FAE1CAAC}"/>
              </c:ext>
            </c:extLst>
          </c:dPt>
          <c:dPt>
            <c:idx val="2"/>
            <c:invertIfNegative val="1"/>
            <c:bubble3D val="0"/>
            <c:spPr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DC-4BF1-82A2-3E36FAE1CAAC}"/>
              </c:ext>
            </c:extLst>
          </c:dPt>
          <c:dPt>
            <c:idx val="3"/>
            <c:invertIfNegative val="1"/>
            <c:bubble3D val="0"/>
            <c:spPr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DC-4BF1-82A2-3E36FAE1CAAC}"/>
              </c:ext>
            </c:extLst>
          </c:dPt>
          <c:dPt>
            <c:idx val="4"/>
            <c:invertIfNegative val="1"/>
            <c:bubble3D val="0"/>
            <c:spPr>
              <a:solidFill>
                <a:schemeClr val="accent5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0DC-4BF1-82A2-3E36FAE1CAAC}"/>
              </c:ext>
            </c:extLst>
          </c:dPt>
          <c:dPt>
            <c:idx val="5"/>
            <c:invertIfNegative val="1"/>
            <c:bubble3D val="0"/>
            <c:spPr>
              <a:solidFill>
                <a:schemeClr val="accent6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DC-4BF1-82A2-3E36FAE1CAAC}"/>
              </c:ext>
            </c:extLst>
          </c:dPt>
          <c:dPt>
            <c:idx val="6"/>
            <c:invertIfNegative val="1"/>
            <c:bubble3D val="0"/>
            <c:spPr>
              <a:solidFill>
                <a:schemeClr val="accent1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0DC-4BF1-82A2-3E36FAE1CAAC}"/>
              </c:ext>
            </c:extLst>
          </c:dPt>
          <c:dPt>
            <c:idx val="7"/>
            <c:invertIfNegative val="1"/>
            <c:bubble3D val="0"/>
            <c:spPr>
              <a:solidFill>
                <a:schemeClr val="accent2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0DC-4BF1-82A2-3E36FAE1CAAC}"/>
              </c:ext>
            </c:extLst>
          </c:dPt>
          <c:dPt>
            <c:idx val="8"/>
            <c:invertIfNegative val="1"/>
            <c:bubble3D val="0"/>
            <c:spPr>
              <a:solidFill>
                <a:schemeClr val="accent3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0DC-4BF1-82A2-3E36FAE1CAAC}"/>
              </c:ext>
            </c:extLst>
          </c:dPt>
          <c:dPt>
            <c:idx val="9"/>
            <c:invertIfNegative val="1"/>
            <c:bubble3D val="0"/>
            <c:spPr>
              <a:solidFill>
                <a:schemeClr val="accent4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0DC-4BF1-82A2-3E36FAE1CAAC}"/>
              </c:ext>
            </c:extLst>
          </c:dPt>
          <c:dPt>
            <c:idx val="10"/>
            <c:invertIfNegative val="1"/>
            <c:bubble3D val="0"/>
            <c:spPr>
              <a:solidFill>
                <a:schemeClr val="accent5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0DC-4BF1-82A2-3E36FAE1CAAC}"/>
              </c:ext>
            </c:extLst>
          </c:dPt>
          <c:dPt>
            <c:idx val="11"/>
            <c:invertIfNegative val="1"/>
            <c:bubble3D val="0"/>
            <c:spPr>
              <a:solidFill>
                <a:schemeClr val="accent6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0DC-4BF1-82A2-3E36FAE1CAAC}"/>
              </c:ext>
            </c:extLst>
          </c:dPt>
          <c:dPt>
            <c:idx val="12"/>
            <c:invertIfNegative val="1"/>
            <c:bubble3D val="0"/>
            <c:spPr>
              <a:solidFill>
                <a:schemeClr val="accent1">
                  <a:lumMod val="80000"/>
                  <a:lumOff val="2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0DC-4BF1-82A2-3E36FAE1CAAC}"/>
              </c:ext>
            </c:extLst>
          </c:dPt>
          <c:dPt>
            <c:idx val="13"/>
            <c:invertIfNegative val="1"/>
            <c:bubble3D val="0"/>
            <c:spPr>
              <a:solidFill>
                <a:schemeClr val="accent2">
                  <a:lumMod val="80000"/>
                  <a:lumOff val="2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0DC-4BF1-82A2-3E36FAE1CAAC}"/>
              </c:ext>
            </c:extLst>
          </c:dPt>
          <c:dPt>
            <c:idx val="14"/>
            <c:invertIfNegative val="1"/>
            <c:bubble3D val="0"/>
            <c:spPr>
              <a:solidFill>
                <a:schemeClr val="accent3">
                  <a:lumMod val="80000"/>
                  <a:lumOff val="2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C0DC-4BF1-82A2-3E36FAE1CAAC}"/>
              </c:ext>
            </c:extLst>
          </c:dPt>
          <c:dPt>
            <c:idx val="15"/>
            <c:invertIfNegative val="1"/>
            <c:bubble3D val="0"/>
            <c:spPr>
              <a:solidFill>
                <a:schemeClr val="accent4">
                  <a:lumMod val="80000"/>
                  <a:lumOff val="2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C0DC-4BF1-82A2-3E36FAE1CAAC}"/>
              </c:ext>
            </c:extLst>
          </c:dPt>
          <c:dPt>
            <c:idx val="16"/>
            <c:invertIfNegative val="1"/>
            <c:bubble3D val="0"/>
            <c:spPr>
              <a:solidFill>
                <a:schemeClr val="accent5">
                  <a:lumMod val="80000"/>
                  <a:lumOff val="2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C0DC-4BF1-82A2-3E36FAE1CAAC}"/>
              </c:ext>
            </c:extLst>
          </c:dPt>
          <c:dPt>
            <c:idx val="17"/>
            <c:invertIfNegative val="1"/>
            <c:bubble3D val="0"/>
            <c:spPr>
              <a:solidFill>
                <a:schemeClr val="accent6">
                  <a:lumMod val="80000"/>
                  <a:lumOff val="2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0DC-4BF1-82A2-3E36FAE1CAAC}"/>
              </c:ext>
            </c:extLst>
          </c:dPt>
          <c:dPt>
            <c:idx val="18"/>
            <c:invertIfNegative val="1"/>
            <c:bubble3D val="0"/>
            <c:spPr>
              <a:solidFill>
                <a:schemeClr val="accent1">
                  <a:lumMod val="8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C0DC-4BF1-82A2-3E36FAE1CAAC}"/>
              </c:ext>
            </c:extLst>
          </c:dPt>
          <c:dPt>
            <c:idx val="19"/>
            <c:invertIfNegative val="1"/>
            <c:bubble3D val="0"/>
            <c:spPr>
              <a:solidFill>
                <a:schemeClr val="accent2">
                  <a:lumMod val="8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C0DC-4BF1-82A2-3E36FAE1CAAC}"/>
              </c:ext>
            </c:extLst>
          </c:dPt>
          <c:dPt>
            <c:idx val="20"/>
            <c:invertIfNegative val="1"/>
            <c:bubble3D val="0"/>
            <c:spPr>
              <a:solidFill>
                <a:schemeClr val="accent3">
                  <a:lumMod val="8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C0DC-4BF1-82A2-3E36FAE1CAAC}"/>
              </c:ext>
            </c:extLst>
          </c:dPt>
          <c:dPt>
            <c:idx val="21"/>
            <c:invertIfNegative val="1"/>
            <c:bubble3D val="0"/>
            <c:spPr>
              <a:solidFill>
                <a:schemeClr val="accent4">
                  <a:lumMod val="8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C0DC-4BF1-82A2-3E36FAE1CAAC}"/>
              </c:ext>
            </c:extLst>
          </c:dPt>
          <c:dPt>
            <c:idx val="22"/>
            <c:invertIfNegative val="1"/>
            <c:bubble3D val="0"/>
            <c:spPr>
              <a:solidFill>
                <a:schemeClr val="accent5">
                  <a:lumMod val="8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C0DC-4BF1-82A2-3E36FAE1CAAC}"/>
              </c:ext>
            </c:extLst>
          </c:dPt>
          <c:dPt>
            <c:idx val="23"/>
            <c:invertIfNegative val="1"/>
            <c:bubble3D val="0"/>
            <c:spPr>
              <a:solidFill>
                <a:schemeClr val="accent6">
                  <a:lumMod val="8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C0DC-4BF1-82A2-3E36FAE1CAAC}"/>
              </c:ext>
            </c:extLst>
          </c:dPt>
          <c:dPt>
            <c:idx val="24"/>
            <c:invertIfNegative val="1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C0DC-4BF1-82A2-3E36FAE1CAAC}"/>
              </c:ext>
            </c:extLst>
          </c:dPt>
          <c:dPt>
            <c:idx val="25"/>
            <c:invertIfNegative val="1"/>
            <c:bubble3D val="0"/>
            <c:spPr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C0DC-4BF1-82A2-3E36FAE1CAAC}"/>
              </c:ext>
            </c:extLst>
          </c:dPt>
          <c:dPt>
            <c:idx val="26"/>
            <c:invertIfNegative val="1"/>
            <c:bubble3D val="0"/>
            <c:spPr>
              <a:solidFill>
                <a:schemeClr val="accent3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C0DC-4BF1-82A2-3E36FAE1CAAC}"/>
              </c:ext>
            </c:extLst>
          </c:dPt>
          <c:dPt>
            <c:idx val="27"/>
            <c:invertIfNegative val="1"/>
            <c:bubble3D val="0"/>
            <c:spPr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C0DC-4BF1-82A2-3E36FAE1CAAC}"/>
              </c:ext>
            </c:extLst>
          </c:dPt>
          <c:dPt>
            <c:idx val="28"/>
            <c:invertIfNegative val="1"/>
            <c:bubble3D val="0"/>
            <c:spPr>
              <a:solidFill>
                <a:schemeClr val="accent5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C0DC-4BF1-82A2-3E36FAE1CAAC}"/>
              </c:ext>
            </c:extLst>
          </c:dPt>
          <c:dPt>
            <c:idx val="29"/>
            <c:invertIfNegative val="1"/>
            <c:bubble3D val="0"/>
            <c:spPr>
              <a:solidFill>
                <a:schemeClr val="accent6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C0DC-4BF1-82A2-3E36FAE1CAAC}"/>
              </c:ext>
            </c:extLst>
          </c:dPt>
          <c:dPt>
            <c:idx val="30"/>
            <c:invertIfNegative val="1"/>
            <c:bubble3D val="0"/>
            <c:spPr>
              <a:solidFill>
                <a:schemeClr val="accent1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C0DC-4BF1-82A2-3E36FAE1CAAC}"/>
              </c:ext>
            </c:extLst>
          </c:dPt>
          <c:dPt>
            <c:idx val="31"/>
            <c:invertIfNegative val="1"/>
            <c:bubble3D val="0"/>
            <c:spPr>
              <a:solidFill>
                <a:schemeClr val="accent2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C0DC-4BF1-82A2-3E36FAE1CAAC}"/>
              </c:ext>
            </c:extLst>
          </c:dPt>
          <c:dPt>
            <c:idx val="32"/>
            <c:invertIfNegative val="1"/>
            <c:bubble3D val="0"/>
            <c:spPr>
              <a:solidFill>
                <a:schemeClr val="accent3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C0DC-4BF1-82A2-3E36FAE1CAAC}"/>
              </c:ext>
            </c:extLst>
          </c:dPt>
          <c:dPt>
            <c:idx val="33"/>
            <c:invertIfNegative val="1"/>
            <c:bubble3D val="0"/>
            <c:spPr>
              <a:solidFill>
                <a:schemeClr val="accent4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C0DC-4BF1-82A2-3E36FAE1CAAC}"/>
              </c:ext>
            </c:extLst>
          </c:dPt>
          <c:dPt>
            <c:idx val="34"/>
            <c:invertIfNegative val="1"/>
            <c:bubble3D val="0"/>
            <c:spPr>
              <a:solidFill>
                <a:schemeClr val="accent5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C0DC-4BF1-82A2-3E36FAE1CAAC}"/>
              </c:ext>
            </c:extLst>
          </c:dPt>
          <c:dPt>
            <c:idx val="35"/>
            <c:invertIfNegative val="1"/>
            <c:bubble3D val="0"/>
            <c:spPr>
              <a:solidFill>
                <a:schemeClr val="accent6">
                  <a:lumMod val="5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C0DC-4BF1-82A2-3E36FAE1CAAC}"/>
              </c:ext>
            </c:extLst>
          </c:dPt>
          <c:cat>
            <c:strRef>
              <c:f>Sheet1!$C$2:$C$37</c:f>
              <c:strCache>
                <c:ptCount val="36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  <c:pt idx="13">
                  <c:v>2018-02</c:v>
                </c:pt>
                <c:pt idx="14">
                  <c:v>2018-03</c:v>
                </c:pt>
                <c:pt idx="15">
                  <c:v>2018-04</c:v>
                </c:pt>
                <c:pt idx="16">
                  <c:v>2018-05</c:v>
                </c:pt>
                <c:pt idx="17">
                  <c:v>2018-06</c:v>
                </c:pt>
                <c:pt idx="18">
                  <c:v>2018-07</c:v>
                </c:pt>
                <c:pt idx="19">
                  <c:v>2018-08</c:v>
                </c:pt>
                <c:pt idx="20">
                  <c:v>2018-09</c:v>
                </c:pt>
                <c:pt idx="21">
                  <c:v>2018-10</c:v>
                </c:pt>
                <c:pt idx="22">
                  <c:v>2018-11</c:v>
                </c:pt>
                <c:pt idx="23">
                  <c:v>2018-12</c:v>
                </c:pt>
                <c:pt idx="24">
                  <c:v>2019-01</c:v>
                </c:pt>
                <c:pt idx="25">
                  <c:v>2019-02</c:v>
                </c:pt>
                <c:pt idx="26">
                  <c:v>2019-03</c:v>
                </c:pt>
                <c:pt idx="27">
                  <c:v>2019-04</c:v>
                </c:pt>
                <c:pt idx="28">
                  <c:v>2019-05</c:v>
                </c:pt>
                <c:pt idx="29">
                  <c:v>2019-06</c:v>
                </c:pt>
                <c:pt idx="30">
                  <c:v>2019-07</c:v>
                </c:pt>
                <c:pt idx="31">
                  <c:v>2019-08</c:v>
                </c:pt>
                <c:pt idx="32">
                  <c:v>2019-09</c:v>
                </c:pt>
                <c:pt idx="33">
                  <c:v>2019-10</c:v>
                </c:pt>
                <c:pt idx="34">
                  <c:v>2019-11</c:v>
                </c:pt>
                <c:pt idx="35">
                  <c:v>2019-12</c:v>
                </c:pt>
              </c:strCache>
            </c:strRef>
          </c:cat>
          <c:val>
            <c:numRef>
              <c:f>Sheet1!$D$2:$D$37</c:f>
              <c:numCache>
                <c:formatCode>General</c:formatCode>
                <c:ptCount val="36"/>
                <c:pt idx="0">
                  <c:v>291</c:v>
                </c:pt>
                <c:pt idx="1">
                  <c:v>228</c:v>
                </c:pt>
                <c:pt idx="2">
                  <c:v>298</c:v>
                </c:pt>
                <c:pt idx="3">
                  <c:v>249</c:v>
                </c:pt>
                <c:pt idx="4">
                  <c:v>205</c:v>
                </c:pt>
                <c:pt idx="5">
                  <c:v>226</c:v>
                </c:pt>
                <c:pt idx="6">
                  <c:v>188</c:v>
                </c:pt>
                <c:pt idx="7">
                  <c:v>246</c:v>
                </c:pt>
                <c:pt idx="8">
                  <c:v>327</c:v>
                </c:pt>
                <c:pt idx="9">
                  <c:v>303</c:v>
                </c:pt>
                <c:pt idx="10">
                  <c:v>276</c:v>
                </c:pt>
                <c:pt idx="11">
                  <c:v>215</c:v>
                </c:pt>
                <c:pt idx="12">
                  <c:v>302</c:v>
                </c:pt>
                <c:pt idx="13">
                  <c:v>215</c:v>
                </c:pt>
                <c:pt idx="14">
                  <c:v>285</c:v>
                </c:pt>
                <c:pt idx="15">
                  <c:v>247</c:v>
                </c:pt>
                <c:pt idx="16">
                  <c:v>229</c:v>
                </c:pt>
                <c:pt idx="17">
                  <c:v>193</c:v>
                </c:pt>
                <c:pt idx="18">
                  <c:v>167</c:v>
                </c:pt>
                <c:pt idx="19">
                  <c:v>247</c:v>
                </c:pt>
                <c:pt idx="20">
                  <c:v>276</c:v>
                </c:pt>
                <c:pt idx="21">
                  <c:v>324</c:v>
                </c:pt>
                <c:pt idx="22">
                  <c:v>252</c:v>
                </c:pt>
                <c:pt idx="23">
                  <c:v>207</c:v>
                </c:pt>
                <c:pt idx="24">
                  <c:v>211</c:v>
                </c:pt>
                <c:pt idx="25">
                  <c:v>197</c:v>
                </c:pt>
                <c:pt idx="26">
                  <c:v>241</c:v>
                </c:pt>
                <c:pt idx="27">
                  <c:v>184</c:v>
                </c:pt>
                <c:pt idx="28">
                  <c:v>191</c:v>
                </c:pt>
                <c:pt idx="29">
                  <c:v>161</c:v>
                </c:pt>
                <c:pt idx="30">
                  <c:v>138</c:v>
                </c:pt>
                <c:pt idx="31">
                  <c:v>185</c:v>
                </c:pt>
                <c:pt idx="32">
                  <c:v>206</c:v>
                </c:pt>
                <c:pt idx="33">
                  <c:v>174</c:v>
                </c:pt>
                <c:pt idx="34">
                  <c:v>97</c:v>
                </c:pt>
                <c:pt idx="3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73-4475-A86B-5CC0868B0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433372672"/>
        <c:axId val="1313558834"/>
      </c:barChart>
      <c:catAx>
        <c:axId val="143337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Year_Month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A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S"/>
          </a:p>
        </c:txPr>
        <c:crossAx val="1313558834"/>
        <c:crosses val="autoZero"/>
        <c:auto val="1"/>
        <c:lblAlgn val="ctr"/>
        <c:lblOffset val="100"/>
        <c:noMultiLvlLbl val="1"/>
      </c:catAx>
      <c:valAx>
        <c:axId val="13135588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A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S"/>
          </a:p>
        </c:txPr>
        <c:crossAx val="143337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S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A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S"/>
              <a:t> </a:t>
            </a:r>
            <a:r>
              <a:rPr lang="en-US"/>
              <a:t>Genre</a:t>
            </a:r>
            <a:r>
              <a:rPr lang="en-US" baseline="0"/>
              <a:t> Analysis</a:t>
            </a:r>
            <a:endParaRPr lang="en-A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movies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A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Drama</c:v>
                </c:pt>
                <c:pt idx="1">
                  <c:v>Comedy</c:v>
                </c:pt>
                <c:pt idx="2">
                  <c:v>Thriller</c:v>
                </c:pt>
                <c:pt idx="3">
                  <c:v>Action</c:v>
                </c:pt>
                <c:pt idx="4">
                  <c:v>Horror</c:v>
                </c:pt>
                <c:pt idx="5">
                  <c:v>Romance</c:v>
                </c:pt>
                <c:pt idx="6">
                  <c:v>Crime</c:v>
                </c:pt>
                <c:pt idx="7">
                  <c:v>Adventure</c:v>
                </c:pt>
                <c:pt idx="8">
                  <c:v>Mystery</c:v>
                </c:pt>
                <c:pt idx="9">
                  <c:v>Sci-Fi</c:v>
                </c:pt>
                <c:pt idx="10">
                  <c:v>Fantasy</c:v>
                </c:pt>
                <c:pt idx="11">
                  <c:v>Family</c:v>
                </c:pt>
                <c:pt idx="12">
                  <c:v>Others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4285</c:v>
                </c:pt>
                <c:pt idx="1">
                  <c:v>2412</c:v>
                </c:pt>
                <c:pt idx="2">
                  <c:v>1484</c:v>
                </c:pt>
                <c:pt idx="3">
                  <c:v>1289</c:v>
                </c:pt>
                <c:pt idx="4">
                  <c:v>1208</c:v>
                </c:pt>
                <c:pt idx="5">
                  <c:v>906</c:v>
                </c:pt>
                <c:pt idx="6">
                  <c:v>813</c:v>
                </c:pt>
                <c:pt idx="7">
                  <c:v>591</c:v>
                </c:pt>
                <c:pt idx="8">
                  <c:v>555</c:v>
                </c:pt>
                <c:pt idx="9">
                  <c:v>375</c:v>
                </c:pt>
                <c:pt idx="10">
                  <c:v>342</c:v>
                </c:pt>
                <c:pt idx="11">
                  <c:v>302</c:v>
                </c:pt>
                <c:pt idx="1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1B-40EC-A9EC-6A131B0744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A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Drama</c:v>
                </c:pt>
                <c:pt idx="1">
                  <c:v>Comedy</c:v>
                </c:pt>
                <c:pt idx="2">
                  <c:v>Thriller</c:v>
                </c:pt>
                <c:pt idx="3">
                  <c:v>Action</c:v>
                </c:pt>
                <c:pt idx="4">
                  <c:v>Horror</c:v>
                </c:pt>
                <c:pt idx="5">
                  <c:v>Romance</c:v>
                </c:pt>
                <c:pt idx="6">
                  <c:v>Crime</c:v>
                </c:pt>
                <c:pt idx="7">
                  <c:v>Adventure</c:v>
                </c:pt>
                <c:pt idx="8">
                  <c:v>Mystery</c:v>
                </c:pt>
                <c:pt idx="9">
                  <c:v>Sci-Fi</c:v>
                </c:pt>
                <c:pt idx="10">
                  <c:v>Fantasy</c:v>
                </c:pt>
                <c:pt idx="11">
                  <c:v>Family</c:v>
                </c:pt>
                <c:pt idx="12">
                  <c:v>Others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1B-40EC-A9EC-6A131B07445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49747312"/>
        <c:axId val="1855316160"/>
      </c:barChart>
      <c:catAx>
        <c:axId val="184974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S"/>
          </a:p>
        </c:txPr>
        <c:crossAx val="1855316160"/>
        <c:crosses val="autoZero"/>
        <c:auto val="1"/>
        <c:lblAlgn val="ctr"/>
        <c:lblOffset val="100"/>
        <c:noMultiLvlLbl val="0"/>
      </c:catAx>
      <c:valAx>
        <c:axId val="185531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S"/>
          </a:p>
        </c:txPr>
        <c:crossAx val="184974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9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88" y="4558499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IMDb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Bolly Recommendation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Movie Release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5" name="Chart 4" title="Chart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265944"/>
              </p:ext>
            </p:extLst>
          </p:nvPr>
        </p:nvGraphicFramePr>
        <p:xfrm>
          <a:off x="1295400" y="1362297"/>
          <a:ext cx="9601200" cy="4808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Genre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0212C08-200D-66F6-1777-97A4E19DE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880486"/>
              </p:ext>
            </p:extLst>
          </p:nvPr>
        </p:nvGraphicFramePr>
        <p:xfrm>
          <a:off x="1304365" y="1052232"/>
          <a:ext cx="9583270" cy="4958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5793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5AAFE-1090-08D6-569E-8705BEBF2F76}"/>
              </a:ext>
            </a:extLst>
          </p:cNvPr>
          <p:cNvSpPr txBox="1"/>
          <p:nvPr/>
        </p:nvSpPr>
        <p:spPr>
          <a:xfrm>
            <a:off x="228600" y="855297"/>
            <a:ext cx="118558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Focus on Thrillers and Dramas : </a:t>
            </a:r>
            <a:r>
              <a:rPr lang="en-US" i="0" dirty="0">
                <a:solidFill>
                  <a:schemeClr val="accent5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analysis shows that Thrillers and Dramas have consistently high ratings, consider producing more movies in these genres.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Explore Historical and Period Dramas : </a:t>
            </a:r>
            <a:r>
              <a:rPr lang="en-US" i="0" dirty="0">
                <a:solidFill>
                  <a:schemeClr val="accent5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movies set in a historical context receive high ratings, consider investing in productions set in different time periods.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Emphasis on Quality Scriptwriting : </a:t>
            </a:r>
            <a:r>
              <a:rPr lang="en-US" i="0" dirty="0">
                <a:solidFill>
                  <a:schemeClr val="accent5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well-written scripts correlate with higher ratings, prioritize investing in talented scriptwriters.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Diversity in Casting : </a:t>
            </a:r>
            <a:r>
              <a:rPr lang="en-US" i="0" dirty="0">
                <a:solidFill>
                  <a:schemeClr val="accent5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certain actors consistently appear in highly-rated movies, consider collaborating with these actors for future projects.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Experiment with New Directors : </a:t>
            </a:r>
            <a:r>
              <a:rPr lang="en-US" i="0" dirty="0">
                <a:solidFill>
                  <a:schemeClr val="accent5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specific directors have a track record of delivering highly-rated movies, consider working with them on new projects.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Market Research on Audience Preferences : </a:t>
            </a:r>
            <a:r>
              <a:rPr lang="en-US" i="0" dirty="0">
                <a:solidFill>
                  <a:schemeClr val="accent5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Regularly conduct surveys or collect data on audience preferences to understand evolving tastes and tailor productions accordingly.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Balance between Commercial and Artistic Films : </a:t>
            </a:r>
            <a:r>
              <a:rPr lang="en-US" i="0" dirty="0">
                <a:solidFill>
                  <a:schemeClr val="accent5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Consider producing a mix of commercial blockbusters and more artistic, critically acclaimed films to appeal to a broader audience.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7030A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Engage with Emerging Platforms : </a:t>
            </a:r>
            <a:r>
              <a:rPr lang="en-US" i="0" dirty="0">
                <a:solidFill>
                  <a:schemeClr val="accent5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Explore partnerships with emerging streaming platforms to diversify distribution channels and reach a wider audience.</a:t>
            </a:r>
          </a:p>
          <a:p>
            <a:pPr algn="l"/>
            <a:r>
              <a:rPr lang="en-US" i="0" dirty="0">
                <a:solidFill>
                  <a:schemeClr val="accent5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Remember, these recommendations are based on the assumption that the analysis reveals specific trends in genre preferences, actor/director influence, and other factors that contribute to movie ratings. Always consider additional factors like market trends, cultural relevance, and audience feedback in making production decisions.</a:t>
            </a:r>
          </a:p>
        </p:txBody>
      </p:sp>
    </p:spTree>
    <p:extLst>
      <p:ext uri="{BB962C8B-B14F-4D97-AF65-F5344CB8AC3E}">
        <p14:creationId xmlns:p14="http://schemas.microsoft.com/office/powerpoint/2010/main" val="240602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84A7-95D6-1800-EA04-F5700F0D623E}"/>
              </a:ext>
            </a:extLst>
          </p:cNvPr>
          <p:cNvSpPr txBox="1"/>
          <p:nvPr/>
        </p:nvSpPr>
        <p:spPr>
          <a:xfrm>
            <a:off x="4188417" y="5537767"/>
            <a:ext cx="3815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From Kasoju Sai Teja</a:t>
            </a:r>
            <a:endParaRPr lang="en-AS" sz="3200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18</TotalTime>
  <Words>295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Century Gothic</vt:lpstr>
      <vt:lpstr>Segoe UI Light</vt:lpstr>
      <vt:lpstr>Office Theme</vt:lpstr>
      <vt:lpstr>IMDb Analysis Bolly Recommendation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Analysis Bolly Recommendation</dc:title>
  <dc:creator>Kasoju Saiteja</dc:creator>
  <cp:lastModifiedBy>Kasoju Saiteja</cp:lastModifiedBy>
  <cp:revision>4</cp:revision>
  <dcterms:created xsi:type="dcterms:W3CDTF">2023-10-01T05:19:12Z</dcterms:created>
  <dcterms:modified xsi:type="dcterms:W3CDTF">2023-10-01T05:38:49Z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