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2"/>
  </p:notesMasterIdLst>
  <p:handoutMasterIdLst>
    <p:handoutMasterId r:id="rId23"/>
  </p:handoutMasterIdLst>
  <p:sldIdLst>
    <p:sldId id="316" r:id="rId5"/>
    <p:sldId id="309" r:id="rId6"/>
    <p:sldId id="296" r:id="rId7"/>
    <p:sldId id="293" r:id="rId8"/>
    <p:sldId id="317" r:id="rId9"/>
    <p:sldId id="318" r:id="rId10"/>
    <p:sldId id="319" r:id="rId11"/>
    <p:sldId id="320" r:id="rId12"/>
    <p:sldId id="321" r:id="rId13"/>
    <p:sldId id="322" r:id="rId14"/>
    <p:sldId id="323" r:id="rId15"/>
    <p:sldId id="324" r:id="rId16"/>
    <p:sldId id="325" r:id="rId17"/>
    <p:sldId id="326" r:id="rId18"/>
    <p:sldId id="278" r:id="rId19"/>
    <p:sldId id="327"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575" autoAdjust="0"/>
  </p:normalViewPr>
  <p:slideViewPr>
    <p:cSldViewPr snapToGrid="0">
      <p:cViewPr varScale="1">
        <p:scale>
          <a:sx n="85" d="100"/>
          <a:sy n="85" d="100"/>
        </p:scale>
        <p:origin x="590"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229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t>3/1/2024</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2</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601B-A760-ABC3-D812-61E0CE475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5F8BF6-0AB0-3A64-AA0F-2A6EC7EA71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42EAB2-AB23-9D33-D948-D9AB970F46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CB310660-5596-FBD7-5DEE-3096554A1028}"/>
              </a:ext>
            </a:extLst>
          </p:cNvPr>
          <p:cNvSpPr>
            <a:spLocks noGrp="1"/>
          </p:cNvSpPr>
          <p:nvPr>
            <p:ph type="sldNum" sz="quarter" idx="5"/>
          </p:nvPr>
        </p:nvSpPr>
        <p:spPr/>
        <p:txBody>
          <a:bodyPr/>
          <a:lstStyle/>
          <a:p>
            <a:fld id="{D03AC3AA-9C47-4E0B-BAC0-E8DEA4AD5A4E}" type="slidenum">
              <a:rPr lang="en-US" smtClean="0"/>
              <a:t>11</a:t>
            </a:fld>
            <a:endParaRPr lang="en-US"/>
          </a:p>
        </p:txBody>
      </p:sp>
    </p:spTree>
    <p:extLst>
      <p:ext uri="{BB962C8B-B14F-4D97-AF65-F5344CB8AC3E}">
        <p14:creationId xmlns:p14="http://schemas.microsoft.com/office/powerpoint/2010/main" val="158719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A8544-5779-9BD3-5903-D33849462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9224A3-66D0-E01A-D79A-BC6539B154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1D9D36-526A-269D-5A55-A03C809FD2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6DD2E879-EB7B-6E54-8E7A-7811B6B83123}"/>
              </a:ext>
            </a:extLst>
          </p:cNvPr>
          <p:cNvSpPr>
            <a:spLocks noGrp="1"/>
          </p:cNvSpPr>
          <p:nvPr>
            <p:ph type="sldNum" sz="quarter" idx="5"/>
          </p:nvPr>
        </p:nvSpPr>
        <p:spPr/>
        <p:txBody>
          <a:bodyPr/>
          <a:lstStyle/>
          <a:p>
            <a:fld id="{D03AC3AA-9C47-4E0B-BAC0-E8DEA4AD5A4E}" type="slidenum">
              <a:rPr lang="en-US" smtClean="0"/>
              <a:t>12</a:t>
            </a:fld>
            <a:endParaRPr lang="en-US"/>
          </a:p>
        </p:txBody>
      </p:sp>
    </p:spTree>
    <p:extLst>
      <p:ext uri="{BB962C8B-B14F-4D97-AF65-F5344CB8AC3E}">
        <p14:creationId xmlns:p14="http://schemas.microsoft.com/office/powerpoint/2010/main" val="280353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9A0F9-AB10-D89D-71D8-D933E9CED7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FB4D4F-C9FD-A889-F654-D0BA191C3F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AE37DB-D401-2FDB-7D90-7453244D694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EF27574E-6BEB-7D52-5357-9529746DD370}"/>
              </a:ext>
            </a:extLst>
          </p:cNvPr>
          <p:cNvSpPr>
            <a:spLocks noGrp="1"/>
          </p:cNvSpPr>
          <p:nvPr>
            <p:ph type="sldNum" sz="quarter" idx="5"/>
          </p:nvPr>
        </p:nvSpPr>
        <p:spPr/>
        <p:txBody>
          <a:bodyPr/>
          <a:lstStyle/>
          <a:p>
            <a:fld id="{D03AC3AA-9C47-4E0B-BAC0-E8DEA4AD5A4E}" type="slidenum">
              <a:rPr lang="en-US" smtClean="0"/>
              <a:t>13</a:t>
            </a:fld>
            <a:endParaRPr lang="en-US"/>
          </a:p>
        </p:txBody>
      </p:sp>
    </p:spTree>
    <p:extLst>
      <p:ext uri="{BB962C8B-B14F-4D97-AF65-F5344CB8AC3E}">
        <p14:creationId xmlns:p14="http://schemas.microsoft.com/office/powerpoint/2010/main" val="2965559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D67AA-92F1-4390-7B29-870E43B8BB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287D5-FFAF-A6D1-0352-10FA34A62C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A500B-44E7-1E0B-91A2-F32E5475E01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B7EC471B-8A6A-C23A-1F29-33C91E19493A}"/>
              </a:ext>
            </a:extLst>
          </p:cNvPr>
          <p:cNvSpPr>
            <a:spLocks noGrp="1"/>
          </p:cNvSpPr>
          <p:nvPr>
            <p:ph type="sldNum" sz="quarter" idx="5"/>
          </p:nvPr>
        </p:nvSpPr>
        <p:spPr/>
        <p:txBody>
          <a:bodyPr/>
          <a:lstStyle/>
          <a:p>
            <a:fld id="{D03AC3AA-9C47-4E0B-BAC0-E8DEA4AD5A4E}" type="slidenum">
              <a:rPr lang="en-US" smtClean="0"/>
              <a:t>14</a:t>
            </a:fld>
            <a:endParaRPr lang="en-US"/>
          </a:p>
        </p:txBody>
      </p:sp>
    </p:spTree>
    <p:extLst>
      <p:ext uri="{BB962C8B-B14F-4D97-AF65-F5344CB8AC3E}">
        <p14:creationId xmlns:p14="http://schemas.microsoft.com/office/powerpoint/2010/main" val="3843583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3AC3AA-9C47-4E0B-BAC0-E8DEA4AD5A4E}" type="slidenum">
              <a:rPr lang="en-US" smtClean="0"/>
              <a:t>15</a:t>
            </a:fld>
            <a:endParaRPr lang="en-US"/>
          </a:p>
        </p:txBody>
      </p:sp>
    </p:spTree>
    <p:extLst>
      <p:ext uri="{BB962C8B-B14F-4D97-AF65-F5344CB8AC3E}">
        <p14:creationId xmlns:p14="http://schemas.microsoft.com/office/powerpoint/2010/main" val="372960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9A472-2C99-9093-92C6-D996535FD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37306-C852-40D7-E41A-B74BA707A9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D380DD-E3E3-8B48-DB42-1B33F296CA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AAA6F6D-83C1-36F5-F38C-106A620790A9}"/>
              </a:ext>
            </a:extLst>
          </p:cNvPr>
          <p:cNvSpPr>
            <a:spLocks noGrp="1"/>
          </p:cNvSpPr>
          <p:nvPr>
            <p:ph type="sldNum" sz="quarter" idx="5"/>
          </p:nvPr>
        </p:nvSpPr>
        <p:spPr/>
        <p:txBody>
          <a:bodyPr/>
          <a:lstStyle/>
          <a:p>
            <a:fld id="{D03AC3AA-9C47-4E0B-BAC0-E8DEA4AD5A4E}" type="slidenum">
              <a:rPr lang="en-US" smtClean="0"/>
              <a:t>16</a:t>
            </a:fld>
            <a:endParaRPr lang="en-US"/>
          </a:p>
        </p:txBody>
      </p:sp>
    </p:spTree>
    <p:extLst>
      <p:ext uri="{BB962C8B-B14F-4D97-AF65-F5344CB8AC3E}">
        <p14:creationId xmlns:p14="http://schemas.microsoft.com/office/powerpoint/2010/main" val="385587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3</a:t>
            </a:fld>
            <a:endParaRPr lang="en-US"/>
          </a:p>
        </p:txBody>
      </p:sp>
    </p:spTree>
    <p:extLst>
      <p:ext uri="{BB962C8B-B14F-4D97-AF65-F5344CB8AC3E}">
        <p14:creationId xmlns:p14="http://schemas.microsoft.com/office/powerpoint/2010/main" val="395607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3AC3AA-9C47-4E0B-BAC0-E8DEA4AD5A4E}" type="slidenum">
              <a:rPr lang="en-US" smtClean="0"/>
              <a:t>4</a:t>
            </a:fld>
            <a:endParaRPr lang="en-US"/>
          </a:p>
        </p:txBody>
      </p:sp>
    </p:spTree>
    <p:extLst>
      <p:ext uri="{BB962C8B-B14F-4D97-AF65-F5344CB8AC3E}">
        <p14:creationId xmlns:p14="http://schemas.microsoft.com/office/powerpoint/2010/main" val="392043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B4093-8879-B540-130A-2DB36DF3F0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BA5DA6-61AA-764C-F3B5-9B6073B58E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A58E8C-5191-29F8-299A-4DB6D8598DF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B7394AEF-2BE6-0361-A3EB-3BCCE435F867}"/>
              </a:ext>
            </a:extLst>
          </p:cNvPr>
          <p:cNvSpPr>
            <a:spLocks noGrp="1"/>
          </p:cNvSpPr>
          <p:nvPr>
            <p:ph type="sldNum" sz="quarter" idx="5"/>
          </p:nvPr>
        </p:nvSpPr>
        <p:spPr/>
        <p:txBody>
          <a:bodyPr/>
          <a:lstStyle/>
          <a:p>
            <a:fld id="{D03AC3AA-9C47-4E0B-BAC0-E8DEA4AD5A4E}" type="slidenum">
              <a:rPr lang="en-US" smtClean="0"/>
              <a:t>5</a:t>
            </a:fld>
            <a:endParaRPr lang="en-US"/>
          </a:p>
        </p:txBody>
      </p:sp>
    </p:spTree>
    <p:extLst>
      <p:ext uri="{BB962C8B-B14F-4D97-AF65-F5344CB8AC3E}">
        <p14:creationId xmlns:p14="http://schemas.microsoft.com/office/powerpoint/2010/main" val="559914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E7C50-A99D-82AE-B6C0-ADE1865B53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B82E9C-E0A3-80FE-1889-39EC6A5A5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77FE95-34C4-1752-3D0A-CAF64C3F006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B9703D65-6FEC-6530-55D1-C0323AC0B05C}"/>
              </a:ext>
            </a:extLst>
          </p:cNvPr>
          <p:cNvSpPr>
            <a:spLocks noGrp="1"/>
          </p:cNvSpPr>
          <p:nvPr>
            <p:ph type="sldNum" sz="quarter" idx="5"/>
          </p:nvPr>
        </p:nvSpPr>
        <p:spPr/>
        <p:txBody>
          <a:bodyPr/>
          <a:lstStyle/>
          <a:p>
            <a:fld id="{D03AC3AA-9C47-4E0B-BAC0-E8DEA4AD5A4E}" type="slidenum">
              <a:rPr lang="en-US" smtClean="0"/>
              <a:t>6</a:t>
            </a:fld>
            <a:endParaRPr lang="en-US"/>
          </a:p>
        </p:txBody>
      </p:sp>
    </p:spTree>
    <p:extLst>
      <p:ext uri="{BB962C8B-B14F-4D97-AF65-F5344CB8AC3E}">
        <p14:creationId xmlns:p14="http://schemas.microsoft.com/office/powerpoint/2010/main" val="179615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142CF-646A-44E5-76F0-77C3E656C6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6782D2-8DF6-5DB7-2063-74D172C57C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2AB488-83A0-45A9-EAB5-EF41C3BC94C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E8E8DA4B-A219-930F-BD19-F5C96E4EE7C8}"/>
              </a:ext>
            </a:extLst>
          </p:cNvPr>
          <p:cNvSpPr>
            <a:spLocks noGrp="1"/>
          </p:cNvSpPr>
          <p:nvPr>
            <p:ph type="sldNum" sz="quarter" idx="5"/>
          </p:nvPr>
        </p:nvSpPr>
        <p:spPr/>
        <p:txBody>
          <a:bodyPr/>
          <a:lstStyle/>
          <a:p>
            <a:fld id="{D03AC3AA-9C47-4E0B-BAC0-E8DEA4AD5A4E}" type="slidenum">
              <a:rPr lang="en-US" smtClean="0"/>
              <a:t>7</a:t>
            </a:fld>
            <a:endParaRPr lang="en-US"/>
          </a:p>
        </p:txBody>
      </p:sp>
    </p:spTree>
    <p:extLst>
      <p:ext uri="{BB962C8B-B14F-4D97-AF65-F5344CB8AC3E}">
        <p14:creationId xmlns:p14="http://schemas.microsoft.com/office/powerpoint/2010/main" val="274900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33E9D-E025-3C37-B98F-04D5025308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A05F6-2CF0-03ED-19A8-58ABC22E9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9CF4C-0429-0A0D-05C5-D9430F2FCB8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828ABE34-2045-92DC-0CB2-AD6FFA0249F6}"/>
              </a:ext>
            </a:extLst>
          </p:cNvPr>
          <p:cNvSpPr>
            <a:spLocks noGrp="1"/>
          </p:cNvSpPr>
          <p:nvPr>
            <p:ph type="sldNum" sz="quarter" idx="5"/>
          </p:nvPr>
        </p:nvSpPr>
        <p:spPr/>
        <p:txBody>
          <a:bodyPr/>
          <a:lstStyle/>
          <a:p>
            <a:fld id="{D03AC3AA-9C47-4E0B-BAC0-E8DEA4AD5A4E}" type="slidenum">
              <a:rPr lang="en-US" smtClean="0"/>
              <a:t>8</a:t>
            </a:fld>
            <a:endParaRPr lang="en-US"/>
          </a:p>
        </p:txBody>
      </p:sp>
    </p:spTree>
    <p:extLst>
      <p:ext uri="{BB962C8B-B14F-4D97-AF65-F5344CB8AC3E}">
        <p14:creationId xmlns:p14="http://schemas.microsoft.com/office/powerpoint/2010/main" val="293185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AC6C7-D00D-37A9-7FCC-253BFA33F3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ECE04F-4847-BB5C-8BDB-EC47FAC497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53FA4-3254-BA76-B5A1-2DDD5B99268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C3AABBEA-AEF0-8D38-576D-FB63CE00423D}"/>
              </a:ext>
            </a:extLst>
          </p:cNvPr>
          <p:cNvSpPr>
            <a:spLocks noGrp="1"/>
          </p:cNvSpPr>
          <p:nvPr>
            <p:ph type="sldNum" sz="quarter" idx="5"/>
          </p:nvPr>
        </p:nvSpPr>
        <p:spPr/>
        <p:txBody>
          <a:bodyPr/>
          <a:lstStyle/>
          <a:p>
            <a:fld id="{D03AC3AA-9C47-4E0B-BAC0-E8DEA4AD5A4E}" type="slidenum">
              <a:rPr lang="en-US" smtClean="0"/>
              <a:t>9</a:t>
            </a:fld>
            <a:endParaRPr lang="en-US"/>
          </a:p>
        </p:txBody>
      </p:sp>
    </p:spTree>
    <p:extLst>
      <p:ext uri="{BB962C8B-B14F-4D97-AF65-F5344CB8AC3E}">
        <p14:creationId xmlns:p14="http://schemas.microsoft.com/office/powerpoint/2010/main" val="1601069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B9353-48F0-F4ED-A7B4-9593C6DA2F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AB986A-F032-BC55-AAC7-6C852F0BDD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6F7D16-4F0E-232F-8230-D33A1054069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004A314D-CCF7-3D82-8B47-C797C2301133}"/>
              </a:ext>
            </a:extLst>
          </p:cNvPr>
          <p:cNvSpPr>
            <a:spLocks noGrp="1"/>
          </p:cNvSpPr>
          <p:nvPr>
            <p:ph type="sldNum" sz="quarter" idx="5"/>
          </p:nvPr>
        </p:nvSpPr>
        <p:spPr/>
        <p:txBody>
          <a:bodyPr/>
          <a:lstStyle/>
          <a:p>
            <a:fld id="{D03AC3AA-9C47-4E0B-BAC0-E8DEA4AD5A4E}" type="slidenum">
              <a:rPr lang="en-US" smtClean="0"/>
              <a:t>10</a:t>
            </a:fld>
            <a:endParaRPr lang="en-US"/>
          </a:p>
        </p:txBody>
      </p:sp>
    </p:spTree>
    <p:extLst>
      <p:ext uri="{BB962C8B-B14F-4D97-AF65-F5344CB8AC3E}">
        <p14:creationId xmlns:p14="http://schemas.microsoft.com/office/powerpoint/2010/main" val="375245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r>
              <a:rPr lang="en-US"/>
              <a:t>Click to edit Master title style</a:t>
            </a:r>
            <a:endParaRPr lang="en-US" dirty="0"/>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dirty="0"/>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dirty="0"/>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dirty="0"/>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dirty="0"/>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dirty="0"/>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dirty="0"/>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dirty="0"/>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dirty="0"/>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dirty="0"/>
              <a:t>Click to</a:t>
            </a:r>
          </a:p>
          <a:p>
            <a:r>
              <a:rPr lang="en-US" dirty="0"/>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dirty="0"/>
              <a:t>Click to</a:t>
            </a:r>
          </a:p>
          <a:p>
            <a:r>
              <a:rPr lang="en-US" dirty="0"/>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dirty="0"/>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dirty="0"/>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r>
              <a:rPr lang="en-US"/>
              <a:t>Click to edit Master title style</a:t>
            </a:r>
            <a:endParaRPr lang="en-US" dirty="0"/>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F58D2FE6-7CCA-4BAA-A914-84C119AE8FA1}"/>
              </a:ext>
            </a:extLst>
          </p:cNvPr>
          <p:cNvSpPr>
            <a:spLocks noGrp="1"/>
          </p:cNvSpPr>
          <p:nvPr>
            <p:ph sz="quarter" idx="13"/>
          </p:nvPr>
        </p:nvSpPr>
        <p:spPr>
          <a:xfrm>
            <a:off x="931863" y="736600"/>
            <a:ext cx="10328275" cy="4314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r>
              <a:rPr lang="en-US"/>
              <a:t>Click to edit Master title style</a:t>
            </a:r>
            <a:endParaRPr lang="en-US" dirty="0"/>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hf hdr="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saitejasaii009.github.io/saiteja.github.io/"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a:xfrm>
            <a:off x="996275" y="570602"/>
            <a:ext cx="7062996" cy="1787116"/>
          </a:xfrm>
        </p:spPr>
        <p:txBody>
          <a:bodyPr>
            <a:normAutofit/>
          </a:bodyPr>
          <a:lstStyle/>
          <a:p>
            <a:r>
              <a:rPr lang="en-US" sz="5400" dirty="0"/>
              <a:t>Music Store Analysis</a:t>
            </a:r>
          </a:p>
        </p:txBody>
      </p:sp>
      <p:sp>
        <p:nvSpPr>
          <p:cNvPr id="5" name="Subtitle 4">
            <a:extLst>
              <a:ext uri="{FF2B5EF4-FFF2-40B4-BE49-F238E27FC236}">
                <a16:creationId xmlns:a16="http://schemas.microsoft.com/office/drawing/2014/main" id="{E0DB9D88-9963-482B-B907-C09FB61E06F7}"/>
              </a:ext>
            </a:extLst>
          </p:cNvPr>
          <p:cNvSpPr>
            <a:spLocks noGrp="1"/>
          </p:cNvSpPr>
          <p:nvPr>
            <p:ph type="subTitle" idx="1"/>
          </p:nvPr>
        </p:nvSpPr>
        <p:spPr>
          <a:xfrm>
            <a:off x="7104828" y="1828800"/>
            <a:ext cx="2702560" cy="300902"/>
          </a:xfrm>
        </p:spPr>
        <p:txBody>
          <a:bodyPr/>
          <a:lstStyle/>
          <a:p>
            <a:r>
              <a:rPr lang="en-US" dirty="0"/>
              <a:t>By Kasoju Sai Teja</a:t>
            </a:r>
          </a:p>
        </p:txBody>
      </p:sp>
      <p:pic>
        <p:nvPicPr>
          <p:cNvPr id="24" name="Picture Placeholder 23">
            <a:extLst>
              <a:ext uri="{FF2B5EF4-FFF2-40B4-BE49-F238E27FC236}">
                <a16:creationId xmlns:a16="http://schemas.microsoft.com/office/drawing/2014/main" id="{0CF30249-59BF-A950-BF8A-76DF3E95C07A}"/>
              </a:ext>
            </a:extLst>
          </p:cNvPr>
          <p:cNvPicPr>
            <a:picLocks noGrp="1" noChangeAspect="1"/>
          </p:cNvPicPr>
          <p:nvPr>
            <p:ph type="pic" sz="quarter" idx="13"/>
          </p:nvPr>
        </p:nvPicPr>
        <p:blipFill>
          <a:blip r:embed="rId2"/>
          <a:srcRect t="24943" b="24943"/>
          <a:stretch>
            <a:fillRect/>
          </a:stretch>
        </p:blipFill>
        <p:spPr/>
      </p:pic>
    </p:spTree>
    <p:extLst>
      <p:ext uri="{BB962C8B-B14F-4D97-AF65-F5344CB8AC3E}">
        <p14:creationId xmlns:p14="http://schemas.microsoft.com/office/powerpoint/2010/main" val="1826931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585F3-7D8A-86FC-858B-5FD0AA1D386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D69D259-DDDB-C052-5B75-9D94820597AD}"/>
              </a:ext>
            </a:extLst>
          </p:cNvPr>
          <p:cNvSpPr>
            <a:spLocks noGrp="1"/>
          </p:cNvSpPr>
          <p:nvPr>
            <p:ph type="ctrTitle"/>
          </p:nvPr>
        </p:nvSpPr>
        <p:spPr>
          <a:xfrm>
            <a:off x="0" y="0"/>
            <a:ext cx="4096871" cy="636494"/>
          </a:xfrm>
        </p:spPr>
        <p:txBody>
          <a:bodyPr>
            <a:normAutofit fontScale="90000"/>
          </a:bodyPr>
          <a:lstStyle/>
          <a:p>
            <a:r>
              <a:rPr lang="en-US" dirty="0"/>
              <a:t>Question Set - 2 </a:t>
            </a:r>
          </a:p>
        </p:txBody>
      </p:sp>
      <p:sp>
        <p:nvSpPr>
          <p:cNvPr id="7" name="Text Placeholder 6">
            <a:extLst>
              <a:ext uri="{FF2B5EF4-FFF2-40B4-BE49-F238E27FC236}">
                <a16:creationId xmlns:a16="http://schemas.microsoft.com/office/drawing/2014/main" id="{506F14CF-BAF5-73D1-CC8D-EE8607255CF0}"/>
              </a:ext>
            </a:extLst>
          </p:cNvPr>
          <p:cNvSpPr>
            <a:spLocks noGrp="1"/>
          </p:cNvSpPr>
          <p:nvPr>
            <p:ph type="body" sz="quarter" idx="13"/>
          </p:nvPr>
        </p:nvSpPr>
        <p:spPr>
          <a:xfrm>
            <a:off x="57353" y="636495"/>
            <a:ext cx="12267469" cy="869680"/>
          </a:xfrm>
        </p:spPr>
        <p:txBody>
          <a:bodyPr/>
          <a:lstStyle/>
          <a:p>
            <a:r>
              <a:rPr lang="en-US" sz="2000" dirty="0"/>
              <a:t>2. Let's invite the artists who have written the most rock music in our dataset. Write a query that returns the Artist name and total track count of the top 10 rock bands</a:t>
            </a:r>
          </a:p>
        </p:txBody>
      </p:sp>
      <p:sp>
        <p:nvSpPr>
          <p:cNvPr id="17" name="Title 5">
            <a:extLst>
              <a:ext uri="{FF2B5EF4-FFF2-40B4-BE49-F238E27FC236}">
                <a16:creationId xmlns:a16="http://schemas.microsoft.com/office/drawing/2014/main" id="{37E7467E-48CF-83D2-AA29-E68639A507A4}"/>
              </a:ext>
            </a:extLst>
          </p:cNvPr>
          <p:cNvSpPr txBox="1">
            <a:spLocks/>
          </p:cNvSpPr>
          <p:nvPr/>
        </p:nvSpPr>
        <p:spPr>
          <a:xfrm>
            <a:off x="1967738" y="2357214"/>
            <a:ext cx="946580" cy="461458"/>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650E25AE-DF6B-AEFD-5469-8C6CA19F0AFE}"/>
              </a:ext>
            </a:extLst>
          </p:cNvPr>
          <p:cNvSpPr txBox="1">
            <a:spLocks/>
          </p:cNvSpPr>
          <p:nvPr/>
        </p:nvSpPr>
        <p:spPr>
          <a:xfrm>
            <a:off x="9230044" y="1573358"/>
            <a:ext cx="1226326" cy="468570"/>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AA2206CF-AE7D-7B09-D7A0-6D618DEE239F}"/>
              </a:ext>
            </a:extLst>
          </p:cNvPr>
          <p:cNvCxnSpPr>
            <a:cxnSpLocks/>
            <a:stCxn id="2" idx="3"/>
          </p:cNvCxnSpPr>
          <p:nvPr/>
        </p:nvCxnSpPr>
        <p:spPr>
          <a:xfrm flipV="1">
            <a:off x="4194015" y="2587943"/>
            <a:ext cx="3373664" cy="207913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03926FD-2961-3342-6C95-BFEC8121D465}"/>
              </a:ext>
            </a:extLst>
          </p:cNvPr>
          <p:cNvPicPr>
            <a:picLocks noChangeAspect="1"/>
          </p:cNvPicPr>
          <p:nvPr/>
        </p:nvPicPr>
        <p:blipFill>
          <a:blip r:embed="rId3"/>
          <a:stretch>
            <a:fillRect/>
          </a:stretch>
        </p:blipFill>
        <p:spPr>
          <a:xfrm>
            <a:off x="688042" y="2894225"/>
            <a:ext cx="3505973" cy="3545701"/>
          </a:xfrm>
          <a:prstGeom prst="rect">
            <a:avLst/>
          </a:prstGeom>
          <a:ln w="38100">
            <a:solidFill>
              <a:srgbClr val="FF0000"/>
            </a:solidFill>
          </a:ln>
        </p:spPr>
      </p:pic>
      <p:pic>
        <p:nvPicPr>
          <p:cNvPr id="8" name="Picture 7">
            <a:extLst>
              <a:ext uri="{FF2B5EF4-FFF2-40B4-BE49-F238E27FC236}">
                <a16:creationId xmlns:a16="http://schemas.microsoft.com/office/drawing/2014/main" id="{7E88E46A-DA02-65FD-ED64-340772D05892}"/>
              </a:ext>
            </a:extLst>
          </p:cNvPr>
          <p:cNvPicPr>
            <a:picLocks noChangeAspect="1"/>
          </p:cNvPicPr>
          <p:nvPr/>
        </p:nvPicPr>
        <p:blipFill>
          <a:blip r:embed="rId4"/>
          <a:stretch>
            <a:fillRect/>
          </a:stretch>
        </p:blipFill>
        <p:spPr>
          <a:xfrm>
            <a:off x="7658382" y="2082216"/>
            <a:ext cx="4369650" cy="2544824"/>
          </a:xfrm>
          <a:prstGeom prst="rect">
            <a:avLst/>
          </a:prstGeom>
          <a:ln w="38100">
            <a:solidFill>
              <a:srgbClr val="00B050"/>
            </a:solidFill>
          </a:ln>
        </p:spPr>
      </p:pic>
    </p:spTree>
    <p:extLst>
      <p:ext uri="{BB962C8B-B14F-4D97-AF65-F5344CB8AC3E}">
        <p14:creationId xmlns:p14="http://schemas.microsoft.com/office/powerpoint/2010/main" val="2715648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29F72-8570-29C3-EFB3-EED8E1F9964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CDE158D-8B7B-B0CC-D1D7-F60FB830EE17}"/>
              </a:ext>
            </a:extLst>
          </p:cNvPr>
          <p:cNvSpPr>
            <a:spLocks noGrp="1"/>
          </p:cNvSpPr>
          <p:nvPr>
            <p:ph type="ctrTitle"/>
          </p:nvPr>
        </p:nvSpPr>
        <p:spPr>
          <a:xfrm>
            <a:off x="0" y="0"/>
            <a:ext cx="4096871" cy="636494"/>
          </a:xfrm>
        </p:spPr>
        <p:txBody>
          <a:bodyPr>
            <a:normAutofit fontScale="90000"/>
          </a:bodyPr>
          <a:lstStyle/>
          <a:p>
            <a:r>
              <a:rPr lang="en-US" dirty="0"/>
              <a:t>Question Set - 2 </a:t>
            </a:r>
          </a:p>
        </p:txBody>
      </p:sp>
      <p:sp>
        <p:nvSpPr>
          <p:cNvPr id="7" name="Text Placeholder 6">
            <a:extLst>
              <a:ext uri="{FF2B5EF4-FFF2-40B4-BE49-F238E27FC236}">
                <a16:creationId xmlns:a16="http://schemas.microsoft.com/office/drawing/2014/main" id="{6F594CB7-566F-35FF-9500-DA3CEC8A699A}"/>
              </a:ext>
            </a:extLst>
          </p:cNvPr>
          <p:cNvSpPr>
            <a:spLocks noGrp="1"/>
          </p:cNvSpPr>
          <p:nvPr>
            <p:ph type="body" sz="quarter" idx="13"/>
          </p:nvPr>
        </p:nvSpPr>
        <p:spPr>
          <a:xfrm>
            <a:off x="57353" y="636495"/>
            <a:ext cx="12267469" cy="869680"/>
          </a:xfrm>
        </p:spPr>
        <p:txBody>
          <a:bodyPr/>
          <a:lstStyle/>
          <a:p>
            <a:r>
              <a:rPr lang="en-US" sz="2000" dirty="0"/>
              <a:t>3. Return all the track names that have a song length longer than the average song length. Return the Name and Milliseconds for each track. Order by the song length with the longest songs listed first</a:t>
            </a:r>
          </a:p>
        </p:txBody>
      </p:sp>
      <p:sp>
        <p:nvSpPr>
          <p:cNvPr id="17" name="Title 5">
            <a:extLst>
              <a:ext uri="{FF2B5EF4-FFF2-40B4-BE49-F238E27FC236}">
                <a16:creationId xmlns:a16="http://schemas.microsoft.com/office/drawing/2014/main" id="{F561E0F7-3FDA-1E0F-5878-A889D3601CA3}"/>
              </a:ext>
            </a:extLst>
          </p:cNvPr>
          <p:cNvSpPr txBox="1">
            <a:spLocks/>
          </p:cNvSpPr>
          <p:nvPr/>
        </p:nvSpPr>
        <p:spPr>
          <a:xfrm>
            <a:off x="2048435" y="3089481"/>
            <a:ext cx="946580" cy="461458"/>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B4C0A282-164B-EBEE-FD91-827CF94A4781}"/>
              </a:ext>
            </a:extLst>
          </p:cNvPr>
          <p:cNvSpPr txBox="1">
            <a:spLocks/>
          </p:cNvSpPr>
          <p:nvPr/>
        </p:nvSpPr>
        <p:spPr>
          <a:xfrm>
            <a:off x="9191167" y="1576242"/>
            <a:ext cx="1226326" cy="468570"/>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488897C0-1904-4B39-F862-94D413EF360B}"/>
              </a:ext>
            </a:extLst>
          </p:cNvPr>
          <p:cNvCxnSpPr>
            <a:cxnSpLocks/>
            <a:stCxn id="3" idx="3"/>
          </p:cNvCxnSpPr>
          <p:nvPr/>
        </p:nvCxnSpPr>
        <p:spPr>
          <a:xfrm flipV="1">
            <a:off x="5015527" y="2587943"/>
            <a:ext cx="2552152" cy="1925992"/>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77AA38F-059F-4913-8129-2524A2C4C49E}"/>
              </a:ext>
            </a:extLst>
          </p:cNvPr>
          <p:cNvPicPr>
            <a:picLocks noChangeAspect="1"/>
          </p:cNvPicPr>
          <p:nvPr/>
        </p:nvPicPr>
        <p:blipFill>
          <a:blip r:embed="rId3"/>
          <a:stretch>
            <a:fillRect/>
          </a:stretch>
        </p:blipFill>
        <p:spPr>
          <a:xfrm>
            <a:off x="163968" y="3627509"/>
            <a:ext cx="4851559" cy="1772851"/>
          </a:xfrm>
          <a:prstGeom prst="rect">
            <a:avLst/>
          </a:prstGeom>
          <a:ln w="38100">
            <a:solidFill>
              <a:srgbClr val="FF0000"/>
            </a:solidFill>
          </a:ln>
        </p:spPr>
      </p:pic>
      <p:pic>
        <p:nvPicPr>
          <p:cNvPr id="5" name="Picture 4">
            <a:extLst>
              <a:ext uri="{FF2B5EF4-FFF2-40B4-BE49-F238E27FC236}">
                <a16:creationId xmlns:a16="http://schemas.microsoft.com/office/drawing/2014/main" id="{E918631C-26C2-C7A2-465A-89D450E5A469}"/>
              </a:ext>
            </a:extLst>
          </p:cNvPr>
          <p:cNvPicPr>
            <a:picLocks noChangeAspect="1"/>
          </p:cNvPicPr>
          <p:nvPr/>
        </p:nvPicPr>
        <p:blipFill>
          <a:blip r:embed="rId4"/>
          <a:stretch>
            <a:fillRect/>
          </a:stretch>
        </p:blipFill>
        <p:spPr>
          <a:xfrm>
            <a:off x="7625554" y="2114879"/>
            <a:ext cx="4357553" cy="3942014"/>
          </a:xfrm>
          <a:prstGeom prst="rect">
            <a:avLst/>
          </a:prstGeom>
          <a:ln w="38100">
            <a:solidFill>
              <a:srgbClr val="00B050"/>
            </a:solidFill>
          </a:ln>
        </p:spPr>
      </p:pic>
    </p:spTree>
    <p:extLst>
      <p:ext uri="{BB962C8B-B14F-4D97-AF65-F5344CB8AC3E}">
        <p14:creationId xmlns:p14="http://schemas.microsoft.com/office/powerpoint/2010/main" val="1215826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4FB55-8951-169E-DB62-8ACCFFE4A5E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5E7BD0F-7FEA-A327-1F08-56BE1773A5B5}"/>
              </a:ext>
            </a:extLst>
          </p:cNvPr>
          <p:cNvSpPr>
            <a:spLocks noGrp="1"/>
          </p:cNvSpPr>
          <p:nvPr>
            <p:ph type="ctrTitle"/>
          </p:nvPr>
        </p:nvSpPr>
        <p:spPr>
          <a:xfrm>
            <a:off x="0" y="0"/>
            <a:ext cx="4096871" cy="636494"/>
          </a:xfrm>
        </p:spPr>
        <p:txBody>
          <a:bodyPr>
            <a:normAutofit fontScale="90000"/>
          </a:bodyPr>
          <a:lstStyle/>
          <a:p>
            <a:r>
              <a:rPr lang="en-US" dirty="0"/>
              <a:t>Question Set - 3 </a:t>
            </a:r>
          </a:p>
        </p:txBody>
      </p:sp>
      <p:sp>
        <p:nvSpPr>
          <p:cNvPr id="7" name="Text Placeholder 6">
            <a:extLst>
              <a:ext uri="{FF2B5EF4-FFF2-40B4-BE49-F238E27FC236}">
                <a16:creationId xmlns:a16="http://schemas.microsoft.com/office/drawing/2014/main" id="{F5584BBA-3180-522A-EFE5-A974FFD19BAF}"/>
              </a:ext>
            </a:extLst>
          </p:cNvPr>
          <p:cNvSpPr>
            <a:spLocks noGrp="1"/>
          </p:cNvSpPr>
          <p:nvPr>
            <p:ph type="body" sz="quarter" idx="13"/>
          </p:nvPr>
        </p:nvSpPr>
        <p:spPr>
          <a:xfrm>
            <a:off x="57353" y="636495"/>
            <a:ext cx="12267469" cy="869680"/>
          </a:xfrm>
        </p:spPr>
        <p:txBody>
          <a:bodyPr/>
          <a:lstStyle/>
          <a:p>
            <a:r>
              <a:rPr lang="en-US" sz="2000" dirty="0"/>
              <a:t>1. Find how much amount spent by each customer on artists? Write a query to return customer name, artist name and total spent</a:t>
            </a:r>
          </a:p>
        </p:txBody>
      </p:sp>
      <p:sp>
        <p:nvSpPr>
          <p:cNvPr id="17" name="Title 5">
            <a:extLst>
              <a:ext uri="{FF2B5EF4-FFF2-40B4-BE49-F238E27FC236}">
                <a16:creationId xmlns:a16="http://schemas.microsoft.com/office/drawing/2014/main" id="{15BD9F6E-69CE-8DE1-A76A-F5B6DD2DD1A5}"/>
              </a:ext>
            </a:extLst>
          </p:cNvPr>
          <p:cNvSpPr txBox="1">
            <a:spLocks/>
          </p:cNvSpPr>
          <p:nvPr/>
        </p:nvSpPr>
        <p:spPr>
          <a:xfrm>
            <a:off x="1223682" y="1503888"/>
            <a:ext cx="946580" cy="461458"/>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27F3597F-74B0-C4F4-34C5-ECB3DB98DF7A}"/>
              </a:ext>
            </a:extLst>
          </p:cNvPr>
          <p:cNvSpPr txBox="1">
            <a:spLocks/>
          </p:cNvSpPr>
          <p:nvPr/>
        </p:nvSpPr>
        <p:spPr>
          <a:xfrm>
            <a:off x="9452984" y="1617361"/>
            <a:ext cx="1226326" cy="468570"/>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C8763AF1-3C60-BD31-34B0-E4960D4EDC2C}"/>
              </a:ext>
            </a:extLst>
          </p:cNvPr>
          <p:cNvCxnSpPr>
            <a:cxnSpLocks/>
            <a:stCxn id="4" idx="3"/>
          </p:cNvCxnSpPr>
          <p:nvPr/>
        </p:nvCxnSpPr>
        <p:spPr>
          <a:xfrm flipV="1">
            <a:off x="5784951" y="3429000"/>
            <a:ext cx="2166743" cy="178845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129A754-058E-1B93-A6F1-799B6971C8F4}"/>
              </a:ext>
            </a:extLst>
          </p:cNvPr>
          <p:cNvPicPr>
            <a:picLocks noChangeAspect="1"/>
          </p:cNvPicPr>
          <p:nvPr/>
        </p:nvPicPr>
        <p:blipFill>
          <a:blip r:embed="rId3"/>
          <a:stretch>
            <a:fillRect/>
          </a:stretch>
        </p:blipFill>
        <p:spPr>
          <a:xfrm>
            <a:off x="146141" y="2044812"/>
            <a:ext cx="3336464" cy="2469123"/>
          </a:xfrm>
          <a:prstGeom prst="rect">
            <a:avLst/>
          </a:prstGeom>
          <a:ln w="38100">
            <a:solidFill>
              <a:srgbClr val="FF0000"/>
            </a:solidFill>
          </a:ln>
        </p:spPr>
      </p:pic>
      <p:pic>
        <p:nvPicPr>
          <p:cNvPr id="4" name="Picture 3">
            <a:extLst>
              <a:ext uri="{FF2B5EF4-FFF2-40B4-BE49-F238E27FC236}">
                <a16:creationId xmlns:a16="http://schemas.microsoft.com/office/drawing/2014/main" id="{15BE94EA-F601-0DC7-2F03-7CD52489E134}"/>
              </a:ext>
            </a:extLst>
          </p:cNvPr>
          <p:cNvPicPr>
            <a:picLocks noChangeAspect="1"/>
          </p:cNvPicPr>
          <p:nvPr/>
        </p:nvPicPr>
        <p:blipFill>
          <a:blip r:embed="rId4"/>
          <a:stretch>
            <a:fillRect/>
          </a:stretch>
        </p:blipFill>
        <p:spPr>
          <a:xfrm>
            <a:off x="2713182" y="3702422"/>
            <a:ext cx="3071769" cy="3030071"/>
          </a:xfrm>
          <a:prstGeom prst="rect">
            <a:avLst/>
          </a:prstGeom>
          <a:ln w="38100">
            <a:solidFill>
              <a:srgbClr val="FF0000"/>
            </a:solidFill>
          </a:ln>
        </p:spPr>
      </p:pic>
      <p:pic>
        <p:nvPicPr>
          <p:cNvPr id="10" name="Picture 9">
            <a:extLst>
              <a:ext uri="{FF2B5EF4-FFF2-40B4-BE49-F238E27FC236}">
                <a16:creationId xmlns:a16="http://schemas.microsoft.com/office/drawing/2014/main" id="{23072481-4E8D-AA65-492D-DE2832938E0E}"/>
              </a:ext>
            </a:extLst>
          </p:cNvPr>
          <p:cNvPicPr>
            <a:picLocks noChangeAspect="1"/>
          </p:cNvPicPr>
          <p:nvPr/>
        </p:nvPicPr>
        <p:blipFill>
          <a:blip r:embed="rId5"/>
          <a:stretch>
            <a:fillRect/>
          </a:stretch>
        </p:blipFill>
        <p:spPr>
          <a:xfrm>
            <a:off x="7980445" y="2178424"/>
            <a:ext cx="4123301" cy="2770094"/>
          </a:xfrm>
          <a:prstGeom prst="rect">
            <a:avLst/>
          </a:prstGeom>
          <a:ln w="38100">
            <a:solidFill>
              <a:srgbClr val="00B050"/>
            </a:solidFill>
          </a:ln>
        </p:spPr>
      </p:pic>
    </p:spTree>
    <p:extLst>
      <p:ext uri="{BB962C8B-B14F-4D97-AF65-F5344CB8AC3E}">
        <p14:creationId xmlns:p14="http://schemas.microsoft.com/office/powerpoint/2010/main" val="2888617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33588-54A1-8846-BBCF-E9F4CE5DBE0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3FB98B5-386F-125B-5362-26DB7A177FB6}"/>
              </a:ext>
            </a:extLst>
          </p:cNvPr>
          <p:cNvSpPr>
            <a:spLocks noGrp="1"/>
          </p:cNvSpPr>
          <p:nvPr>
            <p:ph type="ctrTitle"/>
          </p:nvPr>
        </p:nvSpPr>
        <p:spPr>
          <a:xfrm>
            <a:off x="0" y="0"/>
            <a:ext cx="4096871" cy="636494"/>
          </a:xfrm>
        </p:spPr>
        <p:txBody>
          <a:bodyPr>
            <a:normAutofit fontScale="90000"/>
          </a:bodyPr>
          <a:lstStyle/>
          <a:p>
            <a:r>
              <a:rPr lang="en-US" dirty="0"/>
              <a:t>Question Set - 3 </a:t>
            </a:r>
          </a:p>
        </p:txBody>
      </p:sp>
      <p:sp>
        <p:nvSpPr>
          <p:cNvPr id="7" name="Text Placeholder 6">
            <a:extLst>
              <a:ext uri="{FF2B5EF4-FFF2-40B4-BE49-F238E27FC236}">
                <a16:creationId xmlns:a16="http://schemas.microsoft.com/office/drawing/2014/main" id="{213BFBA4-A092-5EF2-B1DC-881D49E74BE8}"/>
              </a:ext>
            </a:extLst>
          </p:cNvPr>
          <p:cNvSpPr>
            <a:spLocks noGrp="1"/>
          </p:cNvSpPr>
          <p:nvPr>
            <p:ph type="body" sz="quarter" idx="13"/>
          </p:nvPr>
        </p:nvSpPr>
        <p:spPr>
          <a:xfrm>
            <a:off x="57353" y="636495"/>
            <a:ext cx="12267469" cy="869680"/>
          </a:xfrm>
        </p:spPr>
        <p:txBody>
          <a:bodyPr/>
          <a:lstStyle/>
          <a:p>
            <a:r>
              <a:rPr lang="en-US" sz="1800" dirty="0"/>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p:txBody>
      </p:sp>
      <p:sp>
        <p:nvSpPr>
          <p:cNvPr id="17" name="Title 5">
            <a:extLst>
              <a:ext uri="{FF2B5EF4-FFF2-40B4-BE49-F238E27FC236}">
                <a16:creationId xmlns:a16="http://schemas.microsoft.com/office/drawing/2014/main" id="{4BD66824-EEA0-CD74-7386-2203B6D1230F}"/>
              </a:ext>
            </a:extLst>
          </p:cNvPr>
          <p:cNvSpPr txBox="1">
            <a:spLocks/>
          </p:cNvSpPr>
          <p:nvPr/>
        </p:nvSpPr>
        <p:spPr>
          <a:xfrm>
            <a:off x="2451847" y="2178424"/>
            <a:ext cx="946580" cy="461458"/>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7069AF12-9B9A-202F-C420-2F41AD11A16B}"/>
              </a:ext>
            </a:extLst>
          </p:cNvPr>
          <p:cNvSpPr txBox="1">
            <a:spLocks/>
          </p:cNvSpPr>
          <p:nvPr/>
        </p:nvSpPr>
        <p:spPr>
          <a:xfrm>
            <a:off x="9452984" y="1617361"/>
            <a:ext cx="1226326" cy="468570"/>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BD4E1A0D-5497-6D5F-F741-9B471E7F50C6}"/>
              </a:ext>
            </a:extLst>
          </p:cNvPr>
          <p:cNvCxnSpPr>
            <a:cxnSpLocks/>
            <a:stCxn id="3" idx="3"/>
          </p:cNvCxnSpPr>
          <p:nvPr/>
        </p:nvCxnSpPr>
        <p:spPr>
          <a:xfrm flipV="1">
            <a:off x="6096000" y="3429000"/>
            <a:ext cx="1855694" cy="68131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E80B726-2F95-9484-74B8-8C7580FDF1D8}"/>
              </a:ext>
            </a:extLst>
          </p:cNvPr>
          <p:cNvPicPr>
            <a:picLocks noChangeAspect="1"/>
          </p:cNvPicPr>
          <p:nvPr/>
        </p:nvPicPr>
        <p:blipFill>
          <a:blip r:embed="rId3"/>
          <a:stretch>
            <a:fillRect/>
          </a:stretch>
        </p:blipFill>
        <p:spPr>
          <a:xfrm>
            <a:off x="220471" y="2757651"/>
            <a:ext cx="5875529" cy="2705334"/>
          </a:xfrm>
          <a:prstGeom prst="rect">
            <a:avLst/>
          </a:prstGeom>
          <a:ln w="38100">
            <a:solidFill>
              <a:srgbClr val="FF0000"/>
            </a:solidFill>
          </a:ln>
        </p:spPr>
      </p:pic>
      <p:pic>
        <p:nvPicPr>
          <p:cNvPr id="8" name="Picture 7">
            <a:extLst>
              <a:ext uri="{FF2B5EF4-FFF2-40B4-BE49-F238E27FC236}">
                <a16:creationId xmlns:a16="http://schemas.microsoft.com/office/drawing/2014/main" id="{AC80E9D6-1D5C-1BFF-86F0-8946D6F85154}"/>
              </a:ext>
            </a:extLst>
          </p:cNvPr>
          <p:cNvPicPr>
            <a:picLocks noChangeAspect="1"/>
          </p:cNvPicPr>
          <p:nvPr/>
        </p:nvPicPr>
        <p:blipFill>
          <a:blip r:embed="rId4"/>
          <a:stretch>
            <a:fillRect/>
          </a:stretch>
        </p:blipFill>
        <p:spPr>
          <a:xfrm>
            <a:off x="7987554" y="2157651"/>
            <a:ext cx="4059155" cy="3024662"/>
          </a:xfrm>
          <a:prstGeom prst="rect">
            <a:avLst/>
          </a:prstGeom>
          <a:ln w="38100">
            <a:solidFill>
              <a:srgbClr val="00B050"/>
            </a:solidFill>
          </a:ln>
        </p:spPr>
      </p:pic>
    </p:spTree>
    <p:extLst>
      <p:ext uri="{BB962C8B-B14F-4D97-AF65-F5344CB8AC3E}">
        <p14:creationId xmlns:p14="http://schemas.microsoft.com/office/powerpoint/2010/main" val="453674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99AA3-885F-E3E4-35FD-48A661D0708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F60845C-FD9D-6210-1B12-F00914B012DB}"/>
              </a:ext>
            </a:extLst>
          </p:cNvPr>
          <p:cNvSpPr>
            <a:spLocks noGrp="1"/>
          </p:cNvSpPr>
          <p:nvPr>
            <p:ph type="ctrTitle"/>
          </p:nvPr>
        </p:nvSpPr>
        <p:spPr>
          <a:xfrm>
            <a:off x="0" y="0"/>
            <a:ext cx="4096871" cy="636494"/>
          </a:xfrm>
        </p:spPr>
        <p:txBody>
          <a:bodyPr>
            <a:normAutofit fontScale="90000"/>
          </a:bodyPr>
          <a:lstStyle/>
          <a:p>
            <a:r>
              <a:rPr lang="en-US" dirty="0"/>
              <a:t>Question Set - 3 </a:t>
            </a:r>
          </a:p>
        </p:txBody>
      </p:sp>
      <p:sp>
        <p:nvSpPr>
          <p:cNvPr id="7" name="Text Placeholder 6">
            <a:extLst>
              <a:ext uri="{FF2B5EF4-FFF2-40B4-BE49-F238E27FC236}">
                <a16:creationId xmlns:a16="http://schemas.microsoft.com/office/drawing/2014/main" id="{CF8ADC5A-4289-8B93-06AD-8B06C4DCFF6B}"/>
              </a:ext>
            </a:extLst>
          </p:cNvPr>
          <p:cNvSpPr>
            <a:spLocks noGrp="1"/>
          </p:cNvSpPr>
          <p:nvPr>
            <p:ph type="body" sz="quarter" idx="13"/>
          </p:nvPr>
        </p:nvSpPr>
        <p:spPr>
          <a:xfrm>
            <a:off x="57353" y="636495"/>
            <a:ext cx="12267469" cy="869680"/>
          </a:xfrm>
        </p:spPr>
        <p:txBody>
          <a:bodyPr/>
          <a:lstStyle/>
          <a:p>
            <a:r>
              <a:rPr lang="en-US" sz="2000" dirty="0"/>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p>
        </p:txBody>
      </p:sp>
      <p:sp>
        <p:nvSpPr>
          <p:cNvPr id="17" name="Title 5">
            <a:extLst>
              <a:ext uri="{FF2B5EF4-FFF2-40B4-BE49-F238E27FC236}">
                <a16:creationId xmlns:a16="http://schemas.microsoft.com/office/drawing/2014/main" id="{65C28A89-36FE-686D-319F-2CE623C377E3}"/>
              </a:ext>
            </a:extLst>
          </p:cNvPr>
          <p:cNvSpPr txBox="1">
            <a:spLocks/>
          </p:cNvSpPr>
          <p:nvPr/>
        </p:nvSpPr>
        <p:spPr>
          <a:xfrm>
            <a:off x="2532529" y="2225050"/>
            <a:ext cx="946580" cy="461458"/>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F550CC93-61BD-712E-5019-2E7BD31A116F}"/>
              </a:ext>
            </a:extLst>
          </p:cNvPr>
          <p:cNvSpPr txBox="1">
            <a:spLocks/>
          </p:cNvSpPr>
          <p:nvPr/>
        </p:nvSpPr>
        <p:spPr>
          <a:xfrm>
            <a:off x="8986818" y="1974878"/>
            <a:ext cx="1226326" cy="468570"/>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2097FD67-5D92-B982-E6F3-19CF9033483D}"/>
              </a:ext>
            </a:extLst>
          </p:cNvPr>
          <p:cNvCxnSpPr>
            <a:cxnSpLocks/>
          </p:cNvCxnSpPr>
          <p:nvPr/>
        </p:nvCxnSpPr>
        <p:spPr>
          <a:xfrm flipV="1">
            <a:off x="6113929" y="3088319"/>
            <a:ext cx="1084730" cy="86968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299890C-3B35-5283-2CC8-E6741BD4F851}"/>
              </a:ext>
            </a:extLst>
          </p:cNvPr>
          <p:cNvPicPr>
            <a:picLocks noChangeAspect="1"/>
          </p:cNvPicPr>
          <p:nvPr/>
        </p:nvPicPr>
        <p:blipFill>
          <a:blip r:embed="rId3"/>
          <a:stretch>
            <a:fillRect/>
          </a:stretch>
        </p:blipFill>
        <p:spPr>
          <a:xfrm>
            <a:off x="197267" y="2790848"/>
            <a:ext cx="5880803" cy="2334302"/>
          </a:xfrm>
          <a:prstGeom prst="rect">
            <a:avLst/>
          </a:prstGeom>
          <a:ln w="38100">
            <a:solidFill>
              <a:srgbClr val="FF0000"/>
            </a:solidFill>
          </a:ln>
        </p:spPr>
      </p:pic>
      <p:pic>
        <p:nvPicPr>
          <p:cNvPr id="5" name="Picture 4">
            <a:extLst>
              <a:ext uri="{FF2B5EF4-FFF2-40B4-BE49-F238E27FC236}">
                <a16:creationId xmlns:a16="http://schemas.microsoft.com/office/drawing/2014/main" id="{121EE9D1-E9C5-DF32-7DB5-93A9768964D0}"/>
              </a:ext>
            </a:extLst>
          </p:cNvPr>
          <p:cNvPicPr>
            <a:picLocks noChangeAspect="1"/>
          </p:cNvPicPr>
          <p:nvPr/>
        </p:nvPicPr>
        <p:blipFill>
          <a:blip r:embed="rId4"/>
          <a:stretch>
            <a:fillRect/>
          </a:stretch>
        </p:blipFill>
        <p:spPr>
          <a:xfrm>
            <a:off x="7243816" y="2525206"/>
            <a:ext cx="4715058" cy="2938026"/>
          </a:xfrm>
          <a:prstGeom prst="rect">
            <a:avLst/>
          </a:prstGeom>
          <a:ln w="38100">
            <a:solidFill>
              <a:srgbClr val="00B050"/>
            </a:solidFill>
          </a:ln>
        </p:spPr>
      </p:pic>
    </p:spTree>
    <p:extLst>
      <p:ext uri="{BB962C8B-B14F-4D97-AF65-F5344CB8AC3E}">
        <p14:creationId xmlns:p14="http://schemas.microsoft.com/office/powerpoint/2010/main" val="725265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32">
            <a:extLst>
              <a:ext uri="{FF2B5EF4-FFF2-40B4-BE49-F238E27FC236}">
                <a16:creationId xmlns:a16="http://schemas.microsoft.com/office/drawing/2014/main" id="{7F34BC53-E008-4F81-9371-26198EA087D5}"/>
              </a:ext>
            </a:extLst>
          </p:cNvPr>
          <p:cNvSpPr>
            <a:spLocks noGrp="1"/>
          </p:cNvSpPr>
          <p:nvPr>
            <p:ph type="ftr" sz="quarter" idx="11"/>
          </p:nvPr>
        </p:nvSpPr>
        <p:spPr>
          <a:xfrm>
            <a:off x="4038600" y="6356350"/>
            <a:ext cx="4114800" cy="365125"/>
          </a:xfrm>
        </p:spPr>
        <p:txBody>
          <a:bodyPr/>
          <a:lstStyle/>
          <a:p>
            <a:r>
              <a:rPr lang="en-US" dirty="0"/>
              <a:t>Music Store Analysis</a:t>
            </a:r>
          </a:p>
        </p:txBody>
      </p:sp>
      <p:sp>
        <p:nvSpPr>
          <p:cNvPr id="35" name="Slide Number Placeholder 34">
            <a:extLst>
              <a:ext uri="{FF2B5EF4-FFF2-40B4-BE49-F238E27FC236}">
                <a16:creationId xmlns:a16="http://schemas.microsoft.com/office/drawing/2014/main" id="{E3795E5D-69C5-4393-B210-9ABCC9DED6A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15</a:t>
            </a:fld>
            <a:endParaRPr lang="en-US"/>
          </a:p>
        </p:txBody>
      </p:sp>
      <p:sp>
        <p:nvSpPr>
          <p:cNvPr id="9" name="Title 5">
            <a:extLst>
              <a:ext uri="{FF2B5EF4-FFF2-40B4-BE49-F238E27FC236}">
                <a16:creationId xmlns:a16="http://schemas.microsoft.com/office/drawing/2014/main" id="{96127443-1B28-EF29-0BB4-70293FBDE700}"/>
              </a:ext>
            </a:extLst>
          </p:cNvPr>
          <p:cNvSpPr txBox="1">
            <a:spLocks/>
          </p:cNvSpPr>
          <p:nvPr/>
        </p:nvSpPr>
        <p:spPr>
          <a:xfrm>
            <a:off x="35860" y="93122"/>
            <a:ext cx="10282519" cy="788894"/>
          </a:xfrm>
          <a:prstGeom prst="rect">
            <a:avLst/>
          </a:prstGeom>
        </p:spPr>
        <p:txBody>
          <a:bodyPr>
            <a:noAutofit/>
          </a:bodyPr>
          <a:lstStyle>
            <a:lvl1pPr algn="l" defTabSz="914400" rtl="0" eaLnBrk="1" latinLnBrk="0" hangingPunct="1">
              <a:lnSpc>
                <a:spcPct val="110000"/>
              </a:lnSpc>
              <a:spcBef>
                <a:spcPts val="1000"/>
              </a:spcBef>
              <a:buNone/>
              <a:defRPr sz="4000" kern="1200">
                <a:solidFill>
                  <a:schemeClr val="bg1"/>
                </a:solidFill>
                <a:effectLst>
                  <a:outerShdw blurRad="38100" dist="38100" dir="2700000" algn="tl">
                    <a:srgbClr val="000000">
                      <a:alpha val="43137"/>
                    </a:srgbClr>
                  </a:outerShdw>
                </a:effectLst>
                <a:latin typeface="+mj-lt"/>
                <a:ea typeface="+mj-ea"/>
                <a:cs typeface="+mj-cs"/>
              </a:defRPr>
            </a:lvl1pPr>
          </a:lstStyle>
          <a:p>
            <a:r>
              <a:rPr lang="en-US" sz="3200" dirty="0">
                <a:solidFill>
                  <a:schemeClr val="tx1"/>
                </a:solidFill>
                <a:effectLst/>
              </a:rPr>
              <a:t>Insights and Conclusions for the Music Store Analysis</a:t>
            </a:r>
          </a:p>
        </p:txBody>
      </p:sp>
      <p:sp>
        <p:nvSpPr>
          <p:cNvPr id="12" name="Subtitle 6">
            <a:extLst>
              <a:ext uri="{FF2B5EF4-FFF2-40B4-BE49-F238E27FC236}">
                <a16:creationId xmlns:a16="http://schemas.microsoft.com/office/drawing/2014/main" id="{E58918DA-0775-C829-499D-CD9DDEF2A039}"/>
              </a:ext>
            </a:extLst>
          </p:cNvPr>
          <p:cNvSpPr txBox="1">
            <a:spLocks/>
          </p:cNvSpPr>
          <p:nvPr/>
        </p:nvSpPr>
        <p:spPr>
          <a:xfrm>
            <a:off x="35860" y="835769"/>
            <a:ext cx="11785797" cy="4777934"/>
          </a:xfrm>
          <a:prstGeom prst="rect">
            <a:avLst/>
          </a:prstGeom>
        </p:spPr>
        <p:txBody>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Senior Most Employee : </a:t>
            </a:r>
            <a:r>
              <a:rPr lang="en-AS" sz="1600" dirty="0">
                <a:effectLst/>
                <a:latin typeface="Cambria" panose="02040503050406030204" pitchFamily="18" charset="0"/>
                <a:ea typeface="Calibri" panose="020F0502020204030204" pitchFamily="34" charset="0"/>
                <a:cs typeface="Times New Roman" panose="02020603050405020304" pitchFamily="18" charset="0"/>
              </a:rPr>
              <a:t>The senior most employee based on job title is Andrew Adams, holding the position of General Manager.</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Top Spending Countries :</a:t>
            </a:r>
            <a:r>
              <a:rPr lang="en-AS" sz="1600" dirty="0">
                <a:effectLst/>
                <a:latin typeface="Cambria" panose="02040503050406030204" pitchFamily="18" charset="0"/>
                <a:ea typeface="Calibri" panose="020F0502020204030204" pitchFamily="34" charset="0"/>
                <a:cs typeface="Times New Roman" panose="02020603050405020304" pitchFamily="18" charset="0"/>
              </a:rPr>
              <a:t> The countries with the most invoices are USA, Canada, and Brazil, indicating significant sales potential in these regions.</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Top 3 Total Invoice Values :</a:t>
            </a:r>
            <a:r>
              <a:rPr lang="en-AS" sz="1600" dirty="0">
                <a:effectLst/>
                <a:latin typeface="Cambria" panose="02040503050406030204" pitchFamily="18" charset="0"/>
                <a:ea typeface="Calibri" panose="020F0502020204030204" pitchFamily="34" charset="0"/>
                <a:cs typeface="Times New Roman" panose="02020603050405020304" pitchFamily="18" charset="0"/>
              </a:rPr>
              <a:t> The top three total invoice values are $23.76, $19.80, and $19.80, indicating substantial purchases.</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Best Customer :</a:t>
            </a:r>
            <a:r>
              <a:rPr lang="en-AS" sz="1600" dirty="0">
                <a:effectLst/>
                <a:latin typeface="Cambria" panose="02040503050406030204" pitchFamily="18" charset="0"/>
                <a:ea typeface="Calibri" panose="020F0502020204030204" pitchFamily="34" charset="0"/>
                <a:cs typeface="Times New Roman" panose="02020603050405020304" pitchFamily="18" charset="0"/>
              </a:rPr>
              <a:t> </a:t>
            </a:r>
            <a:r>
              <a:rPr lang="en-AS" sz="1600" dirty="0" err="1">
                <a:effectLst/>
                <a:latin typeface="Cambria" panose="02040503050406030204" pitchFamily="18" charset="0"/>
                <a:ea typeface="Calibri" panose="020F0502020204030204" pitchFamily="34" charset="0"/>
                <a:cs typeface="Times New Roman" panose="02020603050405020304" pitchFamily="18" charset="0"/>
              </a:rPr>
              <a:t>František</a:t>
            </a:r>
            <a:r>
              <a:rPr lang="en-AS" sz="1600" dirty="0">
                <a:effectLst/>
                <a:latin typeface="Cambria" panose="02040503050406030204" pitchFamily="18" charset="0"/>
                <a:ea typeface="Calibri" panose="020F0502020204030204" pitchFamily="34" charset="0"/>
                <a:cs typeface="Times New Roman" panose="02020603050405020304" pitchFamily="18" charset="0"/>
              </a:rPr>
              <a:t> </a:t>
            </a:r>
            <a:r>
              <a:rPr lang="en-AS" sz="1600" dirty="0" err="1">
                <a:effectLst/>
                <a:latin typeface="Cambria" panose="02040503050406030204" pitchFamily="18" charset="0"/>
                <a:ea typeface="Calibri" panose="020F0502020204030204" pitchFamily="34" charset="0"/>
                <a:cs typeface="Times New Roman" panose="02020603050405020304" pitchFamily="18" charset="0"/>
              </a:rPr>
              <a:t>Wichterlová</a:t>
            </a:r>
            <a:r>
              <a:rPr lang="en-AS" sz="1600" dirty="0">
                <a:effectLst/>
                <a:latin typeface="Cambria" panose="02040503050406030204" pitchFamily="18" charset="0"/>
                <a:ea typeface="Calibri" panose="020F0502020204030204" pitchFamily="34" charset="0"/>
                <a:cs typeface="Times New Roman" panose="02020603050405020304" pitchFamily="18" charset="0"/>
              </a:rPr>
              <a:t> is the best customer, having spent a total of $144.54.</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City with Best Customers :</a:t>
            </a:r>
            <a:r>
              <a:rPr lang="en-AS" sz="1600" dirty="0">
                <a:effectLst/>
                <a:latin typeface="Cambria" panose="02040503050406030204" pitchFamily="18" charset="0"/>
                <a:ea typeface="Calibri" panose="020F0502020204030204" pitchFamily="34" charset="0"/>
                <a:cs typeface="Times New Roman" panose="02020603050405020304" pitchFamily="18" charset="0"/>
              </a:rPr>
              <a:t> Prague emerges as the city with the highest sum of invoice totals, suggesting it could be a lucrative location for promotional events like music festivals.</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Rock Music Listeners :</a:t>
            </a:r>
            <a:r>
              <a:rPr lang="en-AS" sz="1600" dirty="0">
                <a:effectLst/>
                <a:latin typeface="Cambria" panose="02040503050406030204" pitchFamily="18" charset="0"/>
                <a:ea typeface="Calibri" panose="020F0502020204030204" pitchFamily="34" charset="0"/>
                <a:cs typeface="Times New Roman" panose="02020603050405020304" pitchFamily="18" charset="0"/>
              </a:rPr>
              <a:t> The list of customers who listen to rock music provides valuable insights for targeted marketing and promotions.</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Top Rock Bands :</a:t>
            </a:r>
            <a:r>
              <a:rPr lang="en-AS" sz="1600" dirty="0">
                <a:effectLst/>
                <a:latin typeface="Cambria" panose="02040503050406030204" pitchFamily="18" charset="0"/>
                <a:ea typeface="Calibri" panose="020F0502020204030204" pitchFamily="34" charset="0"/>
                <a:cs typeface="Times New Roman" panose="02020603050405020304" pitchFamily="18" charset="0"/>
              </a:rPr>
              <a:t> AC/DC leads as the top rock band in terms of the number of tracks, followed by Aerosmith and Audioslave.</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Longest Tracks :</a:t>
            </a:r>
            <a:r>
              <a:rPr lang="en-AS" sz="1600" dirty="0">
                <a:effectLst/>
                <a:latin typeface="Cambria" panose="02040503050406030204" pitchFamily="18" charset="0"/>
                <a:ea typeface="Calibri" panose="020F0502020204030204" pitchFamily="34" charset="0"/>
                <a:cs typeface="Times New Roman" panose="02020603050405020304" pitchFamily="18" charset="0"/>
              </a:rPr>
              <a:t> The query reveals the longest tracks in terms of song length, which could be useful for playlist curation or understanding customer preferences.</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Customer Spending on Artists :</a:t>
            </a:r>
            <a:r>
              <a:rPr lang="en-AS" sz="1600" dirty="0">
                <a:effectLst/>
                <a:latin typeface="Cambria" panose="02040503050406030204" pitchFamily="18" charset="0"/>
                <a:ea typeface="Calibri" panose="020F0502020204030204" pitchFamily="34" charset="0"/>
                <a:cs typeface="Times New Roman" panose="02020603050405020304" pitchFamily="18" charset="0"/>
              </a:rPr>
              <a:t> Steve Murray has spent the most on the AC/DC artist, followed by other customers with significant spending amounts.</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Popular Genres by Country :</a:t>
            </a:r>
            <a:r>
              <a:rPr lang="en-AS" sz="1600" dirty="0">
                <a:effectLst/>
                <a:latin typeface="Cambria" panose="02040503050406030204" pitchFamily="18" charset="0"/>
                <a:ea typeface="Calibri" panose="020F0502020204030204" pitchFamily="34" charset="0"/>
                <a:cs typeface="Times New Roman" panose="02020603050405020304" pitchFamily="18" charset="0"/>
              </a:rPr>
              <a:t> Rock emerges as the most popular genre in various countries, indicating its widespread appeal across different regions.</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1600" b="1" dirty="0">
                <a:effectLst/>
                <a:latin typeface="Cambria" panose="02040503050406030204" pitchFamily="18" charset="0"/>
                <a:ea typeface="Calibri" panose="020F0502020204030204" pitchFamily="34" charset="0"/>
                <a:cs typeface="Times New Roman" panose="02020603050405020304" pitchFamily="18" charset="0"/>
              </a:rPr>
              <a:t>Top Spending Customers by Country :</a:t>
            </a:r>
            <a:r>
              <a:rPr lang="en-AS" sz="1600" dirty="0">
                <a:effectLst/>
                <a:latin typeface="Cambria" panose="02040503050406030204" pitchFamily="18" charset="0"/>
                <a:ea typeface="Calibri" panose="020F0502020204030204" pitchFamily="34" charset="0"/>
                <a:cs typeface="Times New Roman" panose="02020603050405020304" pitchFamily="18" charset="0"/>
              </a:rPr>
              <a:t> The top spending customers in each country highlight potential high-value markets and customer segments.</a:t>
            </a:r>
            <a:endParaRPr lang="en-AS" sz="16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A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90972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EB1D8-E9F8-4B7D-F7A8-1A71EB03E463}"/>
            </a:ext>
          </a:extLst>
        </p:cNvPr>
        <p:cNvGrpSpPr/>
        <p:nvPr/>
      </p:nvGrpSpPr>
      <p:grpSpPr>
        <a:xfrm>
          <a:off x="0" y="0"/>
          <a:ext cx="0" cy="0"/>
          <a:chOff x="0" y="0"/>
          <a:chExt cx="0" cy="0"/>
        </a:xfrm>
      </p:grpSpPr>
      <p:sp>
        <p:nvSpPr>
          <p:cNvPr id="33" name="Footer Placeholder 32">
            <a:extLst>
              <a:ext uri="{FF2B5EF4-FFF2-40B4-BE49-F238E27FC236}">
                <a16:creationId xmlns:a16="http://schemas.microsoft.com/office/drawing/2014/main" id="{BD119517-0D57-ECA8-7FB6-6DB703F76E2B}"/>
              </a:ext>
            </a:extLst>
          </p:cNvPr>
          <p:cNvSpPr>
            <a:spLocks noGrp="1"/>
          </p:cNvSpPr>
          <p:nvPr>
            <p:ph type="ftr" sz="quarter" idx="11"/>
          </p:nvPr>
        </p:nvSpPr>
        <p:spPr>
          <a:xfrm>
            <a:off x="4038600" y="6356350"/>
            <a:ext cx="4114800" cy="365125"/>
          </a:xfrm>
        </p:spPr>
        <p:txBody>
          <a:bodyPr/>
          <a:lstStyle/>
          <a:p>
            <a:r>
              <a:rPr lang="en-US" dirty="0"/>
              <a:t>Music Store Analysis</a:t>
            </a:r>
          </a:p>
        </p:txBody>
      </p:sp>
      <p:sp>
        <p:nvSpPr>
          <p:cNvPr id="35" name="Slide Number Placeholder 34">
            <a:extLst>
              <a:ext uri="{FF2B5EF4-FFF2-40B4-BE49-F238E27FC236}">
                <a16:creationId xmlns:a16="http://schemas.microsoft.com/office/drawing/2014/main" id="{E844D0A0-0718-9050-4B14-E887892DACF6}"/>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16</a:t>
            </a:fld>
            <a:endParaRPr lang="en-US"/>
          </a:p>
        </p:txBody>
      </p:sp>
      <p:sp>
        <p:nvSpPr>
          <p:cNvPr id="9" name="Title 5">
            <a:extLst>
              <a:ext uri="{FF2B5EF4-FFF2-40B4-BE49-F238E27FC236}">
                <a16:creationId xmlns:a16="http://schemas.microsoft.com/office/drawing/2014/main" id="{3DD99C43-DCE3-B104-F3BE-88CC175804D6}"/>
              </a:ext>
            </a:extLst>
          </p:cNvPr>
          <p:cNvSpPr txBox="1">
            <a:spLocks/>
          </p:cNvSpPr>
          <p:nvPr/>
        </p:nvSpPr>
        <p:spPr>
          <a:xfrm>
            <a:off x="206189" y="498271"/>
            <a:ext cx="11985811" cy="570266"/>
          </a:xfrm>
          <a:prstGeom prst="rect">
            <a:avLst/>
          </a:prstGeom>
        </p:spPr>
        <p:txBody>
          <a:bodyPr>
            <a:noAutofit/>
          </a:bodyPr>
          <a:lstStyle>
            <a:lvl1pPr algn="l" defTabSz="914400" rtl="0" eaLnBrk="1" latinLnBrk="0" hangingPunct="1">
              <a:lnSpc>
                <a:spcPct val="110000"/>
              </a:lnSpc>
              <a:spcBef>
                <a:spcPts val="1000"/>
              </a:spcBef>
              <a:buNone/>
              <a:defRPr sz="4000" kern="1200">
                <a:solidFill>
                  <a:schemeClr val="bg1"/>
                </a:solidFill>
                <a:effectLst>
                  <a:outerShdw blurRad="38100" dist="38100" dir="2700000" algn="tl">
                    <a:srgbClr val="000000">
                      <a:alpha val="43137"/>
                    </a:srgbClr>
                  </a:outerShdw>
                </a:effectLst>
                <a:latin typeface="+mj-lt"/>
                <a:ea typeface="+mj-ea"/>
                <a:cs typeface="+mj-cs"/>
              </a:defRPr>
            </a:lvl1pPr>
          </a:lstStyle>
          <a:p>
            <a:r>
              <a:rPr lang="en-US" sz="3000" dirty="0">
                <a:solidFill>
                  <a:schemeClr val="tx1"/>
                </a:solidFill>
                <a:effectLst/>
              </a:rPr>
              <a:t>Based on the Insights, Suggestions for the Music Store Analysis</a:t>
            </a:r>
          </a:p>
        </p:txBody>
      </p:sp>
      <p:sp>
        <p:nvSpPr>
          <p:cNvPr id="12" name="Subtitle 6">
            <a:extLst>
              <a:ext uri="{FF2B5EF4-FFF2-40B4-BE49-F238E27FC236}">
                <a16:creationId xmlns:a16="http://schemas.microsoft.com/office/drawing/2014/main" id="{58C6136D-6382-061F-663E-392FB20BE7EA}"/>
              </a:ext>
            </a:extLst>
          </p:cNvPr>
          <p:cNvSpPr txBox="1">
            <a:spLocks/>
          </p:cNvSpPr>
          <p:nvPr/>
        </p:nvSpPr>
        <p:spPr>
          <a:xfrm>
            <a:off x="206189" y="1604682"/>
            <a:ext cx="11785797" cy="4469914"/>
          </a:xfrm>
          <a:prstGeom prst="rect">
            <a:avLst/>
          </a:prstGeom>
        </p:spPr>
        <p:txBody>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a:lnSpc>
                <a:spcPct val="107000"/>
              </a:lnSpc>
              <a:spcBef>
                <a:spcPts val="0"/>
              </a:spcBef>
              <a:spcAft>
                <a:spcPts val="800"/>
              </a:spcAft>
            </a:pPr>
            <a:r>
              <a:rPr lang="en-AS" sz="1800" b="1" dirty="0">
                <a:effectLst/>
                <a:latin typeface="Cambria" panose="02040503050406030204" pitchFamily="18" charset="0"/>
                <a:ea typeface="Calibri" panose="020F0502020204030204" pitchFamily="34" charset="0"/>
                <a:cs typeface="Times New Roman" panose="02020603050405020304" pitchFamily="18" charset="0"/>
              </a:rPr>
              <a:t>Targeted Marketing :</a:t>
            </a:r>
            <a:r>
              <a:rPr lang="en-AS" sz="1800" dirty="0">
                <a:effectLst/>
                <a:latin typeface="Cambria" panose="02040503050406030204" pitchFamily="18" charset="0"/>
                <a:ea typeface="Calibri" panose="020F0502020204030204" pitchFamily="34" charset="0"/>
                <a:cs typeface="Times New Roman" panose="02020603050405020304" pitchFamily="18" charset="0"/>
              </a:rPr>
              <a:t> Focus marketing efforts on countries with high invoice counts and customers with high spending tendencies.</a:t>
            </a: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AS" sz="1800" b="1" dirty="0">
                <a:effectLst/>
                <a:latin typeface="Cambria" panose="02040503050406030204" pitchFamily="18" charset="0"/>
                <a:ea typeface="Calibri" panose="020F0502020204030204" pitchFamily="34" charset="0"/>
                <a:cs typeface="Times New Roman" panose="02020603050405020304" pitchFamily="18" charset="0"/>
              </a:rPr>
              <a:t>Promotional Events :</a:t>
            </a:r>
            <a:r>
              <a:rPr lang="en-AS" sz="1800" dirty="0">
                <a:effectLst/>
                <a:latin typeface="Cambria" panose="02040503050406030204" pitchFamily="18" charset="0"/>
                <a:ea typeface="Calibri" panose="020F0502020204030204" pitchFamily="34" charset="0"/>
                <a:cs typeface="Times New Roman" panose="02020603050405020304" pitchFamily="18" charset="0"/>
              </a:rPr>
              <a:t> Organize music festivals or events in cities like Prague, which have demonstrated high invoice totals.</a:t>
            </a: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AS" sz="1800" b="1" dirty="0">
                <a:effectLst/>
                <a:latin typeface="Cambria" panose="02040503050406030204" pitchFamily="18" charset="0"/>
                <a:ea typeface="Calibri" panose="020F0502020204030204" pitchFamily="34" charset="0"/>
                <a:cs typeface="Times New Roman" panose="02020603050405020304" pitchFamily="18" charset="0"/>
              </a:rPr>
              <a:t>Inventory Management :</a:t>
            </a:r>
            <a:r>
              <a:rPr lang="en-AS" sz="1800" dirty="0">
                <a:effectLst/>
                <a:latin typeface="Cambria" panose="02040503050406030204" pitchFamily="18" charset="0"/>
                <a:ea typeface="Calibri" panose="020F0502020204030204" pitchFamily="34" charset="0"/>
                <a:cs typeface="Times New Roman" panose="02020603050405020304" pitchFamily="18" charset="0"/>
              </a:rPr>
              <a:t> Stock up on music from popular rock bands like AC/DC, Aerosmith, and Led Zeppelin to cater to customer preferences.</a:t>
            </a: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AS" sz="1800" b="1" dirty="0">
                <a:effectLst/>
                <a:latin typeface="Cambria" panose="02040503050406030204" pitchFamily="18" charset="0"/>
                <a:ea typeface="Calibri" panose="020F0502020204030204" pitchFamily="34" charset="0"/>
                <a:cs typeface="Times New Roman" panose="02020603050405020304" pitchFamily="18" charset="0"/>
              </a:rPr>
              <a:t>Customer Engagement :</a:t>
            </a:r>
            <a:r>
              <a:rPr lang="en-AS" sz="1800" dirty="0">
                <a:effectLst/>
                <a:latin typeface="Cambria" panose="02040503050406030204" pitchFamily="18" charset="0"/>
                <a:ea typeface="Calibri" panose="020F0502020204030204" pitchFamily="34" charset="0"/>
                <a:cs typeface="Times New Roman" panose="02020603050405020304" pitchFamily="18" charset="0"/>
              </a:rPr>
              <a:t> Engage with top spending customers to foster loyalty and encourage repeat purchases.</a:t>
            </a: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AS" sz="1800" b="1" dirty="0">
                <a:effectLst/>
                <a:latin typeface="Cambria" panose="02040503050406030204" pitchFamily="18" charset="0"/>
                <a:ea typeface="Calibri" panose="020F0502020204030204" pitchFamily="34" charset="0"/>
                <a:cs typeface="Times New Roman" panose="02020603050405020304" pitchFamily="18" charset="0"/>
              </a:rPr>
              <a:t>Genre-based Recommendations :</a:t>
            </a:r>
            <a:r>
              <a:rPr lang="en-AS" sz="1800" dirty="0">
                <a:effectLst/>
                <a:latin typeface="Cambria" panose="02040503050406030204" pitchFamily="18" charset="0"/>
                <a:ea typeface="Calibri" panose="020F0502020204030204" pitchFamily="34" charset="0"/>
                <a:cs typeface="Times New Roman" panose="02020603050405020304" pitchFamily="18" charset="0"/>
              </a:rPr>
              <a:t> Provide personalized recommendations based on popular genres in different regions to enhance customer experience and drive sales.</a:t>
            </a: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AS" sz="1800" dirty="0">
                <a:effectLst/>
                <a:latin typeface="Cambria" panose="02040503050406030204" pitchFamily="18" charset="0"/>
                <a:ea typeface="Calibri" panose="020F0502020204030204" pitchFamily="34" charset="0"/>
                <a:cs typeface="Times New Roman" panose="02020603050405020304" pitchFamily="18" charset="0"/>
              </a:rPr>
              <a:t>By leveraging these insights and implementing strategic initiatives, the music store can optimize its operations, enhance customer satisfaction, and drive revenue growth.</a:t>
            </a:r>
            <a:endParaRPr lang="en-A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8239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F9B1D76-03F2-436A-9708-6B223EA28E13}"/>
              </a:ext>
            </a:extLst>
          </p:cNvPr>
          <p:cNvSpPr>
            <a:spLocks noGrp="1"/>
          </p:cNvSpPr>
          <p:nvPr>
            <p:ph type="ctrTitle"/>
          </p:nvPr>
        </p:nvSpPr>
        <p:spPr>
          <a:xfrm>
            <a:off x="996275" y="4098524"/>
            <a:ext cx="5996628" cy="2226076"/>
          </a:xfrm>
        </p:spPr>
        <p:txBody>
          <a:bodyPr/>
          <a:lstStyle/>
          <a:p>
            <a:r>
              <a:rPr lang="en-US"/>
              <a:t>Thank You</a:t>
            </a:r>
            <a:endParaRPr lang="en-US" dirty="0"/>
          </a:p>
        </p:txBody>
      </p:sp>
      <p:sp>
        <p:nvSpPr>
          <p:cNvPr id="13" name="Subtitle 12">
            <a:extLst>
              <a:ext uri="{FF2B5EF4-FFF2-40B4-BE49-F238E27FC236}">
                <a16:creationId xmlns:a16="http://schemas.microsoft.com/office/drawing/2014/main" id="{A3DCB960-67E1-4D7A-A166-F7BC92386A28}"/>
              </a:ext>
            </a:extLst>
          </p:cNvPr>
          <p:cNvSpPr>
            <a:spLocks noGrp="1"/>
          </p:cNvSpPr>
          <p:nvPr>
            <p:ph type="subTitle" idx="1"/>
          </p:nvPr>
        </p:nvSpPr>
        <p:spPr>
          <a:xfrm>
            <a:off x="7328943" y="3996573"/>
            <a:ext cx="4863057" cy="2228758"/>
          </a:xfrm>
        </p:spPr>
        <p:txBody>
          <a:bodyPr/>
          <a:lstStyle/>
          <a:p>
            <a:r>
              <a:rPr lang="en-US" dirty="0"/>
              <a:t> Kasoju Sai Teja</a:t>
            </a:r>
          </a:p>
          <a:p>
            <a:r>
              <a:rPr lang="en-US" dirty="0"/>
              <a:t> saitejaas1213@gmail.com</a:t>
            </a:r>
          </a:p>
          <a:p>
            <a:r>
              <a:rPr lang="en-US" dirty="0"/>
              <a:t> </a:t>
            </a:r>
            <a:r>
              <a:rPr lang="en-US" dirty="0">
                <a:hlinkClick r:id="rId2"/>
              </a:rPr>
              <a:t>Website : saitejasaii009</a:t>
            </a:r>
            <a:endParaRPr lang="en-US" dirty="0"/>
          </a:p>
        </p:txBody>
      </p:sp>
      <p:sp>
        <p:nvSpPr>
          <p:cNvPr id="6" name="Footer Placeholder 5">
            <a:extLst>
              <a:ext uri="{FF2B5EF4-FFF2-40B4-BE49-F238E27FC236}">
                <a16:creationId xmlns:a16="http://schemas.microsoft.com/office/drawing/2014/main" id="{A1102678-0CBB-4D5C-8339-BD7A3BB839DB}"/>
              </a:ext>
            </a:extLst>
          </p:cNvPr>
          <p:cNvSpPr>
            <a:spLocks noGrp="1"/>
          </p:cNvSpPr>
          <p:nvPr>
            <p:ph type="ftr" sz="quarter" idx="11"/>
          </p:nvPr>
        </p:nvSpPr>
        <p:spPr>
          <a:xfrm>
            <a:off x="4038600" y="6356350"/>
            <a:ext cx="4114800" cy="365125"/>
          </a:xfrm>
        </p:spPr>
        <p:txBody>
          <a:bodyPr/>
          <a:lstStyle/>
          <a:p>
            <a:r>
              <a:rPr lang="en-US" dirty="0"/>
              <a:t>Music Store Analysis</a:t>
            </a:r>
          </a:p>
        </p:txBody>
      </p:sp>
      <p:sp>
        <p:nvSpPr>
          <p:cNvPr id="7" name="Slide Number Placeholder 6">
            <a:extLst>
              <a:ext uri="{FF2B5EF4-FFF2-40B4-BE49-F238E27FC236}">
                <a16:creationId xmlns:a16="http://schemas.microsoft.com/office/drawing/2014/main" id="{A61B86B7-24ED-4261-979C-42CCFAC83F1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17</a:t>
            </a:fld>
            <a:endParaRPr lang="en-US" dirty="0"/>
          </a:p>
        </p:txBody>
      </p:sp>
      <p:pic>
        <p:nvPicPr>
          <p:cNvPr id="18" name="Picture Placeholder 17">
            <a:extLst>
              <a:ext uri="{FF2B5EF4-FFF2-40B4-BE49-F238E27FC236}">
                <a16:creationId xmlns:a16="http://schemas.microsoft.com/office/drawing/2014/main" id="{516D0B5B-F2A7-BF81-7D67-57461129C6CF}"/>
              </a:ext>
            </a:extLst>
          </p:cNvPr>
          <p:cNvPicPr>
            <a:picLocks noGrp="1" noChangeAspect="1"/>
          </p:cNvPicPr>
          <p:nvPr>
            <p:ph type="pic" sz="quarter" idx="13"/>
          </p:nvPr>
        </p:nvPicPr>
        <p:blipFill>
          <a:blip r:embed="rId3"/>
          <a:srcRect t="11378" b="11378"/>
          <a:stretch>
            <a:fillRect/>
          </a:stretch>
        </p:blipFill>
        <p:spPr/>
      </p:pic>
    </p:spTree>
    <p:extLst>
      <p:ext uri="{BB962C8B-B14F-4D97-AF65-F5344CB8AC3E}">
        <p14:creationId xmlns:p14="http://schemas.microsoft.com/office/powerpoint/2010/main" val="1684746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9E6680CE-A768-4BCE-A8EF-EEDE6ABA3F03}"/>
              </a:ext>
            </a:extLst>
          </p:cNvPr>
          <p:cNvSpPr>
            <a:spLocks noGrp="1"/>
          </p:cNvSpPr>
          <p:nvPr>
            <p:ph type="body" sz="quarter" idx="16"/>
          </p:nvPr>
        </p:nvSpPr>
        <p:spPr>
          <a:xfrm>
            <a:off x="191050" y="1290918"/>
            <a:ext cx="6792730" cy="5225916"/>
          </a:xfrm>
        </p:spPr>
        <p:txBody>
          <a:bodyPr/>
          <a:lstStyle/>
          <a:p>
            <a:pPr marL="0" marR="0">
              <a:lnSpc>
                <a:spcPct val="107000"/>
              </a:lnSpc>
              <a:spcBef>
                <a:spcPts val="0"/>
              </a:spcBef>
              <a:spcAft>
                <a:spcPts val="800"/>
              </a:spcAft>
            </a:pPr>
            <a:r>
              <a:rPr lang="en-AS" sz="2000" dirty="0">
                <a:effectLst/>
                <a:latin typeface="Calibri" panose="020F0502020204030204" pitchFamily="34" charset="0"/>
                <a:ea typeface="Calibri" panose="020F0502020204030204" pitchFamily="34" charset="0"/>
                <a:cs typeface="Times New Roman" panose="02020603050405020304" pitchFamily="18" charset="0"/>
              </a:rPr>
              <a:t>The primary objective of this project is to delve into the music playlist database and extract meaningful information using SQL queries. By doing so, we aim to gain a deeper understanding of the store's performance, customer preferences, and overall business trends.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AS" sz="2000" dirty="0">
                <a:effectLst/>
                <a:latin typeface="Calibri" panose="020F0502020204030204" pitchFamily="34" charset="0"/>
                <a:ea typeface="Calibri" panose="020F0502020204030204" pitchFamily="34" charset="0"/>
                <a:cs typeface="Times New Roman" panose="02020603050405020304" pitchFamily="18" charset="0"/>
              </a:rPr>
              <a:t>Database: The music playlist database, which contains crucial information about the store's inventory, sales, and customer interactions.</a:t>
            </a:r>
          </a:p>
          <a:p>
            <a:pPr marL="0" marR="0">
              <a:lnSpc>
                <a:spcPct val="107000"/>
              </a:lnSpc>
              <a:spcBef>
                <a:spcPts val="0"/>
              </a:spcBef>
              <a:spcAft>
                <a:spcPts val="800"/>
              </a:spcAft>
            </a:pPr>
            <a:r>
              <a:rPr lang="en-AS" sz="2000" dirty="0">
                <a:effectLst/>
                <a:latin typeface="Calibri" panose="020F0502020204030204" pitchFamily="34" charset="0"/>
                <a:ea typeface="Calibri" panose="020F0502020204030204" pitchFamily="34" charset="0"/>
                <a:cs typeface="Times New Roman" panose="02020603050405020304" pitchFamily="18" charset="0"/>
              </a:rPr>
              <a:t>SQL Tool : MYSQL Work Bench, a powerful and user-friendly tool for managing and querying relational databases.</a:t>
            </a:r>
          </a:p>
          <a:p>
            <a:pPr marL="0" marR="0">
              <a:lnSpc>
                <a:spcPct val="107000"/>
              </a:lnSpc>
              <a:spcBef>
                <a:spcPts val="0"/>
              </a:spcBef>
              <a:spcAft>
                <a:spcPts val="800"/>
              </a:spcAft>
            </a:pPr>
            <a:r>
              <a:rPr lang="en-AS" sz="2000" dirty="0">
                <a:effectLst/>
                <a:latin typeface="Calibri" panose="020F0502020204030204" pitchFamily="34" charset="0"/>
                <a:ea typeface="Calibri" panose="020F0502020204030204" pitchFamily="34" charset="0"/>
                <a:cs typeface="Times New Roman" panose="02020603050405020304" pitchFamily="18" charset="0"/>
              </a:rPr>
              <a:t>Data Source: CSV files will serve as the source of data for our analysis, providing structured information that can be easily imported into our database for further processing.</a:t>
            </a:r>
          </a:p>
          <a:p>
            <a:pPr marL="0" marR="0">
              <a:lnSpc>
                <a:spcPct val="107000"/>
              </a:lnSpc>
              <a:spcBef>
                <a:spcPts val="0"/>
              </a:spcBef>
              <a:spcAft>
                <a:spcPts val="800"/>
              </a:spcAft>
            </a:pPr>
            <a:endParaRPr lang="en-A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Footer Placeholder 15">
            <a:extLst>
              <a:ext uri="{FF2B5EF4-FFF2-40B4-BE49-F238E27FC236}">
                <a16:creationId xmlns:a16="http://schemas.microsoft.com/office/drawing/2014/main" id="{7F9C4192-16E2-429C-BFC6-9D878AC8BB6B}"/>
              </a:ext>
            </a:extLst>
          </p:cNvPr>
          <p:cNvSpPr>
            <a:spLocks noGrp="1"/>
          </p:cNvSpPr>
          <p:nvPr>
            <p:ph type="ftr" sz="quarter" idx="11"/>
          </p:nvPr>
        </p:nvSpPr>
        <p:spPr>
          <a:xfrm>
            <a:off x="4038600" y="6356350"/>
            <a:ext cx="4114800" cy="365125"/>
          </a:xfrm>
        </p:spPr>
        <p:txBody>
          <a:bodyPr/>
          <a:lstStyle/>
          <a:p>
            <a:r>
              <a:rPr lang="en-US" dirty="0"/>
              <a:t>Music Store Analysis</a:t>
            </a:r>
          </a:p>
        </p:txBody>
      </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a:t>
            </a:fld>
            <a:endParaRPr lang="en-US" dirty="0"/>
          </a:p>
        </p:txBody>
      </p:sp>
      <p:grpSp>
        <p:nvGrpSpPr>
          <p:cNvPr id="37" name="Bottom Right">
            <a:extLst>
              <a:ext uri="{FF2B5EF4-FFF2-40B4-BE49-F238E27FC236}">
                <a16:creationId xmlns:a16="http://schemas.microsoft.com/office/drawing/2014/main" id="{55C8AD2F-5B7B-44EB-AEC6-DB915E954A7A}"/>
              </a:ext>
              <a:ext uri="{C183D7F6-B498-43B3-948B-1728B52AA6E4}">
                <adec:decorative xmlns:adec="http://schemas.microsoft.com/office/drawing/2017/decorative" val="1"/>
              </a:ext>
            </a:extLst>
          </p:cNvPr>
          <p:cNvGrpSpPr/>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AD2237AA-7A0E-46FE-8C56-65082235EC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9" name="Freeform: Shape 48">
                <a:extLst>
                  <a:ext uri="{FF2B5EF4-FFF2-40B4-BE49-F238E27FC236}">
                    <a16:creationId xmlns:a16="http://schemas.microsoft.com/office/drawing/2014/main" id="{8189D45D-DFA3-4998-98D1-5D9637BDA9C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E2B0C16-9511-474C-B3A2-401F66A74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D474A2B-3E8D-40C0-98CA-6697FC0EA99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7AE6964-2C05-4058-A591-1EF146A33B6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574087-63C5-4183-82FA-AC9A54AA793B}"/>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D162D94-709E-4257-90A5-A01CF9FCBA0A}"/>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B07825EA-21C0-423A-A0C9-9B747B200F06}"/>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9DD04C10-BC2D-45BD-BB64-35E600DDD78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26" name="Picture 2" descr="Hobgoblin Music Shop in Southampton">
            <a:extLst>
              <a:ext uri="{FF2B5EF4-FFF2-40B4-BE49-F238E27FC236}">
                <a16:creationId xmlns:a16="http://schemas.microsoft.com/office/drawing/2014/main" id="{0ADCA6A9-766A-ACEE-C0C6-B00F4D615050}"/>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7128" b="7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880+ Music Store Stock Illustrations, Royalty-Free Vector Graphics &amp; Clip  Art - iStock | Music store owner, Man music store, Music store exterior">
            <a:extLst>
              <a:ext uri="{FF2B5EF4-FFF2-40B4-BE49-F238E27FC236}">
                <a16:creationId xmlns:a16="http://schemas.microsoft.com/office/drawing/2014/main" id="{E32D87C5-8D43-416E-DD1B-ABF3F401AF44}"/>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t="10700" b="107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7C2A2890-E89E-BC75-2EC6-2E276BEC57E1}"/>
              </a:ext>
            </a:extLst>
          </p:cNvPr>
          <p:cNvSpPr>
            <a:spLocks noGrp="1"/>
          </p:cNvSpPr>
          <p:nvPr>
            <p:ph type="title"/>
          </p:nvPr>
        </p:nvSpPr>
        <p:spPr>
          <a:xfrm>
            <a:off x="1" y="1"/>
            <a:ext cx="4818062" cy="770964"/>
          </a:xfrm>
        </p:spPr>
        <p:txBody>
          <a:bodyPr/>
          <a:lstStyle/>
          <a:p>
            <a:r>
              <a:rPr lang="en-US" dirty="0"/>
              <a:t>Project Overview</a:t>
            </a:r>
          </a:p>
        </p:txBody>
      </p:sp>
    </p:spTree>
    <p:extLst>
      <p:ext uri="{BB962C8B-B14F-4D97-AF65-F5344CB8AC3E}">
        <p14:creationId xmlns:p14="http://schemas.microsoft.com/office/powerpoint/2010/main" val="1364216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3</a:t>
            </a:fld>
            <a:endParaRPr lang="en-US" dirty="0"/>
          </a:p>
        </p:txBody>
      </p:sp>
      <p:sp>
        <p:nvSpPr>
          <p:cNvPr id="10" name="Title 5">
            <a:extLst>
              <a:ext uri="{FF2B5EF4-FFF2-40B4-BE49-F238E27FC236}">
                <a16:creationId xmlns:a16="http://schemas.microsoft.com/office/drawing/2014/main" id="{0E70FBD9-EDBC-F899-A2B5-1A2BF2F00892}"/>
              </a:ext>
            </a:extLst>
          </p:cNvPr>
          <p:cNvSpPr>
            <a:spLocks noGrp="1"/>
          </p:cNvSpPr>
          <p:nvPr>
            <p:ph type="title"/>
          </p:nvPr>
        </p:nvSpPr>
        <p:spPr>
          <a:xfrm>
            <a:off x="0" y="2054"/>
            <a:ext cx="4839967" cy="573741"/>
          </a:xfrm>
        </p:spPr>
        <p:txBody>
          <a:bodyPr/>
          <a:lstStyle/>
          <a:p>
            <a:r>
              <a:rPr lang="en-US" dirty="0"/>
              <a:t>Scheme Diagram</a:t>
            </a:r>
          </a:p>
        </p:txBody>
      </p:sp>
      <p:pic>
        <p:nvPicPr>
          <p:cNvPr id="16" name="Picture 15">
            <a:extLst>
              <a:ext uri="{FF2B5EF4-FFF2-40B4-BE49-F238E27FC236}">
                <a16:creationId xmlns:a16="http://schemas.microsoft.com/office/drawing/2014/main" id="{87D01681-5F0A-A128-87A4-72D230EEBCA7}"/>
              </a:ext>
            </a:extLst>
          </p:cNvPr>
          <p:cNvPicPr>
            <a:picLocks noChangeAspect="1"/>
          </p:cNvPicPr>
          <p:nvPr/>
        </p:nvPicPr>
        <p:blipFill>
          <a:blip r:embed="rId3"/>
          <a:stretch>
            <a:fillRect/>
          </a:stretch>
        </p:blipFill>
        <p:spPr>
          <a:xfrm>
            <a:off x="3084385" y="867516"/>
            <a:ext cx="5629309" cy="5667217"/>
          </a:xfrm>
          <a:prstGeom prst="rect">
            <a:avLst/>
          </a:prstGeom>
        </p:spPr>
      </p:pic>
    </p:spTree>
    <p:extLst>
      <p:ext uri="{BB962C8B-B14F-4D97-AF65-F5344CB8AC3E}">
        <p14:creationId xmlns:p14="http://schemas.microsoft.com/office/powerpoint/2010/main" val="2169475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706B91-250D-4CF1-B325-5A9273131DFA}"/>
              </a:ext>
            </a:extLst>
          </p:cNvPr>
          <p:cNvSpPr>
            <a:spLocks noGrp="1"/>
          </p:cNvSpPr>
          <p:nvPr>
            <p:ph type="ctrTitle"/>
          </p:nvPr>
        </p:nvSpPr>
        <p:spPr>
          <a:xfrm>
            <a:off x="0" y="0"/>
            <a:ext cx="3942864" cy="636494"/>
          </a:xfrm>
        </p:spPr>
        <p:txBody>
          <a:bodyPr>
            <a:normAutofit fontScale="90000"/>
          </a:bodyPr>
          <a:lstStyle/>
          <a:p>
            <a:r>
              <a:rPr lang="en-US" dirty="0"/>
              <a:t>Question Set - 1</a:t>
            </a:r>
          </a:p>
        </p:txBody>
      </p:sp>
      <p:sp>
        <p:nvSpPr>
          <p:cNvPr id="7" name="Text Placeholder 6">
            <a:extLst>
              <a:ext uri="{FF2B5EF4-FFF2-40B4-BE49-F238E27FC236}">
                <a16:creationId xmlns:a16="http://schemas.microsoft.com/office/drawing/2014/main" id="{42B844A9-8E53-4442-8CBA-6B67F7C2DAEC}"/>
              </a:ext>
            </a:extLst>
          </p:cNvPr>
          <p:cNvSpPr>
            <a:spLocks noGrp="1"/>
          </p:cNvSpPr>
          <p:nvPr>
            <p:ph type="body" sz="quarter" idx="13"/>
          </p:nvPr>
        </p:nvSpPr>
        <p:spPr>
          <a:xfrm>
            <a:off x="76931" y="788892"/>
            <a:ext cx="9135223" cy="636494"/>
          </a:xfrm>
        </p:spPr>
        <p:txBody>
          <a:bodyPr/>
          <a:lstStyle/>
          <a:p>
            <a:r>
              <a:rPr lang="en-US" dirty="0"/>
              <a:t>1. Who is the senior most employee based on job title?</a:t>
            </a:r>
          </a:p>
        </p:txBody>
      </p:sp>
      <p:sp>
        <p:nvSpPr>
          <p:cNvPr id="17" name="Title 5">
            <a:extLst>
              <a:ext uri="{FF2B5EF4-FFF2-40B4-BE49-F238E27FC236}">
                <a16:creationId xmlns:a16="http://schemas.microsoft.com/office/drawing/2014/main" id="{6DC4A0F3-72B6-6DC6-EACA-FE4561B3BCE1}"/>
              </a:ext>
            </a:extLst>
          </p:cNvPr>
          <p:cNvSpPr txBox="1">
            <a:spLocks/>
          </p:cNvSpPr>
          <p:nvPr/>
        </p:nvSpPr>
        <p:spPr>
          <a:xfrm>
            <a:off x="1778691" y="2635622"/>
            <a:ext cx="1072085" cy="568749"/>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F2F49283-12EB-92B0-3230-C45F0BB97219}"/>
              </a:ext>
            </a:extLst>
          </p:cNvPr>
          <p:cNvSpPr txBox="1">
            <a:spLocks/>
          </p:cNvSpPr>
          <p:nvPr/>
        </p:nvSpPr>
        <p:spPr>
          <a:xfrm>
            <a:off x="9212154" y="1434351"/>
            <a:ext cx="1226326" cy="519954"/>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pic>
        <p:nvPicPr>
          <p:cNvPr id="23" name="Picture 22">
            <a:extLst>
              <a:ext uri="{FF2B5EF4-FFF2-40B4-BE49-F238E27FC236}">
                <a16:creationId xmlns:a16="http://schemas.microsoft.com/office/drawing/2014/main" id="{D28BB820-40FB-99BA-8FDD-460CF12A94EF}"/>
              </a:ext>
            </a:extLst>
          </p:cNvPr>
          <p:cNvPicPr>
            <a:picLocks noChangeAspect="1"/>
          </p:cNvPicPr>
          <p:nvPr/>
        </p:nvPicPr>
        <p:blipFill>
          <a:blip r:embed="rId3"/>
          <a:stretch>
            <a:fillRect/>
          </a:stretch>
        </p:blipFill>
        <p:spPr>
          <a:xfrm>
            <a:off x="82924" y="3429000"/>
            <a:ext cx="5159187" cy="1661304"/>
          </a:xfrm>
          <a:prstGeom prst="rect">
            <a:avLst/>
          </a:prstGeom>
          <a:ln w="38100">
            <a:solidFill>
              <a:srgbClr val="FF0000"/>
            </a:solidFill>
          </a:ln>
        </p:spPr>
      </p:pic>
      <p:pic>
        <p:nvPicPr>
          <p:cNvPr id="24" name="Picture 23">
            <a:extLst>
              <a:ext uri="{FF2B5EF4-FFF2-40B4-BE49-F238E27FC236}">
                <a16:creationId xmlns:a16="http://schemas.microsoft.com/office/drawing/2014/main" id="{2EAC4ECA-6E03-7A09-9C0F-599FB208CC25}"/>
              </a:ext>
            </a:extLst>
          </p:cNvPr>
          <p:cNvPicPr>
            <a:picLocks noChangeAspect="1"/>
          </p:cNvPicPr>
          <p:nvPr/>
        </p:nvPicPr>
        <p:blipFill>
          <a:blip r:embed="rId4"/>
          <a:stretch>
            <a:fillRect/>
          </a:stretch>
        </p:blipFill>
        <p:spPr>
          <a:xfrm>
            <a:off x="7903073" y="2190439"/>
            <a:ext cx="3844488" cy="1013932"/>
          </a:xfrm>
          <a:prstGeom prst="rect">
            <a:avLst/>
          </a:prstGeom>
          <a:ln w="38100">
            <a:solidFill>
              <a:srgbClr val="00B050"/>
            </a:solidFill>
          </a:ln>
        </p:spPr>
      </p:pic>
      <p:cxnSp>
        <p:nvCxnSpPr>
          <p:cNvPr id="27" name="Connector: Elbow 26">
            <a:extLst>
              <a:ext uri="{FF2B5EF4-FFF2-40B4-BE49-F238E27FC236}">
                <a16:creationId xmlns:a16="http://schemas.microsoft.com/office/drawing/2014/main" id="{1D294704-8EAC-77A4-53DE-93DDF25762F5}"/>
              </a:ext>
            </a:extLst>
          </p:cNvPr>
          <p:cNvCxnSpPr>
            <a:cxnSpLocks/>
          </p:cNvCxnSpPr>
          <p:nvPr/>
        </p:nvCxnSpPr>
        <p:spPr>
          <a:xfrm flipV="1">
            <a:off x="5242111" y="2714363"/>
            <a:ext cx="2660962" cy="15622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8504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3471B-A814-CF00-5C5D-9D8E735AFE7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2CD67E0-ABF5-F7F0-0861-3582C6A42A41}"/>
              </a:ext>
            </a:extLst>
          </p:cNvPr>
          <p:cNvSpPr>
            <a:spLocks noGrp="1"/>
          </p:cNvSpPr>
          <p:nvPr>
            <p:ph type="ctrTitle"/>
          </p:nvPr>
        </p:nvSpPr>
        <p:spPr>
          <a:xfrm>
            <a:off x="0" y="0"/>
            <a:ext cx="3942864" cy="636494"/>
          </a:xfrm>
        </p:spPr>
        <p:txBody>
          <a:bodyPr>
            <a:normAutofit fontScale="90000"/>
          </a:bodyPr>
          <a:lstStyle/>
          <a:p>
            <a:r>
              <a:rPr lang="en-US" dirty="0"/>
              <a:t>Question Set - 1</a:t>
            </a:r>
          </a:p>
        </p:txBody>
      </p:sp>
      <p:sp>
        <p:nvSpPr>
          <p:cNvPr id="7" name="Text Placeholder 6">
            <a:extLst>
              <a:ext uri="{FF2B5EF4-FFF2-40B4-BE49-F238E27FC236}">
                <a16:creationId xmlns:a16="http://schemas.microsoft.com/office/drawing/2014/main" id="{B40F6CDF-43A8-21E0-4AE1-36DCC4CF46C7}"/>
              </a:ext>
            </a:extLst>
          </p:cNvPr>
          <p:cNvSpPr>
            <a:spLocks noGrp="1"/>
          </p:cNvSpPr>
          <p:nvPr>
            <p:ph type="body" sz="quarter" idx="13"/>
          </p:nvPr>
        </p:nvSpPr>
        <p:spPr>
          <a:xfrm>
            <a:off x="76931" y="788892"/>
            <a:ext cx="9135223" cy="636494"/>
          </a:xfrm>
        </p:spPr>
        <p:txBody>
          <a:bodyPr/>
          <a:lstStyle/>
          <a:p>
            <a:r>
              <a:rPr lang="en-US" dirty="0"/>
              <a:t>2. Which countries have the most Invoices? </a:t>
            </a:r>
          </a:p>
        </p:txBody>
      </p:sp>
      <p:sp>
        <p:nvSpPr>
          <p:cNvPr id="17" name="Title 5">
            <a:extLst>
              <a:ext uri="{FF2B5EF4-FFF2-40B4-BE49-F238E27FC236}">
                <a16:creationId xmlns:a16="http://schemas.microsoft.com/office/drawing/2014/main" id="{3B091FF6-E6F3-F073-CADE-FEA12150A46B}"/>
              </a:ext>
            </a:extLst>
          </p:cNvPr>
          <p:cNvSpPr txBox="1">
            <a:spLocks/>
          </p:cNvSpPr>
          <p:nvPr/>
        </p:nvSpPr>
        <p:spPr>
          <a:xfrm>
            <a:off x="1778691" y="2635622"/>
            <a:ext cx="1072085" cy="568749"/>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C707C1A3-B57B-690F-560F-862920D2712B}"/>
              </a:ext>
            </a:extLst>
          </p:cNvPr>
          <p:cNvSpPr txBox="1">
            <a:spLocks/>
          </p:cNvSpPr>
          <p:nvPr/>
        </p:nvSpPr>
        <p:spPr>
          <a:xfrm>
            <a:off x="8943723" y="968185"/>
            <a:ext cx="1226326" cy="519954"/>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F04726B2-B93F-E7DB-938F-412B723EF6E5}"/>
              </a:ext>
            </a:extLst>
          </p:cNvPr>
          <p:cNvCxnSpPr>
            <a:cxnSpLocks/>
            <a:stCxn id="2" idx="3"/>
          </p:cNvCxnSpPr>
          <p:nvPr/>
        </p:nvCxnSpPr>
        <p:spPr>
          <a:xfrm flipV="1">
            <a:off x="4299850" y="2070847"/>
            <a:ext cx="3804244" cy="2342029"/>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69BC41B-775F-4DF1-BC44-70380C1B05F6}"/>
              </a:ext>
            </a:extLst>
          </p:cNvPr>
          <p:cNvPicPr>
            <a:picLocks noChangeAspect="1"/>
          </p:cNvPicPr>
          <p:nvPr/>
        </p:nvPicPr>
        <p:blipFill>
          <a:blip r:embed="rId3"/>
          <a:stretch>
            <a:fillRect/>
          </a:stretch>
        </p:blipFill>
        <p:spPr>
          <a:xfrm>
            <a:off x="268991" y="3428999"/>
            <a:ext cx="4030859" cy="1967753"/>
          </a:xfrm>
          <a:prstGeom prst="rect">
            <a:avLst/>
          </a:prstGeom>
          <a:ln w="38100">
            <a:solidFill>
              <a:srgbClr val="FF0000"/>
            </a:solidFill>
          </a:ln>
        </p:spPr>
      </p:pic>
      <p:pic>
        <p:nvPicPr>
          <p:cNvPr id="5" name="Picture 4">
            <a:extLst>
              <a:ext uri="{FF2B5EF4-FFF2-40B4-BE49-F238E27FC236}">
                <a16:creationId xmlns:a16="http://schemas.microsoft.com/office/drawing/2014/main" id="{DB1DE508-7009-2705-2BA3-C355B21D5A3E}"/>
              </a:ext>
            </a:extLst>
          </p:cNvPr>
          <p:cNvPicPr>
            <a:picLocks noChangeAspect="1"/>
          </p:cNvPicPr>
          <p:nvPr/>
        </p:nvPicPr>
        <p:blipFill>
          <a:blip r:embed="rId4"/>
          <a:stretch>
            <a:fillRect/>
          </a:stretch>
        </p:blipFill>
        <p:spPr>
          <a:xfrm>
            <a:off x="8143894" y="1577784"/>
            <a:ext cx="2825984" cy="5124157"/>
          </a:xfrm>
          <a:prstGeom prst="rect">
            <a:avLst/>
          </a:prstGeom>
          <a:ln w="38100">
            <a:solidFill>
              <a:srgbClr val="00B050"/>
            </a:solidFill>
          </a:ln>
        </p:spPr>
      </p:pic>
    </p:spTree>
    <p:extLst>
      <p:ext uri="{BB962C8B-B14F-4D97-AF65-F5344CB8AC3E}">
        <p14:creationId xmlns:p14="http://schemas.microsoft.com/office/powerpoint/2010/main" val="6747946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41047-9B48-A30E-B90B-F76BEF522CE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6EE180E-E58B-065A-EBCD-876BE7EF347A}"/>
              </a:ext>
            </a:extLst>
          </p:cNvPr>
          <p:cNvSpPr>
            <a:spLocks noGrp="1"/>
          </p:cNvSpPr>
          <p:nvPr>
            <p:ph type="ctrTitle"/>
          </p:nvPr>
        </p:nvSpPr>
        <p:spPr>
          <a:xfrm>
            <a:off x="0" y="0"/>
            <a:ext cx="3942864" cy="636494"/>
          </a:xfrm>
        </p:spPr>
        <p:txBody>
          <a:bodyPr>
            <a:normAutofit fontScale="90000"/>
          </a:bodyPr>
          <a:lstStyle/>
          <a:p>
            <a:r>
              <a:rPr lang="en-US" dirty="0"/>
              <a:t>Question Set - 1</a:t>
            </a:r>
          </a:p>
        </p:txBody>
      </p:sp>
      <p:sp>
        <p:nvSpPr>
          <p:cNvPr id="7" name="Text Placeholder 6">
            <a:extLst>
              <a:ext uri="{FF2B5EF4-FFF2-40B4-BE49-F238E27FC236}">
                <a16:creationId xmlns:a16="http://schemas.microsoft.com/office/drawing/2014/main" id="{B6316456-9F24-8B2C-5809-9C1B4DC52A9B}"/>
              </a:ext>
            </a:extLst>
          </p:cNvPr>
          <p:cNvSpPr>
            <a:spLocks noGrp="1"/>
          </p:cNvSpPr>
          <p:nvPr>
            <p:ph type="body" sz="quarter" idx="13"/>
          </p:nvPr>
        </p:nvSpPr>
        <p:spPr>
          <a:xfrm>
            <a:off x="76931" y="788892"/>
            <a:ext cx="9135223" cy="636494"/>
          </a:xfrm>
        </p:spPr>
        <p:txBody>
          <a:bodyPr/>
          <a:lstStyle/>
          <a:p>
            <a:r>
              <a:rPr lang="en-US" dirty="0"/>
              <a:t>3. What are top 3 values of total invoice?</a:t>
            </a:r>
          </a:p>
        </p:txBody>
      </p:sp>
      <p:sp>
        <p:nvSpPr>
          <p:cNvPr id="17" name="Title 5">
            <a:extLst>
              <a:ext uri="{FF2B5EF4-FFF2-40B4-BE49-F238E27FC236}">
                <a16:creationId xmlns:a16="http://schemas.microsoft.com/office/drawing/2014/main" id="{7B64DFD7-8737-B83A-51E4-C530ABC966A3}"/>
              </a:ext>
            </a:extLst>
          </p:cNvPr>
          <p:cNvSpPr txBox="1">
            <a:spLocks/>
          </p:cNvSpPr>
          <p:nvPr/>
        </p:nvSpPr>
        <p:spPr>
          <a:xfrm>
            <a:off x="1778691" y="2635622"/>
            <a:ext cx="1072085" cy="568749"/>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08A6734A-532B-A280-D0D3-CAE8F84FC5DB}"/>
              </a:ext>
            </a:extLst>
          </p:cNvPr>
          <p:cNvSpPr txBox="1">
            <a:spLocks/>
          </p:cNvSpPr>
          <p:nvPr/>
        </p:nvSpPr>
        <p:spPr>
          <a:xfrm>
            <a:off x="9077683" y="1443313"/>
            <a:ext cx="1226326" cy="519954"/>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C96C88CB-EF6A-0B6C-D4A5-07B711FC5AB2}"/>
              </a:ext>
            </a:extLst>
          </p:cNvPr>
          <p:cNvCxnSpPr>
            <a:cxnSpLocks/>
            <a:stCxn id="2" idx="3"/>
          </p:cNvCxnSpPr>
          <p:nvPr/>
        </p:nvCxnSpPr>
        <p:spPr>
          <a:xfrm flipV="1">
            <a:off x="3514987" y="2519082"/>
            <a:ext cx="4248448" cy="1871405"/>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D86659B-665E-646F-53DD-23ABD1BD7766}"/>
              </a:ext>
            </a:extLst>
          </p:cNvPr>
          <p:cNvPicPr>
            <a:picLocks noChangeAspect="1"/>
          </p:cNvPicPr>
          <p:nvPr/>
        </p:nvPicPr>
        <p:blipFill>
          <a:blip r:embed="rId3"/>
          <a:stretch>
            <a:fillRect/>
          </a:stretch>
        </p:blipFill>
        <p:spPr>
          <a:xfrm>
            <a:off x="1114479" y="3415042"/>
            <a:ext cx="2400508" cy="1950889"/>
          </a:xfrm>
          <a:prstGeom prst="rect">
            <a:avLst/>
          </a:prstGeom>
          <a:ln w="38100">
            <a:solidFill>
              <a:srgbClr val="FF0000"/>
            </a:solidFill>
          </a:ln>
        </p:spPr>
      </p:pic>
      <p:pic>
        <p:nvPicPr>
          <p:cNvPr id="4" name="Picture 3">
            <a:extLst>
              <a:ext uri="{FF2B5EF4-FFF2-40B4-BE49-F238E27FC236}">
                <a16:creationId xmlns:a16="http://schemas.microsoft.com/office/drawing/2014/main" id="{8728D37D-40A5-1D57-62E2-AE86581ACA21}"/>
              </a:ext>
            </a:extLst>
          </p:cNvPr>
          <p:cNvPicPr>
            <a:picLocks noChangeAspect="1"/>
          </p:cNvPicPr>
          <p:nvPr/>
        </p:nvPicPr>
        <p:blipFill>
          <a:blip r:embed="rId4"/>
          <a:stretch>
            <a:fillRect/>
          </a:stretch>
        </p:blipFill>
        <p:spPr>
          <a:xfrm>
            <a:off x="7799295" y="2080138"/>
            <a:ext cx="3948268" cy="1097338"/>
          </a:xfrm>
          <a:prstGeom prst="rect">
            <a:avLst/>
          </a:prstGeom>
          <a:ln w="38100">
            <a:solidFill>
              <a:srgbClr val="00B050"/>
            </a:solidFill>
          </a:ln>
        </p:spPr>
      </p:pic>
    </p:spTree>
    <p:extLst>
      <p:ext uri="{BB962C8B-B14F-4D97-AF65-F5344CB8AC3E}">
        <p14:creationId xmlns:p14="http://schemas.microsoft.com/office/powerpoint/2010/main" val="553792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E41C0-8592-FB22-C161-80B37C2C361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41604D3-A529-9323-FA37-0BB9A995F991}"/>
              </a:ext>
            </a:extLst>
          </p:cNvPr>
          <p:cNvSpPr>
            <a:spLocks noGrp="1"/>
          </p:cNvSpPr>
          <p:nvPr>
            <p:ph type="ctrTitle"/>
          </p:nvPr>
        </p:nvSpPr>
        <p:spPr>
          <a:xfrm>
            <a:off x="0" y="0"/>
            <a:ext cx="3942864" cy="636494"/>
          </a:xfrm>
        </p:spPr>
        <p:txBody>
          <a:bodyPr>
            <a:normAutofit fontScale="90000"/>
          </a:bodyPr>
          <a:lstStyle/>
          <a:p>
            <a:r>
              <a:rPr lang="en-US" dirty="0"/>
              <a:t>Question Set - 1</a:t>
            </a:r>
          </a:p>
        </p:txBody>
      </p:sp>
      <p:sp>
        <p:nvSpPr>
          <p:cNvPr id="7" name="Text Placeholder 6">
            <a:extLst>
              <a:ext uri="{FF2B5EF4-FFF2-40B4-BE49-F238E27FC236}">
                <a16:creationId xmlns:a16="http://schemas.microsoft.com/office/drawing/2014/main" id="{1BCD48F0-FA1C-8AD6-42FC-891F82E55629}"/>
              </a:ext>
            </a:extLst>
          </p:cNvPr>
          <p:cNvSpPr>
            <a:spLocks noGrp="1"/>
          </p:cNvSpPr>
          <p:nvPr>
            <p:ph type="body" sz="quarter" idx="13"/>
          </p:nvPr>
        </p:nvSpPr>
        <p:spPr>
          <a:xfrm>
            <a:off x="57353" y="636494"/>
            <a:ext cx="12267469" cy="1080575"/>
          </a:xfrm>
        </p:spPr>
        <p:txBody>
          <a:bodyPr/>
          <a:lstStyle/>
          <a:p>
            <a:r>
              <a:rPr lang="en-US" sz="2000" dirty="0"/>
              <a:t>4. Which city has the best customers? We would like to throw a promotional Music Festival in the city we made the most money. Write a query that returns one city that has the highest sum of invoice totals. Return both the city name &amp; sum of all invoice totals </a:t>
            </a:r>
          </a:p>
        </p:txBody>
      </p:sp>
      <p:sp>
        <p:nvSpPr>
          <p:cNvPr id="17" name="Title 5">
            <a:extLst>
              <a:ext uri="{FF2B5EF4-FFF2-40B4-BE49-F238E27FC236}">
                <a16:creationId xmlns:a16="http://schemas.microsoft.com/office/drawing/2014/main" id="{0AA86A95-E216-6AAA-47E6-3EBAD2EA03CA}"/>
              </a:ext>
            </a:extLst>
          </p:cNvPr>
          <p:cNvSpPr txBox="1">
            <a:spLocks/>
          </p:cNvSpPr>
          <p:nvPr/>
        </p:nvSpPr>
        <p:spPr>
          <a:xfrm>
            <a:off x="1778691" y="2752163"/>
            <a:ext cx="1072085" cy="568749"/>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C5BA5819-A8A0-875B-F9CD-32EADB3DDF74}"/>
              </a:ext>
            </a:extLst>
          </p:cNvPr>
          <p:cNvSpPr txBox="1">
            <a:spLocks/>
          </p:cNvSpPr>
          <p:nvPr/>
        </p:nvSpPr>
        <p:spPr>
          <a:xfrm>
            <a:off x="9216952" y="1475022"/>
            <a:ext cx="1226326" cy="519954"/>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4BD868CE-B82D-F875-E986-621950A7D8F8}"/>
              </a:ext>
            </a:extLst>
          </p:cNvPr>
          <p:cNvCxnSpPr>
            <a:cxnSpLocks/>
            <a:stCxn id="3" idx="3"/>
          </p:cNvCxnSpPr>
          <p:nvPr/>
        </p:nvCxnSpPr>
        <p:spPr>
          <a:xfrm flipV="1">
            <a:off x="4125982" y="2501153"/>
            <a:ext cx="3673313" cy="185485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5321161-E8B9-EE00-5A4A-2BD404C12E5F}"/>
              </a:ext>
            </a:extLst>
          </p:cNvPr>
          <p:cNvPicPr>
            <a:picLocks noChangeAspect="1"/>
          </p:cNvPicPr>
          <p:nvPr/>
        </p:nvPicPr>
        <p:blipFill>
          <a:blip r:embed="rId3"/>
          <a:stretch>
            <a:fillRect/>
          </a:stretch>
        </p:blipFill>
        <p:spPr>
          <a:xfrm>
            <a:off x="503484" y="3333856"/>
            <a:ext cx="3622498" cy="2044299"/>
          </a:xfrm>
          <a:prstGeom prst="rect">
            <a:avLst/>
          </a:prstGeom>
          <a:ln w="38100">
            <a:solidFill>
              <a:srgbClr val="FF0000"/>
            </a:solidFill>
          </a:ln>
        </p:spPr>
      </p:pic>
      <p:pic>
        <p:nvPicPr>
          <p:cNvPr id="9" name="Picture 8">
            <a:extLst>
              <a:ext uri="{FF2B5EF4-FFF2-40B4-BE49-F238E27FC236}">
                <a16:creationId xmlns:a16="http://schemas.microsoft.com/office/drawing/2014/main" id="{E192ED61-91F2-73BB-66AB-EAC0B9FBA26B}"/>
              </a:ext>
            </a:extLst>
          </p:cNvPr>
          <p:cNvPicPr>
            <a:picLocks noChangeAspect="1"/>
          </p:cNvPicPr>
          <p:nvPr/>
        </p:nvPicPr>
        <p:blipFill>
          <a:blip r:embed="rId4"/>
          <a:stretch>
            <a:fillRect/>
          </a:stretch>
        </p:blipFill>
        <p:spPr>
          <a:xfrm>
            <a:off x="7835155" y="2079862"/>
            <a:ext cx="3936131" cy="893920"/>
          </a:xfrm>
          <a:prstGeom prst="rect">
            <a:avLst/>
          </a:prstGeom>
          <a:ln w="38100">
            <a:solidFill>
              <a:srgbClr val="00B050"/>
            </a:solidFill>
          </a:ln>
        </p:spPr>
      </p:pic>
    </p:spTree>
    <p:extLst>
      <p:ext uri="{BB962C8B-B14F-4D97-AF65-F5344CB8AC3E}">
        <p14:creationId xmlns:p14="http://schemas.microsoft.com/office/powerpoint/2010/main" val="1062980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5FBA0-2F9E-6224-52C1-FB6AD7E5DF4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3666868-13D2-EAE7-FFC9-75251DC3A019}"/>
              </a:ext>
            </a:extLst>
          </p:cNvPr>
          <p:cNvSpPr>
            <a:spLocks noGrp="1"/>
          </p:cNvSpPr>
          <p:nvPr>
            <p:ph type="ctrTitle"/>
          </p:nvPr>
        </p:nvSpPr>
        <p:spPr>
          <a:xfrm>
            <a:off x="0" y="0"/>
            <a:ext cx="3942864" cy="636494"/>
          </a:xfrm>
        </p:spPr>
        <p:txBody>
          <a:bodyPr>
            <a:normAutofit fontScale="90000"/>
          </a:bodyPr>
          <a:lstStyle/>
          <a:p>
            <a:r>
              <a:rPr lang="en-US" dirty="0"/>
              <a:t>Question Set - 1</a:t>
            </a:r>
          </a:p>
        </p:txBody>
      </p:sp>
      <p:sp>
        <p:nvSpPr>
          <p:cNvPr id="7" name="Text Placeholder 6">
            <a:extLst>
              <a:ext uri="{FF2B5EF4-FFF2-40B4-BE49-F238E27FC236}">
                <a16:creationId xmlns:a16="http://schemas.microsoft.com/office/drawing/2014/main" id="{A77AFA4D-719F-75E2-E73D-F069FD276015}"/>
              </a:ext>
            </a:extLst>
          </p:cNvPr>
          <p:cNvSpPr>
            <a:spLocks noGrp="1"/>
          </p:cNvSpPr>
          <p:nvPr>
            <p:ph type="body" sz="quarter" idx="13"/>
          </p:nvPr>
        </p:nvSpPr>
        <p:spPr>
          <a:xfrm>
            <a:off x="57353" y="636494"/>
            <a:ext cx="12267469" cy="1080575"/>
          </a:xfrm>
        </p:spPr>
        <p:txBody>
          <a:bodyPr/>
          <a:lstStyle/>
          <a:p>
            <a:r>
              <a:rPr lang="en-US" sz="2000" dirty="0"/>
              <a:t>5. Who is the best customer? The customer who has spent the most money will be declared the best customer. Write a query that returns the person who has spent the most money</a:t>
            </a:r>
          </a:p>
        </p:txBody>
      </p:sp>
      <p:sp>
        <p:nvSpPr>
          <p:cNvPr id="17" name="Title 5">
            <a:extLst>
              <a:ext uri="{FF2B5EF4-FFF2-40B4-BE49-F238E27FC236}">
                <a16:creationId xmlns:a16="http://schemas.microsoft.com/office/drawing/2014/main" id="{432B824C-CD3A-0172-E775-CC1E3905383E}"/>
              </a:ext>
            </a:extLst>
          </p:cNvPr>
          <p:cNvSpPr txBox="1">
            <a:spLocks/>
          </p:cNvSpPr>
          <p:nvPr/>
        </p:nvSpPr>
        <p:spPr>
          <a:xfrm>
            <a:off x="1895232" y="2787736"/>
            <a:ext cx="946580" cy="461458"/>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C4F7FB15-DA4D-5BAC-B954-600A06C1BAFB}"/>
              </a:ext>
            </a:extLst>
          </p:cNvPr>
          <p:cNvSpPr txBox="1">
            <a:spLocks/>
          </p:cNvSpPr>
          <p:nvPr/>
        </p:nvSpPr>
        <p:spPr>
          <a:xfrm>
            <a:off x="8952138" y="1640541"/>
            <a:ext cx="1226326" cy="468570"/>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725C3B92-E2F1-79FA-FC97-352C618773DA}"/>
              </a:ext>
            </a:extLst>
          </p:cNvPr>
          <p:cNvCxnSpPr>
            <a:cxnSpLocks/>
            <a:stCxn id="2" idx="3"/>
          </p:cNvCxnSpPr>
          <p:nvPr/>
        </p:nvCxnSpPr>
        <p:spPr>
          <a:xfrm flipV="1">
            <a:off x="4491317" y="2312894"/>
            <a:ext cx="2519083" cy="220149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15E775F-4F3E-DBB3-2881-0E2548EC5904}"/>
              </a:ext>
            </a:extLst>
          </p:cNvPr>
          <p:cNvPicPr>
            <a:picLocks noChangeAspect="1"/>
          </p:cNvPicPr>
          <p:nvPr/>
        </p:nvPicPr>
        <p:blipFill>
          <a:blip r:embed="rId3"/>
          <a:stretch>
            <a:fillRect/>
          </a:stretch>
        </p:blipFill>
        <p:spPr>
          <a:xfrm>
            <a:off x="286870" y="3383561"/>
            <a:ext cx="4204447" cy="2261651"/>
          </a:xfrm>
          <a:prstGeom prst="rect">
            <a:avLst/>
          </a:prstGeom>
          <a:ln w="38100">
            <a:solidFill>
              <a:srgbClr val="FF0000"/>
            </a:solidFill>
          </a:ln>
        </p:spPr>
      </p:pic>
      <p:pic>
        <p:nvPicPr>
          <p:cNvPr id="8" name="Picture 7">
            <a:extLst>
              <a:ext uri="{FF2B5EF4-FFF2-40B4-BE49-F238E27FC236}">
                <a16:creationId xmlns:a16="http://schemas.microsoft.com/office/drawing/2014/main" id="{0F0998D5-CD85-BD31-6169-48DE7B78E201}"/>
              </a:ext>
            </a:extLst>
          </p:cNvPr>
          <p:cNvPicPr>
            <a:picLocks noChangeAspect="1"/>
          </p:cNvPicPr>
          <p:nvPr/>
        </p:nvPicPr>
        <p:blipFill>
          <a:blip r:embed="rId4"/>
          <a:stretch>
            <a:fillRect/>
          </a:stretch>
        </p:blipFill>
        <p:spPr>
          <a:xfrm>
            <a:off x="7046260" y="2159489"/>
            <a:ext cx="4954434" cy="592674"/>
          </a:xfrm>
          <a:prstGeom prst="rect">
            <a:avLst/>
          </a:prstGeom>
          <a:ln w="38100">
            <a:solidFill>
              <a:srgbClr val="00B050"/>
            </a:solidFill>
          </a:ln>
        </p:spPr>
      </p:pic>
    </p:spTree>
    <p:extLst>
      <p:ext uri="{BB962C8B-B14F-4D97-AF65-F5344CB8AC3E}">
        <p14:creationId xmlns:p14="http://schemas.microsoft.com/office/powerpoint/2010/main" val="18769405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75F98-ED4D-020D-A456-BB4EE2E7D6C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CA2D6C9-8632-C16A-4DF4-DFB86D26250B}"/>
              </a:ext>
            </a:extLst>
          </p:cNvPr>
          <p:cNvSpPr>
            <a:spLocks noGrp="1"/>
          </p:cNvSpPr>
          <p:nvPr>
            <p:ph type="ctrTitle"/>
          </p:nvPr>
        </p:nvSpPr>
        <p:spPr>
          <a:xfrm>
            <a:off x="0" y="0"/>
            <a:ext cx="4096871" cy="636494"/>
          </a:xfrm>
        </p:spPr>
        <p:txBody>
          <a:bodyPr>
            <a:normAutofit fontScale="90000"/>
          </a:bodyPr>
          <a:lstStyle/>
          <a:p>
            <a:r>
              <a:rPr lang="en-US" dirty="0"/>
              <a:t>Question Set - 2 </a:t>
            </a:r>
          </a:p>
        </p:txBody>
      </p:sp>
      <p:sp>
        <p:nvSpPr>
          <p:cNvPr id="7" name="Text Placeholder 6">
            <a:extLst>
              <a:ext uri="{FF2B5EF4-FFF2-40B4-BE49-F238E27FC236}">
                <a16:creationId xmlns:a16="http://schemas.microsoft.com/office/drawing/2014/main" id="{AC3D3E23-71B8-C990-A72A-CAE2C8452BA0}"/>
              </a:ext>
            </a:extLst>
          </p:cNvPr>
          <p:cNvSpPr>
            <a:spLocks noGrp="1"/>
          </p:cNvSpPr>
          <p:nvPr>
            <p:ph type="body" sz="quarter" idx="13"/>
          </p:nvPr>
        </p:nvSpPr>
        <p:spPr>
          <a:xfrm>
            <a:off x="57353" y="636495"/>
            <a:ext cx="12267469" cy="869680"/>
          </a:xfrm>
        </p:spPr>
        <p:txBody>
          <a:bodyPr/>
          <a:lstStyle/>
          <a:p>
            <a:r>
              <a:rPr lang="en-US" sz="2000" dirty="0"/>
              <a:t>1. Write query to return the email, first name, last name, &amp; Genre of all Rock Music listeners. Return your list ordered alphabetically by email starting with A</a:t>
            </a:r>
          </a:p>
        </p:txBody>
      </p:sp>
      <p:sp>
        <p:nvSpPr>
          <p:cNvPr id="17" name="Title 5">
            <a:extLst>
              <a:ext uri="{FF2B5EF4-FFF2-40B4-BE49-F238E27FC236}">
                <a16:creationId xmlns:a16="http://schemas.microsoft.com/office/drawing/2014/main" id="{1ADB1F93-6DA5-0F7E-A70E-1E4AC6F40BB5}"/>
              </a:ext>
            </a:extLst>
          </p:cNvPr>
          <p:cNvSpPr txBox="1">
            <a:spLocks/>
          </p:cNvSpPr>
          <p:nvPr/>
        </p:nvSpPr>
        <p:spPr>
          <a:xfrm>
            <a:off x="1967739" y="2357214"/>
            <a:ext cx="946580" cy="461458"/>
          </a:xfrm>
          <a:prstGeom prst="rect">
            <a:avLst/>
          </a:prstGeom>
        </p:spPr>
        <p:txBody>
          <a:bodyPr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Input</a:t>
            </a:r>
          </a:p>
        </p:txBody>
      </p:sp>
      <p:sp>
        <p:nvSpPr>
          <p:cNvPr id="22" name="Title 5">
            <a:extLst>
              <a:ext uri="{FF2B5EF4-FFF2-40B4-BE49-F238E27FC236}">
                <a16:creationId xmlns:a16="http://schemas.microsoft.com/office/drawing/2014/main" id="{FD2B9064-FC13-655F-5FB2-43B1D05D32CA}"/>
              </a:ext>
            </a:extLst>
          </p:cNvPr>
          <p:cNvSpPr txBox="1">
            <a:spLocks/>
          </p:cNvSpPr>
          <p:nvPr/>
        </p:nvSpPr>
        <p:spPr>
          <a:xfrm>
            <a:off x="9230044" y="1573358"/>
            <a:ext cx="1226326" cy="468570"/>
          </a:xfrm>
          <a:prstGeom prst="rect">
            <a:avLst/>
          </a:prstGeom>
        </p:spPr>
        <p:txBody>
          <a:bodyPr anchor="b">
            <a:no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400" dirty="0"/>
              <a:t>Output</a:t>
            </a:r>
          </a:p>
        </p:txBody>
      </p:sp>
      <p:cxnSp>
        <p:nvCxnSpPr>
          <p:cNvPr id="27" name="Connector: Elbow 26">
            <a:extLst>
              <a:ext uri="{FF2B5EF4-FFF2-40B4-BE49-F238E27FC236}">
                <a16:creationId xmlns:a16="http://schemas.microsoft.com/office/drawing/2014/main" id="{FCCB6CF8-47B8-1FDA-DE65-EBF3A07EB2B0}"/>
              </a:ext>
            </a:extLst>
          </p:cNvPr>
          <p:cNvCxnSpPr>
            <a:cxnSpLocks/>
            <a:stCxn id="3" idx="3"/>
          </p:cNvCxnSpPr>
          <p:nvPr/>
        </p:nvCxnSpPr>
        <p:spPr>
          <a:xfrm flipV="1">
            <a:off x="4506313" y="2587943"/>
            <a:ext cx="2943358" cy="2079133"/>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93B312D-E815-349D-F38F-2FB6E40C5502}"/>
              </a:ext>
            </a:extLst>
          </p:cNvPr>
          <p:cNvPicPr>
            <a:picLocks noChangeAspect="1"/>
          </p:cNvPicPr>
          <p:nvPr/>
        </p:nvPicPr>
        <p:blipFill>
          <a:blip r:embed="rId3"/>
          <a:stretch>
            <a:fillRect/>
          </a:stretch>
        </p:blipFill>
        <p:spPr>
          <a:xfrm>
            <a:off x="375745" y="2897492"/>
            <a:ext cx="4130568" cy="3539167"/>
          </a:xfrm>
          <a:prstGeom prst="rect">
            <a:avLst/>
          </a:prstGeom>
          <a:ln w="38100">
            <a:solidFill>
              <a:srgbClr val="FF0000"/>
            </a:solidFill>
          </a:ln>
        </p:spPr>
      </p:pic>
      <p:pic>
        <p:nvPicPr>
          <p:cNvPr id="5" name="Picture 4">
            <a:extLst>
              <a:ext uri="{FF2B5EF4-FFF2-40B4-BE49-F238E27FC236}">
                <a16:creationId xmlns:a16="http://schemas.microsoft.com/office/drawing/2014/main" id="{EB3BF42F-3B57-063D-3660-3C4587637B73}"/>
              </a:ext>
            </a:extLst>
          </p:cNvPr>
          <p:cNvPicPr>
            <a:picLocks noChangeAspect="1"/>
          </p:cNvPicPr>
          <p:nvPr/>
        </p:nvPicPr>
        <p:blipFill>
          <a:blip r:embed="rId4"/>
          <a:stretch>
            <a:fillRect/>
          </a:stretch>
        </p:blipFill>
        <p:spPr>
          <a:xfrm>
            <a:off x="7494499" y="2109111"/>
            <a:ext cx="4442830" cy="2407503"/>
          </a:xfrm>
          <a:prstGeom prst="rect">
            <a:avLst/>
          </a:prstGeom>
          <a:ln w="38100">
            <a:solidFill>
              <a:srgbClr val="00B050"/>
            </a:solidFill>
          </a:ln>
        </p:spPr>
      </p:pic>
    </p:spTree>
    <p:extLst>
      <p:ext uri="{BB962C8B-B14F-4D97-AF65-F5344CB8AC3E}">
        <p14:creationId xmlns:p14="http://schemas.microsoft.com/office/powerpoint/2010/main" val="1890684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6EAFCE9-5102-4DAA-8747-40B4A7428A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F01AD9-F5BE-4467-A2B6-F080EB176088}">
  <ds:schemaRefs>
    <ds:schemaRef ds:uri="http://schemas.microsoft.com/sharepoint/v3/contenttype/forms"/>
  </ds:schemaRefs>
</ds:datastoreItem>
</file>

<file path=customXml/itemProps3.xml><?xml version="1.0" encoding="utf-8"?>
<ds:datastoreItem xmlns:ds="http://schemas.openxmlformats.org/officeDocument/2006/customXml" ds:itemID="{3D977A2A-9AF2-4E1E-9C52-3CE0178B1C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Explore design</Template>
  <TotalTime>143</TotalTime>
  <Words>1034</Words>
  <Application>Microsoft Office PowerPoint</Application>
  <PresentationFormat>Widescreen</PresentationFormat>
  <Paragraphs>99</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 Next LT Pro</vt:lpstr>
      <vt:lpstr>AvenirNext LT Pro Medium</vt:lpstr>
      <vt:lpstr>Calibri</vt:lpstr>
      <vt:lpstr>Cambria</vt:lpstr>
      <vt:lpstr>Posterama</vt:lpstr>
      <vt:lpstr>Segoe UI Semilight</vt:lpstr>
      <vt:lpstr>ExploreVTI</vt:lpstr>
      <vt:lpstr>Music Store Analysis</vt:lpstr>
      <vt:lpstr>Project Overview</vt:lpstr>
      <vt:lpstr>Scheme Diagram</vt:lpstr>
      <vt:lpstr>Question Set - 1</vt:lpstr>
      <vt:lpstr>Question Set - 1</vt:lpstr>
      <vt:lpstr>Question Set - 1</vt:lpstr>
      <vt:lpstr>Question Set - 1</vt:lpstr>
      <vt:lpstr>Question Set - 1</vt:lpstr>
      <vt:lpstr>Question Set - 2 </vt:lpstr>
      <vt:lpstr>Question Set - 2 </vt:lpstr>
      <vt:lpstr>Question Set - 2 </vt:lpstr>
      <vt:lpstr>Question Set - 3 </vt:lpstr>
      <vt:lpstr>Question Set - 3 </vt:lpstr>
      <vt:lpstr>Question Set - 3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Store Analysis</dc:title>
  <dc:creator>Kasoju Saiteja</dc:creator>
  <cp:lastModifiedBy>Kasoju Saiteja</cp:lastModifiedBy>
  <cp:revision>9</cp:revision>
  <dcterms:created xsi:type="dcterms:W3CDTF">2024-03-01T06:59:50Z</dcterms:created>
  <dcterms:modified xsi:type="dcterms:W3CDTF">2024-03-01T09:25:55Z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