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89" r:id="rId3"/>
    <p:sldId id="286" r:id="rId4"/>
    <p:sldId id="275" r:id="rId5"/>
    <p:sldId id="292" r:id="rId6"/>
    <p:sldId id="290" r:id="rId7"/>
    <p:sldId id="288" r:id="rId8"/>
    <p:sldId id="283" r:id="rId9"/>
    <p:sldId id="284" r:id="rId10"/>
    <p:sldId id="293" r:id="rId11"/>
    <p:sldId id="294" r:id="rId12"/>
    <p:sldId id="285" r:id="rId13"/>
    <p:sldId id="287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23"/>
    <p:restoredTop sz="95165" autoAdjust="0"/>
  </p:normalViewPr>
  <p:slideViewPr>
    <p:cSldViewPr snapToGrid="0" snapToObjects="1" showGuides="1">
      <p:cViewPr>
        <p:scale>
          <a:sx n="75" d="100"/>
          <a:sy n="75" d="100"/>
        </p:scale>
        <p:origin x="23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3" r:id="rId3"/>
    <p:sldLayoutId id="2147483669" r:id="rId4"/>
    <p:sldLayoutId id="2147483650" r:id="rId5"/>
    <p:sldLayoutId id="2147483664" r:id="rId6"/>
    <p:sldLayoutId id="2147483652" r:id="rId7"/>
    <p:sldLayoutId id="2147483653" r:id="rId8"/>
    <p:sldLayoutId id="2147483654" r:id="rId9"/>
    <p:sldLayoutId id="2147483655" r:id="rId10"/>
    <p:sldLayoutId id="2147483665" r:id="rId11"/>
    <p:sldLayoutId id="2147483666" r:id="rId12"/>
    <p:sldLayoutId id="2147483660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8876"/>
            <a:ext cx="6890296" cy="2923746"/>
          </a:xfrm>
        </p:spPr>
        <p:txBody>
          <a:bodyPr/>
          <a:lstStyle/>
          <a:p>
            <a:r>
              <a:rPr lang="en-US" sz="4500" dirty="0"/>
              <a:t>ANALYSIS on  US HONEY PRODUCTION 1995-2001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4554" y="3089116"/>
            <a:ext cx="6638544" cy="1650381"/>
          </a:xfrm>
        </p:spPr>
        <p:txBody>
          <a:bodyPr/>
          <a:lstStyle/>
          <a:p>
            <a:r>
              <a:rPr lang="en-US" sz="2000" b="1" u="sng"/>
              <a:t>GROUP 36:</a:t>
            </a:r>
            <a:endParaRPr lang="en-US" sz="2000" b="1" u="sng" dirty="0"/>
          </a:p>
          <a:p>
            <a:r>
              <a:rPr lang="en-US" sz="2000" dirty="0"/>
              <a:t>Mahesh Chillari</a:t>
            </a:r>
          </a:p>
          <a:p>
            <a:r>
              <a:rPr lang="en-US" sz="2000" dirty="0"/>
              <a:t>Tharun Sai Malireddy</a:t>
            </a:r>
          </a:p>
          <a:p>
            <a:r>
              <a:rPr lang="en-US" sz="2000" dirty="0"/>
              <a:t>Sri Hari Bommaraveni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3F14-B8CA-4872-9EE2-71CB924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Top states with consistent honey production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7AC3211-F3DD-49C7-885E-3670CFBE3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" y="2913965"/>
            <a:ext cx="4100989" cy="27932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919BF-B60F-43CC-A384-D96D042FA2F2}"/>
              </a:ext>
            </a:extLst>
          </p:cNvPr>
          <p:cNvSpPr txBox="1"/>
          <p:nvPr/>
        </p:nvSpPr>
        <p:spPr>
          <a:xfrm>
            <a:off x="4876800" y="2633224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HAWAII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E122707-93B7-40B4-97C3-0918724B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1" y="2913965"/>
            <a:ext cx="3596640" cy="2793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8427A1-4E8F-42A5-947B-756F3567C8F0}"/>
              </a:ext>
            </a:extLst>
          </p:cNvPr>
          <p:cNvSpPr txBox="1"/>
          <p:nvPr/>
        </p:nvSpPr>
        <p:spPr>
          <a:xfrm>
            <a:off x="1158240" y="2697033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NORTH DAKOTA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9EBD9-1915-436D-B541-7BC5EE185904}"/>
              </a:ext>
            </a:extLst>
          </p:cNvPr>
          <p:cNvSpPr txBox="1"/>
          <p:nvPr/>
        </p:nvSpPr>
        <p:spPr>
          <a:xfrm>
            <a:off x="8056882" y="2697033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SOUTH DAKOTA</a:t>
            </a:r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3D69B9E5-BDA0-49FF-9812-31B26A1D9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1" r="12483"/>
          <a:stretch/>
        </p:blipFill>
        <p:spPr>
          <a:xfrm>
            <a:off x="7203442" y="3044896"/>
            <a:ext cx="4622798" cy="2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4F74-5704-4A3B-975A-5CC0777F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01018"/>
            <a:ext cx="6951472" cy="1089529"/>
          </a:xfrm>
        </p:spPr>
        <p:txBody>
          <a:bodyPr/>
          <a:lstStyle/>
          <a:p>
            <a:r>
              <a:rPr lang="en-US" dirty="0"/>
              <a:t>State with production effected badly in recent years: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5A039-4B59-437C-AE50-C8FACEE3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12" y="2580641"/>
            <a:ext cx="4481987" cy="2883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24EAA-52C9-4483-8A71-91EECBD2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05" y="2672081"/>
            <a:ext cx="2827115" cy="2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4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EFB08C-BDC0-448A-85AB-7F4D88945036}"/>
              </a:ext>
            </a:extLst>
          </p:cNvPr>
          <p:cNvSpPr txBox="1"/>
          <p:nvPr/>
        </p:nvSpPr>
        <p:spPr>
          <a:xfrm>
            <a:off x="833120" y="1361440"/>
            <a:ext cx="781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TREND IN AVERAGE PRICE /YEAR: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70DF455-3CB9-4424-AF65-DE3025DD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2030412"/>
            <a:ext cx="6515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339A-9AA9-4A23-9D86-A9C76085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94670"/>
            <a:ext cx="6951472" cy="5909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3EE2-BC13-43A3-B788-5FF987BC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795081"/>
            <a:ext cx="10182352" cy="3968249"/>
          </a:xfrm>
        </p:spPr>
        <p:txBody>
          <a:bodyPr/>
          <a:lstStyle/>
          <a:p>
            <a:pPr algn="just"/>
            <a:r>
              <a:rPr lang="en-US" dirty="0"/>
              <a:t>There is a sudden drop in production of honey for all states between 2009 and 2010.</a:t>
            </a:r>
          </a:p>
          <a:p>
            <a:pPr algn="just"/>
            <a:r>
              <a:rPr lang="en-US" dirty="0"/>
              <a:t>As of 2021 Hawaii has highest yield per colony (93) compared to North Dakota (55) but Hawaii has fewer colonies</a:t>
            </a:r>
          </a:p>
          <a:p>
            <a:pPr algn="just"/>
            <a:r>
              <a:rPr lang="en-US" dirty="0"/>
              <a:t>Hawaii has highest yield per colony. Increasing the number of colonies in Hawaii will give us highest ROI .</a:t>
            </a:r>
          </a:p>
          <a:p>
            <a:pPr algn="just"/>
            <a:r>
              <a:rPr lang="en-US" dirty="0"/>
              <a:t>Increasing yield per colony will make South Dakota and California competitive to North Dakota.</a:t>
            </a:r>
          </a:p>
          <a:p>
            <a:pPr algn="just"/>
            <a:r>
              <a:rPr lang="en-US" dirty="0"/>
              <a:t>There is a decline in honey production over years. It depends on multiple factors (land, bee population, yield, </a:t>
            </a:r>
            <a:r>
              <a:rPr lang="en-US" dirty="0" err="1"/>
              <a:t>etc</a:t>
            </a:r>
            <a:r>
              <a:rPr lang="en-US" dirty="0"/>
              <a:t> ) which must be considered to stop further decrease of honey production in coming years. </a:t>
            </a:r>
          </a:p>
          <a:p>
            <a:pPr algn="just"/>
            <a:r>
              <a:rPr lang="en-US" dirty="0"/>
              <a:t>North Dakota and South Dakota are expected to produce more honey in 2022.Eventhough the colony count is higher; California might come third as the yield is less</a:t>
            </a:r>
          </a:p>
        </p:txBody>
      </p:sp>
    </p:spTree>
    <p:extLst>
      <p:ext uri="{BB962C8B-B14F-4D97-AF65-F5344CB8AC3E}">
        <p14:creationId xmlns:p14="http://schemas.microsoft.com/office/powerpoint/2010/main" val="256075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61802-FCFA-460B-ACC4-93741861B581}"/>
              </a:ext>
            </a:extLst>
          </p:cNvPr>
          <p:cNvSpPr txBox="1"/>
          <p:nvPr/>
        </p:nvSpPr>
        <p:spPr>
          <a:xfrm>
            <a:off x="864243" y="2549853"/>
            <a:ext cx="104635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615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771C-FDDA-4028-BE0A-0782598C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75175"/>
            <a:ext cx="6951472" cy="590931"/>
          </a:xfrm>
        </p:spPr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0BCE-9864-4575-BD70-47AB6E24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14576"/>
            <a:ext cx="10314432" cy="3968249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2"/>
                </a:solidFill>
              </a:rPr>
              <a:t>Honeybees are considered one of the most important species on the planet that have a lot of impact on humans 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Honey is widely used and consumed as it contributes to many health benefits. 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But years of research data show that the there is a significant decline in the honeybee population which in turn reduced the honey production. 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Many factors such as pests, pesticides, pollutants, extreme weather conditions and nutritional deficits are causing this decline in the honeybee population. </a:t>
            </a:r>
          </a:p>
          <a:p>
            <a:pPr algn="just"/>
            <a:r>
              <a:rPr lang="en-US" sz="1800" dirty="0">
                <a:solidFill>
                  <a:schemeClr val="tx2"/>
                </a:solidFill>
              </a:rPr>
              <a:t>Analyzing the Data set and visualizing the different parameters of data set to predict the parameters that are highly dependent in effecting overall honey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47AF653-7261-43D2-9B06-026D9DD361DA}"/>
              </a:ext>
            </a:extLst>
          </p:cNvPr>
          <p:cNvSpPr/>
          <p:nvPr/>
        </p:nvSpPr>
        <p:spPr>
          <a:xfrm>
            <a:off x="853440" y="4221480"/>
            <a:ext cx="2773680" cy="159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 and PROCESSING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EBD2A7-B9E0-4897-B446-E86CC2E26B95}"/>
              </a:ext>
            </a:extLst>
          </p:cNvPr>
          <p:cNvSpPr/>
          <p:nvPr/>
        </p:nvSpPr>
        <p:spPr>
          <a:xfrm>
            <a:off x="9022080" y="2143760"/>
            <a:ext cx="2773680" cy="159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analysis of the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87C946-2BED-433F-8B21-346D59C7980C}"/>
              </a:ext>
            </a:extLst>
          </p:cNvPr>
          <p:cNvSpPr/>
          <p:nvPr/>
        </p:nvSpPr>
        <p:spPr>
          <a:xfrm>
            <a:off x="6324600" y="4203696"/>
            <a:ext cx="2905760" cy="1744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Analyzing and understanding the data using SQL and Matplotlib of python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AE99CA-2590-4638-B5F2-C2B93F38DC25}"/>
              </a:ext>
            </a:extLst>
          </p:cNvPr>
          <p:cNvSpPr/>
          <p:nvPr/>
        </p:nvSpPr>
        <p:spPr>
          <a:xfrm>
            <a:off x="3718560" y="2143760"/>
            <a:ext cx="2773680" cy="159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 creation with the data extracted in previous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18450-A482-47A1-9221-7A50F6C9BAF3}"/>
              </a:ext>
            </a:extLst>
          </p:cNvPr>
          <p:cNvSpPr/>
          <p:nvPr/>
        </p:nvSpPr>
        <p:spPr>
          <a:xfrm>
            <a:off x="853440" y="3964939"/>
            <a:ext cx="109423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868F0F-FB60-4B82-A0FB-FFDAD46E432D}"/>
              </a:ext>
            </a:extLst>
          </p:cNvPr>
          <p:cNvSpPr/>
          <p:nvPr/>
        </p:nvSpPr>
        <p:spPr>
          <a:xfrm>
            <a:off x="2123440" y="3771900"/>
            <a:ext cx="27432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98C39B-1EA4-4C08-AA05-96B32D8EE198}"/>
              </a:ext>
            </a:extLst>
          </p:cNvPr>
          <p:cNvSpPr/>
          <p:nvPr/>
        </p:nvSpPr>
        <p:spPr>
          <a:xfrm>
            <a:off x="10231120" y="3802380"/>
            <a:ext cx="27432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E1162F-B301-4C8D-B7E7-CA5FD5A630F6}"/>
              </a:ext>
            </a:extLst>
          </p:cNvPr>
          <p:cNvSpPr/>
          <p:nvPr/>
        </p:nvSpPr>
        <p:spPr>
          <a:xfrm>
            <a:off x="7579360" y="3809998"/>
            <a:ext cx="27432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732858-DB39-48C6-8EC1-3F53B0584464}"/>
              </a:ext>
            </a:extLst>
          </p:cNvPr>
          <p:cNvSpPr/>
          <p:nvPr/>
        </p:nvSpPr>
        <p:spPr>
          <a:xfrm>
            <a:off x="4968240" y="3840480"/>
            <a:ext cx="274320" cy="35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7B67CF-BEDA-45A6-A2D2-A1051E6842FC}"/>
              </a:ext>
            </a:extLst>
          </p:cNvPr>
          <p:cNvSpPr/>
          <p:nvPr/>
        </p:nvSpPr>
        <p:spPr>
          <a:xfrm>
            <a:off x="1229360" y="3068319"/>
            <a:ext cx="2072640" cy="65277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0E77978-48F7-404D-9152-7B05401EA1E8}"/>
              </a:ext>
            </a:extLst>
          </p:cNvPr>
          <p:cNvSpPr/>
          <p:nvPr/>
        </p:nvSpPr>
        <p:spPr>
          <a:xfrm>
            <a:off x="6492240" y="2961646"/>
            <a:ext cx="2438400" cy="80517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CB2D4D4E-5BF9-4376-A7A5-75DF637F2D46}"/>
              </a:ext>
            </a:extLst>
          </p:cNvPr>
          <p:cNvSpPr/>
          <p:nvPr/>
        </p:nvSpPr>
        <p:spPr>
          <a:xfrm>
            <a:off x="3911601" y="4226554"/>
            <a:ext cx="2433320" cy="555002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DB Creation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449173D7-89CF-4CCF-AEE9-2C2B16C1DE08}"/>
              </a:ext>
            </a:extLst>
          </p:cNvPr>
          <p:cNvSpPr/>
          <p:nvPr/>
        </p:nvSpPr>
        <p:spPr>
          <a:xfrm>
            <a:off x="9367520" y="4221474"/>
            <a:ext cx="2001520" cy="623575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C10EB-C9B6-4B3A-83A6-A469E75267E2}"/>
              </a:ext>
            </a:extLst>
          </p:cNvPr>
          <p:cNvSpPr txBox="1"/>
          <p:nvPr/>
        </p:nvSpPr>
        <p:spPr>
          <a:xfrm>
            <a:off x="670560" y="118081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dirty="0">
                <a:solidFill>
                  <a:srgbClr val="0070C0"/>
                </a:solidFill>
                <a:effectLst/>
                <a:latin typeface="+mj-lt"/>
              </a:rPr>
              <a:t>Project Outline 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223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C05BA1-E642-4754-8AE4-1728FC7D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1" y="2242691"/>
            <a:ext cx="6951472" cy="3914918"/>
          </a:xfrm>
        </p:spPr>
        <p:txBody>
          <a:bodyPr/>
          <a:lstStyle/>
          <a:p>
            <a:r>
              <a:rPr lang="en-US" sz="3000" dirty="0">
                <a:solidFill>
                  <a:schemeClr val="accent1"/>
                </a:solidFill>
                <a:latin typeface="+mn-lt"/>
              </a:rPr>
              <a:t>&gt; state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</a:t>
            </a:r>
            <a:r>
              <a:rPr lang="en-US" sz="3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Yield_per_colony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colonies_number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production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stocks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average_price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value_of_production</a:t>
            </a:r>
            <a:br>
              <a:rPr lang="en-US" sz="300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000" dirty="0">
                <a:solidFill>
                  <a:schemeClr val="accent1"/>
                </a:solidFill>
                <a:effectLst/>
                <a:latin typeface="+mn-lt"/>
              </a:rPr>
              <a:t>&gt; year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92F36-949C-482B-B067-A1B28E198F02}"/>
              </a:ext>
            </a:extLst>
          </p:cNvPr>
          <p:cNvSpPr txBox="1"/>
          <p:nvPr/>
        </p:nvSpPr>
        <p:spPr>
          <a:xfrm>
            <a:off x="487401" y="1382165"/>
            <a:ext cx="60943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u="sng" dirty="0">
                <a:solidFill>
                  <a:schemeClr val="accent1"/>
                </a:solidFill>
              </a:rPr>
              <a:t>DATA EXPLORATION</a:t>
            </a:r>
            <a:r>
              <a:rPr lang="en-US" sz="2500" u="sng" dirty="0">
                <a:solidFill>
                  <a:schemeClr val="accent1"/>
                </a:solidFill>
              </a:rPr>
              <a:t>:</a:t>
            </a: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49171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6A74-44FF-4B9F-A25A-4D27579E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53156-5C5F-46BA-939C-6EF90362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3046940"/>
            <a:ext cx="8932862" cy="31913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16993-518C-4E1C-B410-BE83195D2DE1}"/>
              </a:ext>
            </a:extLst>
          </p:cNvPr>
          <p:cNvSpPr/>
          <p:nvPr/>
        </p:nvSpPr>
        <p:spPr>
          <a:xfrm>
            <a:off x="782320" y="2966720"/>
            <a:ext cx="2661920" cy="27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HoneyData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F2034-89DC-4E9A-85CA-F79E02ECD279}"/>
              </a:ext>
            </a:extLst>
          </p:cNvPr>
          <p:cNvSpPr/>
          <p:nvPr/>
        </p:nvSpPr>
        <p:spPr>
          <a:xfrm>
            <a:off x="4765040" y="3244530"/>
            <a:ext cx="1645920" cy="26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StateIDs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34B28-0643-4BFA-9429-96D06B4892E7}"/>
              </a:ext>
            </a:extLst>
          </p:cNvPr>
          <p:cNvSpPr/>
          <p:nvPr/>
        </p:nvSpPr>
        <p:spPr>
          <a:xfrm>
            <a:off x="6908800" y="3285887"/>
            <a:ext cx="2407920" cy="28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TotalProduction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5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C7C4-5C59-4A1C-8DB8-4A54FAA9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62736"/>
            <a:ext cx="6951472" cy="590931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ABEF-B704-4797-BA9D-F7D1D843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" y="2121027"/>
            <a:ext cx="9664192" cy="396824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Which state has the highest production?</a:t>
            </a:r>
          </a:p>
          <a:p>
            <a:r>
              <a:rPr lang="en-US" dirty="0">
                <a:solidFill>
                  <a:schemeClr val="tx2"/>
                </a:solidFill>
              </a:rPr>
              <a:t>State with best yield.</a:t>
            </a:r>
          </a:p>
          <a:p>
            <a:r>
              <a:rPr lang="en-US" dirty="0">
                <a:solidFill>
                  <a:schemeClr val="tx2"/>
                </a:solidFill>
              </a:rPr>
              <a:t>States maintaining the consistency in production.</a:t>
            </a:r>
          </a:p>
          <a:p>
            <a:r>
              <a:rPr lang="en-US" dirty="0">
                <a:solidFill>
                  <a:schemeClr val="tx2"/>
                </a:solidFill>
              </a:rPr>
              <a:t>Changes that can be done in order to improve honey production.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4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2207-7C56-4EEA-920D-99AE1B15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86311"/>
            <a:ext cx="6951472" cy="1089529"/>
          </a:xfrm>
        </p:spPr>
        <p:txBody>
          <a:bodyPr/>
          <a:lstStyle/>
          <a:p>
            <a:r>
              <a:rPr lang="en-US" dirty="0"/>
              <a:t>Top 10 states with highest honey production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512AD-E5F5-4ABF-9BEF-764235C64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03"/>
          <a:stretch/>
        </p:blipFill>
        <p:spPr>
          <a:xfrm>
            <a:off x="566928" y="2346960"/>
            <a:ext cx="8089582" cy="4106303"/>
          </a:xfrm>
        </p:spPr>
      </p:pic>
    </p:spTree>
    <p:extLst>
      <p:ext uri="{BB962C8B-B14F-4D97-AF65-F5344CB8AC3E}">
        <p14:creationId xmlns:p14="http://schemas.microsoft.com/office/powerpoint/2010/main" val="331909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476E-CEC0-4B70-A1F4-2F0A887B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63" y="1499616"/>
            <a:ext cx="7318737" cy="590931"/>
          </a:xfrm>
        </p:spPr>
        <p:txBody>
          <a:bodyPr/>
          <a:lstStyle/>
          <a:p>
            <a:r>
              <a:rPr lang="en-US" b="1" u="sng" dirty="0"/>
              <a:t>Story of North Dakota: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D4523-B27C-44F3-AFE1-48ED891AEAF5}"/>
              </a:ext>
            </a:extLst>
          </p:cNvPr>
          <p:cNvSpPr txBox="1"/>
          <p:nvPr/>
        </p:nvSpPr>
        <p:spPr>
          <a:xfrm>
            <a:off x="199663" y="2751518"/>
            <a:ext cx="546035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chemeClr val="accent1"/>
                </a:solidFill>
              </a:rPr>
              <a:t>Despite of being the highest producer of honey, it failed to exhibit the raise in production. There is a sudden downfall in the year 2009 but it regained immediately.</a:t>
            </a:r>
          </a:p>
        </p:txBody>
      </p:sp>
      <p:pic>
        <p:nvPicPr>
          <p:cNvPr id="11" name="Content Placeholder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8046EE62-4E51-44D3-AEAE-E4D3DA7D6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982" y="1499616"/>
            <a:ext cx="4741759" cy="5063230"/>
          </a:xfrm>
        </p:spPr>
      </p:pic>
    </p:spTree>
    <p:extLst>
      <p:ext uri="{BB962C8B-B14F-4D97-AF65-F5344CB8AC3E}">
        <p14:creationId xmlns:p14="http://schemas.microsoft.com/office/powerpoint/2010/main" val="246678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8360-9D0C-4463-93C4-82F272A1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Yield per colony in HAWAII: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0ADCEB4-7939-402E-828A-0A7DF8A60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2" y="2514373"/>
            <a:ext cx="4479403" cy="300250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0E8F20-C969-44E7-AF1C-249EE44C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2514374"/>
            <a:ext cx="3920603" cy="27281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FF5D1A-62AB-4A37-8324-8A3420106E0A}"/>
              </a:ext>
            </a:extLst>
          </p:cNvPr>
          <p:cNvSpPr txBox="1"/>
          <p:nvPr/>
        </p:nvSpPr>
        <p:spPr>
          <a:xfrm>
            <a:off x="1087120" y="5741015"/>
            <a:ext cx="973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 of 2021 Hawaii has highest yield per colony (93) compared to North Dakota (55) but Hawaii has fewer colonies</a:t>
            </a:r>
          </a:p>
        </p:txBody>
      </p:sp>
    </p:spTree>
    <p:extLst>
      <p:ext uri="{BB962C8B-B14F-4D97-AF65-F5344CB8AC3E}">
        <p14:creationId xmlns:p14="http://schemas.microsoft.com/office/powerpoint/2010/main" val="398395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495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Arial Regular</vt:lpstr>
      <vt:lpstr>System Font Regular</vt:lpstr>
      <vt:lpstr>Office Theme</vt:lpstr>
      <vt:lpstr>ANALYSIS on  US HONEY PRODUCTION 1995-2001  </vt:lpstr>
      <vt:lpstr>MOTIVATION:</vt:lpstr>
      <vt:lpstr>PowerPoint Presentation</vt:lpstr>
      <vt:lpstr>&gt; state &gt; Yield_per_colony &gt; colonies_number &gt; production &gt; stocks &gt; average_price &gt; value_of_production &gt; year </vt:lpstr>
      <vt:lpstr>ER DIAGRAM</vt:lpstr>
      <vt:lpstr>DATA VISUALIZATION</vt:lpstr>
      <vt:lpstr>Top 10 states with highest honey production</vt:lpstr>
      <vt:lpstr>Story of North Dakota:</vt:lpstr>
      <vt:lpstr>Yield per colony in HAWAII:</vt:lpstr>
      <vt:lpstr>Top states with consistent honey production</vt:lpstr>
      <vt:lpstr>State with production effected badly in recent years:</vt:lpstr>
      <vt:lpstr>PowerPoint Presentation</vt:lpstr>
      <vt:lpstr>Conclusion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Tharun Sai Malireddy</cp:lastModifiedBy>
  <cp:revision>113</cp:revision>
  <dcterms:created xsi:type="dcterms:W3CDTF">2019-04-04T19:20:28Z</dcterms:created>
  <dcterms:modified xsi:type="dcterms:W3CDTF">2022-12-16T02:07:24Z</dcterms:modified>
  <cp:category/>
</cp:coreProperties>
</file>