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84" r:id="rId4"/>
    <p:sldId id="260" r:id="rId5"/>
    <p:sldId id="261" r:id="rId6"/>
    <p:sldId id="262" r:id="rId7"/>
    <p:sldId id="263" r:id="rId8"/>
    <p:sldId id="264" r:id="rId9"/>
    <p:sldId id="265" r:id="rId10"/>
    <p:sldId id="266" r:id="rId11"/>
    <p:sldId id="268" r:id="rId12"/>
    <p:sldId id="286" r:id="rId13"/>
    <p:sldId id="269" r:id="rId14"/>
    <p:sldId id="271" r:id="rId15"/>
    <p:sldId id="276" r:id="rId16"/>
    <p:sldId id="272" r:id="rId17"/>
    <p:sldId id="274" r:id="rId18"/>
    <p:sldId id="277" r:id="rId19"/>
    <p:sldId id="281" r:id="rId20"/>
    <p:sldId id="282" r:id="rId21"/>
    <p:sldId id="259"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Lato Black" panose="020F0502020204030203" pitchFamily="34" charset="0"/>
      <p:bold r:id="rId28"/>
      <p:boldItalic r:id="rId29"/>
    </p:embeddedFont>
    <p:embeddedFont>
      <p:font typeface="Libre Baskerville" panose="02000000000000000000" pitchFamily="2" charset="0"/>
      <p:regular r:id="rId30"/>
      <p:bold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43A21AAE-7C6B-4DDF-A74A-D2E4E2E90753}">
          <p14:sldIdLst>
            <p14:sldId id="256"/>
            <p14:sldId id="257"/>
            <p14:sldId id="284"/>
            <p14:sldId id="260"/>
            <p14:sldId id="261"/>
            <p14:sldId id="262"/>
            <p14:sldId id="263"/>
            <p14:sldId id="264"/>
            <p14:sldId id="265"/>
            <p14:sldId id="266"/>
            <p14:sldId id="268"/>
            <p14:sldId id="286"/>
            <p14:sldId id="269"/>
            <p14:sldId id="271"/>
            <p14:sldId id="276"/>
            <p14:sldId id="272"/>
            <p14:sldId id="274"/>
            <p14:sldId id="277"/>
            <p14:sldId id="281"/>
            <p14:sldId id="282"/>
            <p14:sldId id="259"/>
          </p14:sldIdLst>
        </p14:section>
      </p14:sectionLst>
    </p:ex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163355-430A-48D2-B7EE-7FC81D43A3BB}" v="51" dt="2023-11-23T09:22:57.9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53" autoAdjust="0"/>
    <p:restoredTop sz="95033" autoAdjust="0"/>
  </p:normalViewPr>
  <p:slideViewPr>
    <p:cSldViewPr snapToGrid="0">
      <p:cViewPr varScale="1">
        <p:scale>
          <a:sx n="79" d="100"/>
          <a:sy n="79" d="100"/>
        </p:scale>
        <p:origin x="28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viewProps" Target="viewProps.xml"/><Relationship Id="rId21" Type="http://schemas.openxmlformats.org/officeDocument/2006/relationships/slide" Target="slides/slide20.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teja simarla" userId="0ec5ea757be9be47" providerId="LiveId" clId="{70163355-430A-48D2-B7EE-7FC81D43A3BB}"/>
    <pc:docChg chg="undo custSel delSld modSld modSection">
      <pc:chgData name="saiteja simarla" userId="0ec5ea757be9be47" providerId="LiveId" clId="{70163355-430A-48D2-B7EE-7FC81D43A3BB}" dt="2023-12-14T06:02:02.237" v="774" actId="20577"/>
      <pc:docMkLst>
        <pc:docMk/>
      </pc:docMkLst>
      <pc:sldChg chg="modSp mod">
        <pc:chgData name="saiteja simarla" userId="0ec5ea757be9be47" providerId="LiveId" clId="{70163355-430A-48D2-B7EE-7FC81D43A3BB}" dt="2023-12-14T06:02:02.237" v="774" actId="20577"/>
        <pc:sldMkLst>
          <pc:docMk/>
          <pc:sldMk cId="0" sldId="257"/>
        </pc:sldMkLst>
        <pc:spChg chg="mod">
          <ac:chgData name="saiteja simarla" userId="0ec5ea757be9be47" providerId="LiveId" clId="{70163355-430A-48D2-B7EE-7FC81D43A3BB}" dt="2023-12-14T06:02:02.237" v="774" actId="20577"/>
          <ac:spMkLst>
            <pc:docMk/>
            <pc:sldMk cId="0" sldId="257"/>
            <ac:spMk id="104" creationId="{00000000-0000-0000-0000-000000000000}"/>
          </ac:spMkLst>
        </pc:spChg>
      </pc:sldChg>
      <pc:sldChg chg="modSp mod">
        <pc:chgData name="saiteja simarla" userId="0ec5ea757be9be47" providerId="LiveId" clId="{70163355-430A-48D2-B7EE-7FC81D43A3BB}" dt="2023-11-30T13:46:01.247" v="651" actId="20577"/>
        <pc:sldMkLst>
          <pc:docMk/>
          <pc:sldMk cId="4147305880" sldId="263"/>
        </pc:sldMkLst>
        <pc:spChg chg="mod">
          <ac:chgData name="saiteja simarla" userId="0ec5ea757be9be47" providerId="LiveId" clId="{70163355-430A-48D2-B7EE-7FC81D43A3BB}" dt="2023-11-30T13:46:01.247" v="651" actId="20577"/>
          <ac:spMkLst>
            <pc:docMk/>
            <pc:sldMk cId="4147305880" sldId="263"/>
            <ac:spMk id="3" creationId="{466A8CDD-23EE-42BE-B517-8CD135B975A6}"/>
          </ac:spMkLst>
        </pc:spChg>
      </pc:sldChg>
      <pc:sldChg chg="modSp mod">
        <pc:chgData name="saiteja simarla" userId="0ec5ea757be9be47" providerId="LiveId" clId="{70163355-430A-48D2-B7EE-7FC81D43A3BB}" dt="2023-11-30T13:47:50.719" v="667" actId="20577"/>
        <pc:sldMkLst>
          <pc:docMk/>
          <pc:sldMk cId="4235181889" sldId="264"/>
        </pc:sldMkLst>
        <pc:spChg chg="mod">
          <ac:chgData name="saiteja simarla" userId="0ec5ea757be9be47" providerId="LiveId" clId="{70163355-430A-48D2-B7EE-7FC81D43A3BB}" dt="2023-11-30T13:47:50.719" v="667" actId="20577"/>
          <ac:spMkLst>
            <pc:docMk/>
            <pc:sldMk cId="4235181889" sldId="264"/>
            <ac:spMk id="2" creationId="{D8D0F6B3-FF88-4150-9F1F-3341F6E87037}"/>
          </ac:spMkLst>
        </pc:spChg>
        <pc:spChg chg="mod">
          <ac:chgData name="saiteja simarla" userId="0ec5ea757be9be47" providerId="LiveId" clId="{70163355-430A-48D2-B7EE-7FC81D43A3BB}" dt="2023-11-30T13:47:47.237" v="666" actId="120"/>
          <ac:spMkLst>
            <pc:docMk/>
            <pc:sldMk cId="4235181889" sldId="264"/>
            <ac:spMk id="3" creationId="{0B926C16-3E48-4A34-8A77-08A883AC14FE}"/>
          </ac:spMkLst>
        </pc:spChg>
      </pc:sldChg>
      <pc:sldChg chg="addSp delSp modSp del mod">
        <pc:chgData name="saiteja simarla" userId="0ec5ea757be9be47" providerId="LiveId" clId="{70163355-430A-48D2-B7EE-7FC81D43A3BB}" dt="2023-11-23T09:13:59.349" v="172" actId="2696"/>
        <pc:sldMkLst>
          <pc:docMk/>
          <pc:sldMk cId="447040468" sldId="270"/>
        </pc:sldMkLst>
        <pc:spChg chg="mod">
          <ac:chgData name="saiteja simarla" userId="0ec5ea757be9be47" providerId="LiveId" clId="{70163355-430A-48D2-B7EE-7FC81D43A3BB}" dt="2023-11-23T09:12:16.955" v="170" actId="1076"/>
          <ac:spMkLst>
            <pc:docMk/>
            <pc:sldMk cId="447040468" sldId="270"/>
            <ac:spMk id="2" creationId="{B0C91F08-20FE-417B-9A8A-5974AEC6874B}"/>
          </ac:spMkLst>
        </pc:spChg>
        <pc:picChg chg="del">
          <ac:chgData name="saiteja simarla" userId="0ec5ea757be9be47" providerId="LiveId" clId="{70163355-430A-48D2-B7EE-7FC81D43A3BB}" dt="2023-11-22T18:23:14.554" v="12" actId="21"/>
          <ac:picMkLst>
            <pc:docMk/>
            <pc:sldMk cId="447040468" sldId="270"/>
            <ac:picMk id="3" creationId="{FB27F5B5-D6FF-47D0-81F9-3E257338B675}"/>
          </ac:picMkLst>
        </pc:picChg>
        <pc:picChg chg="add mod">
          <ac:chgData name="saiteja simarla" userId="0ec5ea757be9be47" providerId="LiveId" clId="{70163355-430A-48D2-B7EE-7FC81D43A3BB}" dt="2023-11-23T09:12:20.393" v="171" actId="1076"/>
          <ac:picMkLst>
            <pc:docMk/>
            <pc:sldMk cId="447040468" sldId="270"/>
            <ac:picMk id="2050" creationId="{F5847FCD-21ED-39ED-4545-C12354B84903}"/>
          </ac:picMkLst>
        </pc:picChg>
      </pc:sldChg>
      <pc:sldChg chg="addSp delSp modSp mod">
        <pc:chgData name="saiteja simarla" userId="0ec5ea757be9be47" providerId="LiveId" clId="{70163355-430A-48D2-B7EE-7FC81D43A3BB}" dt="2023-11-23T09:12:00.358" v="167" actId="20577"/>
        <pc:sldMkLst>
          <pc:docMk/>
          <pc:sldMk cId="2609039988" sldId="274"/>
        </pc:sldMkLst>
        <pc:spChg chg="mod">
          <ac:chgData name="saiteja simarla" userId="0ec5ea757be9be47" providerId="LiveId" clId="{70163355-430A-48D2-B7EE-7FC81D43A3BB}" dt="2023-11-23T09:12:00.358" v="167" actId="20577"/>
          <ac:spMkLst>
            <pc:docMk/>
            <pc:sldMk cId="2609039988" sldId="274"/>
            <ac:spMk id="2" creationId="{84C1CF31-0B3A-4148-88CF-FEB1C646A3F7}"/>
          </ac:spMkLst>
        </pc:spChg>
        <pc:picChg chg="add mod">
          <ac:chgData name="saiteja simarla" userId="0ec5ea757be9be47" providerId="LiveId" clId="{70163355-430A-48D2-B7EE-7FC81D43A3BB}" dt="2023-11-22T18:23:02.683" v="11" actId="14100"/>
          <ac:picMkLst>
            <pc:docMk/>
            <pc:sldMk cId="2609039988" sldId="274"/>
            <ac:picMk id="1026" creationId="{2F0758D2-E50D-9253-A917-283FE8B83AD8}"/>
          </ac:picMkLst>
        </pc:picChg>
        <pc:picChg chg="del">
          <ac:chgData name="saiteja simarla" userId="0ec5ea757be9be47" providerId="LiveId" clId="{70163355-430A-48D2-B7EE-7FC81D43A3BB}" dt="2023-11-22T18:22:16.955" v="0" actId="21"/>
          <ac:picMkLst>
            <pc:docMk/>
            <pc:sldMk cId="2609039988" sldId="274"/>
            <ac:picMk id="3074" creationId="{3422CBAD-A8BD-4B69-B99F-392FEDC8472E}"/>
          </ac:picMkLst>
        </pc:picChg>
      </pc:sldChg>
      <pc:sldChg chg="addSp delSp modSp mod">
        <pc:chgData name="saiteja simarla" userId="0ec5ea757be9be47" providerId="LiveId" clId="{70163355-430A-48D2-B7EE-7FC81D43A3BB}" dt="2023-11-23T09:17:50.476" v="389" actId="14100"/>
        <pc:sldMkLst>
          <pc:docMk/>
          <pc:sldMk cId="9825390" sldId="277"/>
        </pc:sldMkLst>
        <pc:spChg chg="del mod">
          <ac:chgData name="saiteja simarla" userId="0ec5ea757be9be47" providerId="LiveId" clId="{70163355-430A-48D2-B7EE-7FC81D43A3BB}" dt="2023-11-23T09:14:29.193" v="201" actId="21"/>
          <ac:spMkLst>
            <pc:docMk/>
            <pc:sldMk cId="9825390" sldId="277"/>
            <ac:spMk id="2" creationId="{BED9D7FB-A197-4105-A265-B87469BCE181}"/>
          </ac:spMkLst>
        </pc:spChg>
        <pc:spChg chg="mod">
          <ac:chgData name="saiteja simarla" userId="0ec5ea757be9be47" providerId="LiveId" clId="{70163355-430A-48D2-B7EE-7FC81D43A3BB}" dt="2023-11-23T09:17:31.233" v="385" actId="1076"/>
          <ac:spMkLst>
            <pc:docMk/>
            <pc:sldMk cId="9825390" sldId="277"/>
            <ac:spMk id="3" creationId="{9EB48E24-3DA5-4DDC-9D4E-B7900E873051}"/>
          </ac:spMkLst>
        </pc:spChg>
        <pc:picChg chg="add del mod">
          <ac:chgData name="saiteja simarla" userId="0ec5ea757be9be47" providerId="LiveId" clId="{70163355-430A-48D2-B7EE-7FC81D43A3BB}" dt="2023-11-22T18:24:18.816" v="24" actId="21"/>
          <ac:picMkLst>
            <pc:docMk/>
            <pc:sldMk cId="9825390" sldId="277"/>
            <ac:picMk id="4" creationId="{7320531A-629C-0A91-5D96-41F1B604CB44}"/>
          </ac:picMkLst>
        </pc:picChg>
        <pc:picChg chg="add mod">
          <ac:chgData name="saiteja simarla" userId="0ec5ea757be9be47" providerId="LiveId" clId="{70163355-430A-48D2-B7EE-7FC81D43A3BB}" dt="2023-11-23T09:17:50.476" v="389" actId="14100"/>
          <ac:picMkLst>
            <pc:docMk/>
            <pc:sldMk cId="9825390" sldId="277"/>
            <ac:picMk id="3074" creationId="{EA0D75BF-28E5-4661-BD0D-98283D7CE71C}"/>
          </ac:picMkLst>
        </pc:picChg>
        <pc:picChg chg="del">
          <ac:chgData name="saiteja simarla" userId="0ec5ea757be9be47" providerId="LiveId" clId="{70163355-430A-48D2-B7EE-7FC81D43A3BB}" dt="2023-11-22T18:24:12.262" v="22" actId="21"/>
          <ac:picMkLst>
            <pc:docMk/>
            <pc:sldMk cId="9825390" sldId="277"/>
            <ac:picMk id="6146" creationId="{7A976B90-F581-4DF0-80A3-3B0E6F7B26AF}"/>
          </ac:picMkLst>
        </pc:picChg>
      </pc:sldChg>
      <pc:sldChg chg="delSp del">
        <pc:chgData name="saiteja simarla" userId="0ec5ea757be9be47" providerId="LiveId" clId="{70163355-430A-48D2-B7EE-7FC81D43A3BB}" dt="2023-11-23T09:04:13.733" v="36" actId="2696"/>
        <pc:sldMkLst>
          <pc:docMk/>
          <pc:sldMk cId="2514540591" sldId="278"/>
        </pc:sldMkLst>
        <pc:picChg chg="del">
          <ac:chgData name="saiteja simarla" userId="0ec5ea757be9be47" providerId="LiveId" clId="{70163355-430A-48D2-B7EE-7FC81D43A3BB}" dt="2023-11-23T09:03:54.378" v="35" actId="21"/>
          <ac:picMkLst>
            <pc:docMk/>
            <pc:sldMk cId="2514540591" sldId="278"/>
            <ac:picMk id="7170" creationId="{C2CACA5B-D339-45F5-B6CF-1F0EE674F1C2}"/>
          </ac:picMkLst>
        </pc:picChg>
      </pc:sldChg>
      <pc:sldChg chg="del">
        <pc:chgData name="saiteja simarla" userId="0ec5ea757be9be47" providerId="LiveId" clId="{70163355-430A-48D2-B7EE-7FC81D43A3BB}" dt="2023-11-23T09:04:17.086" v="37" actId="2696"/>
        <pc:sldMkLst>
          <pc:docMk/>
          <pc:sldMk cId="2158278825" sldId="279"/>
        </pc:sldMkLst>
      </pc:sldChg>
      <pc:sldChg chg="del">
        <pc:chgData name="saiteja simarla" userId="0ec5ea757be9be47" providerId="LiveId" clId="{70163355-430A-48D2-B7EE-7FC81D43A3BB}" dt="2023-11-23T09:04:20.640" v="38" actId="2696"/>
        <pc:sldMkLst>
          <pc:docMk/>
          <pc:sldMk cId="57548522" sldId="280"/>
        </pc:sldMkLst>
      </pc:sldChg>
      <pc:sldChg chg="addSp delSp modSp mod">
        <pc:chgData name="saiteja simarla" userId="0ec5ea757be9be47" providerId="LiveId" clId="{70163355-430A-48D2-B7EE-7FC81D43A3BB}" dt="2023-11-23T09:22:57.968" v="609" actId="14100"/>
        <pc:sldMkLst>
          <pc:docMk/>
          <pc:sldMk cId="3968432102" sldId="281"/>
        </pc:sldMkLst>
        <pc:spChg chg="del mod">
          <ac:chgData name="saiteja simarla" userId="0ec5ea757be9be47" providerId="LiveId" clId="{70163355-430A-48D2-B7EE-7FC81D43A3BB}" dt="2023-11-23T09:19:43.968" v="540"/>
          <ac:spMkLst>
            <pc:docMk/>
            <pc:sldMk cId="3968432102" sldId="281"/>
            <ac:spMk id="2" creationId="{852791D0-377D-4C12-B28A-901E91C47BF5}"/>
          </ac:spMkLst>
        </pc:spChg>
        <pc:spChg chg="add mod">
          <ac:chgData name="saiteja simarla" userId="0ec5ea757be9be47" providerId="LiveId" clId="{70163355-430A-48D2-B7EE-7FC81D43A3BB}" dt="2023-11-23T09:22:43.166" v="607" actId="20577"/>
          <ac:spMkLst>
            <pc:docMk/>
            <pc:sldMk cId="3968432102" sldId="281"/>
            <ac:spMk id="3" creationId="{E1628EB1-7129-A62C-E57D-CA9C45203D7E}"/>
          </ac:spMkLst>
        </pc:spChg>
        <pc:picChg chg="add mod">
          <ac:chgData name="saiteja simarla" userId="0ec5ea757be9be47" providerId="LiveId" clId="{70163355-430A-48D2-B7EE-7FC81D43A3BB}" dt="2023-11-23T09:22:57.968" v="609" actId="14100"/>
          <ac:picMkLst>
            <pc:docMk/>
            <pc:sldMk cId="3968432102" sldId="281"/>
            <ac:picMk id="4098" creationId="{44334F63-385C-04B8-DA7F-6E3B5710C026}"/>
          </ac:picMkLst>
        </pc:picChg>
        <pc:picChg chg="del">
          <ac:chgData name="saiteja simarla" userId="0ec5ea757be9be47" providerId="LiveId" clId="{70163355-430A-48D2-B7EE-7FC81D43A3BB}" dt="2023-11-22T18:24:47.027" v="30" actId="21"/>
          <ac:picMkLst>
            <pc:docMk/>
            <pc:sldMk cId="3968432102" sldId="281"/>
            <ac:picMk id="10242" creationId="{0CCE527D-49A4-4C82-9C3C-622FB1C618E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hyperlink" Target="https://r-craft.org/r-news/the-5-python-skills-you-need-before-you-study-machine-learning/" TargetMode="External"/><Relationship Id="rId2" Type="http://schemas.openxmlformats.org/officeDocument/2006/relationships/image" Target="../media/image3.jpeg"/><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9.jpeg"/><Relationship Id="rId5" Type="http://schemas.openxmlformats.org/officeDocument/2006/relationships/image" Target="../media/image6.png"/><Relationship Id="rId10" Type="http://schemas.openxmlformats.org/officeDocument/2006/relationships/hyperlink" Target="https://xnathan.com/2017/12/04/headless-selenium-on-centos/" TargetMode="External"/><Relationship Id="rId4" Type="http://schemas.openxmlformats.org/officeDocument/2006/relationships/image" Target="../media/image5.png"/><Relationship Id="rId9"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184" y="-263746"/>
            <a:ext cx="12096000" cy="6633651"/>
          </a:xfrm>
          <a:prstGeom prst="rect">
            <a:avLst/>
          </a:prstGeom>
          <a:noFill/>
          <a:ln>
            <a:noFill/>
          </a:ln>
        </p:spPr>
      </p:pic>
      <p:sp>
        <p:nvSpPr>
          <p:cNvPr id="3" name="Rectangle 2">
            <a:extLst>
              <a:ext uri="{FF2B5EF4-FFF2-40B4-BE49-F238E27FC236}">
                <a16:creationId xmlns:a16="http://schemas.microsoft.com/office/drawing/2014/main" id="{A9B1CA2A-D7D6-4985-95C5-DE97F56C6BD5}"/>
              </a:ext>
            </a:extLst>
          </p:cNvPr>
          <p:cNvSpPr/>
          <p:nvPr/>
        </p:nvSpPr>
        <p:spPr>
          <a:xfrm>
            <a:off x="1996439" y="3869472"/>
            <a:ext cx="8366761" cy="1569660"/>
          </a:xfrm>
          <a:prstGeom prst="rect">
            <a:avLst/>
          </a:prstGeom>
        </p:spPr>
        <p:txBody>
          <a:bodyPr wrap="square">
            <a:spAutoFit/>
          </a:bodyPr>
          <a:lstStyle/>
          <a:p>
            <a:pPr algn="ctr"/>
            <a:r>
              <a:rPr lang="en-US" sz="4800" b="1" i="0" dirty="0">
                <a:solidFill>
                  <a:srgbClr val="0F0F0F"/>
                </a:solidFill>
                <a:effectLst/>
                <a:latin typeface="Arial" panose="020B0604020202020204" pitchFamily="34" charset="0"/>
                <a:cs typeface="Arial" panose="020B0604020202020204" pitchFamily="34" charset="0"/>
              </a:rPr>
              <a:t>Web Scraping and Analysis of </a:t>
            </a:r>
            <a:r>
              <a:rPr lang="en-US" sz="4800" b="1" i="0" dirty="0" err="1">
                <a:solidFill>
                  <a:srgbClr val="0F0F0F"/>
                </a:solidFill>
                <a:effectLst/>
                <a:latin typeface="Arial" panose="020B0604020202020204" pitchFamily="34" charset="0"/>
                <a:cs typeface="Arial" panose="020B0604020202020204" pitchFamily="34" charset="0"/>
              </a:rPr>
              <a:t>Internshala</a:t>
            </a:r>
            <a:r>
              <a:rPr lang="en-US" sz="4800" b="1" i="0" dirty="0">
                <a:solidFill>
                  <a:srgbClr val="0F0F0F"/>
                </a:solidFill>
                <a:effectLst/>
                <a:latin typeface="Arial" panose="020B0604020202020204" pitchFamily="34" charset="0"/>
                <a:cs typeface="Arial" panose="020B0604020202020204" pitchFamily="34" charset="0"/>
              </a:rPr>
              <a:t> Job Listings</a:t>
            </a:r>
            <a:endParaRPr lang="en-IN" sz="4800" b="1"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960801-8373-46B8-A78B-4DF578B24599}"/>
              </a:ext>
            </a:extLst>
          </p:cNvPr>
          <p:cNvSpPr>
            <a:spLocks noGrp="1"/>
          </p:cNvSpPr>
          <p:nvPr>
            <p:ph type="body" idx="1"/>
          </p:nvPr>
        </p:nvSpPr>
        <p:spPr>
          <a:xfrm>
            <a:off x="239352" y="219643"/>
            <a:ext cx="10588821" cy="2858519"/>
          </a:xfrm>
        </p:spPr>
        <p:txBody>
          <a:bodyPr>
            <a:normAutofit/>
          </a:bodyPr>
          <a:lstStyle/>
          <a:p>
            <a:pPr marL="457200" indent="-457200">
              <a:buFont typeface="Wingdings" panose="05000000000000000000" pitchFamily="2" charset="2"/>
              <a:buChar char="v"/>
            </a:pPr>
            <a:r>
              <a:rPr lang="en-IN" sz="2800" u="sng" dirty="0"/>
              <a:t>ANALYSIS ON MINIMUM EXPERIENCE REQUIRED:</a:t>
            </a:r>
            <a:endParaRPr lang="en-IN" u="sng" dirty="0"/>
          </a:p>
          <a:p>
            <a:pPr marL="114300" indent="0">
              <a:buNone/>
            </a:pPr>
            <a:endParaRPr lang="en-US" u="sng" dirty="0">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rPr>
              <a:t>                         This histogram provides a visual representation of how minimum experience requirements are distributed across the job opportunities in the '</a:t>
            </a:r>
            <a:r>
              <a:rPr kumimoji="0" lang="en-US" altLang="en-US" sz="1800" b="0" i="0" u="none" strike="noStrike" cap="none" normalizeH="0" baseline="0" dirty="0" err="1">
                <a:ln>
                  <a:noFill/>
                </a:ln>
                <a:solidFill>
                  <a:srgbClr val="000000"/>
                </a:solidFill>
                <a:effectLst/>
                <a:latin typeface="+mn-lt"/>
              </a:rPr>
              <a:t>Internsala</a:t>
            </a:r>
            <a:r>
              <a:rPr kumimoji="0" lang="en-US" altLang="en-US" sz="1800" b="0" i="0" u="none" strike="noStrike" cap="none" normalizeH="0" baseline="0" dirty="0">
                <a:ln>
                  <a:noFill/>
                </a:ln>
                <a:solidFill>
                  <a:srgbClr val="000000"/>
                </a:solidFill>
                <a:effectLst/>
                <a:latin typeface="+mn-lt"/>
              </a:rPr>
              <a:t>' dataset. Each bar on the plot represents a range of minimum experience values, and the height of the bar indicates the frequency of job opportunities falling within that range</a:t>
            </a:r>
            <a:r>
              <a:rPr kumimoji="0" lang="en-US" altLang="en-US" sz="2000" b="0" i="0" u="none" strike="noStrike" cap="none" normalizeH="0" baseline="0" dirty="0">
                <a:ln>
                  <a:noFill/>
                </a:ln>
                <a:solidFill>
                  <a:srgbClr val="000000"/>
                </a:solidFill>
                <a:effectLst/>
                <a:latin typeface="Söhne"/>
              </a:rPr>
              <a:t>.</a:t>
            </a:r>
          </a:p>
        </p:txBody>
      </p:sp>
      <p:pic>
        <p:nvPicPr>
          <p:cNvPr id="5122" name="Picture 2">
            <a:extLst>
              <a:ext uri="{FF2B5EF4-FFF2-40B4-BE49-F238E27FC236}">
                <a16:creationId xmlns:a16="http://schemas.microsoft.com/office/drawing/2014/main" id="{EF37728D-3718-D11C-2578-B1A4FC403B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333" y="2733675"/>
            <a:ext cx="5438775"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362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FC5F1-1211-4E4B-A014-A37A6113ACB2}"/>
              </a:ext>
            </a:extLst>
          </p:cNvPr>
          <p:cNvSpPr>
            <a:spLocks noGrp="1"/>
          </p:cNvSpPr>
          <p:nvPr>
            <p:ph type="title"/>
          </p:nvPr>
        </p:nvSpPr>
        <p:spPr>
          <a:xfrm>
            <a:off x="350520" y="254000"/>
            <a:ext cx="10515600" cy="2235200"/>
          </a:xfrm>
        </p:spPr>
        <p:txBody>
          <a:bodyPr>
            <a:normAutofit/>
          </a:bodyPr>
          <a:lstStyle/>
          <a:p>
            <a:pPr algn="just"/>
            <a:br>
              <a:rPr lang="en-US" sz="3200" dirty="0">
                <a:latin typeface="+mj-lt"/>
              </a:rPr>
            </a:br>
            <a:br>
              <a:rPr lang="en-US" sz="2000" dirty="0"/>
            </a:br>
            <a:r>
              <a:rPr lang="en-US" sz="2000" dirty="0"/>
              <a:t>		</a:t>
            </a:r>
            <a:r>
              <a:rPr kumimoji="0" lang="en-US" altLang="en-US" sz="2000" b="0" i="0" u="none" strike="noStrike" cap="none" normalizeH="0" baseline="0" dirty="0">
                <a:ln>
                  <a:noFill/>
                </a:ln>
                <a:solidFill>
                  <a:srgbClr val="000000"/>
                </a:solidFill>
                <a:effectLst/>
                <a:latin typeface="+mn-lt"/>
              </a:rPr>
              <a:t>This histogram provides a visual representation of how maximum experience requirements are distributed across the job opportunities in the '</a:t>
            </a:r>
            <a:r>
              <a:rPr kumimoji="0" lang="en-US" altLang="en-US" sz="2000" b="0" i="0" u="none" strike="noStrike" cap="none" normalizeH="0" baseline="0" dirty="0" err="1">
                <a:ln>
                  <a:noFill/>
                </a:ln>
                <a:solidFill>
                  <a:srgbClr val="000000"/>
                </a:solidFill>
                <a:effectLst/>
                <a:latin typeface="+mn-lt"/>
              </a:rPr>
              <a:t>Internsala</a:t>
            </a:r>
            <a:r>
              <a:rPr kumimoji="0" lang="en-US" altLang="en-US" sz="2000" b="0" i="0" u="none" strike="noStrike" cap="none" normalizeH="0" baseline="0" dirty="0">
                <a:ln>
                  <a:noFill/>
                </a:ln>
                <a:solidFill>
                  <a:srgbClr val="000000"/>
                </a:solidFill>
                <a:effectLst/>
                <a:latin typeface="+mn-lt"/>
              </a:rPr>
              <a:t>' dataset. Each bar on the plot represents a range of maximum experience values, and the height of the bar indicates the frequency of job opportunities falling within that range.</a:t>
            </a:r>
            <a:endParaRPr lang="en-IN" sz="2000" dirty="0">
              <a:latin typeface="+mn-lt"/>
            </a:endParaRPr>
          </a:p>
        </p:txBody>
      </p:sp>
      <p:pic>
        <p:nvPicPr>
          <p:cNvPr id="6146" name="Picture 2">
            <a:extLst>
              <a:ext uri="{FF2B5EF4-FFF2-40B4-BE49-F238E27FC236}">
                <a16:creationId xmlns:a16="http://schemas.microsoft.com/office/drawing/2014/main" id="{29900BEF-497B-9104-6746-2BC7414E7C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4533" y="2631440"/>
            <a:ext cx="5438775" cy="4114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9DE0197-3AE2-F7DE-A4F5-87BDB4361D89}"/>
              </a:ext>
            </a:extLst>
          </p:cNvPr>
          <p:cNvSpPr txBox="1"/>
          <p:nvPr/>
        </p:nvSpPr>
        <p:spPr>
          <a:xfrm>
            <a:off x="350520" y="304800"/>
            <a:ext cx="9580880" cy="523220"/>
          </a:xfrm>
          <a:prstGeom prst="rect">
            <a:avLst/>
          </a:prstGeom>
          <a:noFill/>
        </p:spPr>
        <p:txBody>
          <a:bodyPr wrap="square" rtlCol="0">
            <a:spAutoFit/>
          </a:bodyPr>
          <a:lstStyle/>
          <a:p>
            <a:pPr marL="457200" indent="-457200">
              <a:buFont typeface="Wingdings" panose="05000000000000000000" pitchFamily="2" charset="2"/>
              <a:buChar char="v"/>
            </a:pPr>
            <a:r>
              <a:rPr lang="en-IN" sz="2800" u="sng" dirty="0"/>
              <a:t>ANALYSIS ON MAXIMUM EXPERIENCE REQUIRED:</a:t>
            </a:r>
            <a:endParaRPr lang="en-IN" u="sng" dirty="0"/>
          </a:p>
        </p:txBody>
      </p:sp>
    </p:spTree>
    <p:extLst>
      <p:ext uri="{BB962C8B-B14F-4D97-AF65-F5344CB8AC3E}">
        <p14:creationId xmlns:p14="http://schemas.microsoft.com/office/powerpoint/2010/main" val="1765841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C81A5-9AA5-F248-52C3-A7E5843903B7}"/>
              </a:ext>
            </a:extLst>
          </p:cNvPr>
          <p:cNvSpPr>
            <a:spLocks noGrp="1"/>
          </p:cNvSpPr>
          <p:nvPr>
            <p:ph type="title"/>
          </p:nvPr>
        </p:nvSpPr>
        <p:spPr>
          <a:xfrm>
            <a:off x="441960" y="1011238"/>
            <a:ext cx="10515600" cy="1615440"/>
          </a:xfrm>
        </p:spPr>
        <p:txBody>
          <a:bodyPr>
            <a:normAutofit fontScale="90000"/>
          </a:bodyPr>
          <a:lstStyle/>
          <a:p>
            <a:pPr algn="just"/>
            <a:br>
              <a:rPr lang="en-IN" sz="2400" u="sng" dirty="0"/>
            </a:br>
            <a:br>
              <a:rPr lang="en-IN" sz="900" u="sng" dirty="0"/>
            </a:br>
            <a:r>
              <a:rPr lang="en-IN" sz="900" dirty="0"/>
              <a:t> 			                                                                                                               </a:t>
            </a:r>
            <a:r>
              <a:rPr lang="en-US" sz="2200" b="0" i="0" dirty="0">
                <a:solidFill>
                  <a:srgbClr val="000000"/>
                </a:solidFill>
                <a:effectLst/>
                <a:latin typeface="+mn-lt"/>
              </a:rPr>
              <a:t>This plot provides insights into the distribution of job postings based on the "</a:t>
            </a:r>
            <a:r>
              <a:rPr lang="en-US" sz="2200" b="0" i="0" dirty="0" err="1">
                <a:solidFill>
                  <a:srgbClr val="000000"/>
                </a:solidFill>
                <a:effectLst/>
                <a:latin typeface="+mn-lt"/>
              </a:rPr>
              <a:t>Posted_On</a:t>
            </a:r>
            <a:r>
              <a:rPr lang="en-US" sz="2200" b="0" i="0" dirty="0">
                <a:solidFill>
                  <a:srgbClr val="000000"/>
                </a:solidFill>
                <a:effectLst/>
                <a:latin typeface="+mn-lt"/>
              </a:rPr>
              <a:t>" attribute. Each bar on the plot represents a unique value in the "</a:t>
            </a:r>
            <a:r>
              <a:rPr lang="en-US" sz="2200" b="0" i="0" dirty="0" err="1">
                <a:solidFill>
                  <a:srgbClr val="000000"/>
                </a:solidFill>
                <a:effectLst/>
                <a:latin typeface="+mn-lt"/>
              </a:rPr>
              <a:t>Posted_On</a:t>
            </a:r>
            <a:r>
              <a:rPr lang="en-US" sz="2200" b="0" i="0" dirty="0">
                <a:solidFill>
                  <a:srgbClr val="000000"/>
                </a:solidFill>
                <a:effectLst/>
                <a:latin typeface="+mn-lt"/>
              </a:rPr>
              <a:t>" column, and the height of the bar corresponds to the count of job postings associated with that particular time period.</a:t>
            </a:r>
            <a:br>
              <a:rPr lang="en-US" b="0" i="0" dirty="0">
                <a:solidFill>
                  <a:srgbClr val="000000"/>
                </a:solidFill>
                <a:effectLst/>
                <a:latin typeface="Helvetica Neue"/>
              </a:rPr>
            </a:br>
            <a:endParaRPr lang="en-IN" dirty="0"/>
          </a:p>
        </p:txBody>
      </p:sp>
      <p:pic>
        <p:nvPicPr>
          <p:cNvPr id="7170" name="Picture 2">
            <a:extLst>
              <a:ext uri="{FF2B5EF4-FFF2-40B4-BE49-F238E27FC236}">
                <a16:creationId xmlns:a16="http://schemas.microsoft.com/office/drawing/2014/main" id="{A13731EC-780D-ECB6-9232-84A69BDFBB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1733" y="2626678"/>
            <a:ext cx="5438775" cy="41243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EBF6398-FB79-9E40-B96F-E98E880B1BA7}"/>
              </a:ext>
            </a:extLst>
          </p:cNvPr>
          <p:cNvSpPr txBox="1"/>
          <p:nvPr/>
        </p:nvSpPr>
        <p:spPr>
          <a:xfrm>
            <a:off x="441960" y="488018"/>
            <a:ext cx="9570720" cy="523220"/>
          </a:xfrm>
          <a:prstGeom prst="rect">
            <a:avLst/>
          </a:prstGeom>
          <a:noFill/>
        </p:spPr>
        <p:txBody>
          <a:bodyPr wrap="square" rtlCol="0">
            <a:spAutoFit/>
          </a:bodyPr>
          <a:lstStyle/>
          <a:p>
            <a:pPr marL="457200" indent="-457200">
              <a:buFont typeface="Wingdings" panose="05000000000000000000" pitchFamily="2" charset="2"/>
              <a:buChar char="v"/>
            </a:pPr>
            <a:r>
              <a:rPr lang="en-IN" sz="2800" u="sng" dirty="0"/>
              <a:t>ANALYSIS ON POSTED DAY OF JOBS:</a:t>
            </a:r>
          </a:p>
        </p:txBody>
      </p:sp>
    </p:spTree>
    <p:extLst>
      <p:ext uri="{BB962C8B-B14F-4D97-AF65-F5344CB8AC3E}">
        <p14:creationId xmlns:p14="http://schemas.microsoft.com/office/powerpoint/2010/main" val="4078067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5F4D1-0ABB-4EA4-A81A-45FB2E8F4500}"/>
              </a:ext>
            </a:extLst>
          </p:cNvPr>
          <p:cNvSpPr>
            <a:spLocks noGrp="1"/>
          </p:cNvSpPr>
          <p:nvPr>
            <p:ph type="title"/>
          </p:nvPr>
        </p:nvSpPr>
        <p:spPr>
          <a:xfrm>
            <a:off x="626110" y="324485"/>
            <a:ext cx="10515600" cy="1108075"/>
          </a:xfrm>
        </p:spPr>
        <p:txBody>
          <a:bodyPr>
            <a:normAutofit fontScale="90000"/>
          </a:bodyPr>
          <a:lstStyle/>
          <a:p>
            <a:r>
              <a:rPr lang="en-IN" b="1" u="sng" dirty="0">
                <a:solidFill>
                  <a:srgbClr val="FF0000"/>
                </a:solidFill>
              </a:rPr>
              <a:t>Bivariate Analysis  </a:t>
            </a:r>
            <a:r>
              <a:rPr lang="en-IN" b="1" dirty="0">
                <a:solidFill>
                  <a:srgbClr val="FF0000"/>
                </a:solidFill>
              </a:rPr>
              <a:t>-</a:t>
            </a:r>
            <a:br>
              <a:rPr lang="en-IN" dirty="0"/>
            </a:br>
            <a:endParaRPr lang="en-IN" dirty="0"/>
          </a:p>
        </p:txBody>
      </p:sp>
      <p:sp>
        <p:nvSpPr>
          <p:cNvPr id="3" name="Text Placeholder 2">
            <a:extLst>
              <a:ext uri="{FF2B5EF4-FFF2-40B4-BE49-F238E27FC236}">
                <a16:creationId xmlns:a16="http://schemas.microsoft.com/office/drawing/2014/main" id="{F7C48508-5DB1-46ED-83FA-BE4FB0101C45}"/>
              </a:ext>
            </a:extLst>
          </p:cNvPr>
          <p:cNvSpPr>
            <a:spLocks noGrp="1"/>
          </p:cNvSpPr>
          <p:nvPr>
            <p:ph type="body" idx="1"/>
          </p:nvPr>
        </p:nvSpPr>
        <p:spPr>
          <a:xfrm>
            <a:off x="381000" y="1079025"/>
            <a:ext cx="10515600" cy="1584960"/>
          </a:xfrm>
        </p:spPr>
        <p:txBody>
          <a:bodyPr/>
          <a:lstStyle/>
          <a:p>
            <a:pPr>
              <a:buFont typeface="Wingdings" panose="05000000000000000000" pitchFamily="2" charset="2"/>
              <a:buChar char="v"/>
            </a:pPr>
            <a:r>
              <a:rPr lang="en-US" u="sng" dirty="0"/>
              <a:t>ANALYSIS ON ROLE AND SALARY:</a:t>
            </a:r>
          </a:p>
          <a:p>
            <a:pPr marL="114300" indent="0" algn="just">
              <a:buNone/>
            </a:pPr>
            <a:r>
              <a:rPr lang="en-US" sz="1600" b="0" i="0" dirty="0">
                <a:solidFill>
                  <a:srgbClr val="0F0F0F"/>
                </a:solidFill>
                <a:effectLst/>
                <a:latin typeface="+mn-lt"/>
              </a:rPr>
              <a:t>                              This bar plot allows you to visually compare the average salaries associated with different job roles. Each bar represents a unique job role, and the height of the bar corresponds to the average salary for that role.</a:t>
            </a:r>
            <a:endParaRPr lang="en-US" sz="1600" dirty="0">
              <a:latin typeface="+mn-lt"/>
            </a:endParaRPr>
          </a:p>
        </p:txBody>
      </p:sp>
      <p:pic>
        <p:nvPicPr>
          <p:cNvPr id="9218" name="Picture 2">
            <a:extLst>
              <a:ext uri="{FF2B5EF4-FFF2-40B4-BE49-F238E27FC236}">
                <a16:creationId xmlns:a16="http://schemas.microsoft.com/office/drawing/2014/main" id="{9E144590-B296-90E9-462A-1AE52E4DE4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90" y="2404588"/>
            <a:ext cx="11751310" cy="3862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483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0DE2-B05D-4E71-84C5-902EB30C9A4C}"/>
              </a:ext>
            </a:extLst>
          </p:cNvPr>
          <p:cNvSpPr>
            <a:spLocks noGrp="1"/>
          </p:cNvSpPr>
          <p:nvPr>
            <p:ph type="title"/>
          </p:nvPr>
        </p:nvSpPr>
        <p:spPr>
          <a:xfrm>
            <a:off x="558800" y="1473200"/>
            <a:ext cx="10429240" cy="629920"/>
          </a:xfrm>
        </p:spPr>
        <p:txBody>
          <a:bodyPr>
            <a:normAutofit fontScale="90000"/>
          </a:bodyPr>
          <a:lstStyle/>
          <a:p>
            <a:pPr algn="just"/>
            <a:br>
              <a:rPr lang="en-US" sz="2000" dirty="0"/>
            </a:br>
            <a:r>
              <a:rPr lang="en-US" sz="2000" dirty="0"/>
              <a:t>                                                                                          </a:t>
            </a:r>
            <a:r>
              <a:rPr lang="en-US" sz="2000" b="0" i="0" dirty="0">
                <a:solidFill>
                  <a:srgbClr val="0F0F0F"/>
                </a:solidFill>
                <a:effectLst/>
                <a:latin typeface="+mn-lt"/>
              </a:rPr>
              <a:t>This bar plot allows you to visually compare the average salaries associated with different companies. Each bar represents a unique company, and the height of the bar corresponds to the average salary for that company.</a:t>
            </a:r>
            <a:br>
              <a:rPr lang="en-US" sz="2000" dirty="0"/>
            </a:br>
            <a:endParaRPr lang="en-IN" sz="2000" dirty="0"/>
          </a:p>
        </p:txBody>
      </p:sp>
      <p:pic>
        <p:nvPicPr>
          <p:cNvPr id="10242" name="Picture 2">
            <a:extLst>
              <a:ext uri="{FF2B5EF4-FFF2-40B4-BE49-F238E27FC236}">
                <a16:creationId xmlns:a16="http://schemas.microsoft.com/office/drawing/2014/main" id="{0EA9995D-264B-6FAC-CFE4-CAFF8EE481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77440"/>
            <a:ext cx="12192000" cy="37693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44BE501-27C8-2B95-B6FA-8DC88048A49E}"/>
              </a:ext>
            </a:extLst>
          </p:cNvPr>
          <p:cNvSpPr txBox="1"/>
          <p:nvPr/>
        </p:nvSpPr>
        <p:spPr>
          <a:xfrm>
            <a:off x="314960" y="551210"/>
            <a:ext cx="7731760" cy="523220"/>
          </a:xfrm>
          <a:prstGeom prst="rect">
            <a:avLst/>
          </a:prstGeom>
          <a:noFill/>
        </p:spPr>
        <p:txBody>
          <a:bodyPr wrap="square" rtlCol="0">
            <a:spAutoFit/>
          </a:bodyPr>
          <a:lstStyle/>
          <a:p>
            <a:pPr>
              <a:buFont typeface="Wingdings" panose="05000000000000000000" pitchFamily="2" charset="2"/>
              <a:buChar char="v"/>
            </a:pPr>
            <a:r>
              <a:rPr lang="en-US" sz="2800" u="sng" dirty="0"/>
              <a:t>ANALYSIS ON COMPANY AND SALARY:</a:t>
            </a:r>
          </a:p>
        </p:txBody>
      </p:sp>
    </p:spTree>
    <p:extLst>
      <p:ext uri="{BB962C8B-B14F-4D97-AF65-F5344CB8AC3E}">
        <p14:creationId xmlns:p14="http://schemas.microsoft.com/office/powerpoint/2010/main" val="1208938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AC8D5-5F3A-49AD-A89D-E3E4B7BA0185}"/>
              </a:ext>
            </a:extLst>
          </p:cNvPr>
          <p:cNvSpPr>
            <a:spLocks noGrp="1"/>
          </p:cNvSpPr>
          <p:nvPr>
            <p:ph type="title"/>
          </p:nvPr>
        </p:nvSpPr>
        <p:spPr>
          <a:xfrm>
            <a:off x="147320" y="579120"/>
            <a:ext cx="10515600" cy="1066800"/>
          </a:xfrm>
        </p:spPr>
        <p:txBody>
          <a:bodyPr>
            <a:normAutofit fontScale="90000"/>
          </a:bodyPr>
          <a:lstStyle/>
          <a:p>
            <a:pPr algn="just"/>
            <a:br>
              <a:rPr lang="en-US" sz="2000" dirty="0"/>
            </a:br>
            <a:r>
              <a:rPr lang="en-US" sz="2000" dirty="0">
                <a:latin typeface="+mn-lt"/>
              </a:rPr>
              <a:t>This scatter plot allows us to explore how the posting dates ("</a:t>
            </a:r>
            <a:r>
              <a:rPr lang="en-US" sz="2000" dirty="0" err="1">
                <a:latin typeface="+mn-lt"/>
              </a:rPr>
              <a:t>Posted_On</a:t>
            </a:r>
            <a:r>
              <a:rPr lang="en-US" sz="2000" dirty="0">
                <a:latin typeface="+mn-lt"/>
              </a:rPr>
              <a:t>") are distributed across different companies ("</a:t>
            </a:r>
            <a:r>
              <a:rPr lang="en-US" sz="2000" dirty="0" err="1">
                <a:latin typeface="+mn-lt"/>
              </a:rPr>
              <a:t>Company_Name</a:t>
            </a:r>
            <a:r>
              <a:rPr lang="en-US" sz="2000" dirty="0">
                <a:latin typeface="+mn-lt"/>
              </a:rPr>
              <a:t>"). Each point on the plot represents a combination of a company and the corresponding posting date. </a:t>
            </a:r>
            <a:endParaRPr lang="en-IN" sz="2000" dirty="0">
              <a:latin typeface="+mn-lt"/>
            </a:endParaRPr>
          </a:p>
        </p:txBody>
      </p:sp>
      <p:pic>
        <p:nvPicPr>
          <p:cNvPr id="11266" name="Picture 2">
            <a:extLst>
              <a:ext uri="{FF2B5EF4-FFF2-40B4-BE49-F238E27FC236}">
                <a16:creationId xmlns:a16="http://schemas.microsoft.com/office/drawing/2014/main" id="{8BF4C7FF-902A-CA61-F4C6-B5AC3C96E0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20" y="1747520"/>
            <a:ext cx="11760200" cy="45313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32CA0B3-EA43-4B18-FB6D-EFE2F0188871}"/>
              </a:ext>
            </a:extLst>
          </p:cNvPr>
          <p:cNvSpPr txBox="1"/>
          <p:nvPr/>
        </p:nvSpPr>
        <p:spPr>
          <a:xfrm>
            <a:off x="0" y="209788"/>
            <a:ext cx="9662160" cy="738664"/>
          </a:xfrm>
          <a:prstGeom prst="rect">
            <a:avLst/>
          </a:prstGeom>
          <a:noFill/>
        </p:spPr>
        <p:txBody>
          <a:bodyPr wrap="square" rtlCol="0">
            <a:spAutoFit/>
          </a:bodyPr>
          <a:lstStyle/>
          <a:p>
            <a:pPr marL="457200" indent="-457200">
              <a:buFont typeface="Wingdings" panose="05000000000000000000" pitchFamily="2" charset="2"/>
              <a:buChar char="v"/>
            </a:pPr>
            <a:r>
              <a:rPr lang="en-US" sz="2800" u="sng" dirty="0"/>
              <a:t>ANALYSIS ON COMPANY AND POSTED ON:</a:t>
            </a:r>
          </a:p>
          <a:p>
            <a:endParaRPr lang="en-IN" dirty="0"/>
          </a:p>
        </p:txBody>
      </p:sp>
    </p:spTree>
    <p:extLst>
      <p:ext uri="{BB962C8B-B14F-4D97-AF65-F5344CB8AC3E}">
        <p14:creationId xmlns:p14="http://schemas.microsoft.com/office/powerpoint/2010/main" val="971624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6627A-A8D2-49A0-8D85-3A0231856023}"/>
              </a:ext>
            </a:extLst>
          </p:cNvPr>
          <p:cNvSpPr>
            <a:spLocks noGrp="1"/>
          </p:cNvSpPr>
          <p:nvPr>
            <p:ph type="title"/>
          </p:nvPr>
        </p:nvSpPr>
        <p:spPr>
          <a:xfrm>
            <a:off x="92393" y="1004907"/>
            <a:ext cx="2467927" cy="5924213"/>
          </a:xfrm>
        </p:spPr>
        <p:txBody>
          <a:bodyPr>
            <a:normAutofit/>
          </a:bodyPr>
          <a:lstStyle/>
          <a:p>
            <a:pPr algn="just"/>
            <a:br>
              <a:rPr lang="en-US" sz="2000" dirty="0"/>
            </a:br>
            <a:r>
              <a:rPr lang="en-US" sz="1800" dirty="0">
                <a:solidFill>
                  <a:srgbClr val="000000"/>
                </a:solidFill>
                <a:latin typeface="+mn-lt"/>
              </a:rPr>
              <a:t>H</a:t>
            </a:r>
            <a:r>
              <a:rPr lang="en-US" sz="1800" b="0" i="0" dirty="0">
                <a:solidFill>
                  <a:srgbClr val="000000"/>
                </a:solidFill>
                <a:effectLst/>
                <a:latin typeface="+mn-lt"/>
              </a:rPr>
              <a:t>orizontal bar chart that visually represents the minimum and maximum experience for different companies.</a:t>
            </a:r>
            <a:endParaRPr lang="en-IN" sz="1800" dirty="0">
              <a:latin typeface="+mn-lt"/>
            </a:endParaRPr>
          </a:p>
        </p:txBody>
      </p:sp>
      <p:pic>
        <p:nvPicPr>
          <p:cNvPr id="12292" name="Picture 4">
            <a:extLst>
              <a:ext uri="{FF2B5EF4-FFF2-40B4-BE49-F238E27FC236}">
                <a16:creationId xmlns:a16="http://schemas.microsoft.com/office/drawing/2014/main" id="{F3913379-9545-224F-FE26-06E12DB5D5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240" y="695960"/>
            <a:ext cx="9509760" cy="54660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26A0D56-7FC1-7719-6B18-7567E736DD5E}"/>
              </a:ext>
            </a:extLst>
          </p:cNvPr>
          <p:cNvSpPr txBox="1"/>
          <p:nvPr/>
        </p:nvSpPr>
        <p:spPr>
          <a:xfrm>
            <a:off x="0" y="50800"/>
            <a:ext cx="9255760" cy="954107"/>
          </a:xfrm>
          <a:prstGeom prst="rect">
            <a:avLst/>
          </a:prstGeom>
          <a:noFill/>
        </p:spPr>
        <p:txBody>
          <a:bodyPr wrap="square" rtlCol="0">
            <a:spAutoFit/>
          </a:bodyPr>
          <a:lstStyle/>
          <a:p>
            <a:pPr marL="457200" indent="-457200">
              <a:buFont typeface="Wingdings" panose="05000000000000000000" pitchFamily="2" charset="2"/>
              <a:buChar char="v"/>
            </a:pPr>
            <a:r>
              <a:rPr lang="en-US" sz="2800" u="sng" dirty="0"/>
              <a:t>ANALYSIS ON COMPANY AND EXPERIENCE-</a:t>
            </a:r>
            <a:br>
              <a:rPr lang="en-US" sz="2800" dirty="0"/>
            </a:br>
            <a:endParaRPr lang="en-IN" sz="2800" dirty="0"/>
          </a:p>
        </p:txBody>
      </p:sp>
    </p:spTree>
    <p:extLst>
      <p:ext uri="{BB962C8B-B14F-4D97-AF65-F5344CB8AC3E}">
        <p14:creationId xmlns:p14="http://schemas.microsoft.com/office/powerpoint/2010/main" val="2312484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1CF31-0B3A-4148-88CF-FEB1C646A3F7}"/>
              </a:ext>
            </a:extLst>
          </p:cNvPr>
          <p:cNvSpPr>
            <a:spLocks noGrp="1"/>
          </p:cNvSpPr>
          <p:nvPr>
            <p:ph type="title"/>
          </p:nvPr>
        </p:nvSpPr>
        <p:spPr>
          <a:xfrm>
            <a:off x="203430" y="233464"/>
            <a:ext cx="2121481" cy="6321249"/>
          </a:xfrm>
        </p:spPr>
        <p:txBody>
          <a:bodyPr>
            <a:normAutofit/>
          </a:bodyPr>
          <a:lstStyle/>
          <a:p>
            <a:pPr algn="r"/>
            <a:r>
              <a:rPr lang="en-US" sz="2000" dirty="0">
                <a:solidFill>
                  <a:srgbClr val="000000"/>
                </a:solidFill>
                <a:latin typeface="+mn-lt"/>
              </a:rPr>
              <a:t>H</a:t>
            </a:r>
            <a:r>
              <a:rPr lang="en-US" sz="2000" b="0" i="0" dirty="0">
                <a:solidFill>
                  <a:srgbClr val="000000"/>
                </a:solidFill>
                <a:effectLst/>
                <a:latin typeface="+mn-lt"/>
              </a:rPr>
              <a:t>orizontal bar chart that visually represents the minimum and maximum experience for different job roles.</a:t>
            </a:r>
            <a:endParaRPr lang="en-IN" sz="2000" dirty="0"/>
          </a:p>
        </p:txBody>
      </p:sp>
      <p:pic>
        <p:nvPicPr>
          <p:cNvPr id="1026" name="Picture 2">
            <a:extLst>
              <a:ext uri="{FF2B5EF4-FFF2-40B4-BE49-F238E27FC236}">
                <a16:creationId xmlns:a16="http://schemas.microsoft.com/office/drawing/2014/main" id="{2F0758D2-E50D-9253-A917-283FE8B83A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6550" y="726440"/>
            <a:ext cx="9153525" cy="5214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039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B48E24-3DA5-4DDC-9D4E-B7900E873051}"/>
              </a:ext>
            </a:extLst>
          </p:cNvPr>
          <p:cNvSpPr>
            <a:spLocks noGrp="1"/>
          </p:cNvSpPr>
          <p:nvPr>
            <p:ph type="body" idx="1"/>
          </p:nvPr>
        </p:nvSpPr>
        <p:spPr>
          <a:xfrm>
            <a:off x="208172" y="165370"/>
            <a:ext cx="11539220" cy="921429"/>
          </a:xfrm>
        </p:spPr>
        <p:txBody>
          <a:bodyPr>
            <a:noAutofit/>
          </a:bodyPr>
          <a:lstStyle/>
          <a:p>
            <a:pPr marL="114300" indent="0" algn="just">
              <a:buNone/>
            </a:pPr>
            <a:r>
              <a:rPr lang="en-US" i="0" dirty="0">
                <a:solidFill>
                  <a:srgbClr val="0F0F0F"/>
                </a:solidFill>
                <a:effectLst/>
                <a:latin typeface="+mn-lt"/>
              </a:rPr>
              <a:t>it visualizes the distribution of roles across different companies, with colors representing when the roles were posted.</a:t>
            </a:r>
            <a:endParaRPr lang="en-US" dirty="0">
              <a:latin typeface="+mn-lt"/>
            </a:endParaRPr>
          </a:p>
        </p:txBody>
      </p:sp>
      <p:pic>
        <p:nvPicPr>
          <p:cNvPr id="3074" name="Picture 2">
            <a:extLst>
              <a:ext uri="{FF2B5EF4-FFF2-40B4-BE49-F238E27FC236}">
                <a16:creationId xmlns:a16="http://schemas.microsoft.com/office/drawing/2014/main" id="{EA0D75BF-28E5-4661-BD0D-98283D7CE7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396" y="1157591"/>
            <a:ext cx="10797702" cy="494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5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44334F63-385C-04B8-DA7F-6E3B5710C0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915" y="1501514"/>
            <a:ext cx="11652331" cy="48563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E1628EB1-7129-A62C-E57D-CA9C45203D7E}"/>
              </a:ext>
            </a:extLst>
          </p:cNvPr>
          <p:cNvSpPr>
            <a:spLocks noGrp="1" noChangeArrowheads="1"/>
          </p:cNvSpPr>
          <p:nvPr>
            <p:ph type="title"/>
          </p:nvPr>
        </p:nvSpPr>
        <p:spPr bwMode="auto">
          <a:xfrm>
            <a:off x="145915" y="178075"/>
            <a:ext cx="1151754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a:solidFill>
                  <a:srgbClr val="0F0F0F"/>
                </a:solidFill>
                <a:latin typeface="+mn-lt"/>
              </a:rPr>
              <a:t>A</a:t>
            </a:r>
            <a:r>
              <a:rPr kumimoji="0" lang="en-US" altLang="en-US" sz="2000" b="0" i="0" u="none" strike="noStrike" cap="none" normalizeH="0" baseline="0" dirty="0">
                <a:ln>
                  <a:noFill/>
                </a:ln>
                <a:solidFill>
                  <a:srgbClr val="0F0F0F"/>
                </a:solidFill>
                <a:effectLst/>
                <a:latin typeface="+mn-lt"/>
              </a:rPr>
              <a:t> bar plot to visualize the relationship between company names</a:t>
            </a:r>
            <a:br>
              <a:rPr kumimoji="0" lang="en-US" altLang="en-US" sz="2000" b="0" i="0" u="none" strike="noStrike" cap="none" normalizeH="0" baseline="0" dirty="0">
                <a:ln>
                  <a:noFill/>
                </a:ln>
                <a:solidFill>
                  <a:srgbClr val="0F0F0F"/>
                </a:solidFill>
                <a:effectLst/>
                <a:latin typeface="+mn-lt"/>
              </a:rPr>
            </a:br>
            <a:r>
              <a:rPr kumimoji="0" lang="en-US" altLang="en-US" sz="2000" b="0" i="0" u="none" strike="noStrike" cap="none" normalizeH="0" baseline="0" dirty="0">
                <a:ln>
                  <a:noFill/>
                </a:ln>
                <a:solidFill>
                  <a:srgbClr val="0F0F0F"/>
                </a:solidFill>
                <a:effectLst/>
                <a:latin typeface="+mn-lt"/>
              </a:rPr>
              <a:t> ("</a:t>
            </a:r>
            <a:r>
              <a:rPr kumimoji="0" lang="en-US" altLang="en-US" sz="2000" b="0" i="0" u="none" strike="noStrike" cap="none" normalizeH="0" baseline="0" dirty="0" err="1">
                <a:ln>
                  <a:noFill/>
                </a:ln>
                <a:solidFill>
                  <a:srgbClr val="0F0F0F"/>
                </a:solidFill>
                <a:effectLst/>
                <a:latin typeface="+mn-lt"/>
              </a:rPr>
              <a:t>Company_Name</a:t>
            </a:r>
            <a:r>
              <a:rPr kumimoji="0" lang="en-US" altLang="en-US" sz="2000" b="0" i="0" u="none" strike="noStrike" cap="none" normalizeH="0" baseline="0" dirty="0">
                <a:ln>
                  <a:noFill/>
                </a:ln>
                <a:solidFill>
                  <a:srgbClr val="0F0F0F"/>
                </a:solidFill>
                <a:effectLst/>
                <a:latin typeface="+mn-lt"/>
              </a:rPr>
              <a:t>"),salaries ("Salary"), and roles ("</a:t>
            </a:r>
            <a:r>
              <a:rPr kumimoji="0" lang="en-US" altLang="en-US" sz="2000" b="0" i="0" u="none" strike="noStrike" cap="none" normalizeH="0" baseline="0" dirty="0" err="1">
                <a:ln>
                  <a:noFill/>
                </a:ln>
                <a:solidFill>
                  <a:srgbClr val="0F0F0F"/>
                </a:solidFill>
                <a:effectLst/>
                <a:latin typeface="+mn-lt"/>
              </a:rPr>
              <a:t>Role_Name</a:t>
            </a:r>
            <a:r>
              <a:rPr kumimoji="0" lang="en-US" altLang="en-US" sz="2000" b="0" i="0" u="none" strike="noStrike" cap="none" normalizeH="0" baseline="0" dirty="0">
                <a:ln>
                  <a:noFill/>
                </a:ln>
                <a:solidFill>
                  <a:srgbClr val="0F0F0F"/>
                </a:solidFill>
                <a:effectLst/>
                <a:latin typeface="+mn-lt"/>
              </a:rPr>
              <a:t>").</a:t>
            </a:r>
            <a:br>
              <a:rPr kumimoji="0" lang="en-US" altLang="en-US" sz="2000" b="0" i="0" u="none" strike="noStrike" cap="none" normalizeH="0" baseline="0" dirty="0">
                <a:ln>
                  <a:noFill/>
                </a:ln>
                <a:solidFill>
                  <a:srgbClr val="0F0F0F"/>
                </a:solidFill>
                <a:effectLst/>
                <a:latin typeface="+mn-lt"/>
              </a:rPr>
            </a:br>
            <a:r>
              <a:rPr kumimoji="0" lang="en-US" altLang="en-US" sz="2000" b="0" i="0" u="none" strike="noStrike" cap="none" normalizeH="0" baseline="0" dirty="0">
                <a:ln>
                  <a:noFill/>
                </a:ln>
                <a:solidFill>
                  <a:srgbClr val="0F0F0F"/>
                </a:solidFill>
                <a:effectLst/>
                <a:latin typeface="+mn-lt"/>
              </a:rPr>
              <a:t> Each bar represents a company, and the bars are further</a:t>
            </a:r>
            <a:br>
              <a:rPr kumimoji="0" lang="en-US" altLang="en-US" sz="2000" b="0" i="0" u="none" strike="noStrike" cap="none" normalizeH="0" baseline="0" dirty="0">
                <a:ln>
                  <a:noFill/>
                </a:ln>
                <a:solidFill>
                  <a:srgbClr val="0F0F0F"/>
                </a:solidFill>
                <a:effectLst/>
                <a:latin typeface="+mn-lt"/>
              </a:rPr>
            </a:br>
            <a:r>
              <a:rPr kumimoji="0" lang="en-US" altLang="en-US" sz="2000" b="0" i="0" u="none" strike="noStrike" cap="none" normalizeH="0" baseline="0" dirty="0">
                <a:ln>
                  <a:noFill/>
                </a:ln>
                <a:solidFill>
                  <a:srgbClr val="0F0F0F"/>
                </a:solidFill>
                <a:effectLst/>
                <a:latin typeface="+mn-lt"/>
              </a:rPr>
              <a:t> divided by roles, with colors indicating different roles.</a:t>
            </a:r>
            <a:r>
              <a:rPr kumimoji="0" lang="en-US" altLang="en-US" sz="2000" b="0" i="0" u="none" strike="noStrike" cap="none" normalizeH="0" baseline="0" dirty="0">
                <a:ln>
                  <a:noFill/>
                </a:ln>
                <a:solidFill>
                  <a:schemeClr val="tx1"/>
                </a:solidFill>
                <a:effectLst/>
                <a:latin typeface="+mn-lt"/>
              </a:rPr>
              <a:t> </a:t>
            </a:r>
          </a:p>
        </p:txBody>
      </p:sp>
    </p:spTree>
    <p:extLst>
      <p:ext uri="{BB962C8B-B14F-4D97-AF65-F5344CB8AC3E}">
        <p14:creationId xmlns:p14="http://schemas.microsoft.com/office/powerpoint/2010/main" val="3968432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1423137" y="1132679"/>
            <a:ext cx="8897910" cy="4247276"/>
          </a:xfrm>
          <a:prstGeom prst="rect">
            <a:avLst/>
          </a:prstGeom>
          <a:noFill/>
          <a:ln>
            <a:noFill/>
          </a:ln>
        </p:spPr>
        <p:txBody>
          <a:bodyPr spcFirstLastPara="1" wrap="square" lIns="91425" tIns="45700" rIns="91425" bIns="45700" anchor="t" anchorCtr="0">
            <a:spAutoFit/>
          </a:bodyPr>
          <a:lstStyle/>
          <a:p>
            <a:pPr marL="285750" lvl="0" indent="-285750" algn="just">
              <a:lnSpc>
                <a:spcPct val="150000"/>
              </a:lnSpc>
              <a:buClr>
                <a:schemeClr val="dk1"/>
              </a:buClr>
              <a:buSzPts val="1800"/>
              <a:buFont typeface="Arial"/>
              <a:buChar char="•"/>
            </a:pPr>
            <a:r>
              <a:rPr lang="en-US" sz="1600" dirty="0">
                <a:latin typeface="+mn-lt"/>
              </a:rPr>
              <a:t>I am </a:t>
            </a:r>
            <a:r>
              <a:rPr lang="en-US" sz="1600" dirty="0" err="1">
                <a:latin typeface="+mn-lt"/>
              </a:rPr>
              <a:t>P.Abhi</a:t>
            </a:r>
            <a:r>
              <a:rPr lang="en-US" sz="1600" dirty="0">
                <a:latin typeface="+mn-lt"/>
              </a:rPr>
              <a:t> </a:t>
            </a:r>
            <a:r>
              <a:rPr lang="en-US" sz="1600" dirty="0" err="1">
                <a:latin typeface="+mn-lt"/>
              </a:rPr>
              <a:t>Rithvik</a:t>
            </a:r>
            <a:r>
              <a:rPr lang="en-US" sz="1600" dirty="0">
                <a:latin typeface="+mn-lt"/>
              </a:rPr>
              <a:t>, I’m recent graduate with a </a:t>
            </a:r>
            <a:r>
              <a:rPr lang="en-US" sz="1600" dirty="0" err="1">
                <a:latin typeface="+mn-lt"/>
              </a:rPr>
              <a:t>B.Tech</a:t>
            </a:r>
            <a:r>
              <a:rPr lang="en-US" sz="1600" dirty="0">
                <a:latin typeface="+mn-lt"/>
              </a:rPr>
              <a:t> degree in Mechanical Engineering.</a:t>
            </a:r>
            <a:r>
              <a:rPr lang="en-IN" sz="1600" b="1" dirty="0">
                <a:solidFill>
                  <a:schemeClr val="dk1"/>
                </a:solidFill>
                <a:latin typeface="+mn-lt"/>
                <a:cs typeface="Calibri"/>
                <a:sym typeface="Calibri"/>
              </a:rPr>
              <a:t> </a:t>
            </a:r>
          </a:p>
          <a:p>
            <a:pPr marL="285750" lvl="0" indent="-285750" algn="just">
              <a:lnSpc>
                <a:spcPct val="150000"/>
              </a:lnSpc>
              <a:buClr>
                <a:schemeClr val="dk1"/>
              </a:buClr>
              <a:buSzPts val="1800"/>
              <a:buFont typeface="Arial"/>
              <a:buChar char="•"/>
            </a:pPr>
            <a:r>
              <a:rPr lang="en-IN" sz="1600" dirty="0">
                <a:solidFill>
                  <a:schemeClr val="dk1"/>
                </a:solidFill>
                <a:latin typeface="+mn-lt"/>
                <a:cs typeface="Calibri"/>
                <a:sym typeface="Calibri"/>
              </a:rPr>
              <a:t>I am </a:t>
            </a:r>
            <a:r>
              <a:rPr lang="en-IN" sz="1600" dirty="0" err="1">
                <a:solidFill>
                  <a:schemeClr val="dk1"/>
                </a:solidFill>
                <a:latin typeface="+mn-lt"/>
                <a:cs typeface="Calibri"/>
                <a:sym typeface="Calibri"/>
              </a:rPr>
              <a:t>S.Saiteja</a:t>
            </a:r>
            <a:r>
              <a:rPr lang="en-IN" sz="1600" dirty="0">
                <a:solidFill>
                  <a:schemeClr val="dk1"/>
                </a:solidFill>
                <a:latin typeface="+mn-lt"/>
                <a:cs typeface="Calibri"/>
                <a:sym typeface="Calibri"/>
              </a:rPr>
              <a:t> , I’m recent graduate with a </a:t>
            </a:r>
            <a:r>
              <a:rPr lang="en-IN" sz="1600" dirty="0" err="1">
                <a:solidFill>
                  <a:schemeClr val="dk1"/>
                </a:solidFill>
                <a:latin typeface="+mn-lt"/>
                <a:cs typeface="Calibri"/>
                <a:sym typeface="Calibri"/>
              </a:rPr>
              <a:t>Bse</a:t>
            </a:r>
            <a:r>
              <a:rPr lang="en-IN" sz="1600" dirty="0">
                <a:solidFill>
                  <a:schemeClr val="dk1"/>
                </a:solidFill>
                <a:latin typeface="+mn-lt"/>
                <a:cs typeface="Calibri"/>
                <a:sym typeface="Calibri"/>
              </a:rPr>
              <a:t> degree in Data Science</a:t>
            </a:r>
            <a:r>
              <a:rPr lang="en-IN" sz="1600" b="1" dirty="0">
                <a:solidFill>
                  <a:schemeClr val="dk1"/>
                </a:solidFill>
                <a:latin typeface="+mn-lt"/>
                <a:cs typeface="Calibri"/>
                <a:sym typeface="Calibri"/>
              </a:rPr>
              <a:t>.</a:t>
            </a:r>
          </a:p>
          <a:p>
            <a:pPr marL="285750" lvl="0" indent="-285750" algn="just">
              <a:lnSpc>
                <a:spcPct val="150000"/>
              </a:lnSpc>
              <a:buClr>
                <a:schemeClr val="dk1"/>
              </a:buClr>
              <a:buSzPts val="1800"/>
              <a:buFont typeface="Arial"/>
              <a:buChar char="•"/>
            </a:pPr>
            <a:r>
              <a:rPr lang="en-IN" sz="1600" dirty="0">
                <a:solidFill>
                  <a:schemeClr val="dk1"/>
                </a:solidFill>
                <a:latin typeface="+mn-lt"/>
                <a:cs typeface="Calibri"/>
                <a:sym typeface="Calibri"/>
              </a:rPr>
              <a:t>I am </a:t>
            </a:r>
            <a:r>
              <a:rPr lang="en-IN" sz="1600" dirty="0" err="1">
                <a:solidFill>
                  <a:schemeClr val="dk1"/>
                </a:solidFill>
                <a:latin typeface="+mn-lt"/>
                <a:cs typeface="Calibri"/>
                <a:sym typeface="Calibri"/>
              </a:rPr>
              <a:t>V.Purnachendhra</a:t>
            </a:r>
            <a:r>
              <a:rPr lang="en-IN" sz="1600" dirty="0">
                <a:solidFill>
                  <a:schemeClr val="dk1"/>
                </a:solidFill>
                <a:latin typeface="+mn-lt"/>
                <a:cs typeface="Calibri"/>
                <a:sym typeface="Calibri"/>
              </a:rPr>
              <a:t>. I’m </a:t>
            </a:r>
            <a:r>
              <a:rPr lang="en-US" sz="1600" dirty="0">
                <a:latin typeface="+mn-lt"/>
              </a:rPr>
              <a:t>recent graduate with a </a:t>
            </a:r>
            <a:r>
              <a:rPr lang="en-US" sz="1600" dirty="0" err="1">
                <a:latin typeface="+mn-lt"/>
              </a:rPr>
              <a:t>B.Tech</a:t>
            </a:r>
            <a:r>
              <a:rPr lang="en-US" sz="1600" dirty="0">
                <a:latin typeface="+mn-lt"/>
              </a:rPr>
              <a:t> degree in EEE.</a:t>
            </a:r>
            <a:endParaRPr lang="en-IN" sz="1600" dirty="0">
              <a:solidFill>
                <a:schemeClr val="dk1"/>
              </a:solidFill>
              <a:latin typeface="+mn-lt"/>
              <a:cs typeface="Calibri"/>
              <a:sym typeface="Calibri"/>
            </a:endParaRPr>
          </a:p>
          <a:p>
            <a:pPr marL="285750" lvl="0" indent="-285750" algn="just">
              <a:lnSpc>
                <a:spcPct val="150000"/>
              </a:lnSpc>
              <a:buClr>
                <a:schemeClr val="dk1"/>
              </a:buClr>
              <a:buSzPts val="1800"/>
              <a:buFont typeface="Arial"/>
              <a:buChar char="•"/>
            </a:pPr>
            <a:endParaRPr lang="en-IN" sz="1600" b="1" i="0" u="none" strike="noStrike" cap="none" dirty="0">
              <a:solidFill>
                <a:schemeClr val="dk1"/>
              </a:solidFill>
              <a:latin typeface="+mn-lt"/>
              <a:ea typeface="Calibri"/>
              <a:cs typeface="Calibri"/>
              <a:sym typeface="Calibri"/>
            </a:endParaRPr>
          </a:p>
          <a:p>
            <a:pPr marL="285750" lvl="0" indent="-285750" algn="just">
              <a:lnSpc>
                <a:spcPct val="150000"/>
              </a:lnSpc>
              <a:buClr>
                <a:schemeClr val="dk1"/>
              </a:buClr>
              <a:buSzPts val="1800"/>
              <a:buFont typeface="Arial"/>
              <a:buChar char="•"/>
            </a:pPr>
            <a:endParaRPr lang="en-IN" sz="1600" b="1" i="0" u="none" strike="noStrike" cap="none" dirty="0">
              <a:solidFill>
                <a:schemeClr val="dk1"/>
              </a:solidFill>
              <a:latin typeface="+mn-lt"/>
              <a:ea typeface="Calibri"/>
              <a:cs typeface="Calibri"/>
              <a:sym typeface="Calibri"/>
            </a:endParaRPr>
          </a:p>
          <a:p>
            <a:pPr lvl="0" algn="just">
              <a:lnSpc>
                <a:spcPct val="150000"/>
              </a:lnSpc>
              <a:buClr>
                <a:schemeClr val="dk1"/>
              </a:buClr>
              <a:buSzPts val="1800"/>
            </a:pPr>
            <a:r>
              <a:rPr lang="en-IN" sz="1600" b="1" dirty="0">
                <a:solidFill>
                  <a:schemeClr val="dk1"/>
                </a:solidFill>
                <a:latin typeface="+mn-lt"/>
                <a:ea typeface="Calibri"/>
                <a:cs typeface="Calibri"/>
                <a:sym typeface="Calibri"/>
              </a:rPr>
              <a:t>.	</a:t>
            </a:r>
          </a:p>
          <a:p>
            <a:pPr lvl="0" algn="just">
              <a:lnSpc>
                <a:spcPct val="150000"/>
              </a:lnSpc>
              <a:buClr>
                <a:schemeClr val="dk1"/>
              </a:buClr>
              <a:buSzPts val="1800"/>
            </a:pPr>
            <a:r>
              <a:rPr lang="en-IN" sz="1600" b="1" dirty="0">
                <a:solidFill>
                  <a:schemeClr val="dk1"/>
                </a:solidFill>
                <a:latin typeface="+mn-lt"/>
                <a:ea typeface="Calibri"/>
                <a:cs typeface="Calibri"/>
                <a:sym typeface="Calibri"/>
              </a:rPr>
              <a:t>	 </a:t>
            </a:r>
            <a:r>
              <a:rPr lang="en-US" sz="1600" dirty="0">
                <a:solidFill>
                  <a:schemeClr val="dk1"/>
                </a:solidFill>
                <a:latin typeface="+mn-lt"/>
                <a:ea typeface="Calibri"/>
                <a:cs typeface="Calibri"/>
                <a:sym typeface="Calibri"/>
              </a:rPr>
              <a:t>We</a:t>
            </a:r>
            <a:r>
              <a:rPr lang="en-US" sz="1600" dirty="0">
                <a:latin typeface="+mn-lt"/>
              </a:rPr>
              <a:t> want to learn data science because it helps  get important information from the raw data. It's like solving puzzles to make smart decisions and discover new things. We believe it's a powerful tool to make a positive impact and solve real-world problems.</a:t>
            </a:r>
            <a:endParaRPr lang="en-IN" sz="1600" b="1" dirty="0">
              <a:solidFill>
                <a:schemeClr val="dk1"/>
              </a:solidFill>
              <a:latin typeface="+mn-lt"/>
              <a:ea typeface="Calibri"/>
              <a:cs typeface="Calibri"/>
              <a:sym typeface="Calibri"/>
            </a:endParaRPr>
          </a:p>
          <a:p>
            <a:pPr marL="285750" lvl="0" indent="-285750">
              <a:buClr>
                <a:schemeClr val="dk1"/>
              </a:buClr>
              <a:buSzPts val="1800"/>
              <a:buFont typeface="Arial"/>
              <a:buChar char="•"/>
            </a:pPr>
            <a:endParaRPr lang="en-IN" sz="1800" b="1" i="0" u="none" strike="noStrike" cap="none" dirty="0">
              <a:solidFill>
                <a:schemeClr val="dk1"/>
              </a:solidFill>
              <a:latin typeface="Calibri"/>
              <a:ea typeface="Calibri"/>
              <a:cs typeface="Calibri"/>
              <a:sym typeface="Calibri"/>
            </a:endParaRPr>
          </a:p>
          <a:p>
            <a:pPr marL="285750" lvl="0" indent="-285750">
              <a:buClr>
                <a:schemeClr val="dk1"/>
              </a:buClr>
              <a:buSzPts val="1800"/>
              <a:buFont typeface="Arial"/>
              <a:buChar char="•"/>
            </a:pPr>
            <a:endParaRPr lang="en-IN" sz="1800" b="1" i="0" u="none" strike="noStrike" cap="none" dirty="0">
              <a:solidFill>
                <a:schemeClr val="dk1"/>
              </a:solidFill>
              <a:latin typeface="Calibri"/>
              <a:ea typeface="Calibri"/>
              <a:cs typeface="Calibri"/>
              <a:sym typeface="Calibri"/>
            </a:endParaRPr>
          </a:p>
          <a:p>
            <a:pPr lvl="0">
              <a:buClr>
                <a:schemeClr val="dk1"/>
              </a:buClr>
              <a:buSzPts val="1800"/>
            </a:pPr>
            <a:endParaRPr lang="en-IN" sz="1800" b="1" i="0" u="none" strike="noStrike" cap="none"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US:</a:t>
            </a:r>
            <a:endParaRPr sz="1800" b="0" i="0" u="none" strike="noStrike" cap="none" dirty="0">
              <a:solidFill>
                <a:srgbClr val="FF0000"/>
              </a:solidFill>
              <a:latin typeface="Calibri"/>
              <a:ea typeface="Calibri"/>
              <a:cs typeface="Calibri"/>
              <a:sym typeface="Calibri"/>
            </a:endParaRPr>
          </a:p>
        </p:txBody>
      </p:sp>
      <p:sp>
        <p:nvSpPr>
          <p:cNvPr id="8" name="Rectangle 7">
            <a:extLst>
              <a:ext uri="{FF2B5EF4-FFF2-40B4-BE49-F238E27FC236}">
                <a16:creationId xmlns:a16="http://schemas.microsoft.com/office/drawing/2014/main" id="{BFA58BF4-0C71-4D14-97B9-8F3C8A44B27C}"/>
              </a:ext>
            </a:extLst>
          </p:cNvPr>
          <p:cNvSpPr>
            <a:spLocks noChangeArrowheads="1"/>
          </p:cNvSpPr>
          <p:nvPr/>
        </p:nvSpPr>
        <p:spPr bwMode="auto">
          <a:xfrm>
            <a:off x="152400" y="196334"/>
            <a:ext cx="1584960" cy="2303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DFCA5-81B2-4109-91E5-DA28E566B803}"/>
              </a:ext>
            </a:extLst>
          </p:cNvPr>
          <p:cNvSpPr>
            <a:spLocks noGrp="1"/>
          </p:cNvSpPr>
          <p:nvPr>
            <p:ph type="title"/>
          </p:nvPr>
        </p:nvSpPr>
        <p:spPr/>
        <p:txBody>
          <a:bodyPr/>
          <a:lstStyle/>
          <a:p>
            <a:r>
              <a:rPr lang="en-US" u="sng" dirty="0">
                <a:solidFill>
                  <a:srgbClr val="FF0000"/>
                </a:solidFill>
              </a:rPr>
              <a:t>Conclusion - </a:t>
            </a:r>
            <a:endParaRPr lang="en-IN" u="sng" dirty="0">
              <a:solidFill>
                <a:srgbClr val="FF0000"/>
              </a:solidFill>
            </a:endParaRPr>
          </a:p>
        </p:txBody>
      </p:sp>
      <p:sp>
        <p:nvSpPr>
          <p:cNvPr id="3" name="Text Placeholder 2">
            <a:extLst>
              <a:ext uri="{FF2B5EF4-FFF2-40B4-BE49-F238E27FC236}">
                <a16:creationId xmlns:a16="http://schemas.microsoft.com/office/drawing/2014/main" id="{CF402E20-2BED-472E-A554-8E61996FC353}"/>
              </a:ext>
            </a:extLst>
          </p:cNvPr>
          <p:cNvSpPr>
            <a:spLocks noGrp="1"/>
          </p:cNvSpPr>
          <p:nvPr>
            <p:ph type="body" idx="1"/>
          </p:nvPr>
        </p:nvSpPr>
        <p:spPr>
          <a:xfrm>
            <a:off x="838200" y="1473200"/>
            <a:ext cx="10515600" cy="4703763"/>
          </a:xfrm>
        </p:spPr>
        <p:txBody>
          <a:bodyPr>
            <a:normAutofit/>
          </a:bodyPr>
          <a:lstStyle/>
          <a:p>
            <a:pPr>
              <a:buFont typeface="Wingdings" panose="05000000000000000000" pitchFamily="2" charset="2"/>
              <a:buChar char="v"/>
            </a:pPr>
            <a:r>
              <a:rPr lang="en-US" sz="2000" dirty="0"/>
              <a:t> from this analysis can conclude that the doctors with high rating and all specialization are present Mumbai </a:t>
            </a:r>
          </a:p>
          <a:p>
            <a:pPr>
              <a:buFont typeface="Wingdings" panose="05000000000000000000" pitchFamily="2" charset="2"/>
              <a:buChar char="v"/>
            </a:pPr>
            <a:r>
              <a:rPr lang="en-US" sz="2000" dirty="0"/>
              <a:t>Also  that the experience does not effects  the consultation fee</a:t>
            </a:r>
          </a:p>
          <a:p>
            <a:pPr>
              <a:buFont typeface="Wingdings" panose="05000000000000000000" pitchFamily="2" charset="2"/>
              <a:buChar char="v"/>
            </a:pPr>
            <a:r>
              <a:rPr lang="en-US" sz="2000" dirty="0"/>
              <a:t> All the five cities consists of highest no of dentist </a:t>
            </a:r>
          </a:p>
          <a:p>
            <a:pPr>
              <a:buFont typeface="Wingdings" panose="05000000000000000000" pitchFamily="2" charset="2"/>
              <a:buChar char="v"/>
            </a:pPr>
            <a:r>
              <a:rPr lang="en-US" sz="2000" dirty="0"/>
              <a:t>Dermatologist charges more consultation fee in all the cities</a:t>
            </a:r>
          </a:p>
          <a:p>
            <a:pPr>
              <a:buFont typeface="Wingdings" panose="05000000000000000000" pitchFamily="2" charset="2"/>
              <a:buChar char="v"/>
            </a:pPr>
            <a:r>
              <a:rPr lang="en-IN" sz="2000" dirty="0"/>
              <a:t>There are very less no of homoeopath doctors are present in all the cities it may be because less belief of people on homoeopath and there may be many other reasons like more healing time and no scientific evidences </a:t>
            </a:r>
          </a:p>
          <a:p>
            <a:pPr>
              <a:buFont typeface="Wingdings" panose="05000000000000000000" pitchFamily="2" charset="2"/>
              <a:buChar char="v"/>
            </a:pPr>
            <a:r>
              <a:rPr lang="en-IN" sz="2000" dirty="0"/>
              <a:t>but at some places  like Mumbai homoeopathic doctors charges more it may be due to the less availability </a:t>
            </a:r>
          </a:p>
          <a:p>
            <a:pPr>
              <a:buFont typeface="Wingdings" panose="05000000000000000000" pitchFamily="2" charset="2"/>
              <a:buChar char="v"/>
            </a:pPr>
            <a:r>
              <a:rPr lang="en-IN" sz="2000" dirty="0"/>
              <a:t>Doctors from Mumbai city charges more consultation fee compared to other cities and doctors with good rating are also from Mumbai </a:t>
            </a:r>
          </a:p>
          <a:p>
            <a:pPr>
              <a:buFont typeface="Wingdings" panose="05000000000000000000" pitchFamily="2" charset="2"/>
              <a:buChar char="v"/>
            </a:pPr>
            <a:endParaRPr lang="en-IN" sz="2000" dirty="0"/>
          </a:p>
          <a:p>
            <a:pPr>
              <a:buFont typeface="Wingdings" panose="05000000000000000000" pitchFamily="2" charset="2"/>
              <a:buChar char="v"/>
            </a:pPr>
            <a:endParaRPr lang="en-IN" sz="2000" dirty="0"/>
          </a:p>
        </p:txBody>
      </p:sp>
    </p:spTree>
    <p:extLst>
      <p:ext uri="{BB962C8B-B14F-4D97-AF65-F5344CB8AC3E}">
        <p14:creationId xmlns:p14="http://schemas.microsoft.com/office/powerpoint/2010/main" val="2818933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47BEDE-C804-97ED-F8F1-63EDA0039F8F}"/>
              </a:ext>
            </a:extLst>
          </p:cNvPr>
          <p:cNvSpPr txBox="1"/>
          <p:nvPr/>
        </p:nvSpPr>
        <p:spPr>
          <a:xfrm>
            <a:off x="370390" y="428263"/>
            <a:ext cx="7384648" cy="707886"/>
          </a:xfrm>
          <a:prstGeom prst="rect">
            <a:avLst/>
          </a:prstGeom>
          <a:noFill/>
        </p:spPr>
        <p:txBody>
          <a:bodyPr wrap="square" rtlCol="0">
            <a:spAutoFit/>
          </a:bodyPr>
          <a:lstStyle/>
          <a:p>
            <a:r>
              <a:rPr lang="en-IN" sz="4000" b="1" dirty="0">
                <a:solidFill>
                  <a:srgbClr val="FF0000"/>
                </a:solidFill>
              </a:rPr>
              <a:t>ABSRACT :</a:t>
            </a:r>
          </a:p>
        </p:txBody>
      </p:sp>
      <p:sp>
        <p:nvSpPr>
          <p:cNvPr id="4" name="TextBox 3">
            <a:extLst>
              <a:ext uri="{FF2B5EF4-FFF2-40B4-BE49-F238E27FC236}">
                <a16:creationId xmlns:a16="http://schemas.microsoft.com/office/drawing/2014/main" id="{6226006B-C585-E435-95CA-7268768DF221}"/>
              </a:ext>
            </a:extLst>
          </p:cNvPr>
          <p:cNvSpPr txBox="1"/>
          <p:nvPr/>
        </p:nvSpPr>
        <p:spPr>
          <a:xfrm>
            <a:off x="1250066" y="1905506"/>
            <a:ext cx="7778187" cy="3046988"/>
          </a:xfrm>
          <a:prstGeom prst="rect">
            <a:avLst/>
          </a:prstGeom>
          <a:noFill/>
        </p:spPr>
        <p:txBody>
          <a:bodyPr wrap="square" rtlCol="0">
            <a:spAutoFit/>
          </a:bodyPr>
          <a:lstStyle/>
          <a:p>
            <a:pPr algn="just"/>
            <a:r>
              <a:rPr lang="en-US" sz="2400" b="0" dirty="0">
                <a:solidFill>
                  <a:srgbClr val="0F0F0F"/>
                </a:solidFill>
                <a:effectLst/>
                <a:latin typeface="Arial" panose="020B0604020202020204" pitchFamily="34" charset="0"/>
                <a:cs typeface="Arial" panose="020B0604020202020204" pitchFamily="34" charset="0"/>
              </a:rPr>
              <a:t>	This project analyzes job data extracted from </a:t>
            </a:r>
            <a:r>
              <a:rPr lang="en-US" sz="2400" b="0" dirty="0" err="1">
                <a:solidFill>
                  <a:srgbClr val="0F0F0F"/>
                </a:solidFill>
                <a:effectLst/>
                <a:latin typeface="Arial" panose="020B0604020202020204" pitchFamily="34" charset="0"/>
                <a:cs typeface="Arial" panose="020B0604020202020204" pitchFamily="34" charset="0"/>
              </a:rPr>
              <a:t>Internshala</a:t>
            </a:r>
            <a:r>
              <a:rPr lang="en-US" sz="2400" b="0" dirty="0">
                <a:solidFill>
                  <a:srgbClr val="0F0F0F"/>
                </a:solidFill>
                <a:effectLst/>
                <a:latin typeface="Arial" panose="020B0604020202020204" pitchFamily="34" charset="0"/>
                <a:cs typeface="Arial" panose="020B0604020202020204" pitchFamily="34" charset="0"/>
              </a:rPr>
              <a:t>, focusing on company names, job roles, locations, salaries, and experience requirements. The analysis employs descriptive statistics, univariate, and bivariate visualizations to reveal insights into job market trends. The findings offer valuable information for job seekers and companies, aiding informed decision-making in the dynamic landscape of employment.</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4464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C10C9-E37B-44B2-9838-876795FA2427}"/>
              </a:ext>
            </a:extLst>
          </p:cNvPr>
          <p:cNvSpPr>
            <a:spLocks noGrp="1"/>
          </p:cNvSpPr>
          <p:nvPr>
            <p:ph type="title"/>
          </p:nvPr>
        </p:nvSpPr>
        <p:spPr/>
        <p:txBody>
          <a:bodyPr/>
          <a:lstStyle/>
          <a:p>
            <a:r>
              <a:rPr lang="en-US" dirty="0">
                <a:latin typeface="+mn-lt"/>
              </a:rPr>
              <a:t> </a:t>
            </a:r>
            <a:r>
              <a:rPr lang="en-US" u="sng" dirty="0">
                <a:solidFill>
                  <a:srgbClr val="FF0000"/>
                </a:solidFill>
                <a:latin typeface="+mn-lt"/>
              </a:rPr>
              <a:t>PROBLEM STATEMENT </a:t>
            </a:r>
            <a:r>
              <a:rPr lang="en-US" dirty="0">
                <a:solidFill>
                  <a:srgbClr val="FF0000"/>
                </a:solidFill>
              </a:rPr>
              <a:t>-</a:t>
            </a:r>
            <a:endParaRPr lang="en-IN" dirty="0"/>
          </a:p>
        </p:txBody>
      </p:sp>
      <p:sp>
        <p:nvSpPr>
          <p:cNvPr id="3" name="Text Placeholder 2">
            <a:extLst>
              <a:ext uri="{FF2B5EF4-FFF2-40B4-BE49-F238E27FC236}">
                <a16:creationId xmlns:a16="http://schemas.microsoft.com/office/drawing/2014/main" id="{DE1A00C9-3A78-45C0-B73B-19E0D2DA4DC4}"/>
              </a:ext>
            </a:extLst>
          </p:cNvPr>
          <p:cNvSpPr>
            <a:spLocks noGrp="1"/>
          </p:cNvSpPr>
          <p:nvPr>
            <p:ph type="body" idx="1"/>
          </p:nvPr>
        </p:nvSpPr>
        <p:spPr>
          <a:xfrm>
            <a:off x="777240" y="1481560"/>
            <a:ext cx="10515600" cy="5132600"/>
          </a:xfrm>
        </p:spPr>
        <p:txBody>
          <a:bodyPr>
            <a:normAutofit/>
          </a:bodyPr>
          <a:lstStyle/>
          <a:p>
            <a:pPr algn="just">
              <a:buFont typeface="Wingdings" panose="05000000000000000000" pitchFamily="2" charset="2"/>
              <a:buChar char="Ø"/>
            </a:pPr>
            <a:r>
              <a:rPr lang="en-US" sz="2400" dirty="0">
                <a:latin typeface="+mn-lt"/>
              </a:rPr>
              <a:t>We want to explore job data from </a:t>
            </a:r>
            <a:r>
              <a:rPr lang="en-US" sz="2400" dirty="0" err="1">
                <a:latin typeface="+mn-lt"/>
              </a:rPr>
              <a:t>Internshala</a:t>
            </a:r>
            <a:r>
              <a:rPr lang="en-US" sz="2400" dirty="0">
                <a:latin typeface="+mn-lt"/>
              </a:rPr>
              <a:t> to help people find better jobs and companies connect with the right candidates. By looking at things like company names, job roles, locations, salaries, and experience needs, we aim to understand what's happening in the job market. Our goal is to make job searching and hiring easier by sharing useful insights</a:t>
            </a:r>
            <a:r>
              <a:rPr lang="en-US" sz="2400" dirty="0"/>
              <a:t>.</a:t>
            </a:r>
          </a:p>
          <a:p>
            <a:pPr marL="114300" indent="0">
              <a:buNone/>
            </a:pPr>
            <a:r>
              <a:rPr lang="en-IN" sz="4400" dirty="0"/>
              <a:t> </a:t>
            </a:r>
            <a:r>
              <a:rPr lang="en-IN" sz="4400" u="sng" dirty="0">
                <a:solidFill>
                  <a:srgbClr val="FF0000"/>
                </a:solidFill>
              </a:rPr>
              <a:t>OBJECTIVE -</a:t>
            </a:r>
            <a:endParaRPr lang="en-IN" sz="4400" u="sng" dirty="0"/>
          </a:p>
          <a:p>
            <a:pPr algn="just">
              <a:buFont typeface="Wingdings" panose="05000000000000000000" pitchFamily="2" charset="2"/>
              <a:buChar char="Ø"/>
            </a:pPr>
            <a:r>
              <a:rPr lang="en-US" sz="2400" i="0" dirty="0">
                <a:solidFill>
                  <a:srgbClr val="0F0F0F"/>
                </a:solidFill>
                <a:effectLst/>
                <a:latin typeface="+mn-lt"/>
              </a:rPr>
              <a:t>Our goal is to study job data from </a:t>
            </a:r>
            <a:r>
              <a:rPr lang="en-US" sz="2400" i="0" dirty="0" err="1">
                <a:solidFill>
                  <a:srgbClr val="0F0F0F"/>
                </a:solidFill>
                <a:effectLst/>
                <a:latin typeface="+mn-lt"/>
              </a:rPr>
              <a:t>Internshala</a:t>
            </a:r>
            <a:r>
              <a:rPr lang="en-US" sz="2400" i="0" dirty="0">
                <a:solidFill>
                  <a:srgbClr val="0F0F0F"/>
                </a:solidFill>
                <a:effectLst/>
                <a:latin typeface="+mn-lt"/>
              </a:rPr>
              <a:t>, checking out things like company names, job roles, locations, salaries, and experience needs. We want to find patterns and trends in the information to help people looking for jobs and companies looking for employees. The aim is to provide helpful insights for smarter decision-making in the job market.</a:t>
            </a:r>
            <a:endParaRPr lang="en-IN" sz="2400" i="1" dirty="0">
              <a:latin typeface="+mn-lt"/>
            </a:endParaRPr>
          </a:p>
        </p:txBody>
      </p:sp>
    </p:spTree>
    <p:extLst>
      <p:ext uri="{BB962C8B-B14F-4D97-AF65-F5344CB8AC3E}">
        <p14:creationId xmlns:p14="http://schemas.microsoft.com/office/powerpoint/2010/main" val="4188153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6DA30-FCD2-4AFD-97A1-A32E10AACF0F}"/>
              </a:ext>
            </a:extLst>
          </p:cNvPr>
          <p:cNvSpPr>
            <a:spLocks noGrp="1"/>
          </p:cNvSpPr>
          <p:nvPr>
            <p:ph type="title"/>
          </p:nvPr>
        </p:nvSpPr>
        <p:spPr>
          <a:xfrm>
            <a:off x="297426" y="515316"/>
            <a:ext cx="10515600" cy="1116714"/>
          </a:xfrm>
        </p:spPr>
        <p:txBody>
          <a:bodyPr/>
          <a:lstStyle/>
          <a:p>
            <a:r>
              <a:rPr lang="en-US" dirty="0">
                <a:latin typeface="+mn-lt"/>
              </a:rPr>
              <a:t> </a:t>
            </a:r>
            <a:r>
              <a:rPr lang="en-US" u="sng" dirty="0">
                <a:solidFill>
                  <a:srgbClr val="FF0000"/>
                </a:solidFill>
                <a:latin typeface="+mn-lt"/>
              </a:rPr>
              <a:t>WEB SCRAPPING :</a:t>
            </a:r>
            <a:endParaRPr lang="en-IN" dirty="0">
              <a:latin typeface="+mn-lt"/>
            </a:endParaRPr>
          </a:p>
        </p:txBody>
      </p:sp>
      <p:sp>
        <p:nvSpPr>
          <p:cNvPr id="3" name="Text Placeholder 2">
            <a:extLst>
              <a:ext uri="{FF2B5EF4-FFF2-40B4-BE49-F238E27FC236}">
                <a16:creationId xmlns:a16="http://schemas.microsoft.com/office/drawing/2014/main" id="{A3AD2179-5042-47D0-BB17-10778F54459E}"/>
              </a:ext>
            </a:extLst>
          </p:cNvPr>
          <p:cNvSpPr>
            <a:spLocks noGrp="1"/>
          </p:cNvSpPr>
          <p:nvPr>
            <p:ph type="body" idx="1"/>
          </p:nvPr>
        </p:nvSpPr>
        <p:spPr>
          <a:xfrm>
            <a:off x="-115529" y="3429000"/>
            <a:ext cx="11756923" cy="2913684"/>
          </a:xfrm>
        </p:spPr>
        <p:txBody>
          <a:bodyPr>
            <a:noAutofit/>
          </a:bodyPr>
          <a:lstStyle/>
          <a:p>
            <a:pPr>
              <a:buFont typeface="Wingdings" panose="05000000000000000000" pitchFamily="2" charset="2"/>
              <a:buChar char="§"/>
            </a:pPr>
            <a:r>
              <a:rPr lang="en-US" sz="2000" dirty="0">
                <a:latin typeface="+mn-lt"/>
              </a:rPr>
              <a:t>The modules which we are used for </a:t>
            </a:r>
            <a:r>
              <a:rPr lang="en-US" sz="2000" dirty="0" err="1">
                <a:latin typeface="+mn-lt"/>
              </a:rPr>
              <a:t>analysing</a:t>
            </a:r>
            <a:r>
              <a:rPr lang="en-US" sz="2000" dirty="0">
                <a:latin typeface="+mn-lt"/>
              </a:rPr>
              <a:t> the </a:t>
            </a:r>
            <a:r>
              <a:rPr lang="en-US" sz="2000" dirty="0" err="1">
                <a:latin typeface="+mn-lt"/>
              </a:rPr>
              <a:t>Internsala</a:t>
            </a:r>
            <a:r>
              <a:rPr lang="en-US" sz="2000" dirty="0">
                <a:latin typeface="+mn-lt"/>
              </a:rPr>
              <a:t> is,</a:t>
            </a:r>
          </a:p>
          <a:p>
            <a:pPr>
              <a:buFont typeface="Wingdings" panose="05000000000000000000" pitchFamily="2" charset="2"/>
              <a:buChar char="§"/>
            </a:pPr>
            <a:r>
              <a:rPr lang="en-US" sz="2000" dirty="0">
                <a:latin typeface="+mn-lt"/>
              </a:rPr>
              <a:t>The  in  information was scraped by using python modules :</a:t>
            </a:r>
          </a:p>
          <a:p>
            <a:pPr lvl="1">
              <a:buFont typeface="+mj-lt"/>
              <a:buAutoNum type="arabicParenR"/>
            </a:pPr>
            <a:r>
              <a:rPr lang="en-IN" sz="2000" dirty="0" err="1">
                <a:latin typeface="+mn-lt"/>
              </a:rPr>
              <a:t>Numpy</a:t>
            </a:r>
            <a:endParaRPr lang="en-IN" sz="2000" dirty="0">
              <a:latin typeface="+mn-lt"/>
            </a:endParaRPr>
          </a:p>
          <a:p>
            <a:pPr lvl="1">
              <a:buFont typeface="+mj-lt"/>
              <a:buAutoNum type="arabicParenR"/>
            </a:pPr>
            <a:r>
              <a:rPr lang="en-IN" sz="2000" dirty="0">
                <a:latin typeface="+mn-lt"/>
              </a:rPr>
              <a:t>Pandas</a:t>
            </a:r>
          </a:p>
          <a:p>
            <a:pPr lvl="1">
              <a:buFont typeface="+mj-lt"/>
              <a:buAutoNum type="arabicParenR"/>
            </a:pPr>
            <a:r>
              <a:rPr lang="en-IN" sz="2000" dirty="0">
                <a:latin typeface="+mn-lt"/>
              </a:rPr>
              <a:t>matplotlib</a:t>
            </a:r>
          </a:p>
          <a:p>
            <a:pPr lvl="1">
              <a:buFont typeface="+mj-lt"/>
              <a:buAutoNum type="arabicParenR"/>
            </a:pPr>
            <a:r>
              <a:rPr lang="en-IN" sz="2000" dirty="0">
                <a:latin typeface="+mn-lt"/>
              </a:rPr>
              <a:t>Seaborn</a:t>
            </a:r>
          </a:p>
          <a:p>
            <a:pPr lvl="1">
              <a:buFont typeface="+mj-lt"/>
              <a:buAutoNum type="arabicParenR"/>
            </a:pPr>
            <a:r>
              <a:rPr lang="en-IN" sz="2000" dirty="0">
                <a:latin typeface="+mn-lt"/>
              </a:rPr>
              <a:t>Re and request </a:t>
            </a:r>
          </a:p>
          <a:p>
            <a:pPr lvl="1">
              <a:buFont typeface="+mj-lt"/>
              <a:buAutoNum type="arabicParenR"/>
            </a:pPr>
            <a:r>
              <a:rPr lang="en-IN" sz="2000" i="0" dirty="0">
                <a:effectLst/>
                <a:latin typeface="Söhne"/>
              </a:rPr>
              <a:t>Selenium</a:t>
            </a:r>
            <a:endParaRPr lang="en-IN" sz="2000" dirty="0">
              <a:latin typeface="+mn-lt"/>
            </a:endParaRPr>
          </a:p>
        </p:txBody>
      </p:sp>
      <p:pic>
        <p:nvPicPr>
          <p:cNvPr id="1026" name="Picture 2" descr="Python - Wikiversity">
            <a:extLst>
              <a:ext uri="{FF2B5EF4-FFF2-40B4-BE49-F238E27FC236}">
                <a16:creationId xmlns:a16="http://schemas.microsoft.com/office/drawing/2014/main" id="{1894C867-3E0B-A2C9-E7C1-67F235CC65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607" y="1805651"/>
            <a:ext cx="1521262" cy="14005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umPy - Wikipedia">
            <a:extLst>
              <a:ext uri="{FF2B5EF4-FFF2-40B4-BE49-F238E27FC236}">
                <a16:creationId xmlns:a16="http://schemas.microsoft.com/office/drawing/2014/main" id="{700130C4-57BD-198A-329E-B903BCC13C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869" y="1816140"/>
            <a:ext cx="1782501" cy="111671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 is pandas?">
            <a:extLst>
              <a:ext uri="{FF2B5EF4-FFF2-40B4-BE49-F238E27FC236}">
                <a16:creationId xmlns:a16="http://schemas.microsoft.com/office/drawing/2014/main" id="{74728F09-9F1B-D6DE-F9A4-D40B75C980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1691" y="1722516"/>
            <a:ext cx="1250066" cy="97227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atplotlib.pyplot — Matplotlib 3.1.2 documentation">
            <a:extLst>
              <a:ext uri="{FF2B5EF4-FFF2-40B4-BE49-F238E27FC236}">
                <a16:creationId xmlns:a16="http://schemas.microsoft.com/office/drawing/2014/main" id="{60689F56-DA28-4CD4-E5AC-623C7A74D5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5633" y="2002420"/>
            <a:ext cx="2066889" cy="692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9433EEB-183C-E45E-87B5-EF91125970DF}"/>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7569843" y="2053059"/>
            <a:ext cx="1521263" cy="683689"/>
          </a:xfrm>
          <a:prstGeom prst="rect">
            <a:avLst/>
          </a:prstGeom>
        </p:spPr>
      </p:pic>
      <p:pic>
        <p:nvPicPr>
          <p:cNvPr id="9" name="Picture 8">
            <a:extLst>
              <a:ext uri="{FF2B5EF4-FFF2-40B4-BE49-F238E27FC236}">
                <a16:creationId xmlns:a16="http://schemas.microsoft.com/office/drawing/2014/main" id="{A20C3297-6531-23A7-3AA7-45C8871CC87F}"/>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86000"/>
                    </a14:imgEffect>
                    <a14:imgEffect>
                      <a14:brightnessContrast bright="3000"/>
                    </a14:imgEffect>
                  </a14:imgLayer>
                </a14:imgProps>
              </a:ext>
              <a:ext uri="{837473B0-CC2E-450A-ABE3-18F120FF3D39}">
                <a1611:picAttrSrcUrl xmlns:a1611="http://schemas.microsoft.com/office/drawing/2016/11/main" r:id="rId10"/>
              </a:ext>
            </a:extLst>
          </a:blip>
          <a:stretch>
            <a:fillRect/>
          </a:stretch>
        </p:blipFill>
        <p:spPr>
          <a:xfrm>
            <a:off x="9211178" y="1587876"/>
            <a:ext cx="2683396" cy="1619998"/>
          </a:xfrm>
          <a:prstGeom prst="rect">
            <a:avLst/>
          </a:prstGeom>
          <a:blipFill>
            <a:blip r:embed="rId11"/>
            <a:tile tx="0" ty="0" sx="100000" sy="100000" flip="none" algn="tl"/>
          </a:blipFill>
          <a:effectLst>
            <a:glow>
              <a:schemeClr val="accent1"/>
            </a:glow>
            <a:outerShdw blurRad="50800" dist="50800" sx="1000" sy="1000" algn="ctr" rotWithShape="0">
              <a:srgbClr val="000000"/>
            </a:outerShdw>
          </a:effectLst>
        </p:spPr>
      </p:pic>
      <p:sp>
        <p:nvSpPr>
          <p:cNvPr id="10" name="TextBox 9">
            <a:extLst>
              <a:ext uri="{FF2B5EF4-FFF2-40B4-BE49-F238E27FC236}">
                <a16:creationId xmlns:a16="http://schemas.microsoft.com/office/drawing/2014/main" id="{08C555E6-F88C-D6B2-077C-B761B01E5727}"/>
              </a:ext>
            </a:extLst>
          </p:cNvPr>
          <p:cNvSpPr txBox="1"/>
          <p:nvPr/>
        </p:nvSpPr>
        <p:spPr>
          <a:xfrm>
            <a:off x="6632293" y="5326331"/>
            <a:ext cx="5301205" cy="230832"/>
          </a:xfrm>
          <a:prstGeom prst="rect">
            <a:avLst/>
          </a:prstGeom>
          <a:noFill/>
        </p:spPr>
        <p:txBody>
          <a:bodyPr wrap="square" rtlCol="0">
            <a:spAutoFit/>
          </a:bodyPr>
          <a:lstStyle/>
          <a:p>
            <a:endParaRPr lang="en-IN" sz="900" dirty="0"/>
          </a:p>
        </p:txBody>
      </p:sp>
    </p:spTree>
    <p:extLst>
      <p:ext uri="{BB962C8B-B14F-4D97-AF65-F5344CB8AC3E}">
        <p14:creationId xmlns:p14="http://schemas.microsoft.com/office/powerpoint/2010/main" val="2314820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4A7C0-5BEF-45A7-BC5C-36569327FF57}"/>
              </a:ext>
            </a:extLst>
          </p:cNvPr>
          <p:cNvSpPr>
            <a:spLocks noGrp="1"/>
          </p:cNvSpPr>
          <p:nvPr>
            <p:ph type="title"/>
          </p:nvPr>
        </p:nvSpPr>
        <p:spPr/>
        <p:txBody>
          <a:bodyPr>
            <a:normAutofit fontScale="90000"/>
          </a:bodyPr>
          <a:lstStyle/>
          <a:p>
            <a:pPr>
              <a:spcBef>
                <a:spcPts val="1000"/>
              </a:spcBef>
              <a:buSzPct val="100000"/>
            </a:pPr>
            <a:r>
              <a:rPr lang="en-IN" sz="4000" b="1" dirty="0">
                <a:solidFill>
                  <a:srgbClr val="FF0000"/>
                </a:solidFill>
                <a:latin typeface="+mj-lt"/>
              </a:rPr>
              <a:t>SUMMARY OF THE DATA :</a:t>
            </a:r>
            <a:br>
              <a:rPr lang="en-IN" dirty="0"/>
            </a:br>
            <a:endParaRPr lang="en-IN" dirty="0"/>
          </a:p>
        </p:txBody>
      </p:sp>
      <p:sp>
        <p:nvSpPr>
          <p:cNvPr id="3" name="Text Placeholder 2">
            <a:extLst>
              <a:ext uri="{FF2B5EF4-FFF2-40B4-BE49-F238E27FC236}">
                <a16:creationId xmlns:a16="http://schemas.microsoft.com/office/drawing/2014/main" id="{917A7E60-AAC3-4B75-BA86-136D38FFBA67}"/>
              </a:ext>
            </a:extLst>
          </p:cNvPr>
          <p:cNvSpPr>
            <a:spLocks noGrp="1"/>
          </p:cNvSpPr>
          <p:nvPr>
            <p:ph type="body" idx="1"/>
          </p:nvPr>
        </p:nvSpPr>
        <p:spPr>
          <a:xfrm>
            <a:off x="432618" y="4687746"/>
            <a:ext cx="10321413" cy="1688286"/>
          </a:xfrm>
        </p:spPr>
        <p:txBody>
          <a:bodyPr>
            <a:normAutofit fontScale="92500" lnSpcReduction="10000"/>
          </a:bodyPr>
          <a:lstStyle/>
          <a:p>
            <a:pPr algn="just">
              <a:buFont typeface="Wingdings" panose="05000000000000000000" pitchFamily="2" charset="2"/>
              <a:buChar char="Ø"/>
            </a:pPr>
            <a:r>
              <a:rPr lang="en-US" sz="1800" dirty="0">
                <a:latin typeface="+mn-lt"/>
              </a:rPr>
              <a:t>The </a:t>
            </a:r>
            <a:r>
              <a:rPr lang="en-US" sz="1800" dirty="0" err="1">
                <a:latin typeface="+mn-lt"/>
              </a:rPr>
              <a:t>dataframe</a:t>
            </a:r>
            <a:r>
              <a:rPr lang="en-US" sz="1800" dirty="0">
                <a:latin typeface="+mn-lt"/>
              </a:rPr>
              <a:t> consists of the 8 columns which includes both numerical and categorical data</a:t>
            </a:r>
          </a:p>
          <a:p>
            <a:pPr algn="just">
              <a:buFont typeface="Wingdings" panose="05000000000000000000" pitchFamily="2" charset="2"/>
              <a:buChar char="Ø"/>
            </a:pPr>
            <a:r>
              <a:rPr lang="en-US" sz="1800" dirty="0">
                <a:latin typeface="+mn-lt"/>
              </a:rPr>
              <a:t>The data consists of the categorical columns  like </a:t>
            </a:r>
            <a:r>
              <a:rPr kumimoji="0" lang="en-US" altLang="en-US" sz="1800" i="0" u="none" strike="noStrike" cap="none" normalizeH="0" baseline="0" dirty="0">
                <a:ln>
                  <a:noFill/>
                </a:ln>
                <a:solidFill>
                  <a:srgbClr val="000000"/>
                </a:solidFill>
                <a:effectLst/>
                <a:latin typeface="+mn-lt"/>
              </a:rPr>
              <a:t>'</a:t>
            </a:r>
            <a:r>
              <a:rPr kumimoji="0" lang="en-US" altLang="en-US" sz="1800" i="0" u="none" strike="noStrike" cap="none" normalizeH="0" baseline="0" dirty="0" err="1">
                <a:ln>
                  <a:noFill/>
                </a:ln>
                <a:solidFill>
                  <a:srgbClr val="000000"/>
                </a:solidFill>
                <a:effectLst/>
                <a:latin typeface="+mn-lt"/>
              </a:rPr>
              <a:t>Company_Name</a:t>
            </a:r>
            <a:r>
              <a:rPr kumimoji="0" lang="en-US" altLang="en-US" sz="1800" i="0" u="none" strike="noStrike" cap="none" normalizeH="0" baseline="0" dirty="0">
                <a:ln>
                  <a:noFill/>
                </a:ln>
                <a:solidFill>
                  <a:srgbClr val="000000"/>
                </a:solidFill>
                <a:effectLst/>
                <a:latin typeface="+mn-lt"/>
              </a:rPr>
              <a:t>', '</a:t>
            </a:r>
            <a:r>
              <a:rPr kumimoji="0" lang="en-US" altLang="en-US" sz="1800" i="0" u="none" strike="noStrike" cap="none" normalizeH="0" baseline="0" dirty="0" err="1">
                <a:ln>
                  <a:noFill/>
                </a:ln>
                <a:solidFill>
                  <a:srgbClr val="000000"/>
                </a:solidFill>
                <a:effectLst/>
                <a:latin typeface="+mn-lt"/>
              </a:rPr>
              <a:t>Role_Name</a:t>
            </a:r>
            <a:r>
              <a:rPr kumimoji="0" lang="en-US" altLang="en-US" sz="1800" i="0" u="none" strike="noStrike" cap="none" normalizeH="0" baseline="0" dirty="0">
                <a:ln>
                  <a:noFill/>
                </a:ln>
                <a:solidFill>
                  <a:srgbClr val="000000"/>
                </a:solidFill>
                <a:effectLst/>
                <a:latin typeface="+mn-lt"/>
              </a:rPr>
              <a:t>', '</a:t>
            </a:r>
            <a:r>
              <a:rPr kumimoji="0" lang="en-US" altLang="en-US" sz="1800" i="0" u="none" strike="noStrike" cap="none" normalizeH="0" baseline="0" dirty="0" err="1">
                <a:ln>
                  <a:noFill/>
                </a:ln>
                <a:solidFill>
                  <a:srgbClr val="000000"/>
                </a:solidFill>
                <a:effectLst/>
                <a:latin typeface="+mn-lt"/>
              </a:rPr>
              <a:t>Area_Name</a:t>
            </a:r>
            <a:r>
              <a:rPr kumimoji="0" lang="en-US" altLang="en-US" sz="1800" i="0" u="none" strike="noStrike" cap="none" normalizeH="0" baseline="0" dirty="0">
                <a:ln>
                  <a:noFill/>
                </a:ln>
                <a:solidFill>
                  <a:srgbClr val="000000"/>
                </a:solidFill>
                <a:effectLst/>
                <a:latin typeface="+mn-lt"/>
              </a:rPr>
              <a:t>', '</a:t>
            </a:r>
            <a:r>
              <a:rPr kumimoji="0" lang="en-US" altLang="en-US" sz="1800" i="0" u="none" strike="noStrike" cap="none" normalizeH="0" baseline="0" dirty="0" err="1">
                <a:ln>
                  <a:noFill/>
                </a:ln>
                <a:solidFill>
                  <a:srgbClr val="000000"/>
                </a:solidFill>
                <a:effectLst/>
                <a:latin typeface="+mn-lt"/>
              </a:rPr>
              <a:t>Join_Date</a:t>
            </a:r>
            <a:r>
              <a:rPr kumimoji="0" lang="en-US" altLang="en-US" sz="1800" i="0" u="none" strike="noStrike" cap="none" normalizeH="0" baseline="0" dirty="0">
                <a:ln>
                  <a:noFill/>
                </a:ln>
                <a:solidFill>
                  <a:srgbClr val="000000"/>
                </a:solidFill>
                <a:effectLst/>
                <a:latin typeface="+mn-lt"/>
              </a:rPr>
              <a:t>', '</a:t>
            </a:r>
            <a:r>
              <a:rPr kumimoji="0" lang="en-US" altLang="en-US" sz="1800" i="0" u="none" strike="noStrike" cap="none" normalizeH="0" baseline="0" dirty="0" err="1">
                <a:ln>
                  <a:noFill/>
                </a:ln>
                <a:solidFill>
                  <a:srgbClr val="000000"/>
                </a:solidFill>
                <a:effectLst/>
                <a:latin typeface="+mn-lt"/>
              </a:rPr>
              <a:t>Posted_On</a:t>
            </a:r>
            <a:r>
              <a:rPr kumimoji="0" lang="en-US" altLang="en-US" sz="1800" i="0" u="none" strike="noStrike" cap="none" normalizeH="0" baseline="0" dirty="0">
                <a:ln>
                  <a:noFill/>
                </a:ln>
                <a:solidFill>
                  <a:srgbClr val="000000"/>
                </a:solidFill>
                <a:effectLst/>
                <a:latin typeface="+mn-lt"/>
              </a:rPr>
              <a:t>’.</a:t>
            </a:r>
            <a:r>
              <a:rPr kumimoji="0" lang="en-US" altLang="en-US" sz="1800" i="0" u="none" strike="noStrike" cap="none" normalizeH="0" baseline="0" dirty="0">
                <a:ln>
                  <a:noFill/>
                </a:ln>
                <a:solidFill>
                  <a:schemeClr val="tx1"/>
                </a:solidFill>
                <a:effectLst/>
                <a:latin typeface="+mn-lt"/>
              </a:rPr>
              <a:t> </a:t>
            </a:r>
          </a:p>
          <a:p>
            <a:pPr algn="just">
              <a:buFont typeface="Wingdings" panose="05000000000000000000" pitchFamily="2" charset="2"/>
              <a:buChar char="Ø"/>
            </a:pPr>
            <a:endParaRPr lang="en-US" sz="1800" dirty="0">
              <a:latin typeface="+mn-lt"/>
            </a:endParaRPr>
          </a:p>
          <a:p>
            <a:pPr algn="just">
              <a:buFont typeface="Wingdings" panose="05000000000000000000" pitchFamily="2" charset="2"/>
              <a:buChar char="Ø"/>
            </a:pPr>
            <a:r>
              <a:rPr lang="en-US" sz="1800" dirty="0">
                <a:latin typeface="+mn-lt"/>
              </a:rPr>
              <a:t> it also has  numerical data columns like </a:t>
            </a:r>
            <a:r>
              <a:rPr kumimoji="0" lang="en-US" altLang="en-US" sz="1800" i="0" u="none" strike="noStrike" cap="none" normalizeH="0" baseline="0" dirty="0">
                <a:ln>
                  <a:noFill/>
                </a:ln>
                <a:solidFill>
                  <a:srgbClr val="000000"/>
                </a:solidFill>
                <a:effectLst/>
                <a:latin typeface="+mn-lt"/>
              </a:rPr>
              <a:t>'Salary', '</a:t>
            </a:r>
            <a:r>
              <a:rPr kumimoji="0" lang="en-US" altLang="en-US" sz="1800" i="0" u="none" strike="noStrike" cap="none" normalizeH="0" baseline="0" dirty="0" err="1">
                <a:ln>
                  <a:noFill/>
                </a:ln>
                <a:solidFill>
                  <a:srgbClr val="000000"/>
                </a:solidFill>
                <a:effectLst/>
                <a:latin typeface="+mn-lt"/>
              </a:rPr>
              <a:t>Min_Exp_years</a:t>
            </a:r>
            <a:r>
              <a:rPr kumimoji="0" lang="en-US" altLang="en-US" sz="1800" i="0" u="none" strike="noStrike" cap="none" normalizeH="0" baseline="0" dirty="0">
                <a:ln>
                  <a:noFill/>
                </a:ln>
                <a:solidFill>
                  <a:srgbClr val="000000"/>
                </a:solidFill>
                <a:effectLst/>
                <a:latin typeface="+mn-lt"/>
              </a:rPr>
              <a:t>', '</a:t>
            </a:r>
            <a:r>
              <a:rPr kumimoji="0" lang="en-US" altLang="en-US" sz="1800" i="0" u="none" strike="noStrike" cap="none" normalizeH="0" baseline="0" dirty="0" err="1">
                <a:ln>
                  <a:noFill/>
                </a:ln>
                <a:solidFill>
                  <a:srgbClr val="000000"/>
                </a:solidFill>
                <a:effectLst/>
                <a:latin typeface="+mn-lt"/>
              </a:rPr>
              <a:t>Max_Exp_years</a:t>
            </a:r>
            <a:r>
              <a:rPr kumimoji="0" lang="en-US" altLang="en-US" sz="1800" i="0" u="none" strike="noStrike" cap="none" normalizeH="0" baseline="0" dirty="0">
                <a:ln>
                  <a:noFill/>
                </a:ln>
                <a:solidFill>
                  <a:srgbClr val="000000"/>
                </a:solidFill>
                <a:effectLst/>
                <a:latin typeface="+mn-lt"/>
              </a:rPr>
              <a:t>’.</a:t>
            </a:r>
            <a:r>
              <a:rPr lang="en-US" sz="1800" dirty="0">
                <a:latin typeface="+mn-lt"/>
              </a:rPr>
              <a:t> </a:t>
            </a:r>
            <a:endParaRPr lang="en-IN" sz="1800" dirty="0">
              <a:latin typeface="+mn-lt"/>
            </a:endParaRPr>
          </a:p>
        </p:txBody>
      </p:sp>
      <p:pic>
        <p:nvPicPr>
          <p:cNvPr id="6" name="Picture 5">
            <a:extLst>
              <a:ext uri="{FF2B5EF4-FFF2-40B4-BE49-F238E27FC236}">
                <a16:creationId xmlns:a16="http://schemas.microsoft.com/office/drawing/2014/main" id="{198C1D21-854A-4963-D46B-BD883C16247C}"/>
              </a:ext>
            </a:extLst>
          </p:cNvPr>
          <p:cNvPicPr>
            <a:picLocks noChangeAspect="1"/>
          </p:cNvPicPr>
          <p:nvPr/>
        </p:nvPicPr>
        <p:blipFill>
          <a:blip r:embed="rId2"/>
          <a:stretch>
            <a:fillRect/>
          </a:stretch>
        </p:blipFill>
        <p:spPr>
          <a:xfrm>
            <a:off x="1108565" y="1122744"/>
            <a:ext cx="9645466" cy="3204908"/>
          </a:xfrm>
          <a:prstGeom prst="rect">
            <a:avLst/>
          </a:prstGeom>
        </p:spPr>
      </p:pic>
    </p:spTree>
    <p:extLst>
      <p:ext uri="{BB962C8B-B14F-4D97-AF65-F5344CB8AC3E}">
        <p14:creationId xmlns:p14="http://schemas.microsoft.com/office/powerpoint/2010/main" val="2681908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266AF-2A79-4A41-A040-254BB0D392C4}"/>
              </a:ext>
            </a:extLst>
          </p:cNvPr>
          <p:cNvSpPr>
            <a:spLocks noGrp="1"/>
          </p:cNvSpPr>
          <p:nvPr>
            <p:ph type="title"/>
          </p:nvPr>
        </p:nvSpPr>
        <p:spPr>
          <a:xfrm>
            <a:off x="155293" y="365126"/>
            <a:ext cx="10515600" cy="1325563"/>
          </a:xfrm>
        </p:spPr>
        <p:txBody>
          <a:bodyPr>
            <a:normAutofit/>
          </a:bodyPr>
          <a:lstStyle/>
          <a:p>
            <a:r>
              <a:rPr lang="en-IN" sz="4000" b="1" u="sng" dirty="0">
                <a:solidFill>
                  <a:srgbClr val="FF0000"/>
                </a:solidFill>
                <a:latin typeface="+mj-lt"/>
              </a:rPr>
              <a:t>EXPLORATORY DATA ANALYSIS: </a:t>
            </a:r>
            <a:endParaRPr lang="en-IN" sz="4000" dirty="0">
              <a:latin typeface="+mj-lt"/>
            </a:endParaRPr>
          </a:p>
        </p:txBody>
      </p:sp>
      <p:sp>
        <p:nvSpPr>
          <p:cNvPr id="3" name="Text Placeholder 2">
            <a:extLst>
              <a:ext uri="{FF2B5EF4-FFF2-40B4-BE49-F238E27FC236}">
                <a16:creationId xmlns:a16="http://schemas.microsoft.com/office/drawing/2014/main" id="{466A8CDD-23EE-42BE-B517-8CD135B975A6}"/>
              </a:ext>
            </a:extLst>
          </p:cNvPr>
          <p:cNvSpPr>
            <a:spLocks noGrp="1"/>
          </p:cNvSpPr>
          <p:nvPr>
            <p:ph type="body" idx="1"/>
          </p:nvPr>
        </p:nvSpPr>
        <p:spPr>
          <a:xfrm>
            <a:off x="417353" y="2444058"/>
            <a:ext cx="8444545" cy="2915022"/>
          </a:xfrm>
        </p:spPr>
        <p:txBody>
          <a:bodyPr>
            <a:normAutofit/>
          </a:bodyPr>
          <a:lstStyle/>
          <a:p>
            <a:pPr>
              <a:buFont typeface="Wingdings" panose="05000000000000000000" pitchFamily="2" charset="2"/>
              <a:buChar char="Ø"/>
            </a:pPr>
            <a:r>
              <a:rPr lang="en-US" dirty="0"/>
              <a:t>Data cleaning &amp; </a:t>
            </a:r>
            <a:r>
              <a:rPr lang="en-IN" dirty="0"/>
              <a:t>Manipulation</a:t>
            </a:r>
            <a:r>
              <a:rPr lang="en-US" dirty="0"/>
              <a:t>–</a:t>
            </a:r>
          </a:p>
          <a:p>
            <a:pPr marL="114300" indent="0">
              <a:buNone/>
            </a:pPr>
            <a:r>
              <a:rPr lang="en-US" sz="2000" dirty="0"/>
              <a:t>		</a:t>
            </a:r>
          </a:p>
          <a:p>
            <a:pPr marL="114300" indent="0">
              <a:buNone/>
            </a:pPr>
            <a:r>
              <a:rPr lang="en-US" sz="2000" dirty="0"/>
              <a:t>	After forming the data frame the null values are</a:t>
            </a:r>
          </a:p>
          <a:p>
            <a:pPr marL="114300" indent="0">
              <a:buNone/>
            </a:pPr>
            <a:r>
              <a:rPr lang="en-US" sz="2000" dirty="0"/>
              <a:t>present  in the numerical columns  consultation </a:t>
            </a:r>
            <a:r>
              <a:rPr lang="en-US" sz="2000" dirty="0" err="1"/>
              <a:t>fee,rating</a:t>
            </a:r>
            <a:r>
              <a:rPr lang="en-US" sz="2000" dirty="0"/>
              <a:t>,</a:t>
            </a:r>
          </a:p>
          <a:p>
            <a:pPr marL="114300" indent="0">
              <a:buNone/>
            </a:pPr>
            <a:r>
              <a:rPr lang="en-US" sz="2000" dirty="0"/>
              <a:t>experience and stories .</a:t>
            </a:r>
          </a:p>
          <a:p>
            <a:pPr marL="114300" indent="0">
              <a:buNone/>
            </a:pPr>
            <a:endParaRPr lang="en-US" sz="2000" dirty="0"/>
          </a:p>
          <a:p>
            <a:pPr marL="114300" indent="0">
              <a:buNone/>
            </a:pPr>
            <a:endParaRPr lang="en-US" sz="2000" dirty="0"/>
          </a:p>
          <a:p>
            <a:pPr marL="114300" indent="0">
              <a:buNone/>
            </a:pPr>
            <a:endParaRPr lang="en-US" sz="2000" dirty="0"/>
          </a:p>
          <a:p>
            <a:pPr marL="114300" indent="0">
              <a:buNone/>
            </a:pPr>
            <a:endParaRPr lang="en-US" sz="2000" dirty="0"/>
          </a:p>
          <a:p>
            <a:pPr marL="114300" indent="0">
              <a:buNone/>
            </a:pPr>
            <a:endParaRPr lang="en-US" sz="2000" dirty="0"/>
          </a:p>
        </p:txBody>
      </p:sp>
      <p:pic>
        <p:nvPicPr>
          <p:cNvPr id="10" name="Picture 9">
            <a:extLst>
              <a:ext uri="{FF2B5EF4-FFF2-40B4-BE49-F238E27FC236}">
                <a16:creationId xmlns:a16="http://schemas.microsoft.com/office/drawing/2014/main" id="{232995E6-DA39-CB1F-7049-2168E08F9CEE}"/>
              </a:ext>
            </a:extLst>
          </p:cNvPr>
          <p:cNvPicPr>
            <a:picLocks noChangeAspect="1"/>
          </p:cNvPicPr>
          <p:nvPr/>
        </p:nvPicPr>
        <p:blipFill>
          <a:blip r:embed="rId2"/>
          <a:stretch>
            <a:fillRect/>
          </a:stretch>
        </p:blipFill>
        <p:spPr>
          <a:xfrm>
            <a:off x="7824989" y="1483752"/>
            <a:ext cx="3460166" cy="1920612"/>
          </a:xfrm>
          <a:prstGeom prst="rect">
            <a:avLst/>
          </a:prstGeom>
        </p:spPr>
      </p:pic>
      <p:pic>
        <p:nvPicPr>
          <p:cNvPr id="12" name="Picture 11">
            <a:extLst>
              <a:ext uri="{FF2B5EF4-FFF2-40B4-BE49-F238E27FC236}">
                <a16:creationId xmlns:a16="http://schemas.microsoft.com/office/drawing/2014/main" id="{0B83CE30-19E3-70A3-E220-20611474FD6B}"/>
              </a:ext>
            </a:extLst>
          </p:cNvPr>
          <p:cNvPicPr>
            <a:picLocks noChangeAspect="1"/>
          </p:cNvPicPr>
          <p:nvPr/>
        </p:nvPicPr>
        <p:blipFill>
          <a:blip r:embed="rId3"/>
          <a:stretch>
            <a:fillRect/>
          </a:stretch>
        </p:blipFill>
        <p:spPr>
          <a:xfrm>
            <a:off x="7824989" y="3901569"/>
            <a:ext cx="3228997" cy="2384254"/>
          </a:xfrm>
          <a:prstGeom prst="rect">
            <a:avLst/>
          </a:prstGeom>
        </p:spPr>
      </p:pic>
    </p:spTree>
    <p:extLst>
      <p:ext uri="{BB962C8B-B14F-4D97-AF65-F5344CB8AC3E}">
        <p14:creationId xmlns:p14="http://schemas.microsoft.com/office/powerpoint/2010/main" val="4147305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0F6B3-FF88-4150-9F1F-3341F6E87037}"/>
              </a:ext>
            </a:extLst>
          </p:cNvPr>
          <p:cNvSpPr>
            <a:spLocks noGrp="1"/>
          </p:cNvSpPr>
          <p:nvPr>
            <p:ph type="title"/>
          </p:nvPr>
        </p:nvSpPr>
        <p:spPr>
          <a:xfrm>
            <a:off x="345439" y="957261"/>
            <a:ext cx="5679441" cy="1325563"/>
          </a:xfrm>
        </p:spPr>
        <p:txBody>
          <a:bodyPr>
            <a:normAutofit fontScale="90000"/>
          </a:bodyPr>
          <a:lstStyle/>
          <a:p>
            <a:r>
              <a:rPr lang="en-IN" b="1" u="sng" dirty="0"/>
              <a:t> </a:t>
            </a:r>
            <a:r>
              <a:rPr lang="en-IN" b="1" u="sng" dirty="0">
                <a:solidFill>
                  <a:srgbClr val="FF0000"/>
                </a:solidFill>
              </a:rPr>
              <a:t>UNI-VARIATE ANALYSIS:</a:t>
            </a:r>
            <a:br>
              <a:rPr lang="en-IN" b="1" u="sng" dirty="0">
                <a:solidFill>
                  <a:srgbClr val="FF0000"/>
                </a:solidFill>
              </a:rPr>
            </a:br>
            <a:br>
              <a:rPr lang="en-IN" dirty="0">
                <a:solidFill>
                  <a:srgbClr val="FF0000"/>
                </a:solidFill>
              </a:rPr>
            </a:br>
            <a:r>
              <a:rPr lang="en-IN" sz="3100" u="sng" dirty="0">
                <a:solidFill>
                  <a:schemeClr val="tx1"/>
                </a:solidFill>
                <a:latin typeface="+mn-lt"/>
              </a:rPr>
              <a:t>ANALYSIS </a:t>
            </a:r>
            <a:r>
              <a:rPr lang="en-IN" sz="3100" u="sng">
                <a:solidFill>
                  <a:schemeClr val="tx1"/>
                </a:solidFill>
                <a:latin typeface="+mn-lt"/>
              </a:rPr>
              <a:t>PERCENTAGE OF</a:t>
            </a:r>
            <a:br>
              <a:rPr lang="en-IN" sz="3100" u="sng" dirty="0">
                <a:solidFill>
                  <a:schemeClr val="tx1"/>
                </a:solidFill>
                <a:latin typeface="+mn-lt"/>
              </a:rPr>
            </a:br>
            <a:r>
              <a:rPr lang="en-IN" sz="3100" u="sng" dirty="0">
                <a:solidFill>
                  <a:schemeClr val="tx1"/>
                </a:solidFill>
                <a:latin typeface="+mn-lt"/>
              </a:rPr>
              <a:t> JOBS ON DIFFERENT AREAS:</a:t>
            </a:r>
            <a:br>
              <a:rPr lang="en-IN" dirty="0"/>
            </a:br>
            <a:endParaRPr lang="en-IN" dirty="0"/>
          </a:p>
        </p:txBody>
      </p:sp>
      <p:sp>
        <p:nvSpPr>
          <p:cNvPr id="3" name="Text Placeholder 2">
            <a:extLst>
              <a:ext uri="{FF2B5EF4-FFF2-40B4-BE49-F238E27FC236}">
                <a16:creationId xmlns:a16="http://schemas.microsoft.com/office/drawing/2014/main" id="{0B926C16-3E48-4A34-8A77-08A883AC14FE}"/>
              </a:ext>
            </a:extLst>
          </p:cNvPr>
          <p:cNvSpPr>
            <a:spLocks noGrp="1"/>
          </p:cNvSpPr>
          <p:nvPr>
            <p:ph type="body" idx="1"/>
          </p:nvPr>
        </p:nvSpPr>
        <p:spPr>
          <a:xfrm rot="10800000" flipV="1">
            <a:off x="345439" y="2724784"/>
            <a:ext cx="5207000" cy="3041015"/>
          </a:xfrm>
        </p:spPr>
        <p:txBody>
          <a:bodyPr>
            <a:normAutofit/>
          </a:bodyPr>
          <a:lstStyle/>
          <a:p>
            <a:pPr>
              <a:lnSpc>
                <a:spcPct val="150000"/>
              </a:lnSpc>
              <a:buFont typeface="Wingdings" panose="05000000000000000000" pitchFamily="2" charset="2"/>
              <a:buChar char="Ø"/>
            </a:pPr>
            <a:r>
              <a:rPr lang="en-US" sz="1800" b="0" i="0" dirty="0">
                <a:solidFill>
                  <a:srgbClr val="0F0F0F"/>
                </a:solidFill>
                <a:effectLst/>
                <a:latin typeface="+mn-lt"/>
              </a:rPr>
              <a:t>This pie chart that visually represents the proportion of job opportunities in different areas, with each slice representing a unique area, and the size of each slice corresponds to the percentage of job opportunities in that area</a:t>
            </a:r>
            <a:r>
              <a:rPr lang="en-US" sz="1800" b="0" i="0" dirty="0">
                <a:solidFill>
                  <a:srgbClr val="0F0F0F"/>
                </a:solidFill>
                <a:effectLst/>
                <a:latin typeface="Söhne"/>
              </a:rPr>
              <a:t>.</a:t>
            </a:r>
            <a:endParaRPr lang="en-IN" sz="1800" dirty="0"/>
          </a:p>
        </p:txBody>
      </p:sp>
      <p:pic>
        <p:nvPicPr>
          <p:cNvPr id="3074" name="Picture 2">
            <a:extLst>
              <a:ext uri="{FF2B5EF4-FFF2-40B4-BE49-F238E27FC236}">
                <a16:creationId xmlns:a16="http://schemas.microsoft.com/office/drawing/2014/main" id="{10F2DE36-D29B-7C52-9B3D-67D630CFA9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2470" y="182879"/>
            <a:ext cx="6399530" cy="6024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181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41A938-4A57-4298-A833-C30422D8990A}"/>
              </a:ext>
            </a:extLst>
          </p:cNvPr>
          <p:cNvSpPr>
            <a:spLocks noGrp="1"/>
          </p:cNvSpPr>
          <p:nvPr>
            <p:ph type="body" idx="1"/>
          </p:nvPr>
        </p:nvSpPr>
        <p:spPr>
          <a:xfrm>
            <a:off x="193040" y="71120"/>
            <a:ext cx="11176000" cy="1757680"/>
          </a:xfrm>
        </p:spPr>
        <p:txBody>
          <a:bodyPr>
            <a:normAutofit/>
          </a:bodyPr>
          <a:lstStyle/>
          <a:p>
            <a:pPr>
              <a:buFont typeface="Wingdings" panose="05000000000000000000" pitchFamily="2" charset="2"/>
              <a:buChar char="v"/>
            </a:pPr>
            <a:r>
              <a:rPr lang="en-US" sz="3200" u="sng" dirty="0">
                <a:latin typeface="+mj-lt"/>
              </a:rPr>
              <a:t>ANALYSIS OF COMPANY</a:t>
            </a:r>
            <a:r>
              <a:rPr lang="en-US" sz="3500" dirty="0"/>
              <a:t>:</a:t>
            </a:r>
          </a:p>
          <a:p>
            <a:pPr marL="114300" indent="0" algn="just">
              <a:buNone/>
            </a:pPr>
            <a:r>
              <a:rPr lang="en-US" sz="2000" b="0" i="0" dirty="0">
                <a:solidFill>
                  <a:srgbClr val="0F0F0F"/>
                </a:solidFill>
                <a:effectLst/>
                <a:latin typeface="+mn-lt"/>
              </a:rPr>
              <a:t>		  This count plot provides a visual representation of the number of job opportunities offered by each company. Each bar on the plot corresponds to a unique company, and the height of the bar represents the count of job opportunities associated with that company</a:t>
            </a:r>
            <a:r>
              <a:rPr lang="en-US" sz="1400" b="0" i="0" dirty="0">
                <a:solidFill>
                  <a:srgbClr val="0F0F0F"/>
                </a:solidFill>
                <a:effectLst/>
                <a:latin typeface="Söhne"/>
              </a:rPr>
              <a:t>.</a:t>
            </a:r>
            <a:endParaRPr lang="en-IN" sz="2000" dirty="0"/>
          </a:p>
        </p:txBody>
      </p:sp>
      <p:pic>
        <p:nvPicPr>
          <p:cNvPr id="4098" name="Picture 2">
            <a:extLst>
              <a:ext uri="{FF2B5EF4-FFF2-40B4-BE49-F238E27FC236}">
                <a16:creationId xmlns:a16="http://schemas.microsoft.com/office/drawing/2014/main" id="{15522A42-06BB-6530-B192-70E3D166B3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440" y="1828800"/>
            <a:ext cx="10871200" cy="437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62150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1796</TotalTime>
  <Words>1157</Words>
  <Application>Microsoft Office PowerPoint</Application>
  <PresentationFormat>Widescreen</PresentationFormat>
  <Paragraphs>71</Paragraphs>
  <Slides>21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Söhne</vt:lpstr>
      <vt:lpstr>Arial</vt:lpstr>
      <vt:lpstr>Libre Baskerville</vt:lpstr>
      <vt:lpstr>Helvetica Neue</vt:lpstr>
      <vt:lpstr>Wingdings</vt:lpstr>
      <vt:lpstr>Lato Black</vt:lpstr>
      <vt:lpstr>Calibri</vt:lpstr>
      <vt:lpstr>Office Theme</vt:lpstr>
      <vt:lpstr>PowerPoint Presentation</vt:lpstr>
      <vt:lpstr>PowerPoint Presentation</vt:lpstr>
      <vt:lpstr>PowerPoint Presentation</vt:lpstr>
      <vt:lpstr> PROBLEM STATEMENT -</vt:lpstr>
      <vt:lpstr> WEB SCRAPPING :</vt:lpstr>
      <vt:lpstr>SUMMARY OF THE DATA : </vt:lpstr>
      <vt:lpstr>EXPLORATORY DATA ANALYSIS: </vt:lpstr>
      <vt:lpstr> UNI-VARIATE ANALYSIS:  ANALYSIS PERCENTAGE OF  JOBS ON DIFFERENT AREAS: </vt:lpstr>
      <vt:lpstr>PowerPoint Presentation</vt:lpstr>
      <vt:lpstr>PowerPoint Presentation</vt:lpstr>
      <vt:lpstr>    This histogram provides a visual representation of how maximum experience requirements are distributed across the job opportunities in the 'Internsala' dataset. Each bar on the plot represents a range of maximum experience values, and the height of the bar indicates the frequency of job opportunities falling within that range.</vt:lpstr>
      <vt:lpstr>                                                                                                                     This plot provides insights into the distribution of job postings based on the "Posted_On" attribute. Each bar on the plot represents a unique value in the "Posted_On" column, and the height of the bar corresponds to the count of job postings associated with that particular time period. </vt:lpstr>
      <vt:lpstr>Bivariate Analysis  - </vt:lpstr>
      <vt:lpstr>                                                                                           This bar plot allows you to visually compare the average salaries associated with different companies. Each bar represents a unique company, and the height of the bar corresponds to the average salary for that company. </vt:lpstr>
      <vt:lpstr> This scatter plot allows us to explore how the posting dates ("Posted_On") are distributed across different companies ("Company_Name"). Each point on the plot represents a combination of a company and the corresponding posting date. </vt:lpstr>
      <vt:lpstr> Horizontal bar chart that visually represents the minimum and maximum experience for different companies.</vt:lpstr>
      <vt:lpstr>Horizontal bar chart that visually represents the minimum and maximum experience for different job roles.</vt:lpstr>
      <vt:lpstr>PowerPoint Presentation</vt:lpstr>
      <vt:lpstr>A bar plot to visualize the relationship between company names  ("Company_Name"),salaries ("Salary"), and roles ("Role_Name").  Each bar represents a company, and the bars are further  divided by roles, with colors indicating different roles. </vt:lpstr>
      <vt:lpstr>Conclusion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saiteja simarla</cp:lastModifiedBy>
  <cp:revision>56</cp:revision>
  <dcterms:created xsi:type="dcterms:W3CDTF">2021-02-16T05:19:01Z</dcterms:created>
  <dcterms:modified xsi:type="dcterms:W3CDTF">2023-12-14T06:03:14Z</dcterms:modified>
</cp:coreProperties>
</file>