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57" r:id="rId5"/>
    <p:sldId id="268" r:id="rId6"/>
    <p:sldId id="267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76" r:id="rId15"/>
    <p:sldId id="277" r:id="rId16"/>
    <p:sldId id="278" r:id="rId17"/>
    <p:sldId id="279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0" autoAdjust="0"/>
    <p:restoredTop sz="94660"/>
  </p:normalViewPr>
  <p:slideViewPr>
    <p:cSldViewPr>
      <p:cViewPr varScale="1">
        <p:scale>
          <a:sx n="63" d="100"/>
          <a:sy n="63" d="100"/>
        </p:scale>
        <p:origin x="612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5/9/2025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CE974-722A-6C1B-F74B-159A0D434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122BDE-C28F-D30B-9C2D-D8BED3CD29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2D9495-BFF9-D10F-76DF-1845DCF5B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849DC-BBF6-F714-6E42-49EC3B7DDE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15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AC7DB-E906-04D9-7AC2-59C734C72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986C0E-FAA2-7747-D1D1-B1B4825EEF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77917F-4996-B630-BEC6-0B239F67A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231EB-4885-884E-6A60-A82EC228E8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04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6EB90-15ED-BA5B-9E44-A7E6D6563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FC7C90-46F1-41BE-833B-9243FEF941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02777C-AF23-CF23-BCE6-66002E3FC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FA500-D386-C443-B06A-58E292AF3A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45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200C2-3395-DB3C-2DB5-7CE046450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ECEE7C-BCCF-4537-E582-9AD0D6A070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C80CAE-211D-784A-D2E3-F9031E596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4308A-F294-747A-F610-CD7A7ACBE0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90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0AC21-2BFD-E230-90E9-ECED62FD0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AC9043-690A-6410-8D63-0968A40A9D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9B4A2A-3641-D3FB-9B53-8DD288D0C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39A82-0E39-4656-8957-0B1D89CF2C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61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40B5B-8C1B-1D3C-B075-05234BDC5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00C860-3875-79EA-AEC1-C9C9BEAEE8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7FD17D-1373-4994-3A0E-57A909144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F8EC7-7C82-F377-A068-99743BF2FF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05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CAF25-A738-482F-CFBA-6C7DEA9CD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89318E-3E73-5A69-F048-10B3B38497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D9F9FB-6431-0621-C1AB-89ED60E1F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BC385-9052-32BD-BA2E-314A65B23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67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6953A-0C0B-8B22-A91E-1BD235A3E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6E0A00-BE4C-964B-280C-FD1213A91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56E3BC-0FC6-CBBB-F044-B7EBBFC9F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130FF-0C08-BC81-08A7-D6051877E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92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86C87-DD93-4234-F935-69B8AE994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FD439A-31CC-F863-CAB9-645CE959A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AC0B1D-D466-F163-7BC9-3AD8EBD8E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16AA8-E15E-DA55-74F7-F95B2D4A95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9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eativebloq.com/features/deepfake-exampl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193636" cy="2000251"/>
          </a:xfrm>
        </p:spPr>
        <p:txBody>
          <a:bodyPr>
            <a:normAutofit/>
          </a:bodyPr>
          <a:lstStyle/>
          <a:p>
            <a:r>
              <a:rPr lang="en-US" sz="4400" dirty="0" err="1"/>
              <a:t>DeepFake</a:t>
            </a:r>
            <a:r>
              <a:rPr lang="en-US" sz="4400" dirty="0"/>
              <a:t> </a:t>
            </a:r>
            <a:r>
              <a:rPr lang="en-US" sz="4400" b="1" dirty="0"/>
              <a:t>Image Classification</a:t>
            </a:r>
            <a:endParaRPr lang="en-US" sz="44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Sai </a:t>
            </a:r>
            <a:r>
              <a:rPr lang="en-US" sz="1800" dirty="0" err="1"/>
              <a:t>teja</a:t>
            </a:r>
            <a:r>
              <a:rPr lang="en-US" sz="1800" dirty="0"/>
              <a:t> Uppuluri</a:t>
            </a:r>
          </a:p>
          <a:p>
            <a:r>
              <a:rPr lang="en-US" sz="1800" dirty="0"/>
              <a:t>Nikhil </a:t>
            </a:r>
            <a:r>
              <a:rPr lang="en-US" sz="1800" dirty="0" err="1"/>
              <a:t>kollipara</a:t>
            </a:r>
            <a:endParaRPr lang="en-US" sz="1800" dirty="0"/>
          </a:p>
          <a:p>
            <a:r>
              <a:rPr lang="en-US" sz="1800" dirty="0"/>
              <a:t>Srikanth </a:t>
            </a:r>
            <a:r>
              <a:rPr lang="en-US" sz="1800" dirty="0" err="1"/>
              <a:t>baddam</a:t>
            </a:r>
            <a:endParaRPr lang="en-US" sz="1800" dirty="0"/>
          </a:p>
          <a:p>
            <a:r>
              <a:rPr lang="en-US" sz="1800" dirty="0"/>
              <a:t>Afrid </a:t>
            </a:r>
            <a:r>
              <a:rPr lang="en-US" sz="1800" dirty="0" err="1"/>
              <a:t>shaik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D7920-D71F-8AF5-77F6-AF03C9327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B63C-DF7E-0099-C6B2-D7FF58F0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 &amp; Evaluation (Final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40E7-3E80-9150-6F6F-F66FEBDED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1895" y="1536700"/>
            <a:ext cx="10969942" cy="51511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Trained MobileNetV2 head with frozen 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Trained on full dataset (~140k images)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Epochs: 5 | Training time: ~2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Accuracy:</a:t>
            </a:r>
            <a:r>
              <a:rPr lang="en-US" dirty="0"/>
              <a:t> ~94.3%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Precision (Fake):</a:t>
            </a:r>
            <a:r>
              <a:rPr lang="en-US" dirty="0"/>
              <a:t> 0.97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Recall (Real):</a:t>
            </a:r>
            <a:r>
              <a:rPr lang="en-US" dirty="0"/>
              <a:t> 0.97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F1 Score:</a:t>
            </a:r>
            <a:r>
              <a:rPr lang="en-US" dirty="0"/>
              <a:t> 0.94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AUC:</a:t>
            </a:r>
            <a:r>
              <a:rPr lang="en-US" dirty="0"/>
              <a:t> ~0.96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generalization + faster 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A0F42-B66A-6F09-C815-2F312222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2" y="3276600"/>
            <a:ext cx="5457825" cy="257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96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A4411-057A-BF34-7EAC-FA9D31768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8A683-E0E6-8DEE-5834-57C8B3DE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Real-World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34E-57E6-21F8-0B3A-FB1839857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1895" y="1536700"/>
            <a:ext cx="10969942" cy="51511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Generated a fake version of a team member using AI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was tested on unseen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Result:</a:t>
            </a:r>
            <a:r>
              <a:rPr lang="en-US" dirty="0"/>
              <a:t> Correctly predicted 4 out of 5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Shows model generalizes beyond training data</a:t>
            </a:r>
          </a:p>
        </p:txBody>
      </p:sp>
      <p:pic>
        <p:nvPicPr>
          <p:cNvPr id="5" name="Picture 4" descr="A person taking a selfie&#10;&#10;AI-generated content may be incorrect.">
            <a:extLst>
              <a:ext uri="{FF2B5EF4-FFF2-40B4-BE49-F238E27FC236}">
                <a16:creationId xmlns:a16="http://schemas.microsoft.com/office/drawing/2014/main" id="{F87F0CA5-DBCB-78DB-2538-20EA080137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812" y="4114800"/>
            <a:ext cx="2209800" cy="2209800"/>
          </a:xfrm>
          <a:prstGeom prst="rect">
            <a:avLst/>
          </a:prstGeom>
        </p:spPr>
      </p:pic>
      <p:pic>
        <p:nvPicPr>
          <p:cNvPr id="7" name="Picture 6" descr="A person holding a cell phone&#10;&#10;AI-generated content may be incorrect.">
            <a:extLst>
              <a:ext uri="{FF2B5EF4-FFF2-40B4-BE49-F238E27FC236}">
                <a16:creationId xmlns:a16="http://schemas.microsoft.com/office/drawing/2014/main" id="{CE2F94B4-DF9E-7127-3C70-6F7EF7753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424" y="4112260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680B6-DF73-EA43-318F-689E7BC9E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8DAF-B1A7-14D4-B285-DFF735A3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Demo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209A-BF70-0896-F5CE-07055EFFB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1895" y="1536700"/>
            <a:ext cx="10969942" cy="51511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Flask web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Upload image → Get prediction (Real/Fake + confidence 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Interface designed for easy testing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1BD27-53A4-765A-CA59-5A095569C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12" y="3733800"/>
            <a:ext cx="4056184" cy="213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6F24F3-1D8D-9D73-D0DE-4E2B216FF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2" y="3762248"/>
            <a:ext cx="4034720" cy="21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35814-D0B5-7CC6-E9B0-B18BE4D80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F7F4-EAAA-C617-D304-4A870243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8851-D710-FFDB-30C1-DA8909623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1895" y="1536700"/>
            <a:ext cx="10969942" cy="51511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two working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CNN (initial)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MobileNetV2 + Augmentation (final)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 model performs better and trains faster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Fully functional evaluation + deployment</a:t>
            </a:r>
          </a:p>
          <a:p>
            <a:pPr>
              <a:buNone/>
            </a:pPr>
            <a:r>
              <a:rPr lang="en-US" b="1" dirty="0"/>
              <a:t>Next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Video deepfake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Grad-CAM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Feedback loop for web app</a:t>
            </a:r>
          </a:p>
        </p:txBody>
      </p:sp>
    </p:spTree>
    <p:extLst>
      <p:ext uri="{BB962C8B-B14F-4D97-AF65-F5344CB8AC3E}">
        <p14:creationId xmlns:p14="http://schemas.microsoft.com/office/powerpoint/2010/main" val="397364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FFC0A-8FD7-43BF-A37A-FC829981F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910C-65F4-6463-CF86-52304DDB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2" y="2590800"/>
            <a:ext cx="11734800" cy="2443163"/>
          </a:xfrm>
        </p:spPr>
        <p:txBody>
          <a:bodyPr>
            <a:normAutofit/>
          </a:bodyPr>
          <a:lstStyle/>
          <a:p>
            <a:r>
              <a:rPr lang="en-US" sz="66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5910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Definition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Deepfakes are AI-generated images or videos that look convincingly real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/>
              <a:t>Can be used maliciously to spread misinformation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/>
              <a:t>Goal:</a:t>
            </a:r>
            <a:r>
              <a:rPr lang="en-US" sz="2600" dirty="0"/>
              <a:t> Build a model to classify whether an image is Real or Fake</a:t>
            </a:r>
          </a:p>
        </p:txBody>
      </p:sp>
      <p:pic>
        <p:nvPicPr>
          <p:cNvPr id="1026" name="Picture 2" descr="14 deepfake examples that terrified and amused the internet | Creative Bloq">
            <a:extLst>
              <a:ext uri="{FF2B5EF4-FFF2-40B4-BE49-F238E27FC236}">
                <a16:creationId xmlns:a16="http://schemas.microsoft.com/office/drawing/2014/main" id="{3504DF56-0CF7-CDEA-F2DC-11FB710CE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55" y="4066979"/>
            <a:ext cx="4085767" cy="230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098AED-8553-D241-3ACF-753F8D140CD1}"/>
              </a:ext>
            </a:extLst>
          </p:cNvPr>
          <p:cNvSpPr txBox="1"/>
          <p:nvPr/>
        </p:nvSpPr>
        <p:spPr>
          <a:xfrm>
            <a:off x="1598612" y="6367266"/>
            <a:ext cx="59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Source: </a:t>
            </a:r>
            <a:r>
              <a:rPr lang="en-US" sz="1400" dirty="0">
                <a:hlinkClick r:id="rId3"/>
              </a:rPr>
              <a:t>The best deepfake examples | Creative </a:t>
            </a:r>
            <a:r>
              <a:rPr lang="en-US" sz="1400" dirty="0" err="1">
                <a:hlinkClick r:id="rId3"/>
              </a:rPr>
              <a:t>Bloq</a:t>
            </a: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82698E-824C-294F-44C9-D64E30C47728}"/>
              </a:ext>
            </a:extLst>
          </p:cNvPr>
          <p:cNvSpPr txBox="1"/>
          <p:nvPr/>
        </p:nvSpPr>
        <p:spPr>
          <a:xfrm>
            <a:off x="6780212" y="4960602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Deepfake of famous actor Tom Cruise on TikTok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FD91986-9A13-19B1-1114-A6642E037919}"/>
              </a:ext>
            </a:extLst>
          </p:cNvPr>
          <p:cNvSpPr/>
          <p:nvPr/>
        </p:nvSpPr>
        <p:spPr>
          <a:xfrm>
            <a:off x="5942012" y="5029577"/>
            <a:ext cx="688400" cy="25325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FCC1A-B14F-A41B-194D-9373D22C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Source: Kaggle Dataset (Deepfake and Real Images)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Folder structure: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→ Real / Fake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Validation → Real / Fake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 → Real / Fake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Balanced dataset (~70k real + 70k fake in training set)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190,335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ML Lifecycle Overview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16F0D38-2E1A-4645-E75A-4530BE135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507" y="1498600"/>
            <a:ext cx="10933430" cy="502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Followed the standard ML lifecycle:</a:t>
            </a:r>
          </a:p>
          <a:p>
            <a:pPr marL="952393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Problem Definition</a:t>
            </a:r>
          </a:p>
          <a:p>
            <a:pPr marL="952393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Collection</a:t>
            </a:r>
          </a:p>
          <a:p>
            <a:pPr marL="952393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Preprocessing (OpenCV, resizing, normalization)</a:t>
            </a:r>
          </a:p>
          <a:p>
            <a:pPr marL="952393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Selection (CNN + MobileNetV2)</a:t>
            </a:r>
          </a:p>
          <a:p>
            <a:pPr marL="952393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Training (Augmentation + TL)</a:t>
            </a:r>
          </a:p>
          <a:p>
            <a:pPr marL="952393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Evaluation (Confusion Matrix, F1 Score)</a:t>
            </a:r>
          </a:p>
          <a:p>
            <a:pPr marL="952393" lvl="1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Deployment (Flask Web App)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Approach – CNN from Scratch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969942" cy="44653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a basic CNN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 Conv layers → Flatten → Dense → Dropout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custom OpenCV batch generator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Trained on full dataset (70k real + 70k fake)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Achieved decent results (~94% accuracy)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Provided solid learning but limited long-term flexibility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9EE5D-FE79-E95E-E6FA-E07255637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1131-5C0E-B838-D485-E912D6D3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Preprocessing: Initial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0A273-7426-C492-A9E0-2C4F216EA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932929" cy="44653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OpenCV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Resize images to 128x128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Normalize pixel values to [0, 1]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Images were loaded in batches using a custom generator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was balanced and used as-is (no augmentation)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CC0F4-5A6E-DC66-CB64-336E4A631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012" y="1295912"/>
            <a:ext cx="4343401" cy="487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6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C40CF-42DD-547E-5710-587649A13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5AA1-9A74-81BD-B8CD-0C619953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 &amp; Evaluation (Initial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5DFBC-949F-7747-F966-BA2D7E1B4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1895" y="1536700"/>
            <a:ext cx="10969942" cy="51511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trained using </a:t>
            </a:r>
            <a:r>
              <a:rPr lang="en-US" dirty="0" err="1"/>
              <a:t>Keras</a:t>
            </a:r>
            <a:r>
              <a:rPr lang="en-US" dirty="0"/>
              <a:t> + custom generator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Epochs: 5 | Batch size: 32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Accuracy: ~94%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Precision (Fake): 0.94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Recall (Real): 0.95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F1 Score: 0.94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Could not capture complex patterns well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augmentation → weaker generalization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FA7541-030F-014A-496C-3DD65F450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12" y="2667000"/>
            <a:ext cx="4876800" cy="229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2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CA364-07D4-D56F-6580-D982D061F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AFD1-9312-FC78-F847-6A669FE7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Approach – Transfer Learning + Augmentation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A4972FBC-3D07-E202-371A-63F780208C6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229995" y="1676400"/>
            <a:ext cx="10586809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Froze base layers and added a custom classifier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Introduced real-time data augmentation using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ImageDataGenerator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Flip, shift, zoom, rotation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Aimed for better generalization, speed, and accuracy</a:t>
            </a:r>
          </a:p>
        </p:txBody>
      </p:sp>
    </p:spTree>
    <p:extLst>
      <p:ext uri="{BB962C8B-B14F-4D97-AF65-F5344CB8AC3E}">
        <p14:creationId xmlns:p14="http://schemas.microsoft.com/office/powerpoint/2010/main" val="380969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4921F-2C13-39B9-6D9C-7810B5616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65B6-2961-8CBD-1BA4-D149D1C4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 (Final Model)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DCE23F4-982B-8A53-9B75-F7ADDD298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395" y="886618"/>
            <a:ext cx="8990012" cy="454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ImageDataGenerator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both: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Augmenting training images in real time</a:t>
            </a:r>
          </a:p>
          <a:p>
            <a:pPr marL="914400" marR="0" lvl="1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Rescaling validation images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Batch size: 32 | Image size: 128x128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Same dataset, new processing approach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DEDCB-7220-5DE7-9202-62DA83F11F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113"/>
          <a:stretch/>
        </p:blipFill>
        <p:spPr>
          <a:xfrm>
            <a:off x="7847012" y="3181855"/>
            <a:ext cx="4055745" cy="307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6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53</TotalTime>
  <Words>550</Words>
  <Application>Microsoft Office PowerPoint</Application>
  <PresentationFormat>Custom</PresentationFormat>
  <Paragraphs>105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Tech 16x9</vt:lpstr>
      <vt:lpstr>DeepFake Image Classification</vt:lpstr>
      <vt:lpstr>Problem Definition</vt:lpstr>
      <vt:lpstr>Dataset Overview</vt:lpstr>
      <vt:lpstr>ML Lifecycle Overview</vt:lpstr>
      <vt:lpstr>Initial Approach – CNN from Scratch</vt:lpstr>
      <vt:lpstr>Preprocessing: Initial Model</vt:lpstr>
      <vt:lpstr>Training &amp; Evaluation (Initial Model)</vt:lpstr>
      <vt:lpstr>Final Approach – Transfer Learning + Augmentation</vt:lpstr>
      <vt:lpstr>Preprocessing (Final Model)</vt:lpstr>
      <vt:lpstr>Training &amp; Evaluation (Final Model)</vt:lpstr>
      <vt:lpstr>Real-World Testing</vt:lpstr>
      <vt:lpstr>Demo Web App</vt:lpstr>
      <vt:lpstr>Conclusion &amp;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Uppuluri, Teja (UMKC-Student)</dc:creator>
  <cp:lastModifiedBy>Uppuluri, Teja (UMKC-Student)</cp:lastModifiedBy>
  <cp:revision>5</cp:revision>
  <dcterms:created xsi:type="dcterms:W3CDTF">2025-05-09T02:09:59Z</dcterms:created>
  <dcterms:modified xsi:type="dcterms:W3CDTF">2025-05-09T18:01:13Z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