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3"/>
    <p:sldId id="280" r:id="rId4"/>
    <p:sldId id="281" r:id="rId5"/>
    <p:sldId id="257" r:id="rId6"/>
    <p:sldId id="258" r:id="rId7"/>
    <p:sldId id="259" r:id="rId8"/>
    <p:sldId id="260" r:id="rId9"/>
    <p:sldId id="261" r:id="rId10"/>
    <p:sldId id="262" r:id="rId11"/>
    <p:sldId id="263" r:id="rId12"/>
    <p:sldId id="264" r:id="rId13"/>
    <p:sldId id="265" r:id="rId14"/>
    <p:sldId id="266" r:id="rId15"/>
    <p:sldId id="267" r:id="rId16"/>
    <p:sldId id="282" r:id="rId17"/>
    <p:sldId id="268" r:id="rId18"/>
    <p:sldId id="269" r:id="rId19"/>
    <p:sldId id="271" r:id="rId20"/>
    <p:sldId id="272" r:id="rId21"/>
    <p:sldId id="270" r:id="rId22"/>
    <p:sldId id="273" r:id="rId23"/>
    <p:sldId id="274" r:id="rId24"/>
    <p:sldId id="275" r:id="rId25"/>
    <p:sldId id="279" r:id="rId26"/>
    <p:sldId id="276" r:id="rId27"/>
    <p:sldId id="27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5262" autoAdjust="0"/>
  </p:normalViewPr>
  <p:slideViewPr>
    <p:cSldViewPr>
      <p:cViewPr varScale="1">
        <p:scale>
          <a:sx n="86" d="100"/>
          <a:sy n="86" d="100"/>
        </p:scale>
        <p:origin x="1349" y="173"/>
      </p:cViewPr>
      <p:guideLst>
        <p:guide orient="horz" pos="2159"/>
        <p:guide pos="2880"/>
      </p:guideLst>
    </p:cSldViewPr>
  </p:slideViewPr>
  <p:outlineViewPr>
    <p:cViewPr>
      <p:scale>
        <a:sx n="33" d="100"/>
        <a:sy n="33" d="100"/>
      </p:scale>
      <p:origin x="0" y="-259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5C7DBA-9716-4316-8BC3-46DD286B270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3CC131-6E68-427B-9ABC-AD0924B5D6B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4E59B1-514D-4D96-B578-F1FE821969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A4E59B1-514D-4D96-B578-F1FE8219691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A4E59B1-514D-4D96-B578-F1FE8219691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A4E59B1-514D-4D96-B578-F1FE8219691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95513-DE42-44C5-A31C-7E01E3259803}" type="slidenum">
              <a:rPr lang="en-US" smtClean="0"/>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A4E59B1-514D-4D96-B578-F1FE8219691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A4E59B1-514D-4D96-B578-F1FE8219691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A4E59B1-514D-4D96-B578-F1FE8219691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A4E59B1-514D-4D96-B578-F1FE821969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A4E59B1-514D-4D96-B578-F1FE821969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A4E59B1-514D-4D96-B578-F1FE821969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A4E59B1-514D-4D96-B578-F1FE821969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A4E59B1-514D-4D96-B578-F1FE8219691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85346" y="2912232"/>
            <a:ext cx="3830406" cy="287896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912232"/>
            <a:ext cx="3821518" cy="287896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A4E59B1-514D-4D96-B578-F1FE8219691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4E59B1-514D-4D96-B578-F1FE8219691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E59B1-514D-4D96-B578-F1FE8219691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A4E59B1-514D-4D96-B578-F1FE8219691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A4E59B1-514D-4D96-B578-F1FE82196919}"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595513-DE42-44C5-A31C-7E01E325980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A4E59B1-514D-4D96-B578-F1FE82196919}" type="datetimeFigureOut">
              <a:rPr lang="en-US" smtClean="0"/>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595513-DE42-44C5-A31C-7E01E3259803}"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065" y="186054"/>
            <a:ext cx="8610600" cy="2819401"/>
          </a:xfrm>
        </p:spPr>
        <p:txBody>
          <a:bodyPr/>
          <a:lstStyle/>
          <a:p>
            <a:r>
              <a:rPr lang="en-US" sz="5400" dirty="0"/>
              <a:t>BHARAT SANCHAR NIGAM LIMITED (BSNL) INTER</a:t>
            </a:r>
            <a:r>
              <a:rPr lang="en-GB" sz="5400" dirty="0"/>
              <a:t>N</a:t>
            </a:r>
            <a:r>
              <a:rPr lang="en-US" sz="5400" dirty="0"/>
              <a:t>SHIP</a:t>
            </a:r>
            <a:endParaRPr lang="en-US" sz="5400" dirty="0"/>
          </a:p>
        </p:txBody>
      </p:sp>
      <p:sp>
        <p:nvSpPr>
          <p:cNvPr id="3" name="Subtitle 2"/>
          <p:cNvSpPr>
            <a:spLocks noGrp="1"/>
          </p:cNvSpPr>
          <p:nvPr>
            <p:ph type="subTitle" idx="1"/>
          </p:nvPr>
        </p:nvSpPr>
        <p:spPr/>
        <p:txBody>
          <a:bodyPr>
            <a:normAutofit/>
          </a:bodyPr>
          <a:lstStyle/>
          <a:p>
            <a:r>
              <a:rPr lang="en-US" dirty="0"/>
              <a:t>PRESENTED BY:-</a:t>
            </a:r>
            <a:endParaRPr lang="en-US" dirty="0"/>
          </a:p>
          <a:p>
            <a:r>
              <a:rPr lang="en-US" dirty="0"/>
              <a:t>VENIGALLA SAI TEJA</a:t>
            </a:r>
            <a:endParaRPr lang="en-US" dirty="0"/>
          </a:p>
          <a:p>
            <a:r>
              <a:rPr lang="en-US" dirty="0"/>
              <a:t>RA1611004010270</a:t>
            </a:r>
            <a:endParaRPr lang="en-US" dirty="0"/>
          </a:p>
        </p:txBody>
      </p:sp>
      <p:pic>
        <p:nvPicPr>
          <p:cNvPr id="4" name="Picture 2"/>
          <p:cNvPicPr>
            <a:picLocks noChangeAspect="1" noChangeArrowheads="1"/>
          </p:cNvPicPr>
          <p:nvPr/>
        </p:nvPicPr>
        <p:blipFill>
          <a:blip r:embed="rId1"/>
          <a:srcRect/>
          <a:stretch>
            <a:fillRect/>
          </a:stretch>
        </p:blipFill>
        <p:spPr bwMode="auto">
          <a:xfrm>
            <a:off x="6967220" y="-182880"/>
            <a:ext cx="2057400" cy="1174641"/>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ADDRESSING</a:t>
            </a:r>
            <a:endParaRPr lang="en-US" b="1" dirty="0"/>
          </a:p>
        </p:txBody>
      </p:sp>
      <p:sp>
        <p:nvSpPr>
          <p:cNvPr id="3" name="Content Placeholder 2"/>
          <p:cNvSpPr>
            <a:spLocks noGrp="1"/>
          </p:cNvSpPr>
          <p:nvPr>
            <p:ph idx="1"/>
          </p:nvPr>
        </p:nvSpPr>
        <p:spPr>
          <a:xfrm>
            <a:off x="457200" y="1600200"/>
            <a:ext cx="8382000" cy="5029199"/>
          </a:xfrm>
        </p:spPr>
        <p:txBody>
          <a:bodyPr>
            <a:normAutofit lnSpcReduction="10000"/>
          </a:bodyPr>
          <a:lstStyle/>
          <a:p>
            <a:pPr fontAlgn="base"/>
            <a:r>
              <a:rPr lang="en-US" dirty="0"/>
              <a:t>IPv4 address is divided into two parts:</a:t>
            </a:r>
            <a:endParaRPr lang="en-US" dirty="0"/>
          </a:p>
          <a:p>
            <a:pPr fontAlgn="base"/>
            <a:r>
              <a:rPr lang="en-US" dirty="0"/>
              <a:t>Network ID</a:t>
            </a:r>
            <a:endParaRPr lang="en-US" dirty="0"/>
          </a:p>
          <a:p>
            <a:pPr fontAlgn="base"/>
            <a:r>
              <a:rPr lang="en-US" dirty="0"/>
              <a:t>Host ID</a:t>
            </a:r>
            <a:endParaRPr lang="en-US" dirty="0"/>
          </a:p>
          <a:p>
            <a:pPr fontAlgn="base"/>
            <a:r>
              <a:rPr lang="en-US" b="1" dirty="0"/>
              <a:t>Class A:</a:t>
            </a:r>
            <a:endParaRPr lang="en-US" dirty="0"/>
          </a:p>
          <a:p>
            <a:pPr fontAlgn="base"/>
            <a:r>
              <a:rPr lang="en-US" dirty="0"/>
              <a:t>IP address belonging to class A are assigned to the networks that contain a large number of hosts.</a:t>
            </a:r>
            <a:endParaRPr lang="en-US" dirty="0"/>
          </a:p>
          <a:p>
            <a:pPr fontAlgn="base"/>
            <a:r>
              <a:rPr lang="en-US" dirty="0"/>
              <a:t>The network ID is 8 bits long.</a:t>
            </a:r>
            <a:endParaRPr lang="en-US" dirty="0"/>
          </a:p>
          <a:p>
            <a:pPr fontAlgn="base"/>
            <a:r>
              <a:rPr lang="en-US" dirty="0"/>
              <a:t>The host ID is 24 bits long.</a:t>
            </a:r>
            <a:endParaRPr lang="en-US" dirty="0"/>
          </a:p>
          <a:p>
            <a:pPr fontAlgn="base"/>
            <a:r>
              <a:rPr lang="en-US" dirty="0"/>
              <a:t>2^7= 128 network ID</a:t>
            </a:r>
            <a:endParaRPr lang="en-US" dirty="0"/>
          </a:p>
          <a:p>
            <a:pPr fontAlgn="base"/>
            <a:r>
              <a:rPr lang="en-US" dirty="0"/>
              <a:t>2^24 – 2 = 16,777,214 host ID</a:t>
            </a:r>
            <a:endParaRPr lang="en-US" dirty="0"/>
          </a:p>
          <a:p>
            <a:pPr fontAlgn="base"/>
            <a:r>
              <a:rPr lang="en-US" dirty="0"/>
              <a:t>IP addresses belonging to class A ranges from 1.x.x.x – 126.x.x.x</a:t>
            </a:r>
            <a:endParaRPr lang="en-US" dirty="0"/>
          </a:p>
          <a:p>
            <a:pPr fontAlgn="base"/>
            <a:endParaRPr lang="en-US" dirty="0"/>
          </a:p>
          <a:p>
            <a:pPr fontAlgn="base"/>
            <a:endParaRPr lang="en-US" dirty="0"/>
          </a:p>
          <a:p>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6705600" y="-228600"/>
            <a:ext cx="2438400" cy="139216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50">
        <p:randomBar dir="vert"/>
      </p:transition>
    </mc:Choice>
    <mc:Fallback>
      <p:transition spd="med">
        <p:randomBa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ADDRESSING</a:t>
            </a:r>
            <a:endParaRPr lang="en-US" b="1" dirty="0"/>
          </a:p>
        </p:txBody>
      </p:sp>
      <p:sp>
        <p:nvSpPr>
          <p:cNvPr id="3" name="Content Placeholder 2"/>
          <p:cNvSpPr>
            <a:spLocks noGrp="1"/>
          </p:cNvSpPr>
          <p:nvPr>
            <p:ph idx="1"/>
          </p:nvPr>
        </p:nvSpPr>
        <p:spPr>
          <a:xfrm>
            <a:off x="457200" y="1371600"/>
            <a:ext cx="8458200" cy="5334000"/>
          </a:xfrm>
        </p:spPr>
        <p:txBody>
          <a:bodyPr>
            <a:normAutofit fontScale="70000" lnSpcReduction="20000"/>
          </a:bodyPr>
          <a:lstStyle/>
          <a:p>
            <a:pPr fontAlgn="base"/>
            <a:r>
              <a:rPr lang="en-US" b="1" dirty="0"/>
              <a:t>Class B:</a:t>
            </a:r>
            <a:endParaRPr lang="en-US" dirty="0"/>
          </a:p>
          <a:p>
            <a:pPr fontAlgn="base"/>
            <a:r>
              <a:rPr lang="en-US" dirty="0"/>
              <a:t>IP address belonging to class B are assigned to the networks that ranges from medium-sized to large-sized networks.</a:t>
            </a:r>
            <a:endParaRPr lang="en-US" dirty="0"/>
          </a:p>
          <a:p>
            <a:pPr fontAlgn="base"/>
            <a:r>
              <a:rPr lang="en-US" dirty="0"/>
              <a:t>The network ID is 16 bits long.</a:t>
            </a:r>
            <a:endParaRPr lang="en-US" dirty="0"/>
          </a:p>
          <a:p>
            <a:pPr fontAlgn="base"/>
            <a:r>
              <a:rPr lang="en-US" dirty="0"/>
              <a:t>The host ID is 16 bits long.</a:t>
            </a:r>
            <a:endParaRPr lang="en-US" dirty="0"/>
          </a:p>
          <a:p>
            <a:pPr fontAlgn="base"/>
            <a:r>
              <a:rPr lang="en-US" dirty="0"/>
              <a:t>2^14 = 16384 network address</a:t>
            </a:r>
            <a:endParaRPr lang="en-US" dirty="0"/>
          </a:p>
          <a:p>
            <a:pPr fontAlgn="base"/>
            <a:r>
              <a:rPr lang="en-US" dirty="0"/>
              <a:t>2^16 – 2 = 65534 host address</a:t>
            </a:r>
            <a:endParaRPr lang="en-US" dirty="0"/>
          </a:p>
          <a:p>
            <a:pPr fontAlgn="base"/>
            <a:r>
              <a:rPr lang="en-US" dirty="0"/>
              <a:t>IP addresses belonging to class B ranges from 128.0.x.x – 191.255.x.x.</a:t>
            </a:r>
            <a:endParaRPr lang="en-US" dirty="0"/>
          </a:p>
          <a:p>
            <a:pPr fontAlgn="base"/>
            <a:r>
              <a:rPr lang="en-US" b="1" dirty="0"/>
              <a:t>Class C:</a:t>
            </a:r>
            <a:endParaRPr lang="en-US" dirty="0"/>
          </a:p>
          <a:p>
            <a:pPr fontAlgn="base"/>
            <a:r>
              <a:rPr lang="en-US" dirty="0"/>
              <a:t>IP address belonging to class C are assigned to small-sized networks.</a:t>
            </a:r>
            <a:endParaRPr lang="en-US" dirty="0"/>
          </a:p>
          <a:p>
            <a:pPr lvl="1" fontAlgn="base"/>
            <a:r>
              <a:rPr lang="en-US" dirty="0"/>
              <a:t>The network ID is 24 bits long.</a:t>
            </a:r>
            <a:endParaRPr lang="en-US" dirty="0"/>
          </a:p>
          <a:p>
            <a:pPr lvl="1" fontAlgn="base"/>
            <a:r>
              <a:rPr lang="en-US" dirty="0"/>
              <a:t>The host ID is 8 bits long.</a:t>
            </a:r>
            <a:endParaRPr lang="en-US" dirty="0"/>
          </a:p>
          <a:p>
            <a:pPr fontAlgn="base"/>
            <a:endParaRPr lang="en-US" dirty="0"/>
          </a:p>
          <a:p>
            <a:pPr lvl="1" fontAlgn="base"/>
            <a:r>
              <a:rPr lang="en-US" dirty="0"/>
              <a:t>2^21 = 2097152 network address</a:t>
            </a:r>
            <a:endParaRPr lang="en-US" dirty="0"/>
          </a:p>
          <a:p>
            <a:pPr lvl="1" fontAlgn="base"/>
            <a:r>
              <a:rPr lang="en-US" dirty="0"/>
              <a:t>2^8 – 2 = 254 host address</a:t>
            </a:r>
            <a:endParaRPr lang="en-US" dirty="0"/>
          </a:p>
          <a:p>
            <a:pPr fontAlgn="base"/>
            <a:r>
              <a:rPr lang="en-US" dirty="0"/>
              <a:t>IP addresses belonging to class C ranges from 192.0.0.x – 223.255.255.x.</a:t>
            </a:r>
            <a:endParaRPr lang="en-US" dirty="0"/>
          </a:p>
          <a:p>
            <a:pPr lvl="1" fontAlgn="base"/>
            <a:endParaRPr lang="en-US" dirty="0"/>
          </a:p>
          <a:p>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6705600" y="-228600"/>
            <a:ext cx="2438400" cy="1392167"/>
          </a:xfrm>
          <a:prstGeom prst="rect">
            <a:avLst/>
          </a:prstGeom>
          <a:noFill/>
        </p:spPr>
      </p:pic>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ADDRESSING</a:t>
            </a:r>
            <a:endParaRPr lang="en-US" b="1" dirty="0"/>
          </a:p>
        </p:txBody>
      </p:sp>
      <p:sp>
        <p:nvSpPr>
          <p:cNvPr id="3" name="Content Placeholder 2"/>
          <p:cNvSpPr>
            <a:spLocks noGrp="1"/>
          </p:cNvSpPr>
          <p:nvPr>
            <p:ph idx="1"/>
          </p:nvPr>
        </p:nvSpPr>
        <p:spPr>
          <a:xfrm>
            <a:off x="457200" y="1447800"/>
            <a:ext cx="8382000" cy="5105400"/>
          </a:xfrm>
        </p:spPr>
        <p:txBody>
          <a:bodyPr>
            <a:normAutofit fontScale="85000" lnSpcReduction="10000"/>
          </a:bodyPr>
          <a:lstStyle/>
          <a:p>
            <a:pPr fontAlgn="base"/>
            <a:r>
              <a:rPr lang="en-US" b="1" dirty="0"/>
              <a:t>Class D:</a:t>
            </a:r>
            <a:endParaRPr lang="en-US" dirty="0"/>
          </a:p>
          <a:p>
            <a:pPr fontAlgn="base"/>
            <a:r>
              <a:rPr lang="en-US" dirty="0"/>
              <a:t>IP address belonging to class D are reserved for multi-casting.</a:t>
            </a:r>
            <a:endParaRPr lang="en-US" dirty="0"/>
          </a:p>
          <a:p>
            <a:r>
              <a:rPr lang="en-US" dirty="0"/>
              <a:t>Class D does not posses any sub-net mask. IP addresses belonging to class D ranges from 224.0.0.0 – 239.255.255.255.</a:t>
            </a:r>
            <a:endParaRPr lang="en-US" dirty="0"/>
          </a:p>
          <a:p>
            <a:pPr fontAlgn="base"/>
            <a:r>
              <a:rPr lang="en-US" b="1" dirty="0"/>
              <a:t>Class E:</a:t>
            </a:r>
            <a:endParaRPr lang="en-US" dirty="0"/>
          </a:p>
          <a:p>
            <a:pPr fontAlgn="base"/>
            <a:r>
              <a:rPr lang="en-US" dirty="0"/>
              <a:t>IP addresses belonging to class E are reserved for experimental and research purposes. IP addresses of class E ranges from 240.0.0.0 – 255.255.255.254. This class doesn’t have any sub-net mask.</a:t>
            </a:r>
            <a:endParaRPr lang="en-US" dirty="0"/>
          </a:p>
          <a:p>
            <a:pPr fontAlgn="base"/>
            <a:endParaRPr lang="en-US" dirty="0"/>
          </a:p>
          <a:p>
            <a:pPr fontAlgn="base"/>
            <a:r>
              <a:rPr lang="en-US" dirty="0"/>
              <a:t>Host ID’s are used to identify a host within a network. </a:t>
            </a:r>
            <a:endParaRPr lang="en-US" dirty="0"/>
          </a:p>
          <a:p>
            <a:pPr fontAlgn="base"/>
            <a:r>
              <a:rPr lang="en-US" dirty="0"/>
              <a:t>Within any network, the host ID must be unique to that network.</a:t>
            </a:r>
            <a:endParaRPr lang="en-US" dirty="0"/>
          </a:p>
          <a:p>
            <a:pPr fontAlgn="base"/>
            <a:r>
              <a:rPr lang="en-US" dirty="0"/>
              <a:t>Hosts that are located on the same physical network are identified by the network ID, as all host on the same physical network are assigned the same network ID.</a:t>
            </a:r>
            <a:endParaRPr lang="en-US" dirty="0"/>
          </a:p>
          <a:p>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6705600" y="-228600"/>
            <a:ext cx="2438400" cy="1392167"/>
          </a:xfrm>
          <a:prstGeom prst="rect">
            <a:avLst/>
          </a:prstGeom>
          <a:noFill/>
        </p:spPr>
      </p:pic>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1" y="1343026"/>
            <a:ext cx="7675562" cy="854074"/>
          </a:xfrm>
        </p:spPr>
        <p:txBody>
          <a:bodyPr>
            <a:normAutofit/>
          </a:bodyPr>
          <a:lstStyle/>
          <a:p>
            <a:r>
              <a:rPr lang="en-US" b="1" dirty="0"/>
              <a:t>TABULAR OF IP ADDRESSING</a:t>
            </a:r>
            <a:endParaRPr lang="en-US" b="1" dirty="0"/>
          </a:p>
        </p:txBody>
      </p:sp>
      <p:pic>
        <p:nvPicPr>
          <p:cNvPr id="2050" name="Picture 2" descr="C:\Users\DELL\Downloads\nethostdata.jpg"/>
          <p:cNvPicPr>
            <a:picLocks noGrp="1" noChangeAspect="1" noChangeArrowheads="1"/>
          </p:cNvPicPr>
          <p:nvPr>
            <p:ph idx="1"/>
          </p:nvPr>
        </p:nvPicPr>
        <p:blipFill>
          <a:blip r:embed="rId1"/>
          <a:stretch>
            <a:fillRect/>
          </a:stretch>
        </p:blipFill>
        <p:spPr bwMode="auto">
          <a:xfrm>
            <a:off x="685800" y="2422415"/>
            <a:ext cx="7764463" cy="3041870"/>
          </a:xfrm>
          <a:prstGeom prst="rect">
            <a:avLst/>
          </a:prstGeom>
          <a:noFill/>
        </p:spPr>
      </p:pic>
      <p:pic>
        <p:nvPicPr>
          <p:cNvPr id="4" name="Picture 2" descr="SRM Logo"/>
          <p:cNvPicPr>
            <a:picLocks noChangeAspect="1" noChangeArrowheads="1"/>
          </p:cNvPicPr>
          <p:nvPr/>
        </p:nvPicPr>
        <p:blipFill>
          <a:blip r:embed="rId2"/>
          <a:srcRect/>
          <a:stretch>
            <a:fillRect/>
          </a:stretch>
        </p:blipFill>
        <p:spPr bwMode="auto">
          <a:xfrm>
            <a:off x="6705600" y="-228600"/>
            <a:ext cx="2438400" cy="1392167"/>
          </a:xfrm>
          <a:prstGeom prst="rect">
            <a:avLst/>
          </a:prstGeom>
          <a:noFill/>
        </p:spPr>
      </p:pic>
    </p:spTree>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TELEPHONE EXCHANGE SERVICES</a:t>
            </a:r>
            <a:endParaRPr lang="en-US" b="1" dirty="0"/>
          </a:p>
        </p:txBody>
      </p:sp>
      <p:sp>
        <p:nvSpPr>
          <p:cNvPr id="3" name="Content Placeholder 2"/>
          <p:cNvSpPr>
            <a:spLocks noGrp="1"/>
          </p:cNvSpPr>
          <p:nvPr>
            <p:ph idx="1"/>
          </p:nvPr>
        </p:nvSpPr>
        <p:spPr>
          <a:xfrm>
            <a:off x="457200" y="1524000"/>
            <a:ext cx="8077200" cy="6781800"/>
          </a:xfrm>
        </p:spPr>
        <p:txBody>
          <a:bodyPr>
            <a:noAutofit/>
          </a:bodyPr>
          <a:lstStyle/>
          <a:p>
            <a:pPr fontAlgn="base">
              <a:buNone/>
            </a:pPr>
            <a:r>
              <a:rPr lang="en-US" sz="1800" b="1" dirty="0"/>
              <a:t>       </a:t>
            </a:r>
            <a:endParaRPr lang="en-US" sz="1800" b="1" dirty="0"/>
          </a:p>
          <a:p>
            <a:pPr fontAlgn="base">
              <a:buNone/>
            </a:pPr>
            <a:r>
              <a:rPr lang="en-US" sz="1800" b="1" dirty="0"/>
              <a:t> </a:t>
            </a:r>
            <a:r>
              <a:rPr lang="en-US" sz="1600" b="1" dirty="0"/>
              <a:t>Manual Exchange </a:t>
            </a:r>
            <a:endParaRPr lang="en-US" sz="1600" dirty="0"/>
          </a:p>
          <a:p>
            <a:pPr fontAlgn="base"/>
            <a:r>
              <a:rPr lang="en-US" sz="1400" dirty="0"/>
              <a:t>In this generation, number dialing facility in not available at the customer end. </a:t>
            </a:r>
            <a:endParaRPr lang="en-US" sz="1400" dirty="0"/>
          </a:p>
          <a:p>
            <a:pPr fontAlgn="base"/>
            <a:r>
              <a:rPr lang="en-US" sz="1400" dirty="0"/>
              <a:t>A transmitter, receiver and the ringer equipment is available at Customer premises.</a:t>
            </a:r>
            <a:endParaRPr lang="en-US" sz="1400" dirty="0"/>
          </a:p>
          <a:p>
            <a:pPr fontAlgn="base"/>
            <a:r>
              <a:rPr lang="en-US" sz="1400" dirty="0"/>
              <a:t>Call connectivity will be arranged manually by an operator present in the exchange.</a:t>
            </a:r>
            <a:endParaRPr lang="en-US" sz="1400" dirty="0"/>
          </a:p>
          <a:p>
            <a:pPr fontAlgn="base"/>
            <a:r>
              <a:rPr lang="en-US" sz="1400" dirty="0"/>
              <a:t>The operator feeds the ringing supply from the exchange to the calling customer for giving call alert.</a:t>
            </a:r>
            <a:endParaRPr lang="en-US" sz="1400" dirty="0"/>
          </a:p>
          <a:p>
            <a:pPr fontAlgn="base"/>
            <a:r>
              <a:rPr lang="en-US" sz="1400" dirty="0"/>
              <a:t>After that the operator physically  connects the calling and the called parties.</a:t>
            </a:r>
            <a:endParaRPr lang="en-US" sz="1400" dirty="0"/>
          </a:p>
          <a:p>
            <a:r>
              <a:rPr lang="en-US" sz="1400" dirty="0"/>
              <a:t>Automatic Exchanges</a:t>
            </a:r>
            <a:endParaRPr lang="en-US" sz="1400" b="0" dirty="0"/>
          </a:p>
          <a:p>
            <a:pPr fontAlgn="base"/>
            <a:r>
              <a:rPr lang="en-US" sz="1400" dirty="0"/>
              <a:t>In this generation, complete automatic call connectivity was invented .</a:t>
            </a:r>
            <a:endParaRPr lang="en-US" sz="1400" dirty="0"/>
          </a:p>
          <a:p>
            <a:pPr fontAlgn="base">
              <a:buNone/>
            </a:pPr>
            <a:r>
              <a:rPr lang="en-US" sz="1400" b="1" dirty="0"/>
              <a:t>       Electronic Exchange</a:t>
            </a:r>
            <a:endParaRPr lang="en-US" sz="1400" b="0" dirty="0"/>
          </a:p>
          <a:p>
            <a:pPr fontAlgn="base"/>
            <a:r>
              <a:rPr lang="en-US" sz="1400" dirty="0"/>
              <a:t>With the invention of electronic exchanges the practical difficulties with the automatic exchanges were solved. </a:t>
            </a:r>
            <a:endParaRPr lang="en-US" sz="1400" dirty="0"/>
          </a:p>
          <a:p>
            <a:pPr fontAlgn="base"/>
            <a:r>
              <a:rPr lang="en-US" sz="1400" dirty="0"/>
              <a:t>The customer was provided with lot of advanced features. </a:t>
            </a:r>
            <a:endParaRPr lang="en-US" sz="1400" dirty="0"/>
          </a:p>
          <a:p>
            <a:endParaRPr lang="en-US" sz="1800" dirty="0"/>
          </a:p>
        </p:txBody>
      </p:sp>
      <p:pic>
        <p:nvPicPr>
          <p:cNvPr id="4" name="Picture 2" descr="SRM Logo"/>
          <p:cNvPicPr>
            <a:picLocks noChangeAspect="1" noChangeArrowheads="1"/>
          </p:cNvPicPr>
          <p:nvPr/>
        </p:nvPicPr>
        <p:blipFill>
          <a:blip r:embed="rId1"/>
          <a:srcRect/>
          <a:stretch>
            <a:fillRect/>
          </a:stretch>
        </p:blipFill>
        <p:spPr bwMode="auto">
          <a:xfrm>
            <a:off x="6858000" y="-228600"/>
            <a:ext cx="2286000" cy="1305157"/>
          </a:xfrm>
          <a:prstGeom prst="rect">
            <a:avLst/>
          </a:prstGeom>
          <a:noFill/>
        </p:spPr>
      </p:pic>
    </p:spTree>
  </p:cSld>
  <p:clrMapOvr>
    <a:masterClrMapping/>
  </p:clrMapOvr>
  <p:transition>
    <p:newsfla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GENERATION(1G)</a:t>
            </a:r>
            <a:endParaRPr lang="en-IN" dirty="0"/>
          </a:p>
        </p:txBody>
      </p:sp>
      <p:sp>
        <p:nvSpPr>
          <p:cNvPr id="3" name="Content Placeholder 2"/>
          <p:cNvSpPr>
            <a:spLocks noGrp="1"/>
          </p:cNvSpPr>
          <p:nvPr>
            <p:ph idx="1"/>
          </p:nvPr>
        </p:nvSpPr>
        <p:spPr/>
        <p:txBody>
          <a:bodyPr>
            <a:normAutofit fontScale="77500" lnSpcReduction="20000"/>
          </a:bodyPr>
          <a:lstStyle/>
          <a:p>
            <a:pPr lvl="0"/>
            <a:r>
              <a:rPr lang="en-US" dirty="0"/>
              <a:t>Generation #1 – Analog [</a:t>
            </a:r>
            <a:r>
              <a:rPr lang="en-US" dirty="0">
                <a:solidFill>
                  <a:schemeClr val="tx1">
                    <a:lumMod val="85000"/>
                    <a:lumOff val="15000"/>
                  </a:schemeClr>
                </a:solidFill>
              </a:rPr>
              <a:t>routines for sending voice] </a:t>
            </a:r>
            <a:endParaRPr lang="en-US" b="1" dirty="0">
              <a:solidFill>
                <a:schemeClr val="tx1">
                  <a:lumMod val="85000"/>
                  <a:lumOff val="15000"/>
                </a:schemeClr>
              </a:solidFill>
            </a:endParaRPr>
          </a:p>
          <a:p>
            <a:pPr lvl="0"/>
            <a:r>
              <a:rPr lang="en-US" dirty="0">
                <a:solidFill>
                  <a:schemeClr val="tx1">
                    <a:lumMod val="85000"/>
                    <a:lumOff val="15000"/>
                  </a:schemeClr>
                </a:solidFill>
              </a:rPr>
              <a:t>All systems are incompatible</a:t>
            </a:r>
            <a:endParaRPr lang="en-US" b="1" dirty="0">
              <a:solidFill>
                <a:schemeClr val="tx1">
                  <a:lumMod val="85000"/>
                  <a:lumOff val="15000"/>
                </a:schemeClr>
              </a:solidFill>
            </a:endParaRPr>
          </a:p>
          <a:p>
            <a:pPr lvl="0"/>
            <a:r>
              <a:rPr lang="en-US" dirty="0"/>
              <a:t>No international roaming</a:t>
            </a:r>
            <a:endParaRPr lang="en-US" b="1" dirty="0"/>
          </a:p>
          <a:p>
            <a:pPr lvl="0"/>
            <a:r>
              <a:rPr lang="en-US" dirty="0"/>
              <a:t>Little capacity – cannot accommodate masses of subscribers</a:t>
            </a:r>
            <a:endParaRPr lang="en-US" dirty="0"/>
          </a:p>
          <a:p>
            <a:pPr lvl="0"/>
            <a:r>
              <a:rPr lang="en-US" b="1" dirty="0"/>
              <a:t>SECOND GENERATION(2G):</a:t>
            </a:r>
            <a:endParaRPr lang="en-US" b="1" dirty="0"/>
          </a:p>
          <a:p>
            <a:pPr lvl="0"/>
            <a:r>
              <a:rPr lang="en-US" dirty="0"/>
              <a:t>Generation #2 – digital [voice encoding]</a:t>
            </a:r>
            <a:r>
              <a:rPr lang="en-US" b="1" dirty="0"/>
              <a:t> </a:t>
            </a:r>
            <a:endParaRPr lang="en-US" b="1" dirty="0"/>
          </a:p>
          <a:p>
            <a:pPr lvl="0"/>
            <a:r>
              <a:rPr lang="en-US" dirty="0"/>
              <a:t>Increased capacity</a:t>
            </a:r>
            <a:endParaRPr lang="en-US" b="1" dirty="0"/>
          </a:p>
          <a:p>
            <a:pPr lvl="0"/>
            <a:r>
              <a:rPr lang="en-US" dirty="0"/>
              <a:t>More security</a:t>
            </a:r>
            <a:endParaRPr lang="en-US" b="1" dirty="0"/>
          </a:p>
          <a:p>
            <a:pPr lvl="0"/>
            <a:r>
              <a:rPr lang="en-US" dirty="0"/>
              <a:t>Compatibility</a:t>
            </a:r>
            <a:r>
              <a:rPr lang="en-US" b="1" dirty="0"/>
              <a:t> </a:t>
            </a:r>
            <a:endParaRPr lang="en-US" b="1" dirty="0"/>
          </a:p>
          <a:p>
            <a:pPr lvl="0"/>
            <a:r>
              <a:rPr lang="en-US" dirty="0"/>
              <a:t>Can use TDMA or CDMA for increasing capacity</a:t>
            </a:r>
            <a:endParaRPr lang="en-US" b="1" dirty="0"/>
          </a:p>
          <a:p>
            <a:endParaRPr lang="en-IN" dirty="0"/>
          </a:p>
        </p:txBody>
      </p:sp>
      <p:pic>
        <p:nvPicPr>
          <p:cNvPr id="4" name="Picture 2" descr="SRM Logo"/>
          <p:cNvPicPr>
            <a:picLocks noChangeAspect="1" noChangeArrowheads="1"/>
          </p:cNvPicPr>
          <p:nvPr/>
        </p:nvPicPr>
        <p:blipFill>
          <a:blip r:embed="rId1"/>
          <a:srcRect/>
          <a:stretch>
            <a:fillRect/>
          </a:stretch>
        </p:blipFill>
        <p:spPr bwMode="auto">
          <a:xfrm>
            <a:off x="7010400" y="-228600"/>
            <a:ext cx="2133600" cy="121814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SWITCHING</a:t>
            </a:r>
            <a:endParaRPr lang="en-US" b="1" dirty="0"/>
          </a:p>
        </p:txBody>
      </p:sp>
      <p:sp>
        <p:nvSpPr>
          <p:cNvPr id="3" name="Content Placeholder 2"/>
          <p:cNvSpPr>
            <a:spLocks noGrp="1"/>
          </p:cNvSpPr>
          <p:nvPr>
            <p:ph idx="1"/>
          </p:nvPr>
        </p:nvSpPr>
        <p:spPr>
          <a:xfrm>
            <a:off x="457200" y="1676400"/>
            <a:ext cx="8229600" cy="5029200"/>
          </a:xfrm>
        </p:spPr>
        <p:txBody>
          <a:bodyPr>
            <a:normAutofit fontScale="70000" lnSpcReduction="20000"/>
          </a:bodyPr>
          <a:lstStyle/>
          <a:p>
            <a:r>
              <a:rPr lang="en-US" sz="2600" dirty="0"/>
              <a:t>Switch is defined as Establishing a      Temporary Connection From the calling subscriber to the called Subscriber.</a:t>
            </a:r>
            <a:endParaRPr lang="en-US" sz="2600" b="0" dirty="0"/>
          </a:p>
          <a:p>
            <a:r>
              <a:rPr lang="en-US" sz="2600" dirty="0"/>
              <a:t>Switch is a Device that makes the connection and breaks the connection.</a:t>
            </a:r>
            <a:endParaRPr lang="en-US" sz="2600" b="0" dirty="0"/>
          </a:p>
          <a:p>
            <a:r>
              <a:rPr lang="en-US" sz="2600" dirty="0"/>
              <a:t>Switch is a device that channels incoming data from any of multiple input ports to the specific output that will take the data towards its intended destination.</a:t>
            </a:r>
            <a:endParaRPr lang="en-US" sz="2600" b="0" dirty="0"/>
          </a:p>
          <a:p>
            <a:r>
              <a:rPr lang="en-US" sz="2600" dirty="0"/>
              <a:t>The process performed by a switch is called </a:t>
            </a:r>
            <a:r>
              <a:rPr lang="en-US" sz="2600" b="1" dirty="0"/>
              <a:t>SWITCHING</a:t>
            </a:r>
            <a:r>
              <a:rPr lang="en-US" sz="2600" dirty="0"/>
              <a:t>.</a:t>
            </a:r>
            <a:endParaRPr lang="en-US" sz="2600" dirty="0"/>
          </a:p>
          <a:p>
            <a:r>
              <a:rPr lang="en-US" sz="2600" dirty="0"/>
              <a:t>The interconnection of circuits in order to establish a temporary connection between two or more subscribers is also called as </a:t>
            </a:r>
            <a:r>
              <a:rPr lang="en-US" sz="2600" b="1" dirty="0"/>
              <a:t>SWITCHING</a:t>
            </a:r>
            <a:r>
              <a:rPr lang="en-US" sz="2600" dirty="0"/>
              <a:t>.</a:t>
            </a:r>
            <a:endParaRPr lang="en-US" sz="2600" b="0" dirty="0"/>
          </a:p>
          <a:p>
            <a:pPr fontAlgn="base"/>
            <a:endParaRPr lang="en-US" sz="2600" dirty="0"/>
          </a:p>
          <a:p>
            <a:pPr fontAlgn="base"/>
            <a:r>
              <a:rPr lang="en-US" sz="2600" dirty="0"/>
              <a:t>Switching types</a:t>
            </a:r>
            <a:endParaRPr lang="en-US" sz="2600" dirty="0"/>
          </a:p>
          <a:p>
            <a:pPr lvl="2" fontAlgn="base"/>
            <a:r>
              <a:rPr lang="en-US" dirty="0"/>
              <a:t>Circuit switching</a:t>
            </a:r>
            <a:endParaRPr lang="en-US" dirty="0"/>
          </a:p>
          <a:p>
            <a:pPr lvl="2" fontAlgn="base"/>
            <a:r>
              <a:rPr lang="en-US" dirty="0"/>
              <a:t>packet switching</a:t>
            </a:r>
            <a:endParaRPr lang="en-US" dirty="0"/>
          </a:p>
          <a:p>
            <a:pPr lvl="2" fontAlgn="base"/>
            <a:r>
              <a:rPr lang="en-US" dirty="0"/>
              <a:t>Message switching</a:t>
            </a:r>
            <a:endParaRPr lang="en-US" dirty="0"/>
          </a:p>
          <a:p>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6781800" y="-228600"/>
            <a:ext cx="2362200" cy="1348662"/>
          </a:xfrm>
          <a:prstGeom prst="rect">
            <a:avLst/>
          </a:prstGeom>
          <a:noFill/>
        </p:spPr>
      </p:pic>
    </p:spTree>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SWITCHING</a:t>
            </a:r>
            <a:endParaRPr lang="en-US" b="1" dirty="0"/>
          </a:p>
        </p:txBody>
      </p:sp>
      <p:sp>
        <p:nvSpPr>
          <p:cNvPr id="3" name="Content Placeholder 2"/>
          <p:cNvSpPr>
            <a:spLocks noGrp="1"/>
          </p:cNvSpPr>
          <p:nvPr>
            <p:ph idx="1"/>
          </p:nvPr>
        </p:nvSpPr>
        <p:spPr/>
        <p:txBody>
          <a:bodyPr>
            <a:normAutofit fontScale="55000" lnSpcReduction="20000"/>
          </a:bodyPr>
          <a:lstStyle/>
          <a:p>
            <a:r>
              <a:rPr lang="en-US" b="1" u="sng" dirty="0"/>
              <a:t>Circuit Switching</a:t>
            </a:r>
            <a:endParaRPr lang="en-US" b="1" u="sng" dirty="0"/>
          </a:p>
          <a:p>
            <a:pPr fontAlgn="base"/>
            <a:r>
              <a:rPr lang="en-US" dirty="0"/>
              <a:t>Dedicated communication path established for the entire duration of the conversation</a:t>
            </a:r>
            <a:endParaRPr lang="en-US" dirty="0"/>
          </a:p>
          <a:p>
            <a:pPr fontAlgn="base"/>
            <a:r>
              <a:rPr lang="en-US" dirty="0"/>
              <a:t>e.g. telephone network</a:t>
            </a:r>
            <a:endParaRPr lang="en-US" dirty="0"/>
          </a:p>
          <a:p>
            <a:endParaRPr lang="en-US" b="1" u="sng" dirty="0"/>
          </a:p>
          <a:p>
            <a:r>
              <a:rPr lang="en-US" b="1" u="sng" dirty="0"/>
              <a:t>Packet Switching</a:t>
            </a:r>
            <a:endParaRPr lang="en-US" b="1" u="sng" dirty="0"/>
          </a:p>
          <a:p>
            <a:pPr fontAlgn="base"/>
            <a:r>
              <a:rPr lang="en-US" dirty="0"/>
              <a:t>Data sent out in sequence</a:t>
            </a:r>
            <a:endParaRPr lang="en-US" dirty="0"/>
          </a:p>
          <a:p>
            <a:pPr fontAlgn="base"/>
            <a:r>
              <a:rPr lang="en-US" dirty="0"/>
              <a:t>Small chunks (packets) of data at a time</a:t>
            </a:r>
            <a:endParaRPr lang="en-US" dirty="0"/>
          </a:p>
          <a:p>
            <a:pPr fontAlgn="base"/>
            <a:r>
              <a:rPr lang="en-US" dirty="0"/>
              <a:t>Packets passed from node to node between source and destination</a:t>
            </a:r>
            <a:endParaRPr lang="en-US" dirty="0"/>
          </a:p>
          <a:p>
            <a:pPr fontAlgn="base"/>
            <a:r>
              <a:rPr lang="en-US" dirty="0"/>
              <a:t>E.g. computer to computer communications</a:t>
            </a:r>
            <a:endParaRPr lang="en-US" dirty="0"/>
          </a:p>
          <a:p>
            <a:pPr fontAlgn="base"/>
            <a:endParaRPr lang="en-US" b="1" u="sng" dirty="0"/>
          </a:p>
          <a:p>
            <a:pPr fontAlgn="base"/>
            <a:r>
              <a:rPr lang="en-US" b="1" u="sng" dirty="0"/>
              <a:t>Message Switching</a:t>
            </a:r>
            <a:endParaRPr lang="en-US" b="1" u="sng" dirty="0"/>
          </a:p>
          <a:p>
            <a:pPr fontAlgn="base"/>
            <a:r>
              <a:rPr lang="en-US" dirty="0"/>
              <a:t>The switching network sets up a temporary connection between two or more exchange terminations and ensures transmission of signals (speech &amp; data) between these terminations in digital form with reliable accuracy. </a:t>
            </a:r>
            <a:endParaRPr lang="en-US" dirty="0"/>
          </a:p>
          <a:p>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6391275" y="-228600"/>
            <a:ext cx="2752725" cy="1571626"/>
          </a:xfrm>
          <a:prstGeom prst="rect">
            <a:avLst/>
          </a:prstGeom>
          <a:noFill/>
        </p:spPr>
      </p:pic>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CABLES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External Plant –Different  stages</a:t>
            </a:r>
            <a:endParaRPr lang="en-US" b="0" dirty="0"/>
          </a:p>
          <a:p>
            <a:pPr fontAlgn="base"/>
            <a:r>
              <a:rPr lang="en-US" dirty="0"/>
              <a:t>MDF(Main Distribution Frame)</a:t>
            </a:r>
            <a:endParaRPr lang="en-US" dirty="0"/>
          </a:p>
          <a:p>
            <a:pPr fontAlgn="base"/>
            <a:r>
              <a:rPr lang="en-US" dirty="0"/>
              <a:t>Primary Cable</a:t>
            </a:r>
            <a:endParaRPr lang="en-US" dirty="0"/>
          </a:p>
          <a:p>
            <a:pPr fontAlgn="base"/>
            <a:r>
              <a:rPr lang="en-US" dirty="0"/>
              <a:t>Pillar</a:t>
            </a:r>
            <a:endParaRPr lang="en-US" dirty="0"/>
          </a:p>
          <a:p>
            <a:pPr fontAlgn="base"/>
            <a:r>
              <a:rPr lang="en-US" dirty="0"/>
              <a:t>Secondary cable</a:t>
            </a:r>
            <a:endParaRPr lang="en-US" dirty="0"/>
          </a:p>
          <a:p>
            <a:pPr fontAlgn="base"/>
            <a:r>
              <a:rPr lang="en-US" dirty="0"/>
              <a:t>DP(Distribution Point)</a:t>
            </a:r>
            <a:endParaRPr lang="en-US" dirty="0"/>
          </a:p>
          <a:p>
            <a:pPr fontAlgn="base"/>
            <a:r>
              <a:rPr lang="en-US" dirty="0"/>
              <a:t>Drop wire/Service wire</a:t>
            </a:r>
            <a:endParaRPr lang="en-US" dirty="0"/>
          </a:p>
          <a:p>
            <a:pPr fontAlgn="base"/>
            <a:r>
              <a:rPr lang="en-US" dirty="0"/>
              <a:t>LJU(Line Jack Unit)/Rosette box</a:t>
            </a:r>
            <a:endParaRPr lang="en-US" dirty="0"/>
          </a:p>
          <a:p>
            <a:pPr fontAlgn="base"/>
            <a:r>
              <a:rPr lang="en-US" dirty="0"/>
              <a:t>PBT(Push Button Telephone Instrument)</a:t>
            </a:r>
            <a:endParaRPr lang="en-US" dirty="0"/>
          </a:p>
          <a:p>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6781800" y="-228600"/>
            <a:ext cx="2362200" cy="1348662"/>
          </a:xfrm>
          <a:prstGeom prst="rect">
            <a:avLst/>
          </a:prstGeom>
          <a:noFill/>
        </p:spPr>
      </p:pic>
    </p:spTree>
  </p:cSld>
  <p:clrMapOvr>
    <a:masterClrMapping/>
  </p:clrMapOvr>
  <p:transition>
    <p:split orient="vert"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FUNCTIONING OF EXTERNAL CABLES</a:t>
            </a:r>
            <a:endParaRPr lang="en-US" b="1" dirty="0"/>
          </a:p>
        </p:txBody>
      </p:sp>
      <p:pic>
        <p:nvPicPr>
          <p:cNvPr id="3074" name="Picture 2" descr="C:\Users\DELL\Downloads\unnamed.png"/>
          <p:cNvPicPr>
            <a:picLocks noGrp="1" noChangeAspect="1" noChangeArrowheads="1"/>
          </p:cNvPicPr>
          <p:nvPr>
            <p:ph idx="1"/>
          </p:nvPr>
        </p:nvPicPr>
        <p:blipFill>
          <a:blip r:embed="rId1"/>
          <a:stretch>
            <a:fillRect/>
          </a:stretch>
        </p:blipFill>
        <p:spPr bwMode="auto">
          <a:xfrm>
            <a:off x="2330469" y="2095500"/>
            <a:ext cx="4475124" cy="3695700"/>
          </a:xfrm>
          <a:prstGeom prst="rect">
            <a:avLst/>
          </a:prstGeom>
          <a:noFill/>
        </p:spPr>
      </p:pic>
      <p:pic>
        <p:nvPicPr>
          <p:cNvPr id="4" name="Picture 2" descr="SRM Logo"/>
          <p:cNvPicPr>
            <a:picLocks noChangeAspect="1" noChangeArrowheads="1"/>
          </p:cNvPicPr>
          <p:nvPr/>
        </p:nvPicPr>
        <p:blipFill>
          <a:blip r:embed="rId2"/>
          <a:srcRect/>
          <a:stretch>
            <a:fillRect/>
          </a:stretch>
        </p:blipFill>
        <p:spPr bwMode="auto">
          <a:xfrm>
            <a:off x="7162800" y="-228600"/>
            <a:ext cx="1981200" cy="1131136"/>
          </a:xfrm>
          <a:prstGeom prst="rect">
            <a:avLst/>
          </a:prstGeom>
          <a:noFill/>
        </p:spPr>
      </p:pic>
    </p:spTree>
  </p:cSld>
  <p:clrMapOvr>
    <a:masterClrMapping/>
  </p:clrMapOvr>
  <p:transition>
    <p:spli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endParaRPr lang="en-IN" dirty="0"/>
          </a:p>
        </p:txBody>
      </p:sp>
      <p:sp>
        <p:nvSpPr>
          <p:cNvPr id="3" name="Content Placeholder 2"/>
          <p:cNvSpPr>
            <a:spLocks noGrp="1"/>
          </p:cNvSpPr>
          <p:nvPr>
            <p:ph idx="1"/>
          </p:nvPr>
        </p:nvSpPr>
        <p:spPr/>
        <p:txBody>
          <a:bodyPr>
            <a:normAutofit lnSpcReduction="10000"/>
          </a:bodyPr>
          <a:lstStyle/>
          <a:p>
            <a:r>
              <a:rPr lang="en-US" dirty="0"/>
              <a:t>After providing it for 160 years, BSNL discontinued its telegraph service on 15 July 2013. It began delivering telegrams to the public in February 1855; this service was upgraded to a web-based messaging system in 2010 and had been offered through 182 telegraph offices across India.</a:t>
            </a:r>
            <a:endParaRPr lang="en-US" dirty="0"/>
          </a:p>
          <a:p>
            <a:r>
              <a:rPr lang="en-US" dirty="0"/>
              <a:t>It was incorporated on 15 September 2000 and assumed the business of providing telecom services and network management from the erstwhile Central Government Departments of Telecom Services (DTS) and Telecom Operations (DTO) as of 1 October 2000</a:t>
            </a:r>
            <a:endParaRPr lang="en-IN" dirty="0"/>
          </a:p>
        </p:txBody>
      </p:sp>
      <p:pic>
        <p:nvPicPr>
          <p:cNvPr id="4" name="Picture 2" descr="SRM Logo"/>
          <p:cNvPicPr>
            <a:picLocks noChangeAspect="1" noChangeArrowheads="1"/>
          </p:cNvPicPr>
          <p:nvPr/>
        </p:nvPicPr>
        <p:blipFill>
          <a:blip r:embed="rId1"/>
          <a:srcRect/>
          <a:stretch>
            <a:fillRect/>
          </a:stretch>
        </p:blipFill>
        <p:spPr bwMode="auto">
          <a:xfrm>
            <a:off x="7010400" y="-228600"/>
            <a:ext cx="2133600" cy="1218146"/>
          </a:xfrm>
          <a:prstGeom prst="rect">
            <a:avLst/>
          </a:prstGeom>
          <a:noFill/>
        </p:spPr>
      </p:pic>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CABLES</a:t>
            </a:r>
            <a:endParaRPr lang="en-US" b="1" dirty="0"/>
          </a:p>
        </p:txBody>
      </p:sp>
      <p:sp>
        <p:nvSpPr>
          <p:cNvPr id="3" name="Content Placeholder 2"/>
          <p:cNvSpPr>
            <a:spLocks noGrp="1"/>
          </p:cNvSpPr>
          <p:nvPr>
            <p:ph idx="1"/>
          </p:nvPr>
        </p:nvSpPr>
        <p:spPr/>
        <p:txBody>
          <a:bodyPr>
            <a:normAutofit fontScale="62500" lnSpcReduction="20000"/>
          </a:bodyPr>
          <a:lstStyle/>
          <a:p>
            <a:pPr fontAlgn="base"/>
            <a:br>
              <a:rPr lang="en-US" b="0" dirty="0"/>
            </a:br>
            <a:r>
              <a:rPr lang="en-US" dirty="0"/>
              <a:t>MDF is starting location from which the UG cable will be arranged to the customers. </a:t>
            </a:r>
            <a:endParaRPr lang="en-US" dirty="0"/>
          </a:p>
          <a:p>
            <a:pPr fontAlgn="base"/>
            <a:r>
              <a:rPr lang="en-US" dirty="0"/>
              <a:t>MDF can separated as two parts.</a:t>
            </a:r>
            <a:endParaRPr lang="en-US" dirty="0"/>
          </a:p>
          <a:p>
            <a:r>
              <a:rPr lang="en-US" dirty="0"/>
              <a:t>    LINE SIDE   and EXCHANGE SIDE</a:t>
            </a:r>
            <a:endParaRPr lang="en-US" b="0" dirty="0"/>
          </a:p>
          <a:p>
            <a:pPr fontAlgn="base"/>
            <a:br>
              <a:rPr lang="en-US" dirty="0"/>
            </a:br>
            <a:r>
              <a:rPr lang="en-US" dirty="0"/>
              <a:t>PILLARs are the intermediate testing boxes where the primary and distribution cable terminates.</a:t>
            </a:r>
            <a:endParaRPr lang="en-US" dirty="0"/>
          </a:p>
          <a:p>
            <a:pPr fontAlgn="base"/>
            <a:r>
              <a:rPr lang="en-US" dirty="0"/>
              <a:t>U/G cables that connect the MDF and pillars are called </a:t>
            </a:r>
            <a:r>
              <a:rPr lang="en-US" u="sng" dirty="0"/>
              <a:t>as Primary cables.</a:t>
            </a:r>
            <a:endParaRPr lang="en-US" dirty="0"/>
          </a:p>
          <a:p>
            <a:pPr fontAlgn="base"/>
            <a:r>
              <a:rPr lang="en-US" dirty="0"/>
              <a:t>U/G cables that connect the pillar and the DPs (Distribution Point) in that pillar area are called as </a:t>
            </a:r>
            <a:r>
              <a:rPr lang="en-US" u="sng" dirty="0"/>
              <a:t>Distribution cables. </a:t>
            </a:r>
            <a:endParaRPr lang="en-US" dirty="0"/>
          </a:p>
          <a:p>
            <a:pPr fontAlgn="base"/>
            <a:r>
              <a:rPr lang="en-US" u="sng" dirty="0" err="1"/>
              <a:t>ternal</a:t>
            </a:r>
            <a:r>
              <a:rPr lang="en-US" u="sng" dirty="0"/>
              <a:t> DPs/wall </a:t>
            </a:r>
            <a:r>
              <a:rPr lang="en-US" u="sng" dirty="0" err="1"/>
              <a:t>mountingDPs</a:t>
            </a:r>
            <a:r>
              <a:rPr lang="en-US" dirty="0"/>
              <a:t>: DPs erected with in Building or </a:t>
            </a:r>
            <a:r>
              <a:rPr lang="en-US" dirty="0" err="1"/>
              <a:t>Appartments</a:t>
            </a:r>
            <a:r>
              <a:rPr lang="en-US" dirty="0"/>
              <a:t> of multi-stored </a:t>
            </a:r>
            <a:r>
              <a:rPr lang="en-US" dirty="0" err="1"/>
              <a:t>bldgs</a:t>
            </a:r>
            <a:r>
              <a:rPr lang="en-US" dirty="0"/>
              <a:t> or grouped houses.</a:t>
            </a:r>
            <a:endParaRPr lang="en-US" dirty="0"/>
          </a:p>
          <a:p>
            <a:pPr fontAlgn="base"/>
            <a:r>
              <a:rPr lang="en-US" u="sng" dirty="0"/>
              <a:t>Capacities of DPs: </a:t>
            </a:r>
            <a:r>
              <a:rPr lang="en-US" dirty="0"/>
              <a:t>having capacities of 5,10,20  pairs.</a:t>
            </a:r>
            <a:endParaRPr lang="en-US" dirty="0"/>
          </a:p>
          <a:p>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6705600" y="-228600"/>
            <a:ext cx="2438400" cy="1392167"/>
          </a:xfrm>
          <a:prstGeom prst="rect">
            <a:avLst/>
          </a:prstGeom>
          <a:noFill/>
        </p:spPr>
      </p:pic>
    </p:spTree>
  </p:cSld>
  <p:clrMapOvr>
    <a:masterClrMapping/>
  </p:clrMapOvr>
  <p:transition>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CABLES</a:t>
            </a:r>
            <a:endParaRPr lang="en-US" b="1" dirty="0"/>
          </a:p>
        </p:txBody>
      </p:sp>
      <p:sp>
        <p:nvSpPr>
          <p:cNvPr id="3" name="Content Placeholder 2"/>
          <p:cNvSpPr>
            <a:spLocks noGrp="1"/>
          </p:cNvSpPr>
          <p:nvPr>
            <p:ph idx="1"/>
          </p:nvPr>
        </p:nvSpPr>
        <p:spPr>
          <a:xfrm>
            <a:off x="457200" y="1600200"/>
            <a:ext cx="8229600" cy="4678363"/>
          </a:xfrm>
        </p:spPr>
        <p:txBody>
          <a:bodyPr>
            <a:normAutofit lnSpcReduction="10000"/>
          </a:bodyPr>
          <a:lstStyle/>
          <a:p>
            <a:r>
              <a:rPr lang="en-US" b="1" u="sng" dirty="0"/>
              <a:t>BASING ON construction </a:t>
            </a:r>
            <a:endParaRPr lang="en-US" b="1" dirty="0"/>
          </a:p>
          <a:p>
            <a:pPr fontAlgn="base"/>
            <a:r>
              <a:rPr lang="en-US" b="1" u="sng" dirty="0" err="1"/>
              <a:t>Armoured</a:t>
            </a:r>
            <a:r>
              <a:rPr lang="en-US" u="sng" dirty="0"/>
              <a:t>- </a:t>
            </a:r>
            <a:r>
              <a:rPr lang="en-US" dirty="0"/>
              <a:t>protection layers of </a:t>
            </a:r>
            <a:r>
              <a:rPr lang="en-US" dirty="0" err="1"/>
              <a:t>Aluminium</a:t>
            </a:r>
            <a:r>
              <a:rPr lang="en-US" dirty="0"/>
              <a:t> ,Steel tapes and outer strong PVC sheath will be available to protect the cable.</a:t>
            </a:r>
            <a:endParaRPr lang="en-US" dirty="0"/>
          </a:p>
          <a:p>
            <a:r>
              <a:rPr lang="en-US" dirty="0"/>
              <a:t>Being used  as U/G cable</a:t>
            </a:r>
            <a:endParaRPr lang="en-US" b="0" dirty="0"/>
          </a:p>
          <a:p>
            <a:pPr fontAlgn="base"/>
            <a:r>
              <a:rPr lang="en-US" b="1" u="sng" dirty="0" err="1"/>
              <a:t>Unarmoured</a:t>
            </a:r>
            <a:r>
              <a:rPr lang="en-US" u="sng" dirty="0"/>
              <a:t> – </a:t>
            </a:r>
            <a:r>
              <a:rPr lang="en-US" dirty="0"/>
              <a:t>PVC outer jacket and steel tapes </a:t>
            </a:r>
            <a:r>
              <a:rPr lang="en-US" dirty="0" err="1"/>
              <a:t>wijj</a:t>
            </a:r>
            <a:r>
              <a:rPr lang="en-US" dirty="0"/>
              <a:t> not be available and are being used in available U/G PVC DUCT systems only(duct will protect the cable)</a:t>
            </a:r>
            <a:endParaRPr lang="en-US" dirty="0"/>
          </a:p>
          <a:p>
            <a:r>
              <a:rPr lang="en-US" dirty="0"/>
              <a:t>Manholes (RCC Chambers)will be constructed for every 200 </a:t>
            </a:r>
            <a:r>
              <a:rPr lang="en-US" dirty="0" err="1"/>
              <a:t>mts</a:t>
            </a:r>
            <a:r>
              <a:rPr lang="en-US" dirty="0"/>
              <a:t> to draw the cables through ducts.</a:t>
            </a:r>
            <a:endParaRPr lang="en-US" b="0" dirty="0"/>
          </a:p>
          <a:p>
            <a:r>
              <a:rPr lang="en-US" dirty="0"/>
              <a:t>Generally only Higher Capacities of cables that too in Highly busy &amp; concentrated areas to avoid frequent digging of Roads</a:t>
            </a:r>
            <a:endParaRPr lang="en-US" b="0" dirty="0"/>
          </a:p>
        </p:txBody>
      </p:sp>
      <p:pic>
        <p:nvPicPr>
          <p:cNvPr id="4" name="Picture 2" descr="SRM Logo"/>
          <p:cNvPicPr>
            <a:picLocks noChangeAspect="1" noChangeArrowheads="1"/>
          </p:cNvPicPr>
          <p:nvPr/>
        </p:nvPicPr>
        <p:blipFill>
          <a:blip r:embed="rId1"/>
          <a:srcRect/>
          <a:stretch>
            <a:fillRect/>
          </a:stretch>
        </p:blipFill>
        <p:spPr bwMode="auto">
          <a:xfrm>
            <a:off x="6934200" y="-228600"/>
            <a:ext cx="2209800" cy="1261651"/>
          </a:xfrm>
          <a:prstGeom prst="rect">
            <a:avLst/>
          </a:prstGeom>
          <a:noFill/>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EXTERNAL CABLES </a:t>
            </a:r>
            <a:endParaRPr lang="en-US" b="1" dirty="0"/>
          </a:p>
        </p:txBody>
      </p:sp>
      <p:sp>
        <p:nvSpPr>
          <p:cNvPr id="3" name="Content Placeholder 2"/>
          <p:cNvSpPr>
            <a:spLocks noGrp="1"/>
          </p:cNvSpPr>
          <p:nvPr>
            <p:ph idx="1"/>
          </p:nvPr>
        </p:nvSpPr>
        <p:spPr>
          <a:xfrm>
            <a:off x="457200" y="1447800"/>
            <a:ext cx="8305800" cy="5410200"/>
          </a:xfrm>
        </p:spPr>
        <p:txBody>
          <a:bodyPr>
            <a:normAutofit fontScale="77500" lnSpcReduction="20000"/>
          </a:bodyPr>
          <a:lstStyle/>
          <a:p>
            <a:r>
              <a:rPr lang="en-US" b="1" u="sng" dirty="0"/>
              <a:t>Type of Insulation</a:t>
            </a:r>
            <a:endParaRPr lang="en-US" b="1" dirty="0"/>
          </a:p>
          <a:p>
            <a:pPr fontAlgn="base"/>
            <a:r>
              <a:rPr lang="en-US" b="1" u="sng" dirty="0"/>
              <a:t>Paper Insulated </a:t>
            </a:r>
            <a:r>
              <a:rPr lang="en-US" b="1" u="sng" dirty="0" err="1"/>
              <a:t>coppercore</a:t>
            </a:r>
            <a:r>
              <a:rPr lang="en-US" b="1" u="sng" dirty="0"/>
              <a:t> </a:t>
            </a:r>
            <a:r>
              <a:rPr lang="en-US" u="sng" dirty="0"/>
              <a:t>–</a:t>
            </a:r>
            <a:r>
              <a:rPr lang="en-US" dirty="0"/>
              <a:t> Paper insulation &amp; lead sheath for protection .Now a days not at all being used – heavy expensive due to lead sheath</a:t>
            </a:r>
            <a:r>
              <a:rPr lang="en-US" u="sng" dirty="0"/>
              <a:t> </a:t>
            </a:r>
            <a:endParaRPr lang="en-US" dirty="0"/>
          </a:p>
          <a:p>
            <a:r>
              <a:rPr lang="en-US" b="1" u="sng" dirty="0"/>
              <a:t>PIJF(Polythene Insulated Jelly filled Cable) </a:t>
            </a:r>
            <a:r>
              <a:rPr lang="en-US" u="sng" dirty="0"/>
              <a:t>–</a:t>
            </a:r>
            <a:r>
              <a:rPr lang="en-US" dirty="0"/>
              <a:t>  presently using in BSNL –     polythene Insulated &amp; PVC as sheath for protection.  </a:t>
            </a:r>
            <a:endParaRPr lang="en-US" b="0" dirty="0"/>
          </a:p>
          <a:p>
            <a:r>
              <a:rPr lang="en-US" dirty="0"/>
              <a:t>less expensive – easy laying &amp;maintenance – identification and counting also easily remember Whereas in paper the counting is somewhat difficult and colors on paper will become pale after some time and also due to water entry.</a:t>
            </a:r>
            <a:endParaRPr lang="en-US" b="0" dirty="0"/>
          </a:p>
          <a:p>
            <a:pPr fontAlgn="base"/>
            <a:r>
              <a:rPr lang="en-US" b="1" u="sng" dirty="0"/>
              <a:t>Local Cable- </a:t>
            </a:r>
            <a:r>
              <a:rPr lang="en-US" u="sng" dirty="0"/>
              <a:t> </a:t>
            </a:r>
            <a:r>
              <a:rPr lang="en-US" dirty="0"/>
              <a:t>of gauge 4 lbs &amp; 6 ½ lbs</a:t>
            </a:r>
            <a:endParaRPr lang="en-US" dirty="0"/>
          </a:p>
          <a:p>
            <a:pPr fontAlgn="base"/>
            <a:r>
              <a:rPr lang="en-US" b="1" dirty="0"/>
              <a:t>Inner Zone</a:t>
            </a:r>
            <a:r>
              <a:rPr lang="en-US" dirty="0"/>
              <a:t>- direct MDF-</a:t>
            </a:r>
            <a:r>
              <a:rPr lang="en-US" dirty="0" err="1"/>
              <a:t>upto</a:t>
            </a:r>
            <a:r>
              <a:rPr lang="en-US" dirty="0"/>
              <a:t> a radius of 500 </a:t>
            </a:r>
            <a:r>
              <a:rPr lang="en-US" dirty="0" err="1"/>
              <a:t>mts</a:t>
            </a:r>
            <a:r>
              <a:rPr lang="en-US" dirty="0"/>
              <a:t> – 100pr/200pr</a:t>
            </a:r>
            <a:endParaRPr lang="en-US" dirty="0"/>
          </a:p>
          <a:p>
            <a:pPr fontAlgn="base"/>
            <a:r>
              <a:rPr lang="en-US" dirty="0"/>
              <a:t> </a:t>
            </a:r>
            <a:r>
              <a:rPr lang="en-US" b="1" dirty="0"/>
              <a:t>Primary Cable</a:t>
            </a:r>
            <a:r>
              <a:rPr lang="en-US" dirty="0"/>
              <a:t> – 400pr,600pr,800pr,1000pr,1200,1600,2000pr</a:t>
            </a:r>
            <a:endParaRPr lang="en-US" dirty="0"/>
          </a:p>
          <a:p>
            <a:pPr fontAlgn="base"/>
            <a:r>
              <a:rPr lang="en-US" dirty="0"/>
              <a:t> </a:t>
            </a:r>
            <a:r>
              <a:rPr lang="en-US" b="1" dirty="0"/>
              <a:t>Secondary Cables</a:t>
            </a:r>
            <a:r>
              <a:rPr lang="en-US" dirty="0"/>
              <a:t>-20pr,50pr,100pr</a:t>
            </a:r>
            <a:endParaRPr lang="en-US" dirty="0"/>
          </a:p>
          <a:p>
            <a:pPr fontAlgn="base"/>
            <a:r>
              <a:rPr lang="en-US" b="1" u="sng" dirty="0"/>
              <a:t>Junction Cable</a:t>
            </a:r>
            <a:r>
              <a:rPr lang="en-US" u="sng" dirty="0"/>
              <a:t>-</a:t>
            </a:r>
            <a:r>
              <a:rPr lang="en-US" dirty="0"/>
              <a:t>Between two local exchanges of same city/town </a:t>
            </a:r>
            <a:endParaRPr lang="en-US" dirty="0"/>
          </a:p>
          <a:p>
            <a:r>
              <a:rPr lang="en-US" dirty="0"/>
              <a:t>capacity-20pr/10lbs,40pr/10lbs,50/10lbs, of distance between5-10km </a:t>
            </a:r>
            <a:endParaRPr lang="en-US" b="0" dirty="0"/>
          </a:p>
          <a:p>
            <a:pPr fontAlgn="base"/>
            <a:r>
              <a:rPr lang="en-US" b="1" u="sng" dirty="0"/>
              <a:t>Trunk Cable</a:t>
            </a:r>
            <a:r>
              <a:rPr lang="en-US" b="1" dirty="0"/>
              <a:t> </a:t>
            </a:r>
            <a:r>
              <a:rPr lang="en-US" dirty="0"/>
              <a:t>– cable </a:t>
            </a:r>
            <a:r>
              <a:rPr lang="en-US" dirty="0" err="1"/>
              <a:t>betaween</a:t>
            </a:r>
            <a:r>
              <a:rPr lang="en-US" dirty="0"/>
              <a:t> two different cities/towns of 10-20km distances</a:t>
            </a:r>
            <a:endParaRPr lang="en-US" dirty="0"/>
          </a:p>
          <a:p>
            <a:r>
              <a:rPr lang="en-US" dirty="0"/>
              <a:t>Capacity/Gauge- 20pr/20lbs, 10pr/40lbs, 20pr/40lbs</a:t>
            </a:r>
            <a:endParaRPr lang="en-US" b="0" dirty="0"/>
          </a:p>
        </p:txBody>
      </p:sp>
      <p:pic>
        <p:nvPicPr>
          <p:cNvPr id="4" name="Picture 2" descr="SRM Logo"/>
          <p:cNvPicPr>
            <a:picLocks noChangeAspect="1" noChangeArrowheads="1"/>
          </p:cNvPicPr>
          <p:nvPr/>
        </p:nvPicPr>
        <p:blipFill>
          <a:blip r:embed="rId1"/>
          <a:srcRect/>
          <a:stretch>
            <a:fillRect/>
          </a:stretch>
        </p:blipFill>
        <p:spPr bwMode="auto">
          <a:xfrm>
            <a:off x="7008554" y="-228600"/>
            <a:ext cx="2135446" cy="1219200"/>
          </a:xfrm>
          <a:prstGeom prst="rect">
            <a:avLst/>
          </a:prstGeom>
          <a:noFill/>
        </p:spPr>
      </p:pic>
    </p:spTree>
  </p:cSld>
  <p:clrMapOvr>
    <a:masterClrMapping/>
  </p:clrMapOvr>
  <p:transition>
    <p:pull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ROUTERS</a:t>
            </a:r>
            <a:endParaRPr lang="en-US" b="1" dirty="0"/>
          </a:p>
        </p:txBody>
      </p:sp>
      <p:sp>
        <p:nvSpPr>
          <p:cNvPr id="3" name="Content Placeholder 2"/>
          <p:cNvSpPr>
            <a:spLocks noGrp="1"/>
          </p:cNvSpPr>
          <p:nvPr>
            <p:ph idx="1"/>
          </p:nvPr>
        </p:nvSpPr>
        <p:spPr/>
        <p:txBody>
          <a:bodyPr>
            <a:normAutofit/>
          </a:bodyPr>
          <a:lstStyle/>
          <a:p>
            <a:r>
              <a:rPr lang="en-US" dirty="0"/>
              <a:t>A router is a common type of gateway positioned where two or more networks meet, including at each  point of presence  on the internet. Hundreds of routers might forward a single packet as it moves from one network to the next on the way to its final destination.</a:t>
            </a:r>
            <a:endParaRPr lang="en-US" dirty="0"/>
          </a:p>
          <a:p>
            <a:endParaRPr lang="en-US" dirty="0"/>
          </a:p>
          <a:p>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6629400" y="-228600"/>
            <a:ext cx="2514600" cy="1435672"/>
          </a:xfrm>
          <a:prstGeom prst="rect">
            <a:avLst/>
          </a:prstGeom>
          <a:noFill/>
        </p:spPr>
      </p:pic>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304800"/>
            <a:ext cx="8229600" cy="1143000"/>
          </a:xfrm>
        </p:spPr>
        <p:txBody>
          <a:bodyPr>
            <a:normAutofit/>
          </a:bodyPr>
          <a:lstStyle/>
          <a:p>
            <a:r>
              <a:rPr lang="en-US" dirty="0"/>
              <a:t>Types of Telephone Calls</a:t>
            </a:r>
            <a:br>
              <a:rPr lang="en-US" dirty="0"/>
            </a:br>
            <a:endParaRPr lang="en-IN" dirty="0"/>
          </a:p>
        </p:txBody>
      </p:sp>
      <p:sp>
        <p:nvSpPr>
          <p:cNvPr id="4" name="Rectangle 3"/>
          <p:cNvSpPr/>
          <p:nvPr/>
        </p:nvSpPr>
        <p:spPr>
          <a:xfrm>
            <a:off x="305435" y="1222376"/>
            <a:ext cx="8305800" cy="5480050"/>
          </a:xfrm>
          <a:prstGeom prst="rect">
            <a:avLst/>
          </a:prstGeom>
        </p:spPr>
        <p:txBody>
          <a:bodyPr wrap="square">
            <a:spAutoFit/>
          </a:bodyPr>
          <a:lstStyle/>
          <a:p>
            <a:pPr lvl="0">
              <a:buNone/>
            </a:pPr>
            <a:r>
              <a:rPr lang="en-US" sz="2600" dirty="0">
                <a:solidFill>
                  <a:srgbClr val="7CCA62">
                    <a:lumMod val="75000"/>
                  </a:srgbClr>
                </a:solidFill>
                <a:latin typeface="Constantia" panose="02030602050306030303"/>
              </a:rPr>
              <a:t>1.Local Call:</a:t>
            </a:r>
            <a:endParaRPr lang="en-US" sz="2600" dirty="0">
              <a:solidFill>
                <a:srgbClr val="7CCA62">
                  <a:lumMod val="75000"/>
                </a:srgbClr>
              </a:solidFill>
              <a:latin typeface="Constantia" panose="02030602050306030303"/>
            </a:endParaRPr>
          </a:p>
          <a:p>
            <a:pPr marL="274320" lvl="0" indent="-274320">
              <a:spcBef>
                <a:spcPct val="20000"/>
              </a:spcBef>
              <a:buClr>
                <a:srgbClr val="0BD0D9"/>
              </a:buClr>
              <a:buSzPct val="95000"/>
            </a:pPr>
            <a:r>
              <a:rPr lang="en-US" sz="2600" dirty="0">
                <a:solidFill>
                  <a:prstClr val="black"/>
                </a:solidFill>
                <a:latin typeface="Constantia" panose="02030602050306030303"/>
              </a:rPr>
              <a:t>     </a:t>
            </a:r>
            <a:r>
              <a:rPr lang="en-US" sz="2600" dirty="0">
                <a:solidFill>
                  <a:schemeClr val="tx1"/>
                </a:solidFill>
                <a:latin typeface="Constantia" panose="02030602050306030303"/>
              </a:rPr>
              <a:t>Within the same exchange.</a:t>
            </a:r>
            <a:endParaRPr lang="en-US" sz="2600" dirty="0">
              <a:solidFill>
                <a:prstClr val="black"/>
              </a:solidFill>
              <a:latin typeface="Constantia" panose="02030602050306030303"/>
            </a:endParaRPr>
          </a:p>
          <a:p>
            <a:pPr marL="274320" lvl="0" indent="-274320">
              <a:spcBef>
                <a:spcPct val="20000"/>
              </a:spcBef>
              <a:buClr>
                <a:srgbClr val="0BD0D9"/>
              </a:buClr>
              <a:buSzPct val="95000"/>
            </a:pPr>
            <a:r>
              <a:rPr lang="en-US" sz="2600" dirty="0">
                <a:solidFill>
                  <a:srgbClr val="7CCA62">
                    <a:lumMod val="75000"/>
                  </a:srgbClr>
                </a:solidFill>
                <a:latin typeface="Constantia" panose="02030602050306030303"/>
              </a:rPr>
              <a:t>2.Out Going Call:</a:t>
            </a:r>
            <a:endParaRPr lang="en-US" sz="2600" dirty="0">
              <a:solidFill>
                <a:srgbClr val="7CCA62">
                  <a:lumMod val="75000"/>
                </a:srgbClr>
              </a:solidFill>
              <a:latin typeface="Constantia" panose="02030602050306030303"/>
            </a:endParaRPr>
          </a:p>
          <a:p>
            <a:pPr marL="274320" lvl="0" indent="-274320">
              <a:spcBef>
                <a:spcPct val="20000"/>
              </a:spcBef>
              <a:buClr>
                <a:srgbClr val="0BD0D9"/>
              </a:buClr>
              <a:buSzPct val="95000"/>
            </a:pPr>
            <a:r>
              <a:rPr lang="en-US" sz="2600" dirty="0">
                <a:solidFill>
                  <a:prstClr val="black"/>
                </a:solidFill>
                <a:latin typeface="Constantia" panose="02030602050306030303"/>
              </a:rPr>
              <a:t>     </a:t>
            </a:r>
            <a:r>
              <a:rPr lang="en-US" sz="2600" dirty="0">
                <a:solidFill>
                  <a:schemeClr val="tx1"/>
                </a:solidFill>
                <a:latin typeface="Constantia" panose="02030602050306030303"/>
              </a:rPr>
              <a:t> From one exchange to another exchange.</a:t>
            </a:r>
            <a:endParaRPr lang="en-US" sz="2600" dirty="0">
              <a:solidFill>
                <a:prstClr val="black"/>
              </a:solidFill>
              <a:latin typeface="Constantia" panose="02030602050306030303"/>
            </a:endParaRPr>
          </a:p>
          <a:p>
            <a:pPr marL="274320" lvl="0" indent="-274320">
              <a:spcBef>
                <a:spcPct val="20000"/>
              </a:spcBef>
              <a:buClr>
                <a:srgbClr val="0BD0D9"/>
              </a:buClr>
              <a:buSzPct val="95000"/>
            </a:pPr>
            <a:r>
              <a:rPr lang="en-US" sz="2600" dirty="0">
                <a:solidFill>
                  <a:srgbClr val="7CCA62">
                    <a:lumMod val="75000"/>
                  </a:srgbClr>
                </a:solidFill>
                <a:latin typeface="Constantia" panose="02030602050306030303"/>
              </a:rPr>
              <a:t>3.In Coming Call:</a:t>
            </a:r>
            <a:endParaRPr lang="en-US" sz="2600" dirty="0">
              <a:solidFill>
                <a:srgbClr val="7CCA62">
                  <a:lumMod val="75000"/>
                </a:srgbClr>
              </a:solidFill>
              <a:latin typeface="Constantia" panose="02030602050306030303"/>
            </a:endParaRPr>
          </a:p>
          <a:p>
            <a:pPr marL="274320" lvl="0" indent="-274320">
              <a:spcBef>
                <a:spcPct val="20000"/>
              </a:spcBef>
              <a:buClr>
                <a:srgbClr val="0BD0D9"/>
              </a:buClr>
              <a:buSzPct val="95000"/>
            </a:pPr>
            <a:r>
              <a:rPr lang="en-US" sz="2600" dirty="0">
                <a:solidFill>
                  <a:prstClr val="black"/>
                </a:solidFill>
                <a:latin typeface="Constantia" panose="02030602050306030303"/>
              </a:rPr>
              <a:t>      </a:t>
            </a:r>
            <a:r>
              <a:rPr lang="en-US" sz="2600" dirty="0">
                <a:solidFill>
                  <a:schemeClr val="tx1"/>
                </a:solidFill>
                <a:latin typeface="Constantia" panose="02030602050306030303"/>
              </a:rPr>
              <a:t> Starts from One Exchange and terminates in the other exchange.</a:t>
            </a:r>
            <a:endParaRPr lang="en-US" sz="2600" dirty="0">
              <a:solidFill>
                <a:prstClr val="black"/>
              </a:solidFill>
              <a:latin typeface="Constantia" panose="02030602050306030303"/>
            </a:endParaRPr>
          </a:p>
          <a:p>
            <a:pPr marL="274320" lvl="0" indent="-274320">
              <a:spcBef>
                <a:spcPct val="20000"/>
              </a:spcBef>
              <a:buClr>
                <a:srgbClr val="0BD0D9"/>
              </a:buClr>
              <a:buSzPct val="95000"/>
            </a:pPr>
            <a:r>
              <a:rPr lang="en-US" sz="2600" dirty="0">
                <a:solidFill>
                  <a:srgbClr val="7CCA62">
                    <a:lumMod val="75000"/>
                  </a:srgbClr>
                </a:solidFill>
                <a:latin typeface="Constantia" panose="02030602050306030303"/>
              </a:rPr>
              <a:t>4.Transit or Junction Call:</a:t>
            </a:r>
            <a:endParaRPr lang="en-US" sz="2600" dirty="0">
              <a:solidFill>
                <a:srgbClr val="7CCA62">
                  <a:lumMod val="75000"/>
                </a:srgbClr>
              </a:solidFill>
              <a:latin typeface="Constantia" panose="02030602050306030303"/>
            </a:endParaRPr>
          </a:p>
          <a:p>
            <a:pPr marL="274320" lvl="0" indent="-274320">
              <a:spcBef>
                <a:spcPct val="20000"/>
              </a:spcBef>
              <a:buClr>
                <a:srgbClr val="0BD0D9"/>
              </a:buClr>
              <a:buSzPct val="95000"/>
            </a:pPr>
            <a:r>
              <a:rPr lang="en-US" sz="2600" dirty="0">
                <a:solidFill>
                  <a:prstClr val="black"/>
                </a:solidFill>
                <a:latin typeface="Constantia" panose="02030602050306030303"/>
              </a:rPr>
              <a:t>       </a:t>
            </a:r>
            <a:r>
              <a:rPr lang="en-US" sz="2600" dirty="0">
                <a:solidFill>
                  <a:schemeClr val="tx1"/>
                </a:solidFill>
                <a:latin typeface="Constantia" panose="02030602050306030303"/>
              </a:rPr>
              <a:t> It acts as a Junction or Link between two different exchanges.</a:t>
            </a:r>
            <a:endParaRPr lang="en-US" sz="2600" dirty="0">
              <a:solidFill>
                <a:schemeClr val="tx1"/>
              </a:solidFill>
              <a:latin typeface="Constantia" panose="02030602050306030303"/>
            </a:endParaRPr>
          </a:p>
          <a:p>
            <a:pPr>
              <a:buNone/>
            </a:pPr>
            <a:r>
              <a:rPr lang="en-US" dirty="0"/>
              <a:t>              in the other exchange.</a:t>
            </a:r>
            <a:endParaRPr lang="en-US" dirty="0"/>
          </a:p>
          <a:p>
            <a:pPr lvl="0">
              <a:buNone/>
            </a:pPr>
            <a:r>
              <a:rPr lang="en-US" dirty="0">
                <a:solidFill>
                  <a:schemeClr val="accent5">
                    <a:lumMod val="75000"/>
                  </a:schemeClr>
                </a:solidFill>
              </a:rPr>
              <a:t>4.Transit or Junction Call:</a:t>
            </a:r>
            <a:endParaRPr lang="en-US" dirty="0">
              <a:solidFill>
                <a:schemeClr val="accent5">
                  <a:lumMod val="75000"/>
                </a:schemeClr>
              </a:solidFill>
            </a:endParaRPr>
          </a:p>
          <a:p>
            <a:pPr>
              <a:buNone/>
            </a:pPr>
            <a:r>
              <a:rPr lang="en-US" dirty="0"/>
              <a:t>        It acts as a Junction or Link between two  	different exchanges.</a:t>
            </a:r>
            <a:endParaRPr lang="en-US" dirty="0"/>
          </a:p>
        </p:txBody>
      </p:sp>
      <p:pic>
        <p:nvPicPr>
          <p:cNvPr id="5" name="Picture 2" descr="SRM Logo"/>
          <p:cNvPicPr>
            <a:picLocks noChangeAspect="1" noChangeArrowheads="1"/>
          </p:cNvPicPr>
          <p:nvPr/>
        </p:nvPicPr>
        <p:blipFill>
          <a:blip r:embed="rId1"/>
          <a:srcRect/>
          <a:stretch>
            <a:fillRect/>
          </a:stretch>
        </p:blipFill>
        <p:spPr bwMode="auto">
          <a:xfrm>
            <a:off x="6781800" y="-228600"/>
            <a:ext cx="2362200" cy="1348662"/>
          </a:xfrm>
          <a:prstGeom prst="rect">
            <a:avLst/>
          </a:prstGeom>
          <a:noFill/>
        </p:spPr>
      </p:pic>
    </p:spTree>
  </p:cSld>
  <p:clrMapOvr>
    <a:masterClrMapping/>
  </p:clrMapOvr>
  <p:transition>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68362"/>
          </a:xfrm>
        </p:spPr>
        <p:txBody>
          <a:bodyPr>
            <a:normAutofit fontScale="90000"/>
          </a:bodyPr>
          <a:lstStyle/>
          <a:p>
            <a:br>
              <a:rPr lang="en-US" sz="22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Landline Telephones VS Cell Phones</a:t>
            </a:r>
            <a:br>
              <a:rPr lang="en-US" b="1" dirty="0"/>
            </a:br>
            <a:endParaRPr lang="en-US" b="1" dirty="0"/>
          </a:p>
        </p:txBody>
      </p:sp>
      <p:sp>
        <p:nvSpPr>
          <p:cNvPr id="3" name="Content Placeholder 2"/>
          <p:cNvSpPr>
            <a:spLocks noGrp="1"/>
          </p:cNvSpPr>
          <p:nvPr>
            <p:ph idx="1"/>
          </p:nvPr>
        </p:nvSpPr>
        <p:spPr>
          <a:xfrm>
            <a:off x="762000" y="1066800"/>
            <a:ext cx="7696200" cy="5943600"/>
          </a:xfrm>
        </p:spPr>
        <p:txBody>
          <a:bodyPr>
            <a:normAutofit fontScale="62500" lnSpcReduction="20000"/>
          </a:bodyPr>
          <a:lstStyle/>
          <a:p>
            <a:pPr marL="0" indent="0" fontAlgn="base">
              <a:buNone/>
            </a:pPr>
            <a:r>
              <a:rPr lang="en-US" sz="1700" b="1" dirty="0"/>
              <a:t>. </a:t>
            </a:r>
            <a:r>
              <a:rPr lang="en-US" b="1" dirty="0"/>
              <a:t>    Connectivity:</a:t>
            </a:r>
            <a:endParaRPr lang="en-US" dirty="0"/>
          </a:p>
          <a:p>
            <a:pPr fontAlgn="base"/>
            <a:r>
              <a:rPr lang="en-US" dirty="0"/>
              <a:t>Landline telephones are connected through a wire network.</a:t>
            </a:r>
            <a:endParaRPr lang="en-US" dirty="0"/>
          </a:p>
          <a:p>
            <a:pPr fontAlgn="base"/>
            <a:r>
              <a:rPr lang="en-US" dirty="0"/>
              <a:t>Cell phones do not use wire network for connectivity.</a:t>
            </a:r>
            <a:endParaRPr lang="en-US" dirty="0"/>
          </a:p>
          <a:p>
            <a:pPr fontAlgn="base"/>
            <a:r>
              <a:rPr lang="en-US" b="1" dirty="0"/>
              <a:t>Transmission:</a:t>
            </a:r>
            <a:endParaRPr lang="en-US" dirty="0"/>
          </a:p>
          <a:p>
            <a:pPr fontAlgn="base"/>
            <a:r>
              <a:rPr lang="en-US" dirty="0"/>
              <a:t>Landline phones transmit signals through fibers.</a:t>
            </a:r>
            <a:endParaRPr lang="en-US" dirty="0"/>
          </a:p>
          <a:p>
            <a:pPr fontAlgn="base"/>
            <a:r>
              <a:rPr lang="en-US" dirty="0"/>
              <a:t>Cell phones transmit signals through radio waves.</a:t>
            </a:r>
            <a:endParaRPr lang="en-US" dirty="0"/>
          </a:p>
          <a:p>
            <a:pPr fontAlgn="base"/>
            <a:r>
              <a:rPr lang="en-US" b="1" dirty="0"/>
              <a:t>Types:</a:t>
            </a:r>
            <a:endParaRPr lang="en-US" dirty="0"/>
          </a:p>
          <a:p>
            <a:pPr fontAlgn="base"/>
            <a:r>
              <a:rPr lang="en-US" dirty="0"/>
              <a:t>Landline have corded and cordless types.</a:t>
            </a:r>
            <a:endParaRPr lang="en-US" dirty="0"/>
          </a:p>
          <a:p>
            <a:pPr fontAlgn="base"/>
            <a:r>
              <a:rPr lang="en-US" dirty="0"/>
              <a:t>Cell phones are simple, android and window phones.</a:t>
            </a:r>
            <a:endParaRPr lang="en-US" dirty="0"/>
          </a:p>
          <a:p>
            <a:pPr fontAlgn="base"/>
            <a:r>
              <a:rPr lang="en-US" b="1" dirty="0"/>
              <a:t>Mobility:</a:t>
            </a:r>
            <a:endParaRPr lang="en-US" dirty="0"/>
          </a:p>
          <a:p>
            <a:pPr fontAlgn="base"/>
            <a:r>
              <a:rPr lang="en-US" dirty="0"/>
              <a:t>Landlines are fixed and cannot be carried beyond a specific distance.</a:t>
            </a:r>
            <a:endParaRPr lang="en-US" dirty="0"/>
          </a:p>
          <a:p>
            <a:pPr fontAlgn="base"/>
            <a:r>
              <a:rPr lang="en-US" dirty="0"/>
              <a:t>Mobile phones can be carried anywhere easily.</a:t>
            </a:r>
            <a:endParaRPr lang="en-US" dirty="0"/>
          </a:p>
          <a:p>
            <a:pPr fontAlgn="base"/>
            <a:r>
              <a:rPr lang="en-US" b="1" dirty="0"/>
              <a:t>Internet:</a:t>
            </a:r>
            <a:endParaRPr lang="en-US" dirty="0"/>
          </a:p>
          <a:p>
            <a:pPr fontAlgn="base"/>
            <a:r>
              <a:rPr lang="en-US" dirty="0"/>
              <a:t>Landline cannot be connected to internet.</a:t>
            </a:r>
            <a:endParaRPr lang="en-US" dirty="0"/>
          </a:p>
          <a:p>
            <a:pPr fontAlgn="base"/>
            <a:r>
              <a:rPr lang="en-US" dirty="0"/>
              <a:t>Smart phones can be connected to internet.</a:t>
            </a:r>
            <a:endParaRPr lang="en-US" dirty="0"/>
          </a:p>
          <a:p>
            <a:pPr fontAlgn="base"/>
            <a:r>
              <a:rPr lang="en-US" b="1" dirty="0"/>
              <a:t>Games:</a:t>
            </a:r>
            <a:endParaRPr lang="en-US" dirty="0"/>
          </a:p>
          <a:p>
            <a:pPr fontAlgn="base"/>
            <a:r>
              <a:rPr lang="en-US" dirty="0"/>
              <a:t>One cannot play games on landline telephones.</a:t>
            </a:r>
            <a:endParaRPr lang="en-US" dirty="0"/>
          </a:p>
          <a:p>
            <a:pPr fontAlgn="base"/>
            <a:r>
              <a:rPr lang="en-US" dirty="0"/>
              <a:t>Games can be played on cell phones.</a:t>
            </a:r>
            <a:endParaRPr lang="en-US" dirty="0"/>
          </a:p>
          <a:p>
            <a:pPr fontAlgn="base">
              <a:buNone/>
            </a:pPr>
            <a:endParaRPr lang="en-US" b="1" dirty="0"/>
          </a:p>
          <a:p>
            <a:endParaRPr lang="en-US" dirty="0"/>
          </a:p>
          <a:p>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7239000" y="-228600"/>
            <a:ext cx="1905000" cy="1087630"/>
          </a:xfrm>
          <a:prstGeom prst="rect">
            <a:avLst/>
          </a:prstGeom>
          <a:noFill/>
        </p:spPr>
      </p:pic>
    </p:spTree>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6300" y="1958975"/>
            <a:ext cx="4244975" cy="3230245"/>
          </a:xfrm>
          <a:prstGeom prst="rect">
            <a:avLst/>
          </a:prstGeom>
        </p:spPr>
        <p:txBody>
          <a:bodyPr wrap="square">
            <a:spAutoFit/>
          </a:bodyPr>
          <a:lstStyle/>
          <a:p>
            <a:r>
              <a:rPr lang="en-US" sz="6600" b="1" dirty="0"/>
              <a:t>THANK </a:t>
            </a:r>
            <a:r>
              <a:rPr lang="en-US" sz="6600" b="1" dirty="0">
                <a:sym typeface="+mn-ea"/>
              </a:rPr>
              <a:t>YOU</a:t>
            </a:r>
            <a:endParaRPr lang="en-IN" sz="7200" dirty="0"/>
          </a:p>
          <a:p>
            <a:endParaRPr lang="en-IN" sz="7200" dirty="0"/>
          </a:p>
        </p:txBody>
      </p:sp>
      <p:pic>
        <p:nvPicPr>
          <p:cNvPr id="3" name="Picture 2" descr="SRM Logo"/>
          <p:cNvPicPr>
            <a:picLocks noChangeAspect="1" noChangeArrowheads="1"/>
          </p:cNvPicPr>
          <p:nvPr/>
        </p:nvPicPr>
        <p:blipFill>
          <a:blip r:embed="rId1"/>
          <a:srcRect/>
          <a:stretch>
            <a:fillRect/>
          </a:stretch>
        </p:blipFill>
        <p:spPr bwMode="auto">
          <a:xfrm>
            <a:off x="6391275" y="-228600"/>
            <a:ext cx="2752725" cy="1571626"/>
          </a:xfrm>
          <a:prstGeom prst="rect">
            <a:avLst/>
          </a:prstGeom>
          <a:noFill/>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fontScale="92500"/>
          </a:bodyPr>
          <a:lstStyle/>
          <a:p>
            <a:r>
              <a:rPr lang="en-US" dirty="0"/>
              <a:t>Bharat Sanchar Nigam Limited (known as BSNL) is a public sector  telecommunication company, headquartered in New Delhi , India.</a:t>
            </a:r>
            <a:endParaRPr lang="en-US" dirty="0"/>
          </a:p>
          <a:p>
            <a:r>
              <a:rPr lang="en-US" dirty="0"/>
              <a:t>In September 2018, The Department of Telecommunication approved BSNL's proposal to launch nation-wide 4G LTE services via the allocation of the 2100Mhz band.</a:t>
            </a:r>
            <a:endParaRPr lang="en-US" dirty="0"/>
          </a:p>
          <a:p>
            <a:r>
              <a:rPr lang="en-US" dirty="0"/>
              <a:t>BSNL is a major provider of  GSM cellular mobile services   under   the  brand name </a:t>
            </a:r>
            <a:r>
              <a:rPr lang="en-US" i="1" dirty="0"/>
              <a:t>  “CELLONE”.</a:t>
            </a:r>
            <a:endParaRPr lang="en-US" dirty="0"/>
          </a:p>
          <a:p>
            <a:r>
              <a:rPr lang="en-US" dirty="0"/>
              <a:t>BSNL provides a complete telecom services solution to enterprise customers including MPLS, P2P and Internet leased lines.</a:t>
            </a:r>
            <a:endParaRPr lang="en-US" dirty="0"/>
          </a:p>
          <a:p>
            <a:endParaRPr lang="en-IN" dirty="0"/>
          </a:p>
        </p:txBody>
      </p:sp>
      <p:pic>
        <p:nvPicPr>
          <p:cNvPr id="4" name="Picture 2" descr="SRM Logo"/>
          <p:cNvPicPr>
            <a:picLocks noChangeAspect="1" noChangeArrowheads="1"/>
          </p:cNvPicPr>
          <p:nvPr/>
        </p:nvPicPr>
        <p:blipFill>
          <a:blip r:embed="rId1"/>
          <a:srcRect/>
          <a:stretch>
            <a:fillRect/>
          </a:stretch>
        </p:blipFill>
        <p:spPr bwMode="auto">
          <a:xfrm>
            <a:off x="6391275" y="-228600"/>
            <a:ext cx="2752725" cy="1571626"/>
          </a:xfrm>
          <a:prstGeom prst="rect">
            <a:avLst/>
          </a:prstGeom>
          <a:noFill/>
        </p:spPr>
      </p:pic>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BROAD BAND SYSTEM AND SERVICES</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a:p>
          <a:p>
            <a:r>
              <a:rPr lang="en-US" dirty="0"/>
              <a:t>Broadband indicates a means of connectivity at a high or ‘broad’ bandwidth, which is capable of delivering multiple services simultaneously. </a:t>
            </a:r>
            <a:endParaRPr lang="en-US" dirty="0"/>
          </a:p>
          <a:p>
            <a:r>
              <a:rPr lang="en-US" dirty="0"/>
              <a:t>There were no uniform standards for Broadband connectivity and various countries followed various standards. Recently ITU had stepped in and has defined Broadband.</a:t>
            </a:r>
            <a:endParaRPr lang="en-US" dirty="0"/>
          </a:p>
          <a:p>
            <a:r>
              <a:rPr lang="en-US" dirty="0"/>
              <a:t> According to International Telecommunication Union Broadband is defined as “Transmission capacity that is faster than primary rate ISDN, at 1.5 to 2 Mb/s” But in developing countries, as  the average financial capability as well as usage, is low, broadband is redefined. </a:t>
            </a:r>
            <a:endParaRPr lang="en-US" b="0" dirty="0"/>
          </a:p>
          <a:p>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7086600" y="-228600"/>
            <a:ext cx="2057400" cy="1174641"/>
          </a:xfrm>
          <a:prstGeom prst="rect">
            <a:avLst/>
          </a:prstGeom>
          <a:noFill/>
        </p:spPr>
      </p:pic>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Broadband</a:t>
            </a:r>
            <a:endParaRPr lang="en-US" dirty="0"/>
          </a:p>
        </p:txBody>
      </p:sp>
      <p:sp>
        <p:nvSpPr>
          <p:cNvPr id="3" name="Content Placeholder 2"/>
          <p:cNvSpPr>
            <a:spLocks noGrp="1"/>
          </p:cNvSpPr>
          <p:nvPr>
            <p:ph idx="1"/>
          </p:nvPr>
        </p:nvSpPr>
        <p:spPr>
          <a:xfrm>
            <a:off x="457200" y="1600200"/>
            <a:ext cx="8458200" cy="5105400"/>
          </a:xfrm>
        </p:spPr>
        <p:txBody>
          <a:bodyPr>
            <a:normAutofit fontScale="70000" lnSpcReduction="20000"/>
          </a:bodyPr>
          <a:lstStyle/>
          <a:p>
            <a:pPr fontAlgn="base"/>
            <a:r>
              <a:rPr lang="en-US" dirty="0"/>
              <a:t>Fast connection to the Internet</a:t>
            </a:r>
            <a:endParaRPr lang="en-US" dirty="0"/>
          </a:p>
          <a:p>
            <a:r>
              <a:rPr lang="en-US" dirty="0"/>
              <a:t>Access to the services which would otherwise be impossible on a slower dial up connection. These include facilities such as downloading music or video footage, listening to your </a:t>
            </a:r>
            <a:r>
              <a:rPr lang="en-US" dirty="0" err="1"/>
              <a:t>favourite</a:t>
            </a:r>
            <a:r>
              <a:rPr lang="en-US" dirty="0"/>
              <a:t> radio station or downloading (or sending) large attached files with emails. </a:t>
            </a:r>
            <a:endParaRPr lang="en-US" b="0" dirty="0"/>
          </a:p>
          <a:p>
            <a:pPr fontAlgn="base"/>
            <a:r>
              <a:rPr lang="en-US" dirty="0"/>
              <a:t>“Always-on” connection</a:t>
            </a:r>
            <a:endParaRPr lang="en-US" dirty="0"/>
          </a:p>
          <a:p>
            <a:r>
              <a:rPr lang="en-US" dirty="0"/>
              <a:t>Means that you are permanently connected to the </a:t>
            </a:r>
            <a:r>
              <a:rPr lang="en-US" dirty="0" err="1"/>
              <a:t>internet;hence</a:t>
            </a:r>
            <a:r>
              <a:rPr lang="en-US" dirty="0"/>
              <a:t> no need to dial up a connection every time you want to surf the web, send email, etc.</a:t>
            </a:r>
            <a:endParaRPr lang="en-US" b="0" dirty="0"/>
          </a:p>
          <a:p>
            <a:pPr fontAlgn="base"/>
            <a:r>
              <a:rPr lang="en-US" dirty="0"/>
              <a:t>Flat-rate billing</a:t>
            </a:r>
            <a:endParaRPr lang="en-US" b="1" dirty="0"/>
          </a:p>
          <a:p>
            <a:r>
              <a:rPr lang="en-US" dirty="0"/>
              <a:t>If you choose an uncapped rate there will be no additional charges for the time you are online. You can use it as much or as little as you would like, for a fixed fee. Some connections are available at a lower cost, but limit you to the amount of data being downloaded (known as 'capped rate'). </a:t>
            </a:r>
            <a:endParaRPr lang="en-US" b="0" dirty="0"/>
          </a:p>
          <a:p>
            <a:pPr fontAlgn="base"/>
            <a:r>
              <a:rPr lang="en-US" dirty="0"/>
              <a:t>Dedicated connection </a:t>
            </a:r>
            <a:endParaRPr lang="en-US" dirty="0"/>
          </a:p>
          <a:p>
            <a:r>
              <a:rPr lang="en-US" dirty="0"/>
              <a:t>Simultaneous use of both telephone &amp; data line.</a:t>
            </a:r>
            <a:endParaRPr lang="en-US" b="0" dirty="0"/>
          </a:p>
          <a:p>
            <a:pPr>
              <a:buNone/>
            </a:pPr>
            <a:br>
              <a:rPr lang="en-US" dirty="0"/>
            </a:br>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6858000" y="-228600"/>
            <a:ext cx="2286000" cy="1305157"/>
          </a:xfrm>
          <a:prstGeom prst="rect">
            <a:avLst/>
          </a:prstGeom>
          <a:noFill/>
        </p:spPr>
      </p:pic>
    </p:spTree>
  </p:cSld>
  <p:clrMapOvr>
    <a:masterClrMapping/>
  </p:clrMapOvr>
  <p:transition spd="slow">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BROADBAND SERVICES</a:t>
            </a:r>
            <a:endParaRPr lang="en-US" b="1" dirty="0"/>
          </a:p>
        </p:txBody>
      </p:sp>
      <p:sp>
        <p:nvSpPr>
          <p:cNvPr id="3" name="Content Placeholder 2"/>
          <p:cNvSpPr>
            <a:spLocks noGrp="1"/>
          </p:cNvSpPr>
          <p:nvPr>
            <p:ph idx="1"/>
          </p:nvPr>
        </p:nvSpPr>
        <p:spPr>
          <a:xfrm>
            <a:off x="457200" y="1600200"/>
            <a:ext cx="8458200" cy="5257800"/>
          </a:xfrm>
        </p:spPr>
        <p:txBody>
          <a:bodyPr>
            <a:normAutofit fontScale="70000" lnSpcReduction="20000"/>
          </a:bodyPr>
          <a:lstStyle/>
          <a:p>
            <a:pPr fontAlgn="base"/>
            <a:r>
              <a:rPr lang="en-US" b="1" dirty="0"/>
              <a:t>High speed Internet</a:t>
            </a:r>
            <a:endParaRPr lang="en-US" b="1" dirty="0"/>
          </a:p>
          <a:p>
            <a:r>
              <a:rPr lang="en-US" dirty="0"/>
              <a:t>Means that you are permanently connected to the internet, and don't need to dial up a connection every time you want to surf the web, send email, etc.</a:t>
            </a:r>
            <a:endParaRPr lang="en-US" b="0" dirty="0"/>
          </a:p>
          <a:p>
            <a:pPr fontAlgn="base">
              <a:buNone/>
            </a:pPr>
            <a:br>
              <a:rPr lang="en-US" b="0" dirty="0"/>
            </a:br>
            <a:r>
              <a:rPr lang="en-US" b="1" dirty="0"/>
              <a:t>Broadcast (BTV) &amp; Time-shifted TV (TVOD)</a:t>
            </a:r>
            <a:endParaRPr lang="en-US" b="1" dirty="0"/>
          </a:p>
          <a:p>
            <a:r>
              <a:rPr lang="en-US" dirty="0"/>
              <a:t>Besides regular BTV services, Time shifted TV provides subscribers with virtual DVD controls to pause, start, stop, rewind and fast forward live TV programs. Users also have the flexibility to watch any previous broadcasted programs without pre-recording.</a:t>
            </a:r>
            <a:endParaRPr lang="en-US" b="0" dirty="0"/>
          </a:p>
          <a:p>
            <a:pPr fontAlgn="base"/>
            <a:br>
              <a:rPr lang="en-US" b="0" dirty="0"/>
            </a:br>
            <a:r>
              <a:rPr lang="en-US" b="1" dirty="0"/>
              <a:t>Video on Demand</a:t>
            </a:r>
            <a:endParaRPr lang="en-US" b="1" dirty="0"/>
          </a:p>
          <a:p>
            <a:r>
              <a:rPr lang="en-US" dirty="0"/>
              <a:t>Enables the user to select from an online library of content and select any of the available choices for viewing at a convenient time with full DVD like controls.  This is similar to borrowing a Video for viewing.</a:t>
            </a:r>
            <a:endParaRPr lang="en-US" b="0" dirty="0"/>
          </a:p>
          <a:p>
            <a:pPr fontAlgn="base"/>
            <a:r>
              <a:rPr lang="en-US" b="1" dirty="0"/>
              <a:t>Video Multicasting</a:t>
            </a:r>
            <a:endParaRPr lang="en-US" b="1" dirty="0"/>
          </a:p>
          <a:p>
            <a:r>
              <a:rPr lang="en-US" dirty="0"/>
              <a:t>Similar to cable or terrestrial broadcast – the user can join at any time but the stream begins and ends at the pre appointed times.</a:t>
            </a:r>
            <a:endParaRPr lang="en-US" b="0" dirty="0"/>
          </a:p>
          <a:p>
            <a:pPr>
              <a:buNone/>
            </a:pPr>
            <a:br>
              <a:rPr lang="en-US" dirty="0"/>
            </a:br>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6934200" y="-228600"/>
            <a:ext cx="2209800" cy="1261651"/>
          </a:xfrm>
          <a:prstGeom prst="rect">
            <a:avLst/>
          </a:prstGeom>
          <a:noFill/>
        </p:spPr>
      </p:pic>
    </p:spTree>
  </p:cSld>
  <p:clrMapOvr>
    <a:masterClrMapping/>
  </p:clrMapOvr>
  <p:transition>
    <p:pull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BROADBAND SERVICES</a:t>
            </a:r>
            <a:endParaRPr lang="en-US" b="1" dirty="0"/>
          </a:p>
        </p:txBody>
      </p:sp>
      <p:sp>
        <p:nvSpPr>
          <p:cNvPr id="3" name="Content Placeholder 2"/>
          <p:cNvSpPr>
            <a:spLocks noGrp="1"/>
          </p:cNvSpPr>
          <p:nvPr>
            <p:ph idx="1"/>
          </p:nvPr>
        </p:nvSpPr>
        <p:spPr/>
        <p:txBody>
          <a:bodyPr>
            <a:normAutofit fontScale="70000" lnSpcReduction="20000"/>
          </a:bodyPr>
          <a:lstStyle/>
          <a:p>
            <a:pPr fontAlgn="base"/>
            <a:r>
              <a:rPr lang="en-US" b="1" dirty="0"/>
              <a:t>Interactive Gaming</a:t>
            </a:r>
            <a:endParaRPr lang="en-US" b="1" dirty="0"/>
          </a:p>
          <a:p>
            <a:r>
              <a:rPr lang="en-US" dirty="0"/>
              <a:t>Enables multiple players to play online games pitted against each other or against computers, through gaming servers employed by gaming content providers.</a:t>
            </a:r>
            <a:endParaRPr lang="en-US" b="0" dirty="0"/>
          </a:p>
          <a:p>
            <a:pPr fontAlgn="base"/>
            <a:r>
              <a:rPr lang="en-US" b="1" dirty="0"/>
              <a:t>Audio and Video Conferencing</a:t>
            </a:r>
            <a:endParaRPr lang="en-US" b="1" dirty="0"/>
          </a:p>
          <a:p>
            <a:r>
              <a:rPr lang="en-US" dirty="0"/>
              <a:t>Share ideas, information, and applications using video or audio. </a:t>
            </a:r>
            <a:endParaRPr lang="en-US" b="0" dirty="0"/>
          </a:p>
          <a:p>
            <a:pPr fontAlgn="base"/>
            <a:r>
              <a:rPr lang="en-US" b="1" dirty="0"/>
              <a:t>Dial VPN Service: </a:t>
            </a:r>
            <a:endParaRPr lang="en-US" dirty="0"/>
          </a:p>
          <a:p>
            <a:r>
              <a:rPr lang="en-US" dirty="0"/>
              <a:t>This service allows remote users to access their private network securely over the service provider’s core network.</a:t>
            </a:r>
            <a:endParaRPr lang="en-US" b="0" dirty="0"/>
          </a:p>
          <a:p>
            <a:pPr fontAlgn="base"/>
            <a:r>
              <a:rPr lang="en-US" b="1" dirty="0"/>
              <a:t>Distant Learning</a:t>
            </a:r>
            <a:endParaRPr lang="en-US" b="1" dirty="0"/>
          </a:p>
          <a:p>
            <a:r>
              <a:rPr lang="en-US" dirty="0"/>
              <a:t>Consists of electronic classrooms with two-way and multi-way communication among teachers and students</a:t>
            </a:r>
            <a:endParaRPr lang="en-US" b="0" dirty="0"/>
          </a:p>
          <a:p>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6391275" y="-228600"/>
            <a:ext cx="2752725" cy="1571626"/>
          </a:xfrm>
          <a:prstGeom prst="rect">
            <a:avLst/>
          </a:prstGeom>
          <a:noFill/>
        </p:spPr>
      </p:pic>
    </p:spTree>
  </p:cSld>
  <p:clrMapOvr>
    <a:masterClrMapping/>
  </p:clrMapOvr>
  <p:transition>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ADDRESSING</a:t>
            </a:r>
            <a:endParaRPr lang="en-US" b="1" dirty="0"/>
          </a:p>
        </p:txBody>
      </p:sp>
      <p:sp>
        <p:nvSpPr>
          <p:cNvPr id="3" name="Content Placeholder 2"/>
          <p:cNvSpPr>
            <a:spLocks noGrp="1"/>
          </p:cNvSpPr>
          <p:nvPr>
            <p:ph idx="1"/>
          </p:nvPr>
        </p:nvSpPr>
        <p:spPr/>
        <p:txBody>
          <a:bodyPr>
            <a:normAutofit/>
          </a:bodyPr>
          <a:lstStyle/>
          <a:p>
            <a:pPr fontAlgn="base"/>
            <a:r>
              <a:rPr lang="en-US" dirty="0"/>
              <a:t>In decimal the address range is 0.0.0.0 to 255.255.255.255</a:t>
            </a:r>
            <a:endParaRPr lang="en-US" dirty="0"/>
          </a:p>
          <a:p>
            <a:pPr fontAlgn="base"/>
            <a:r>
              <a:rPr lang="en-US" dirty="0"/>
              <a:t>The IP address is of the form &lt;</a:t>
            </a:r>
            <a:r>
              <a:rPr lang="en-US" dirty="0" err="1"/>
              <a:t>networkID,hostID</a:t>
            </a:r>
            <a:r>
              <a:rPr lang="en-US" dirty="0"/>
              <a:t>&gt;</a:t>
            </a:r>
            <a:endParaRPr lang="en-US" dirty="0"/>
          </a:p>
          <a:p>
            <a:pPr fontAlgn="base"/>
            <a:br>
              <a:rPr lang="en-US" dirty="0"/>
            </a:br>
            <a:r>
              <a:rPr lang="en-US" dirty="0"/>
              <a:t>There are five classes of addresses A, B, C, D &amp; E. </a:t>
            </a:r>
            <a:endParaRPr lang="en-US" dirty="0"/>
          </a:p>
          <a:p>
            <a:pPr fontAlgn="base"/>
            <a:r>
              <a:rPr lang="en-US" dirty="0"/>
              <a:t>A, B &amp; C classes are used to represent host and network address.</a:t>
            </a:r>
            <a:endParaRPr lang="en-US" dirty="0"/>
          </a:p>
          <a:p>
            <a:pPr fontAlgn="base"/>
            <a:r>
              <a:rPr lang="en-US" dirty="0"/>
              <a:t>Class D is a special type of address used for multicasting.</a:t>
            </a:r>
            <a:endParaRPr lang="en-US" dirty="0"/>
          </a:p>
          <a:p>
            <a:pPr fontAlgn="base"/>
            <a:r>
              <a:rPr lang="en-US" dirty="0"/>
              <a:t>Class E is reserved for experimental use.</a:t>
            </a:r>
            <a:endParaRPr lang="en-US" dirty="0"/>
          </a:p>
          <a:p>
            <a:endParaRPr lang="en-US" dirty="0"/>
          </a:p>
        </p:txBody>
      </p:sp>
      <p:pic>
        <p:nvPicPr>
          <p:cNvPr id="4" name="Picture 2" descr="SRM Logo"/>
          <p:cNvPicPr>
            <a:picLocks noChangeAspect="1" noChangeArrowheads="1"/>
          </p:cNvPicPr>
          <p:nvPr/>
        </p:nvPicPr>
        <p:blipFill>
          <a:blip r:embed="rId1"/>
          <a:srcRect/>
          <a:stretch>
            <a:fillRect/>
          </a:stretch>
        </p:blipFill>
        <p:spPr bwMode="auto">
          <a:xfrm>
            <a:off x="6858000" y="-228600"/>
            <a:ext cx="2286000" cy="1305157"/>
          </a:xfrm>
          <a:prstGeom prst="rect">
            <a:avLst/>
          </a:prstGeom>
          <a:noFill/>
        </p:spPr>
      </p:pic>
    </p:spTree>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ADDRESSING</a:t>
            </a:r>
            <a:endParaRPr lang="en-US" b="1" dirty="0"/>
          </a:p>
        </p:txBody>
      </p:sp>
      <p:pic>
        <p:nvPicPr>
          <p:cNvPr id="1026" name="Picture 2" descr="C:\Users\DELL\Downloads\IP_addressing_3.jpg"/>
          <p:cNvPicPr>
            <a:picLocks noGrp="1" noChangeAspect="1" noChangeArrowheads="1"/>
          </p:cNvPicPr>
          <p:nvPr>
            <p:ph idx="1"/>
          </p:nvPr>
        </p:nvPicPr>
        <p:blipFill>
          <a:blip r:embed="rId1"/>
          <a:srcRect/>
          <a:stretch>
            <a:fillRect/>
          </a:stretch>
        </p:blipFill>
        <p:spPr bwMode="auto">
          <a:xfrm>
            <a:off x="914400" y="1905000"/>
            <a:ext cx="6973824" cy="3657600"/>
          </a:xfrm>
          <a:prstGeom prst="rect">
            <a:avLst/>
          </a:prstGeom>
          <a:noFill/>
        </p:spPr>
      </p:pic>
      <p:pic>
        <p:nvPicPr>
          <p:cNvPr id="4" name="Picture 2" descr="SRM Logo"/>
          <p:cNvPicPr>
            <a:picLocks noChangeAspect="1" noChangeArrowheads="1"/>
          </p:cNvPicPr>
          <p:nvPr/>
        </p:nvPicPr>
        <p:blipFill>
          <a:blip r:embed="rId2"/>
          <a:srcRect/>
          <a:stretch>
            <a:fillRect/>
          </a:stretch>
        </p:blipFill>
        <p:spPr bwMode="auto">
          <a:xfrm>
            <a:off x="6705600" y="-228600"/>
            <a:ext cx="2438400" cy="1392167"/>
          </a:xfrm>
          <a:prstGeom prst="rect">
            <a:avLst/>
          </a:prstGeom>
          <a:noFill/>
        </p:spPr>
      </p:pic>
    </p:spTree>
  </p:cSld>
  <p:clrMapOvr>
    <a:masterClrMapping/>
  </p:clrMapOvr>
  <p:transition>
    <p:wheel spokes="4"/>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12078</Words>
  <Application>WPS Presentation</Application>
  <PresentationFormat>On-screen Show (4:3)</PresentationFormat>
  <Paragraphs>283</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SimSun</vt:lpstr>
      <vt:lpstr>Wingdings</vt:lpstr>
      <vt:lpstr>Bookman Old Style</vt:lpstr>
      <vt:lpstr>Rockwell</vt:lpstr>
      <vt:lpstr>Microsoft YaHei</vt:lpstr>
      <vt:lpstr>Arial Unicode MS</vt:lpstr>
      <vt:lpstr>Calibri</vt:lpstr>
      <vt:lpstr>Constantia</vt:lpstr>
      <vt:lpstr>Times New Roman</vt:lpstr>
      <vt:lpstr>Damask</vt:lpstr>
      <vt:lpstr>BHARAT SANCHAR NIGAM LIMITED (BSNL) INTERNSHIP</vt:lpstr>
      <vt:lpstr>HISTORY:</vt:lpstr>
      <vt:lpstr>INTRODUCTION:</vt:lpstr>
      <vt:lpstr>BROAD BAND SYSTEM AND SERVICES</vt:lpstr>
      <vt:lpstr>Features of Broadband</vt:lpstr>
      <vt:lpstr>BROADBAND SERVICES</vt:lpstr>
      <vt:lpstr>BROADBAND SERVICES</vt:lpstr>
      <vt:lpstr>IP ADDRESSING</vt:lpstr>
      <vt:lpstr>IP ADDRESSING</vt:lpstr>
      <vt:lpstr>IP ADDRESSING</vt:lpstr>
      <vt:lpstr>IP ADDRESSING</vt:lpstr>
      <vt:lpstr>IP ADDRESSING</vt:lpstr>
      <vt:lpstr>TABULAR OF IP ADDRESSING</vt:lpstr>
      <vt:lpstr>TELEPHONE EXCHANGE SERVICES</vt:lpstr>
      <vt:lpstr>FIRST GENERATION(1G)</vt:lpstr>
      <vt:lpstr>SWITCHING</vt:lpstr>
      <vt:lpstr>TYPES OF SWITCHING</vt:lpstr>
      <vt:lpstr>EXTERNAL CABLES</vt:lpstr>
      <vt:lpstr>FUNCTIONING OF EXTERNAL CABLES</vt:lpstr>
      <vt:lpstr>EXTERNAL CABLES</vt:lpstr>
      <vt:lpstr>EXTERNAL CABLES</vt:lpstr>
      <vt:lpstr>TYPES EXTERNAL CABLES </vt:lpstr>
      <vt:lpstr>ROUTERS</vt:lpstr>
      <vt:lpstr>Types of Telephone Calls </vt:lpstr>
      <vt:lpstr> Landline Telephones VS Cell Phones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BHARAT SANCHAR NIGAM LIMITED (BSNL) INTERSHIP</dc:title>
  <dc:creator>DELL</dc:creator>
  <cp:lastModifiedBy>B.M.D.NAIDU</cp:lastModifiedBy>
  <cp:revision>20</cp:revision>
  <dcterms:created xsi:type="dcterms:W3CDTF">2019-02-06T07:55:00Z</dcterms:created>
  <dcterms:modified xsi:type="dcterms:W3CDTF">2019-02-16T19:58:25Z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