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3" r:id="rId4"/>
    <p:sldId id="258" r:id="rId5"/>
    <p:sldId id="259" r:id="rId6"/>
    <p:sldId id="260" r:id="rId7"/>
    <p:sldId id="261" r:id="rId8"/>
    <p:sldId id="262" r:id="rId9"/>
    <p:sldId id="264" r:id="rId10"/>
    <p:sldId id="265" r:id="rId11"/>
    <p:sldId id="267"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15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D2A55AE-FC2A-4A39-A1E7-384B78EBD54C}" type="datetimeFigureOut">
              <a:rPr lang="en-US" smtClean="0"/>
              <a:t>8/10/2021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85A7136-C0F6-4D18-9678-B5036CDE887F}"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2A55AE-FC2A-4A39-A1E7-384B78EBD54C}"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5A7136-C0F6-4D18-9678-B5036CDE887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2A55AE-FC2A-4A39-A1E7-384B78EBD54C}"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5A7136-C0F6-4D18-9678-B5036CDE887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D2A55AE-FC2A-4A39-A1E7-384B78EBD54C}" type="datetimeFigureOut">
              <a:rPr lang="en-US" smtClean="0"/>
              <a:t>8/10/2021</a:t>
            </a:fld>
            <a:endParaRPr lang="en-US" dirty="0"/>
          </a:p>
        </p:txBody>
      </p:sp>
      <p:sp>
        <p:nvSpPr>
          <p:cNvPr id="9" name="Slide Number Placeholder 8"/>
          <p:cNvSpPr>
            <a:spLocks noGrp="1"/>
          </p:cNvSpPr>
          <p:nvPr>
            <p:ph type="sldNum" sz="quarter" idx="15"/>
          </p:nvPr>
        </p:nvSpPr>
        <p:spPr/>
        <p:txBody>
          <a:bodyPr rtlCol="0"/>
          <a:lstStyle/>
          <a:p>
            <a:fld id="{985A7136-C0F6-4D18-9678-B5036CDE887F}"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D2A55AE-FC2A-4A39-A1E7-384B78EBD54C}" type="datetimeFigureOut">
              <a:rPr lang="en-US" smtClean="0"/>
              <a:t>8/10/2021</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985A7136-C0F6-4D18-9678-B5036CDE887F}"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D2A55AE-FC2A-4A39-A1E7-384B78EBD54C}" type="datetimeFigureOut">
              <a:rPr lang="en-US" smtClean="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5A7136-C0F6-4D18-9678-B5036CDE887F}"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D2A55AE-FC2A-4A39-A1E7-384B78EBD54C}" type="datetimeFigureOut">
              <a:rPr lang="en-US" smtClean="0"/>
              <a:t>8/10/2021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5A7136-C0F6-4D18-9678-B5036CDE887F}"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D2A55AE-FC2A-4A39-A1E7-384B78EBD54C}" type="datetimeFigureOut">
              <a:rPr lang="en-US" smtClean="0"/>
              <a:t>8/10/2021</a:t>
            </a:fld>
            <a:endParaRPr lang="en-US" dirty="0"/>
          </a:p>
        </p:txBody>
      </p:sp>
      <p:sp>
        <p:nvSpPr>
          <p:cNvPr id="7" name="Slide Number Placeholder 6"/>
          <p:cNvSpPr>
            <a:spLocks noGrp="1"/>
          </p:cNvSpPr>
          <p:nvPr>
            <p:ph type="sldNum" sz="quarter" idx="11"/>
          </p:nvPr>
        </p:nvSpPr>
        <p:spPr/>
        <p:txBody>
          <a:bodyPr rtlCol="0"/>
          <a:lstStyle/>
          <a:p>
            <a:fld id="{985A7136-C0F6-4D18-9678-B5036CDE887F}"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A55AE-FC2A-4A39-A1E7-384B78EBD54C}" type="datetimeFigureOut">
              <a:rPr lang="en-US" smtClean="0"/>
              <a:t>8/10/2021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5A7136-C0F6-4D18-9678-B5036CDE887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D2A55AE-FC2A-4A39-A1E7-384B78EBD54C}" type="datetimeFigureOut">
              <a:rPr lang="en-US" smtClean="0"/>
              <a:t>8/10/2021</a:t>
            </a:fld>
            <a:endParaRPr lang="en-US" dirty="0"/>
          </a:p>
        </p:txBody>
      </p:sp>
      <p:sp>
        <p:nvSpPr>
          <p:cNvPr id="22" name="Slide Number Placeholder 21"/>
          <p:cNvSpPr>
            <a:spLocks noGrp="1"/>
          </p:cNvSpPr>
          <p:nvPr>
            <p:ph type="sldNum" sz="quarter" idx="15"/>
          </p:nvPr>
        </p:nvSpPr>
        <p:spPr/>
        <p:txBody>
          <a:bodyPr rtlCol="0"/>
          <a:lstStyle/>
          <a:p>
            <a:fld id="{985A7136-C0F6-4D18-9678-B5036CDE887F}"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D2A55AE-FC2A-4A39-A1E7-384B78EBD54C}" type="datetimeFigureOut">
              <a:rPr lang="en-US" smtClean="0"/>
              <a:t>8/10/2021</a:t>
            </a:fld>
            <a:endParaRPr lang="en-US" dirty="0"/>
          </a:p>
        </p:txBody>
      </p:sp>
      <p:sp>
        <p:nvSpPr>
          <p:cNvPr id="18" name="Slide Number Placeholder 17"/>
          <p:cNvSpPr>
            <a:spLocks noGrp="1"/>
          </p:cNvSpPr>
          <p:nvPr>
            <p:ph type="sldNum" sz="quarter" idx="11"/>
          </p:nvPr>
        </p:nvSpPr>
        <p:spPr/>
        <p:txBody>
          <a:bodyPr rtlCol="0"/>
          <a:lstStyle/>
          <a:p>
            <a:fld id="{985A7136-C0F6-4D18-9678-B5036CDE887F}"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D2A55AE-FC2A-4A39-A1E7-384B78EBD54C}" type="datetimeFigureOut">
              <a:rPr lang="en-US" smtClean="0"/>
              <a:t>8/10/2021</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85A7136-C0F6-4D18-9678-B5036CDE887F}"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uciml/pima-indians-diabetes-databa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csm_data-science-ansatz_f7b35c6f24.jpg"/>
          <p:cNvPicPr>
            <a:picLocks noGrp="1" noChangeAspect="1"/>
          </p:cNvPicPr>
          <p:nvPr>
            <p:ph sz="quarter" idx="1"/>
          </p:nvPr>
        </p:nvPicPr>
        <p:blipFill>
          <a:blip r:embed="rId2"/>
          <a:stretch>
            <a:fillRect/>
          </a:stretch>
        </p:blipFill>
        <p:spPr>
          <a:xfrm>
            <a:off x="1357290" y="168243"/>
            <a:ext cx="6357982" cy="6583708"/>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Gaussian Naive </a:t>
            </a:r>
            <a:r>
              <a:rPr lang="en-US" sz="3200" dirty="0" smtClean="0"/>
              <a:t>Bayes classifier</a:t>
            </a:r>
            <a:endParaRPr lang="en-US" sz="3200" dirty="0"/>
          </a:p>
        </p:txBody>
      </p:sp>
      <p:sp>
        <p:nvSpPr>
          <p:cNvPr id="3" name="Content Placeholder 2"/>
          <p:cNvSpPr>
            <a:spLocks noGrp="1"/>
          </p:cNvSpPr>
          <p:nvPr>
            <p:ph sz="quarter" idx="1"/>
          </p:nvPr>
        </p:nvSpPr>
        <p:spPr/>
        <p:txBody>
          <a:bodyPr/>
          <a:lstStyle/>
          <a:p>
            <a:r>
              <a:rPr lang="en-IN" dirty="0" smtClean="0"/>
              <a:t>Methodology:</a:t>
            </a:r>
          </a:p>
          <a:p>
            <a:pPr lvl="1"/>
            <a:r>
              <a:rPr lang="en-IN" dirty="0" smtClean="0"/>
              <a:t>First we fit the train sets into the model and then input the test set into the trained model to obtain the required results.</a:t>
            </a:r>
          </a:p>
          <a:p>
            <a:r>
              <a:rPr lang="en-IN" dirty="0" smtClean="0"/>
              <a:t>Results of using this classifiers are:</a:t>
            </a:r>
          </a:p>
          <a:p>
            <a:pPr lvl="1"/>
            <a:r>
              <a:rPr lang="en-IN" dirty="0" smtClean="0"/>
              <a:t>Total number of correct predictions i.e., predicted and real outcomes are same = </a:t>
            </a:r>
            <a:r>
              <a:rPr lang="en-IN" dirty="0" smtClean="0"/>
              <a:t>123</a:t>
            </a:r>
            <a:endParaRPr lang="en-IN" dirty="0" smtClean="0"/>
          </a:p>
          <a:p>
            <a:pPr lvl="1"/>
            <a:r>
              <a:rPr lang="en-IN" dirty="0" smtClean="0"/>
              <a:t>Wrong prediction:</a:t>
            </a:r>
          </a:p>
          <a:p>
            <a:pPr lvl="2"/>
            <a:r>
              <a:rPr lang="en-IN" dirty="0" smtClean="0"/>
              <a:t>Which are not harmful (predicts positive but actually negative)= </a:t>
            </a:r>
            <a:r>
              <a:rPr lang="en-IN" dirty="0" smtClean="0"/>
              <a:t>13.</a:t>
            </a:r>
            <a:endParaRPr lang="en-IN" dirty="0" smtClean="0"/>
          </a:p>
          <a:p>
            <a:pPr lvl="2"/>
            <a:r>
              <a:rPr lang="en-IN" dirty="0" smtClean="0"/>
              <a:t>Which are dangerous (predicts to be negative but actually positive) = 18.</a:t>
            </a:r>
          </a:p>
          <a:p>
            <a:pPr lvl="1"/>
            <a:r>
              <a:rPr lang="en-IN" dirty="0" smtClean="0"/>
              <a:t>Accuracy obtain by this model = </a:t>
            </a:r>
            <a:r>
              <a:rPr lang="en-IN" dirty="0" smtClean="0"/>
              <a:t>79.87%</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214"/>
            <a:ext cx="7467600" cy="1143000"/>
          </a:xfrm>
        </p:spPr>
        <p:txBody>
          <a:bodyPr>
            <a:normAutofit/>
          </a:bodyPr>
          <a:lstStyle/>
          <a:p>
            <a:pPr algn="ctr"/>
            <a:r>
              <a:rPr lang="en-IN" sz="4000" dirty="0" smtClean="0"/>
              <a:t>Heat plots of the models</a:t>
            </a:r>
            <a:endParaRPr lang="en-US" sz="4000" dirty="0"/>
          </a:p>
        </p:txBody>
      </p:sp>
      <p:sp>
        <p:nvSpPr>
          <p:cNvPr id="9" name="Content Placeholder 8"/>
          <p:cNvSpPr>
            <a:spLocks noGrp="1"/>
          </p:cNvSpPr>
          <p:nvPr>
            <p:ph sz="quarter" idx="1"/>
          </p:nvPr>
        </p:nvSpPr>
        <p:spPr>
          <a:xfrm>
            <a:off x="714348" y="1643050"/>
            <a:ext cx="7467600" cy="4873752"/>
          </a:xfrm>
        </p:spPr>
        <p:txBody>
          <a:bodyPr>
            <a:normAutofit fontScale="92500" lnSpcReduction="20000"/>
          </a:bodyPr>
          <a:lstStyle/>
          <a:p>
            <a:pPr>
              <a:buNone/>
            </a:pPr>
            <a:r>
              <a:rPr lang="en-IN" dirty="0" smtClean="0"/>
              <a:t>					</a:t>
            </a:r>
          </a:p>
          <a:p>
            <a:pPr>
              <a:buNone/>
            </a:pPr>
            <a:r>
              <a:rPr lang="en-IN" dirty="0" smtClean="0"/>
              <a:t>			           Kneighbour Classifier</a:t>
            </a:r>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dirty="0" smtClean="0"/>
              <a:t>Simple </a:t>
            </a:r>
            <a:r>
              <a:rPr lang="en-IN" dirty="0" smtClean="0"/>
              <a:t>Vector machine </a:t>
            </a:r>
            <a:r>
              <a:rPr lang="en-IN" dirty="0" smtClean="0"/>
              <a:t>Classifier</a:t>
            </a:r>
          </a:p>
          <a:p>
            <a:pPr>
              <a:buNone/>
            </a:pPr>
            <a:endParaRPr lang="en-IN" dirty="0" smtClean="0"/>
          </a:p>
          <a:p>
            <a:pPr>
              <a:buNone/>
            </a:pPr>
            <a:endParaRPr lang="en-IN" dirty="0" smtClean="0"/>
          </a:p>
          <a:p>
            <a:pPr>
              <a:buNone/>
            </a:pPr>
            <a:r>
              <a:rPr lang="en-US" dirty="0" smtClean="0"/>
              <a:t>				</a:t>
            </a:r>
          </a:p>
          <a:p>
            <a:pPr>
              <a:buNone/>
            </a:pPr>
            <a:endParaRPr lang="en-US" dirty="0" smtClean="0"/>
          </a:p>
          <a:p>
            <a:pPr>
              <a:buNone/>
            </a:pPr>
            <a:r>
              <a:rPr lang="en-US" dirty="0" smtClean="0"/>
              <a:t>				</a:t>
            </a:r>
          </a:p>
          <a:p>
            <a:pPr>
              <a:buNone/>
            </a:pPr>
            <a:r>
              <a:rPr lang="en-US" dirty="0" smtClean="0"/>
              <a:t>	</a:t>
            </a:r>
            <a:r>
              <a:rPr lang="en-US" dirty="0" smtClean="0"/>
              <a:t>			Gaussian </a:t>
            </a:r>
            <a:r>
              <a:rPr lang="en-US" dirty="0" smtClean="0"/>
              <a:t>Naive Bayes classifier</a:t>
            </a:r>
            <a:endParaRPr lang="en-IN" dirty="0" smtClean="0"/>
          </a:p>
        </p:txBody>
      </p:sp>
      <p:pic>
        <p:nvPicPr>
          <p:cNvPr id="10" name="Picture 9" descr="kn.png"/>
          <p:cNvPicPr>
            <a:picLocks noChangeAspect="1"/>
          </p:cNvPicPr>
          <p:nvPr/>
        </p:nvPicPr>
        <p:blipFill>
          <a:blip r:embed="rId2"/>
          <a:stretch>
            <a:fillRect/>
          </a:stretch>
        </p:blipFill>
        <p:spPr>
          <a:xfrm>
            <a:off x="471430" y="971520"/>
            <a:ext cx="2738645" cy="1785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snc.png"/>
          <p:cNvPicPr>
            <a:picLocks noChangeAspect="1"/>
          </p:cNvPicPr>
          <p:nvPr/>
        </p:nvPicPr>
        <p:blipFill>
          <a:blip r:embed="rId3"/>
          <a:stretch>
            <a:fillRect/>
          </a:stretch>
        </p:blipFill>
        <p:spPr>
          <a:xfrm>
            <a:off x="5429256" y="2857496"/>
            <a:ext cx="2643206" cy="1894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descr="gnb.png"/>
          <p:cNvPicPr>
            <a:picLocks noChangeAspect="1"/>
          </p:cNvPicPr>
          <p:nvPr/>
        </p:nvPicPr>
        <p:blipFill>
          <a:blip r:embed="rId4"/>
          <a:stretch>
            <a:fillRect/>
          </a:stretch>
        </p:blipFill>
        <p:spPr>
          <a:xfrm>
            <a:off x="500034" y="4714884"/>
            <a:ext cx="2695164" cy="193179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smtClean="0"/>
              <a:t>Conclusion </a:t>
            </a:r>
            <a:endParaRPr lang="en-US" sz="6600" dirty="0"/>
          </a:p>
        </p:txBody>
      </p:sp>
      <p:sp>
        <p:nvSpPr>
          <p:cNvPr id="3" name="Content Placeholder 2"/>
          <p:cNvSpPr>
            <a:spLocks noGrp="1"/>
          </p:cNvSpPr>
          <p:nvPr>
            <p:ph sz="quarter" idx="1"/>
          </p:nvPr>
        </p:nvSpPr>
        <p:spPr/>
        <p:txBody>
          <a:bodyPr/>
          <a:lstStyle/>
          <a:p>
            <a:r>
              <a:rPr lang="en-US" dirty="0" smtClean="0"/>
              <a:t>The main aim of this project was to design and implement Diabetes Prediction Using Machine Learning Methods and Performance Analysis of that methods and it has been achieved </a:t>
            </a:r>
            <a:r>
              <a:rPr lang="en-US" dirty="0" smtClean="0"/>
              <a:t>successfully</a:t>
            </a:r>
          </a:p>
          <a:p>
            <a:r>
              <a:rPr lang="en-IN" dirty="0" smtClean="0"/>
              <a:t>Here on from using the three models we observe that KNeighbor classifier have high accuracy.</a:t>
            </a:r>
          </a:p>
          <a:p>
            <a:r>
              <a:rPr lang="en-US" dirty="0" smtClean="0"/>
              <a:t>The Experimental results can be assist health care to predict and make early decision to cure diabetes and save humans life.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ettyImages-185002046-5772f4153df78cb62ce1ad69.jpg"/>
          <p:cNvPicPr>
            <a:picLocks noGrp="1" noChangeAspect="1"/>
          </p:cNvPicPr>
          <p:nvPr>
            <p:ph sz="quarter" idx="1"/>
          </p:nvPr>
        </p:nvPicPr>
        <p:blipFill>
          <a:blip r:embed="rId2"/>
          <a:stretch>
            <a:fillRect/>
          </a:stretch>
        </p:blipFill>
        <p:spPr>
          <a:xfrm>
            <a:off x="285720" y="785794"/>
            <a:ext cx="8429684" cy="574007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85786" y="2143116"/>
            <a:ext cx="8229600" cy="1975847"/>
          </a:xfrm>
        </p:spPr>
        <p:txBody>
          <a:bodyPr>
            <a:normAutofit/>
          </a:bodyPr>
          <a:lstStyle/>
          <a:p>
            <a:pPr algn="r"/>
            <a:r>
              <a:rPr lang="en-IN" sz="4000" dirty="0" smtClean="0">
                <a:solidFill>
                  <a:schemeClr val="accent2">
                    <a:lumMod val="75000"/>
                  </a:schemeClr>
                </a:solidFill>
              </a:rPr>
              <a:t>PROJECT PRESENTATION </a:t>
            </a:r>
            <a:br>
              <a:rPr lang="en-IN" sz="4000" dirty="0" smtClean="0">
                <a:solidFill>
                  <a:schemeClr val="accent2">
                    <a:lumMod val="75000"/>
                  </a:schemeClr>
                </a:solidFill>
              </a:rPr>
            </a:br>
            <a:r>
              <a:rPr lang="en-IN" sz="4000" dirty="0" smtClean="0">
                <a:solidFill>
                  <a:schemeClr val="accent2">
                    <a:lumMod val="75000"/>
                  </a:schemeClr>
                </a:solidFill>
              </a:rPr>
              <a:t>ON</a:t>
            </a:r>
            <a:br>
              <a:rPr lang="en-IN" sz="4000" dirty="0" smtClean="0">
                <a:solidFill>
                  <a:schemeClr val="accent2">
                    <a:lumMod val="75000"/>
                  </a:schemeClr>
                </a:solidFill>
              </a:rPr>
            </a:br>
            <a:r>
              <a:rPr lang="en-IN" sz="4000" dirty="0" smtClean="0">
                <a:solidFill>
                  <a:schemeClr val="accent2">
                    <a:lumMod val="75000"/>
                  </a:schemeClr>
                </a:solidFill>
              </a:rPr>
              <a:t>PREDICTION OF  DIABETES</a:t>
            </a:r>
            <a:endParaRPr lang="en-US" sz="4000" dirty="0">
              <a:solidFill>
                <a:schemeClr val="accent2">
                  <a:lumMod val="75000"/>
                </a:schemeClr>
              </a:solidFill>
            </a:endParaRPr>
          </a:p>
        </p:txBody>
      </p:sp>
      <p:sp>
        <p:nvSpPr>
          <p:cNvPr id="5" name="Subtitle 4"/>
          <p:cNvSpPr>
            <a:spLocks noGrp="1"/>
          </p:cNvSpPr>
          <p:nvPr>
            <p:ph type="subTitle" idx="1"/>
          </p:nvPr>
        </p:nvSpPr>
        <p:spPr>
          <a:xfrm>
            <a:off x="5857884" y="5715016"/>
            <a:ext cx="3062252" cy="642942"/>
          </a:xfrm>
        </p:spPr>
        <p:txBody>
          <a:bodyPr>
            <a:normAutofit fontScale="92500" lnSpcReduction="10000"/>
          </a:bodyPr>
          <a:lstStyle/>
          <a:p>
            <a:pPr algn="r"/>
            <a:r>
              <a:rPr lang="en-IN" dirty="0" smtClean="0">
                <a:solidFill>
                  <a:schemeClr val="accent1">
                    <a:lumMod val="60000"/>
                    <a:lumOff val="40000"/>
                  </a:schemeClr>
                </a:solidFill>
              </a:rPr>
              <a:t>PRESENTED BY</a:t>
            </a:r>
          </a:p>
          <a:p>
            <a:pPr algn="r"/>
            <a:r>
              <a:rPr lang="en-IN" dirty="0" smtClean="0">
                <a:solidFill>
                  <a:schemeClr val="accent1">
                    <a:lumMod val="60000"/>
                    <a:lumOff val="40000"/>
                  </a:schemeClr>
                </a:solidFill>
              </a:rPr>
              <a:t>SAI THARUN REDDY A</a:t>
            </a:r>
            <a:endParaRPr lang="en-US" dirty="0">
              <a:solidFill>
                <a:schemeClr val="accent1">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TABLE OF CONTENTS</a:t>
            </a:r>
            <a:endParaRPr lang="en-US"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IN" sz="1800" dirty="0" smtClean="0"/>
              <a:t>ROLE OF DATA SCIENCE IN DISEASE (INTODUCTION)</a:t>
            </a:r>
          </a:p>
          <a:p>
            <a:pPr marL="457200" indent="-457200">
              <a:buFont typeface="+mj-lt"/>
              <a:buAutoNum type="arabicPeriod"/>
            </a:pPr>
            <a:r>
              <a:rPr lang="en-IN" sz="1800" dirty="0" smtClean="0"/>
              <a:t>SETPS INVOLVED IN THE DEVELOPMENT OF THE MODEL</a:t>
            </a:r>
          </a:p>
          <a:p>
            <a:pPr marL="457200" indent="-457200">
              <a:buFont typeface="+mj-lt"/>
              <a:buAutoNum type="arabicPeriod"/>
            </a:pPr>
            <a:r>
              <a:rPr lang="en-IN" sz="1800" dirty="0" smtClean="0"/>
              <a:t>DIGITAL MATERIALS UTILISED</a:t>
            </a:r>
          </a:p>
          <a:p>
            <a:pPr marL="457200" indent="-457200">
              <a:buFont typeface="+mj-lt"/>
              <a:buAutoNum type="arabicPeriod"/>
            </a:pPr>
            <a:r>
              <a:rPr lang="en-IN" sz="1800" dirty="0" smtClean="0"/>
              <a:t>PREDECTION ALGORITHMS USED</a:t>
            </a:r>
          </a:p>
          <a:p>
            <a:pPr marL="457200" indent="-457200">
              <a:buFont typeface="+mj-lt"/>
              <a:buAutoNum type="arabicPeriod"/>
            </a:pPr>
            <a:r>
              <a:rPr lang="en-IN" sz="1800" dirty="0" smtClean="0"/>
              <a:t>KNEIGHBOUR CLASSIFIER</a:t>
            </a:r>
          </a:p>
          <a:p>
            <a:pPr marL="457200" indent="-457200">
              <a:buFont typeface="+mj-lt"/>
              <a:buAutoNum type="arabicPeriod"/>
            </a:pPr>
            <a:r>
              <a:rPr lang="en-IN" sz="1800" dirty="0" smtClean="0"/>
              <a:t>SIMPLE VECTOR </a:t>
            </a:r>
            <a:r>
              <a:rPr lang="en-IN" sz="2000" dirty="0" smtClean="0"/>
              <a:t>M</a:t>
            </a:r>
            <a:r>
              <a:rPr lang="en-IN" sz="1800" dirty="0" smtClean="0"/>
              <a:t>ACHINE CLASSIFIER</a:t>
            </a:r>
          </a:p>
          <a:p>
            <a:pPr marL="457200" indent="-457200">
              <a:buFont typeface="+mj-lt"/>
              <a:buAutoNum type="arabicPeriod"/>
            </a:pPr>
            <a:r>
              <a:rPr lang="en-US" sz="1800" dirty="0" smtClean="0"/>
              <a:t>GAUSSIAN NAIVE BAYES CLASSIFIER</a:t>
            </a:r>
            <a:endParaRPr lang="en-IN" sz="1800" dirty="0" smtClean="0"/>
          </a:p>
          <a:p>
            <a:pPr marL="457200" indent="-457200">
              <a:buFont typeface="+mj-lt"/>
              <a:buAutoNum type="arabicPeriod"/>
            </a:pPr>
            <a:r>
              <a:rPr lang="en-IN" sz="1800" dirty="0" smtClean="0"/>
              <a:t>CONCLUSION</a:t>
            </a:r>
          </a:p>
          <a:p>
            <a:pPr marL="457200" indent="-457200">
              <a:buFont typeface="+mj-lt"/>
              <a:buAutoNum type="arabicPeriod"/>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tx2">
                    <a:lumMod val="75000"/>
                  </a:schemeClr>
                </a:solidFill>
              </a:rPr>
              <a:t>ROLE OF DATA SCIENCE IN DISEASE DETECTION</a:t>
            </a:r>
            <a:endParaRPr lang="en-US" sz="3200" dirty="0">
              <a:solidFill>
                <a:schemeClr val="tx2">
                  <a:lumMod val="75000"/>
                </a:schemeClr>
              </a:solidFill>
            </a:endParaRPr>
          </a:p>
        </p:txBody>
      </p:sp>
      <p:sp>
        <p:nvSpPr>
          <p:cNvPr id="3" name="Content Placeholder 2"/>
          <p:cNvSpPr>
            <a:spLocks noGrp="1"/>
          </p:cNvSpPr>
          <p:nvPr>
            <p:ph sz="quarter" idx="1"/>
          </p:nvPr>
        </p:nvSpPr>
        <p:spPr/>
        <p:txBody>
          <a:bodyPr>
            <a:normAutofit fontScale="62500" lnSpcReduction="20000"/>
          </a:bodyPr>
          <a:lstStyle/>
          <a:p>
            <a:pPr algn="just"/>
            <a:r>
              <a:rPr lang="en-US" dirty="0" smtClean="0"/>
              <a:t>Diabetes has become one of the major causes of national disease and death in most countries. </a:t>
            </a:r>
          </a:p>
          <a:p>
            <a:pPr algn="just"/>
            <a:r>
              <a:rPr lang="en-US" dirty="0" smtClean="0"/>
              <a:t>According to the International Diabetes Federation report, the figure is expected to rise to more than 642 million in 2040, so early screening and diagnosis of diabetes patients have great significance in detecting and treating diabetes on time. </a:t>
            </a:r>
          </a:p>
          <a:p>
            <a:pPr algn="just"/>
            <a:r>
              <a:rPr lang="en-US" dirty="0" smtClean="0"/>
              <a:t>Diabetes is a </a:t>
            </a:r>
            <a:r>
              <a:rPr lang="en-US" dirty="0" smtClean="0"/>
              <a:t>multifactorial </a:t>
            </a:r>
            <a:r>
              <a:rPr lang="en-US" dirty="0" smtClean="0"/>
              <a:t>metabolic disease, its diagnostic criteria is difficult to cover all the </a:t>
            </a:r>
            <a:r>
              <a:rPr lang="en-US" dirty="0" smtClean="0"/>
              <a:t>ethnology, </a:t>
            </a:r>
            <a:r>
              <a:rPr lang="en-US" dirty="0" smtClean="0"/>
              <a:t>damage degree, pathogenesis and other factors, so there is a situation for uncertainty and imprecision under various aspects of medical diagnosis process. </a:t>
            </a:r>
          </a:p>
          <a:p>
            <a:pPr algn="just"/>
            <a:r>
              <a:rPr lang="en-US" dirty="0" smtClean="0"/>
              <a:t>With the development of Data mining, researchers find that machine learning is playing an increasingly important role in diabetes research. </a:t>
            </a:r>
          </a:p>
          <a:p>
            <a:pPr algn="just"/>
            <a:r>
              <a:rPr lang="en-US" dirty="0" smtClean="0"/>
              <a:t>Machine learning techniques can find the risky factors of diabetes and reasonable threshold of physiological parameters to unearth hidden knowledge from a huge amount of diabetes-related data, which has a very important significance for diagnosis and treatment of diabetes. </a:t>
            </a:r>
          </a:p>
          <a:p>
            <a:pPr algn="just"/>
            <a:r>
              <a:rPr lang="en-US" dirty="0" smtClean="0"/>
              <a:t>So this project provides a survey of machine learning techniques that has been applied to diabetes data screening and diagnosis of the disease.</a:t>
            </a:r>
          </a:p>
          <a:p>
            <a:pPr algn="just"/>
            <a:r>
              <a:rPr lang="en-US" dirty="0" smtClean="0"/>
              <a:t> In this project, conventional machine learning techniques are described in early screening and diagnosis of diabetes.</a:t>
            </a:r>
          </a:p>
          <a:p>
            <a:pPr algn="just"/>
            <a:r>
              <a:rPr lang="en-US" dirty="0" smtClean="0"/>
              <a:t> More over deep learning techniques which have a significance of biomedical effect are also described. </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in developing the model</a:t>
            </a:r>
            <a:endParaRPr lang="en-US" dirty="0"/>
          </a:p>
        </p:txBody>
      </p:sp>
      <p:pic>
        <p:nvPicPr>
          <p:cNvPr id="4" name="Content Placeholder 3" descr="DAC_7+Fundamental+Steps+to+Complete+a+Data+Analytics+Project.png"/>
          <p:cNvPicPr>
            <a:picLocks noGrp="1" noChangeAspect="1"/>
          </p:cNvPicPr>
          <p:nvPr>
            <p:ph sz="quarter" idx="1"/>
          </p:nvPr>
        </p:nvPicPr>
        <p:blipFill>
          <a:blip r:embed="rId2"/>
          <a:stretch>
            <a:fillRect/>
          </a:stretch>
        </p:blipFill>
        <p:spPr>
          <a:xfrm>
            <a:off x="142844" y="1714488"/>
            <a:ext cx="8502873" cy="382629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Digital Materials utilised</a:t>
            </a:r>
            <a:endParaRPr lang="en-US" sz="4000" dirty="0"/>
          </a:p>
        </p:txBody>
      </p:sp>
      <p:sp>
        <p:nvSpPr>
          <p:cNvPr id="3" name="Content Placeholder 2"/>
          <p:cNvSpPr>
            <a:spLocks noGrp="1"/>
          </p:cNvSpPr>
          <p:nvPr>
            <p:ph sz="quarter" idx="1"/>
          </p:nvPr>
        </p:nvSpPr>
        <p:spPr/>
        <p:txBody>
          <a:bodyPr/>
          <a:lstStyle/>
          <a:p>
            <a:r>
              <a:rPr lang="en-IN" sz="2000" dirty="0" smtClean="0"/>
              <a:t>SOFTWARE’S:</a:t>
            </a:r>
          </a:p>
          <a:p>
            <a:pPr lvl="1"/>
            <a:r>
              <a:rPr lang="en-IN" sz="2000" dirty="0" smtClean="0"/>
              <a:t>Anaconda navigator's Jupiter </a:t>
            </a:r>
            <a:r>
              <a:rPr lang="en-IN" sz="2000" dirty="0" smtClean="0"/>
              <a:t>notebook</a:t>
            </a:r>
            <a:endParaRPr lang="en-IN" sz="2000" dirty="0" smtClean="0"/>
          </a:p>
          <a:p>
            <a:r>
              <a:rPr lang="en-IN" sz="2000" dirty="0" smtClean="0"/>
              <a:t>WEBSITES:</a:t>
            </a:r>
          </a:p>
          <a:p>
            <a:pPr lvl="1"/>
            <a:r>
              <a:rPr lang="en-IN" sz="2000" dirty="0" smtClean="0">
                <a:hlinkClick r:id="rId2"/>
              </a:rPr>
              <a:t>Kraggle</a:t>
            </a:r>
            <a:r>
              <a:rPr lang="en-IN" sz="2000" dirty="0" smtClean="0"/>
              <a:t> for obtaining the </a:t>
            </a:r>
            <a:r>
              <a:rPr lang="en-IN" sz="2000" dirty="0" smtClean="0"/>
              <a:t>dataset </a:t>
            </a:r>
            <a:r>
              <a:rPr lang="en-IN" sz="2000" dirty="0" smtClean="0">
                <a:hlinkClick r:id="rId2"/>
              </a:rPr>
              <a:t>Pima Indians Diabetes </a:t>
            </a:r>
            <a:r>
              <a:rPr lang="en-IN" sz="2000" dirty="0" smtClean="0">
                <a:hlinkClick r:id="rId2"/>
              </a:rPr>
              <a:t>Database</a:t>
            </a:r>
            <a:r>
              <a:rPr lang="en-IN" sz="2000" dirty="0" smtClean="0"/>
              <a:t>.</a:t>
            </a:r>
          </a:p>
          <a:p>
            <a:r>
              <a:rPr lang="en-IN" sz="2000" dirty="0" smtClean="0"/>
              <a:t>LIBRARIES:</a:t>
            </a:r>
          </a:p>
          <a:p>
            <a:pPr lvl="1"/>
            <a:r>
              <a:rPr lang="en-IN" sz="2000" dirty="0" smtClean="0"/>
              <a:t>Pandas,</a:t>
            </a:r>
          </a:p>
          <a:p>
            <a:pPr lvl="1"/>
            <a:r>
              <a:rPr lang="en-IN" sz="2000" dirty="0" smtClean="0"/>
              <a:t>Numpy,</a:t>
            </a:r>
          </a:p>
          <a:p>
            <a:pPr lvl="1"/>
            <a:r>
              <a:rPr lang="en-IN" sz="2000" dirty="0" smtClean="0"/>
              <a:t>Matplotlib,</a:t>
            </a:r>
          </a:p>
          <a:p>
            <a:pPr lvl="1"/>
            <a:r>
              <a:rPr lang="en-IN" sz="2000" dirty="0" smtClean="0"/>
              <a:t>Seaborn,</a:t>
            </a:r>
          </a:p>
          <a:p>
            <a:pPr lvl="1"/>
            <a:r>
              <a:rPr lang="en-IN" sz="2000" dirty="0" smtClean="0"/>
              <a:t>Scikit Learn</a:t>
            </a:r>
          </a:p>
          <a:p>
            <a:pPr lvl="1"/>
            <a:endParaRPr lang="en-IN" sz="13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 ALGORITHMS USED</a:t>
            </a:r>
            <a:endParaRPr lang="en-US" dirty="0"/>
          </a:p>
        </p:txBody>
      </p:sp>
      <p:sp>
        <p:nvSpPr>
          <p:cNvPr id="3" name="Content Placeholder 2"/>
          <p:cNvSpPr>
            <a:spLocks noGrp="1"/>
          </p:cNvSpPr>
          <p:nvPr>
            <p:ph sz="quarter" idx="1"/>
          </p:nvPr>
        </p:nvSpPr>
        <p:spPr/>
        <p:txBody>
          <a:bodyPr/>
          <a:lstStyle/>
          <a:p>
            <a:r>
              <a:rPr lang="en-IN" dirty="0" smtClean="0"/>
              <a:t>KNeighbour Classifier,</a:t>
            </a:r>
          </a:p>
          <a:p>
            <a:r>
              <a:rPr lang="en-IN" dirty="0" smtClean="0"/>
              <a:t>Simple Vector  Machine Classifier,</a:t>
            </a:r>
          </a:p>
          <a:p>
            <a:r>
              <a:rPr lang="en-US" dirty="0" smtClean="0"/>
              <a:t>Gaussian Naive Bayes</a:t>
            </a:r>
            <a:r>
              <a:rPr lang="en-IN" dirty="0" smtClean="0"/>
              <a:t>(GassianNb).</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Kneighbour Classifier</a:t>
            </a:r>
            <a:endParaRPr lang="en-US" dirty="0"/>
          </a:p>
        </p:txBody>
      </p:sp>
      <p:sp>
        <p:nvSpPr>
          <p:cNvPr id="3" name="Content Placeholder 2"/>
          <p:cNvSpPr>
            <a:spLocks noGrp="1"/>
          </p:cNvSpPr>
          <p:nvPr>
            <p:ph sz="quarter" idx="1"/>
          </p:nvPr>
        </p:nvSpPr>
        <p:spPr/>
        <p:txBody>
          <a:bodyPr/>
          <a:lstStyle/>
          <a:p>
            <a:r>
              <a:rPr lang="en-IN" dirty="0" smtClean="0"/>
              <a:t>Methodology:</a:t>
            </a:r>
          </a:p>
          <a:p>
            <a:pPr lvl="1"/>
            <a:r>
              <a:rPr lang="en-IN" dirty="0" smtClean="0"/>
              <a:t>First we fit the train sets into the model and then input the test set into the trained model to obtain the required results.</a:t>
            </a:r>
          </a:p>
          <a:p>
            <a:r>
              <a:rPr lang="en-IN" dirty="0" smtClean="0"/>
              <a:t>Results of using this classifiers are:</a:t>
            </a:r>
          </a:p>
          <a:p>
            <a:pPr lvl="1"/>
            <a:r>
              <a:rPr lang="en-IN" dirty="0" smtClean="0"/>
              <a:t>Total number of correct predictions i.e., predicted and real outcomes are same = 128</a:t>
            </a:r>
          </a:p>
          <a:p>
            <a:pPr lvl="1"/>
            <a:r>
              <a:rPr lang="en-IN" dirty="0" smtClean="0"/>
              <a:t>Wrong prediction:</a:t>
            </a:r>
          </a:p>
          <a:p>
            <a:pPr lvl="2"/>
            <a:r>
              <a:rPr lang="en-IN" dirty="0" smtClean="0"/>
              <a:t>Which are not harmful (predicts positive but actually negative)= 12.</a:t>
            </a:r>
          </a:p>
          <a:p>
            <a:pPr lvl="2"/>
            <a:r>
              <a:rPr lang="en-IN" dirty="0" smtClean="0"/>
              <a:t>Which are dangerous (predicts to be negative but actually positive) = 14.</a:t>
            </a:r>
          </a:p>
          <a:p>
            <a:pPr lvl="1"/>
            <a:r>
              <a:rPr lang="en-IN" dirty="0" smtClean="0"/>
              <a:t>Accuracy obtain by this model = 83.33%</a:t>
            </a:r>
            <a:endParaRPr lang="en-IN" dirty="0" smtClean="0"/>
          </a:p>
          <a:p>
            <a:pPr lvl="1"/>
            <a:endParaRPr lang="en-IN" dirty="0" smtClean="0"/>
          </a:p>
          <a:p>
            <a:pPr lvl="1"/>
            <a:endParaRPr lang="en-I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Simple Vector </a:t>
            </a:r>
            <a:r>
              <a:rPr lang="en-IN" sz="3200" dirty="0" smtClean="0"/>
              <a:t>machine Classifier</a:t>
            </a:r>
            <a:endParaRPr lang="en-US" sz="3200" dirty="0"/>
          </a:p>
        </p:txBody>
      </p:sp>
      <p:sp>
        <p:nvSpPr>
          <p:cNvPr id="3" name="Content Placeholder 2"/>
          <p:cNvSpPr>
            <a:spLocks noGrp="1"/>
          </p:cNvSpPr>
          <p:nvPr>
            <p:ph sz="quarter" idx="1"/>
          </p:nvPr>
        </p:nvSpPr>
        <p:spPr/>
        <p:txBody>
          <a:bodyPr/>
          <a:lstStyle/>
          <a:p>
            <a:r>
              <a:rPr lang="en-IN" dirty="0" smtClean="0"/>
              <a:t>Methodology:</a:t>
            </a:r>
          </a:p>
          <a:p>
            <a:pPr lvl="1"/>
            <a:r>
              <a:rPr lang="en-IN" dirty="0" smtClean="0"/>
              <a:t>First we fit the train sets into the model and then input the test set into the trained model to obtain the required results.</a:t>
            </a:r>
          </a:p>
          <a:p>
            <a:r>
              <a:rPr lang="en-IN" dirty="0" smtClean="0"/>
              <a:t>Results of using this classifiers are:</a:t>
            </a:r>
          </a:p>
          <a:p>
            <a:pPr lvl="1"/>
            <a:r>
              <a:rPr lang="en-IN" dirty="0" smtClean="0"/>
              <a:t>Total number of correct predictions i.e., predicted and real outcomes are same = </a:t>
            </a:r>
            <a:r>
              <a:rPr lang="en-IN" dirty="0" smtClean="0"/>
              <a:t>125</a:t>
            </a:r>
            <a:endParaRPr lang="en-IN" dirty="0" smtClean="0"/>
          </a:p>
          <a:p>
            <a:pPr lvl="1"/>
            <a:r>
              <a:rPr lang="en-IN" dirty="0" smtClean="0"/>
              <a:t>Wrong prediction:</a:t>
            </a:r>
          </a:p>
          <a:p>
            <a:pPr lvl="2"/>
            <a:r>
              <a:rPr lang="en-IN" dirty="0" smtClean="0"/>
              <a:t>Which are not harmful (predicts positive but actually negative)= </a:t>
            </a:r>
            <a:r>
              <a:rPr lang="en-IN" dirty="0" smtClean="0"/>
              <a:t>11.</a:t>
            </a:r>
            <a:endParaRPr lang="en-IN" dirty="0" smtClean="0"/>
          </a:p>
          <a:p>
            <a:pPr lvl="2"/>
            <a:r>
              <a:rPr lang="en-IN" dirty="0" smtClean="0"/>
              <a:t>Which are dangerous (predicts to be negative but actually positive) = </a:t>
            </a:r>
            <a:r>
              <a:rPr lang="en-IN" dirty="0" smtClean="0"/>
              <a:t>18.</a:t>
            </a:r>
            <a:endParaRPr lang="en-IN" dirty="0" smtClean="0"/>
          </a:p>
          <a:p>
            <a:pPr lvl="1"/>
            <a:r>
              <a:rPr lang="en-IN" dirty="0" smtClean="0"/>
              <a:t>Accuracy obtain by this model = </a:t>
            </a:r>
            <a:r>
              <a:rPr lang="en-IN" dirty="0" smtClean="0"/>
              <a:t>81.17%</a:t>
            </a:r>
            <a:endParaRPr lang="en-IN"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82</TotalTime>
  <Words>678</Words>
  <Application>Microsoft Office PowerPoint</Application>
  <PresentationFormat>On-screen Show (4:3)</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Slide 1</vt:lpstr>
      <vt:lpstr>PROJECT PRESENTATION  ON PREDICTION OF  DIABETES</vt:lpstr>
      <vt:lpstr>TABLE OF CONTENTS</vt:lpstr>
      <vt:lpstr>ROLE OF DATA SCIENCE IN DISEASE DETECTION</vt:lpstr>
      <vt:lpstr>Steps involved in developing the model</vt:lpstr>
      <vt:lpstr>Digital Materials utilised</vt:lpstr>
      <vt:lpstr>PREDICTION ALGORITHMS USED</vt:lpstr>
      <vt:lpstr>Kneighbour Classifier</vt:lpstr>
      <vt:lpstr>Simple Vector machine Classifier</vt:lpstr>
      <vt:lpstr>Gaussian Naive Bayes classifier</vt:lpstr>
      <vt:lpstr>Heat plots of the models</vt:lpstr>
      <vt:lpstr>Conclusion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saith</dc:creator>
  <cp:lastModifiedBy>saith</cp:lastModifiedBy>
  <cp:revision>9</cp:revision>
  <dcterms:created xsi:type="dcterms:W3CDTF">2021-08-10T12:23:50Z</dcterms:created>
  <dcterms:modified xsi:type="dcterms:W3CDTF">2021-08-10T13:46:29Z</dcterms:modified>
</cp:coreProperties>
</file>