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4"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CFB8-7D45-8568-78A1-901C0D850A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ED005E-999A-7425-9C09-E591D75E9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1161B3-4201-0C40-F780-8106656405DE}"/>
              </a:ext>
            </a:extLst>
          </p:cNvPr>
          <p:cNvSpPr>
            <a:spLocks noGrp="1"/>
          </p:cNvSpPr>
          <p:nvPr>
            <p:ph type="dt" sz="half" idx="10"/>
          </p:nvPr>
        </p:nvSpPr>
        <p:spPr/>
        <p:txBody>
          <a:bodyPr/>
          <a:lstStyle/>
          <a:p>
            <a:fld id="{ECAD62FF-2009-4915-81BD-73686E7AA202}" type="datetimeFigureOut">
              <a:rPr lang="en-IN" smtClean="0"/>
              <a:t>04-10-2025</a:t>
            </a:fld>
            <a:endParaRPr lang="en-IN"/>
          </a:p>
        </p:txBody>
      </p:sp>
      <p:sp>
        <p:nvSpPr>
          <p:cNvPr id="5" name="Footer Placeholder 4">
            <a:extLst>
              <a:ext uri="{FF2B5EF4-FFF2-40B4-BE49-F238E27FC236}">
                <a16:creationId xmlns:a16="http://schemas.microsoft.com/office/drawing/2014/main" id="{6FEDAF18-949C-D34F-CD41-D48548E11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CB0144-5F4C-4916-081F-0140D3985698}"/>
              </a:ext>
            </a:extLst>
          </p:cNvPr>
          <p:cNvSpPr>
            <a:spLocks noGrp="1"/>
          </p:cNvSpPr>
          <p:nvPr>
            <p:ph type="sldNum" sz="quarter" idx="12"/>
          </p:nvPr>
        </p:nvSpPr>
        <p:spPr/>
        <p:txBody>
          <a:bodyPr/>
          <a:lstStyle/>
          <a:p>
            <a:fld id="{CE0AEE88-F4BB-43E5-888C-A4A25D424615}" type="slidenum">
              <a:rPr lang="en-IN" smtClean="0"/>
              <a:t>‹#›</a:t>
            </a:fld>
            <a:endParaRPr lang="en-IN"/>
          </a:p>
        </p:txBody>
      </p:sp>
    </p:spTree>
    <p:extLst>
      <p:ext uri="{BB962C8B-B14F-4D97-AF65-F5344CB8AC3E}">
        <p14:creationId xmlns:p14="http://schemas.microsoft.com/office/powerpoint/2010/main" val="58090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7A9D-CB97-90E3-766F-610392EDF6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697FF1-4A26-FF03-012C-23F7554D00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3F38E0-E732-302D-EB03-46D53287F9E2}"/>
              </a:ext>
            </a:extLst>
          </p:cNvPr>
          <p:cNvSpPr>
            <a:spLocks noGrp="1"/>
          </p:cNvSpPr>
          <p:nvPr>
            <p:ph type="dt" sz="half" idx="10"/>
          </p:nvPr>
        </p:nvSpPr>
        <p:spPr/>
        <p:txBody>
          <a:bodyPr/>
          <a:lstStyle/>
          <a:p>
            <a:fld id="{ECAD62FF-2009-4915-81BD-73686E7AA202}" type="datetimeFigureOut">
              <a:rPr lang="en-IN" smtClean="0"/>
              <a:t>04-10-2025</a:t>
            </a:fld>
            <a:endParaRPr lang="en-IN"/>
          </a:p>
        </p:txBody>
      </p:sp>
      <p:sp>
        <p:nvSpPr>
          <p:cNvPr id="5" name="Footer Placeholder 4">
            <a:extLst>
              <a:ext uri="{FF2B5EF4-FFF2-40B4-BE49-F238E27FC236}">
                <a16:creationId xmlns:a16="http://schemas.microsoft.com/office/drawing/2014/main" id="{5ACA5E8A-EA7B-E09D-BAAD-9175C147E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1A617-CBA5-3496-B6FC-B1627B59682B}"/>
              </a:ext>
            </a:extLst>
          </p:cNvPr>
          <p:cNvSpPr>
            <a:spLocks noGrp="1"/>
          </p:cNvSpPr>
          <p:nvPr>
            <p:ph type="sldNum" sz="quarter" idx="12"/>
          </p:nvPr>
        </p:nvSpPr>
        <p:spPr/>
        <p:txBody>
          <a:bodyPr/>
          <a:lstStyle/>
          <a:p>
            <a:fld id="{CE0AEE88-F4BB-43E5-888C-A4A25D424615}" type="slidenum">
              <a:rPr lang="en-IN" smtClean="0"/>
              <a:t>‹#›</a:t>
            </a:fld>
            <a:endParaRPr lang="en-IN"/>
          </a:p>
        </p:txBody>
      </p:sp>
    </p:spTree>
    <p:extLst>
      <p:ext uri="{BB962C8B-B14F-4D97-AF65-F5344CB8AC3E}">
        <p14:creationId xmlns:p14="http://schemas.microsoft.com/office/powerpoint/2010/main" val="278888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6D9549-C997-31C3-9B80-0A68FAB0F3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975C70-5F89-C4D0-0354-0064EB3044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CF21C8-1851-ABBA-E422-6D2A97240B96}"/>
              </a:ext>
            </a:extLst>
          </p:cNvPr>
          <p:cNvSpPr>
            <a:spLocks noGrp="1"/>
          </p:cNvSpPr>
          <p:nvPr>
            <p:ph type="dt" sz="half" idx="10"/>
          </p:nvPr>
        </p:nvSpPr>
        <p:spPr/>
        <p:txBody>
          <a:bodyPr/>
          <a:lstStyle/>
          <a:p>
            <a:fld id="{ECAD62FF-2009-4915-81BD-73686E7AA202}" type="datetimeFigureOut">
              <a:rPr lang="en-IN" smtClean="0"/>
              <a:t>04-10-2025</a:t>
            </a:fld>
            <a:endParaRPr lang="en-IN"/>
          </a:p>
        </p:txBody>
      </p:sp>
      <p:sp>
        <p:nvSpPr>
          <p:cNvPr id="5" name="Footer Placeholder 4">
            <a:extLst>
              <a:ext uri="{FF2B5EF4-FFF2-40B4-BE49-F238E27FC236}">
                <a16:creationId xmlns:a16="http://schemas.microsoft.com/office/drawing/2014/main" id="{99E43381-FA99-71BB-D3ED-448CEF8B34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3E32D5-BC9F-DFD9-DAC1-666059A8BDB2}"/>
              </a:ext>
            </a:extLst>
          </p:cNvPr>
          <p:cNvSpPr>
            <a:spLocks noGrp="1"/>
          </p:cNvSpPr>
          <p:nvPr>
            <p:ph type="sldNum" sz="quarter" idx="12"/>
          </p:nvPr>
        </p:nvSpPr>
        <p:spPr/>
        <p:txBody>
          <a:bodyPr/>
          <a:lstStyle/>
          <a:p>
            <a:fld id="{CE0AEE88-F4BB-43E5-888C-A4A25D424615}" type="slidenum">
              <a:rPr lang="en-IN" smtClean="0"/>
              <a:t>‹#›</a:t>
            </a:fld>
            <a:endParaRPr lang="en-IN"/>
          </a:p>
        </p:txBody>
      </p:sp>
    </p:spTree>
    <p:extLst>
      <p:ext uri="{BB962C8B-B14F-4D97-AF65-F5344CB8AC3E}">
        <p14:creationId xmlns:p14="http://schemas.microsoft.com/office/powerpoint/2010/main" val="259789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1A93-4FE7-E95D-3475-A8F3D76AFC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0A764E-1B85-934C-20E5-CB56C14BC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50A368-33E0-0DE6-DA23-33ED323FB73D}"/>
              </a:ext>
            </a:extLst>
          </p:cNvPr>
          <p:cNvSpPr>
            <a:spLocks noGrp="1"/>
          </p:cNvSpPr>
          <p:nvPr>
            <p:ph type="dt" sz="half" idx="10"/>
          </p:nvPr>
        </p:nvSpPr>
        <p:spPr/>
        <p:txBody>
          <a:bodyPr/>
          <a:lstStyle/>
          <a:p>
            <a:fld id="{ECAD62FF-2009-4915-81BD-73686E7AA202}" type="datetimeFigureOut">
              <a:rPr lang="en-IN" smtClean="0"/>
              <a:t>04-10-2025</a:t>
            </a:fld>
            <a:endParaRPr lang="en-IN"/>
          </a:p>
        </p:txBody>
      </p:sp>
      <p:sp>
        <p:nvSpPr>
          <p:cNvPr id="5" name="Footer Placeholder 4">
            <a:extLst>
              <a:ext uri="{FF2B5EF4-FFF2-40B4-BE49-F238E27FC236}">
                <a16:creationId xmlns:a16="http://schemas.microsoft.com/office/drawing/2014/main" id="{8332CB61-3D5B-A79D-08D0-C4213303EB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3F647-E237-0959-7013-C93CE47C4294}"/>
              </a:ext>
            </a:extLst>
          </p:cNvPr>
          <p:cNvSpPr>
            <a:spLocks noGrp="1"/>
          </p:cNvSpPr>
          <p:nvPr>
            <p:ph type="sldNum" sz="quarter" idx="12"/>
          </p:nvPr>
        </p:nvSpPr>
        <p:spPr/>
        <p:txBody>
          <a:bodyPr/>
          <a:lstStyle/>
          <a:p>
            <a:fld id="{CE0AEE88-F4BB-43E5-888C-A4A25D424615}" type="slidenum">
              <a:rPr lang="en-IN" smtClean="0"/>
              <a:t>‹#›</a:t>
            </a:fld>
            <a:endParaRPr lang="en-IN"/>
          </a:p>
        </p:txBody>
      </p:sp>
    </p:spTree>
    <p:extLst>
      <p:ext uri="{BB962C8B-B14F-4D97-AF65-F5344CB8AC3E}">
        <p14:creationId xmlns:p14="http://schemas.microsoft.com/office/powerpoint/2010/main" val="352135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82875-6EC8-6831-EB89-B011748F9A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703F35-6A39-604C-B06A-7929045229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160FAC-CF72-413B-CBA9-C1DC915EF029}"/>
              </a:ext>
            </a:extLst>
          </p:cNvPr>
          <p:cNvSpPr>
            <a:spLocks noGrp="1"/>
          </p:cNvSpPr>
          <p:nvPr>
            <p:ph type="dt" sz="half" idx="10"/>
          </p:nvPr>
        </p:nvSpPr>
        <p:spPr/>
        <p:txBody>
          <a:bodyPr/>
          <a:lstStyle/>
          <a:p>
            <a:fld id="{ECAD62FF-2009-4915-81BD-73686E7AA202}" type="datetimeFigureOut">
              <a:rPr lang="en-IN" smtClean="0"/>
              <a:t>04-10-2025</a:t>
            </a:fld>
            <a:endParaRPr lang="en-IN"/>
          </a:p>
        </p:txBody>
      </p:sp>
      <p:sp>
        <p:nvSpPr>
          <p:cNvPr id="5" name="Footer Placeholder 4">
            <a:extLst>
              <a:ext uri="{FF2B5EF4-FFF2-40B4-BE49-F238E27FC236}">
                <a16:creationId xmlns:a16="http://schemas.microsoft.com/office/drawing/2014/main" id="{9E54589C-FE59-0D6C-07B8-6E6303DECF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6DC66B-C919-2C4B-8A5D-06D76894412C}"/>
              </a:ext>
            </a:extLst>
          </p:cNvPr>
          <p:cNvSpPr>
            <a:spLocks noGrp="1"/>
          </p:cNvSpPr>
          <p:nvPr>
            <p:ph type="sldNum" sz="quarter" idx="12"/>
          </p:nvPr>
        </p:nvSpPr>
        <p:spPr/>
        <p:txBody>
          <a:bodyPr/>
          <a:lstStyle/>
          <a:p>
            <a:fld id="{CE0AEE88-F4BB-43E5-888C-A4A25D424615}" type="slidenum">
              <a:rPr lang="en-IN" smtClean="0"/>
              <a:t>‹#›</a:t>
            </a:fld>
            <a:endParaRPr lang="en-IN"/>
          </a:p>
        </p:txBody>
      </p:sp>
    </p:spTree>
    <p:extLst>
      <p:ext uri="{BB962C8B-B14F-4D97-AF65-F5344CB8AC3E}">
        <p14:creationId xmlns:p14="http://schemas.microsoft.com/office/powerpoint/2010/main" val="110501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FD6A-2155-5494-F58A-E4AB3CAF4B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A37093-8F70-8858-34A0-75B871E453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6E7767-A4D5-F532-D0DC-FAAD007B7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5B9B6-B1C0-7E4A-D46B-B9586DF7DFA7}"/>
              </a:ext>
            </a:extLst>
          </p:cNvPr>
          <p:cNvSpPr>
            <a:spLocks noGrp="1"/>
          </p:cNvSpPr>
          <p:nvPr>
            <p:ph type="dt" sz="half" idx="10"/>
          </p:nvPr>
        </p:nvSpPr>
        <p:spPr/>
        <p:txBody>
          <a:bodyPr/>
          <a:lstStyle/>
          <a:p>
            <a:fld id="{ECAD62FF-2009-4915-81BD-73686E7AA202}" type="datetimeFigureOut">
              <a:rPr lang="en-IN" smtClean="0"/>
              <a:t>04-10-2025</a:t>
            </a:fld>
            <a:endParaRPr lang="en-IN"/>
          </a:p>
        </p:txBody>
      </p:sp>
      <p:sp>
        <p:nvSpPr>
          <p:cNvPr id="6" name="Footer Placeholder 5">
            <a:extLst>
              <a:ext uri="{FF2B5EF4-FFF2-40B4-BE49-F238E27FC236}">
                <a16:creationId xmlns:a16="http://schemas.microsoft.com/office/drawing/2014/main" id="{E944040C-8CD1-B47B-0199-9790419564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FC6AA9-C9E5-ACE0-FD70-04CE8B02252F}"/>
              </a:ext>
            </a:extLst>
          </p:cNvPr>
          <p:cNvSpPr>
            <a:spLocks noGrp="1"/>
          </p:cNvSpPr>
          <p:nvPr>
            <p:ph type="sldNum" sz="quarter" idx="12"/>
          </p:nvPr>
        </p:nvSpPr>
        <p:spPr/>
        <p:txBody>
          <a:bodyPr/>
          <a:lstStyle/>
          <a:p>
            <a:fld id="{CE0AEE88-F4BB-43E5-888C-A4A25D424615}" type="slidenum">
              <a:rPr lang="en-IN" smtClean="0"/>
              <a:t>‹#›</a:t>
            </a:fld>
            <a:endParaRPr lang="en-IN"/>
          </a:p>
        </p:txBody>
      </p:sp>
    </p:spTree>
    <p:extLst>
      <p:ext uri="{BB962C8B-B14F-4D97-AF65-F5344CB8AC3E}">
        <p14:creationId xmlns:p14="http://schemas.microsoft.com/office/powerpoint/2010/main" val="361553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72C59-0425-8D22-468D-641376EE09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63453F-801A-EA3D-358A-C0FF3F54B9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22FB8-D19B-EE9F-4106-AB52DDE209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2C141A-55A1-5D23-EC72-0A7CAD05F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CA8209-1689-84A6-02AA-E8384A36EE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6A1843-A4F8-04B9-7357-8DD7811C3B79}"/>
              </a:ext>
            </a:extLst>
          </p:cNvPr>
          <p:cNvSpPr>
            <a:spLocks noGrp="1"/>
          </p:cNvSpPr>
          <p:nvPr>
            <p:ph type="dt" sz="half" idx="10"/>
          </p:nvPr>
        </p:nvSpPr>
        <p:spPr/>
        <p:txBody>
          <a:bodyPr/>
          <a:lstStyle/>
          <a:p>
            <a:fld id="{ECAD62FF-2009-4915-81BD-73686E7AA202}" type="datetimeFigureOut">
              <a:rPr lang="en-IN" smtClean="0"/>
              <a:t>04-10-2025</a:t>
            </a:fld>
            <a:endParaRPr lang="en-IN"/>
          </a:p>
        </p:txBody>
      </p:sp>
      <p:sp>
        <p:nvSpPr>
          <p:cNvPr id="8" name="Footer Placeholder 7">
            <a:extLst>
              <a:ext uri="{FF2B5EF4-FFF2-40B4-BE49-F238E27FC236}">
                <a16:creationId xmlns:a16="http://schemas.microsoft.com/office/drawing/2014/main" id="{75E123A8-CA67-60C7-B640-54396186B5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01F08AC-15E9-8138-8233-A07B1C126E8B}"/>
              </a:ext>
            </a:extLst>
          </p:cNvPr>
          <p:cNvSpPr>
            <a:spLocks noGrp="1"/>
          </p:cNvSpPr>
          <p:nvPr>
            <p:ph type="sldNum" sz="quarter" idx="12"/>
          </p:nvPr>
        </p:nvSpPr>
        <p:spPr/>
        <p:txBody>
          <a:bodyPr/>
          <a:lstStyle/>
          <a:p>
            <a:fld id="{CE0AEE88-F4BB-43E5-888C-A4A25D424615}" type="slidenum">
              <a:rPr lang="en-IN" smtClean="0"/>
              <a:t>‹#›</a:t>
            </a:fld>
            <a:endParaRPr lang="en-IN"/>
          </a:p>
        </p:txBody>
      </p:sp>
    </p:spTree>
    <p:extLst>
      <p:ext uri="{BB962C8B-B14F-4D97-AF65-F5344CB8AC3E}">
        <p14:creationId xmlns:p14="http://schemas.microsoft.com/office/powerpoint/2010/main" val="387181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020C-C40B-9934-6004-87E8B0D7A2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A980C2-C6F4-2377-325C-36A3C417A3E8}"/>
              </a:ext>
            </a:extLst>
          </p:cNvPr>
          <p:cNvSpPr>
            <a:spLocks noGrp="1"/>
          </p:cNvSpPr>
          <p:nvPr>
            <p:ph type="dt" sz="half" idx="10"/>
          </p:nvPr>
        </p:nvSpPr>
        <p:spPr/>
        <p:txBody>
          <a:bodyPr/>
          <a:lstStyle/>
          <a:p>
            <a:fld id="{ECAD62FF-2009-4915-81BD-73686E7AA202}" type="datetimeFigureOut">
              <a:rPr lang="en-IN" smtClean="0"/>
              <a:t>04-10-2025</a:t>
            </a:fld>
            <a:endParaRPr lang="en-IN"/>
          </a:p>
        </p:txBody>
      </p:sp>
      <p:sp>
        <p:nvSpPr>
          <p:cNvPr id="4" name="Footer Placeholder 3">
            <a:extLst>
              <a:ext uri="{FF2B5EF4-FFF2-40B4-BE49-F238E27FC236}">
                <a16:creationId xmlns:a16="http://schemas.microsoft.com/office/drawing/2014/main" id="{7F8FD33F-FB92-309C-6FAC-C3DF283D6C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C113A5-EFBA-20D7-83DC-6340128695B5}"/>
              </a:ext>
            </a:extLst>
          </p:cNvPr>
          <p:cNvSpPr>
            <a:spLocks noGrp="1"/>
          </p:cNvSpPr>
          <p:nvPr>
            <p:ph type="sldNum" sz="quarter" idx="12"/>
          </p:nvPr>
        </p:nvSpPr>
        <p:spPr/>
        <p:txBody>
          <a:bodyPr/>
          <a:lstStyle/>
          <a:p>
            <a:fld id="{CE0AEE88-F4BB-43E5-888C-A4A25D424615}" type="slidenum">
              <a:rPr lang="en-IN" smtClean="0"/>
              <a:t>‹#›</a:t>
            </a:fld>
            <a:endParaRPr lang="en-IN"/>
          </a:p>
        </p:txBody>
      </p:sp>
    </p:spTree>
    <p:extLst>
      <p:ext uri="{BB962C8B-B14F-4D97-AF65-F5344CB8AC3E}">
        <p14:creationId xmlns:p14="http://schemas.microsoft.com/office/powerpoint/2010/main" val="186513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F4E602-A178-C35F-65DE-82BDB0AD8AA7}"/>
              </a:ext>
            </a:extLst>
          </p:cNvPr>
          <p:cNvSpPr>
            <a:spLocks noGrp="1"/>
          </p:cNvSpPr>
          <p:nvPr>
            <p:ph type="dt" sz="half" idx="10"/>
          </p:nvPr>
        </p:nvSpPr>
        <p:spPr/>
        <p:txBody>
          <a:bodyPr/>
          <a:lstStyle/>
          <a:p>
            <a:fld id="{ECAD62FF-2009-4915-81BD-73686E7AA202}" type="datetimeFigureOut">
              <a:rPr lang="en-IN" smtClean="0"/>
              <a:t>04-10-2025</a:t>
            </a:fld>
            <a:endParaRPr lang="en-IN"/>
          </a:p>
        </p:txBody>
      </p:sp>
      <p:sp>
        <p:nvSpPr>
          <p:cNvPr id="3" name="Footer Placeholder 2">
            <a:extLst>
              <a:ext uri="{FF2B5EF4-FFF2-40B4-BE49-F238E27FC236}">
                <a16:creationId xmlns:a16="http://schemas.microsoft.com/office/drawing/2014/main" id="{9CF4E5FD-CE7D-B91B-8890-46ECD05547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8C0F70-DA9C-FE99-D018-B06462251571}"/>
              </a:ext>
            </a:extLst>
          </p:cNvPr>
          <p:cNvSpPr>
            <a:spLocks noGrp="1"/>
          </p:cNvSpPr>
          <p:nvPr>
            <p:ph type="sldNum" sz="quarter" idx="12"/>
          </p:nvPr>
        </p:nvSpPr>
        <p:spPr/>
        <p:txBody>
          <a:bodyPr/>
          <a:lstStyle/>
          <a:p>
            <a:fld id="{CE0AEE88-F4BB-43E5-888C-A4A25D424615}" type="slidenum">
              <a:rPr lang="en-IN" smtClean="0"/>
              <a:t>‹#›</a:t>
            </a:fld>
            <a:endParaRPr lang="en-IN"/>
          </a:p>
        </p:txBody>
      </p:sp>
    </p:spTree>
    <p:extLst>
      <p:ext uri="{BB962C8B-B14F-4D97-AF65-F5344CB8AC3E}">
        <p14:creationId xmlns:p14="http://schemas.microsoft.com/office/powerpoint/2010/main" val="49359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6844-4279-4262-F88A-440BA5C66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168A81-C6C8-09FC-3C82-63B5951F4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E42C92-FEBD-1AA3-3118-4A63C9D9D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B5E96-03E7-5704-9B30-54549B6E7FD2}"/>
              </a:ext>
            </a:extLst>
          </p:cNvPr>
          <p:cNvSpPr>
            <a:spLocks noGrp="1"/>
          </p:cNvSpPr>
          <p:nvPr>
            <p:ph type="dt" sz="half" idx="10"/>
          </p:nvPr>
        </p:nvSpPr>
        <p:spPr/>
        <p:txBody>
          <a:bodyPr/>
          <a:lstStyle/>
          <a:p>
            <a:fld id="{ECAD62FF-2009-4915-81BD-73686E7AA202}" type="datetimeFigureOut">
              <a:rPr lang="en-IN" smtClean="0"/>
              <a:t>04-10-2025</a:t>
            </a:fld>
            <a:endParaRPr lang="en-IN"/>
          </a:p>
        </p:txBody>
      </p:sp>
      <p:sp>
        <p:nvSpPr>
          <p:cNvPr id="6" name="Footer Placeholder 5">
            <a:extLst>
              <a:ext uri="{FF2B5EF4-FFF2-40B4-BE49-F238E27FC236}">
                <a16:creationId xmlns:a16="http://schemas.microsoft.com/office/drawing/2014/main" id="{EFCFE074-F74E-55E2-AFF2-64797F6F91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0008C8-BCC9-097F-2DBD-3605C3740F6B}"/>
              </a:ext>
            </a:extLst>
          </p:cNvPr>
          <p:cNvSpPr>
            <a:spLocks noGrp="1"/>
          </p:cNvSpPr>
          <p:nvPr>
            <p:ph type="sldNum" sz="quarter" idx="12"/>
          </p:nvPr>
        </p:nvSpPr>
        <p:spPr/>
        <p:txBody>
          <a:bodyPr/>
          <a:lstStyle/>
          <a:p>
            <a:fld id="{CE0AEE88-F4BB-43E5-888C-A4A25D424615}" type="slidenum">
              <a:rPr lang="en-IN" smtClean="0"/>
              <a:t>‹#›</a:t>
            </a:fld>
            <a:endParaRPr lang="en-IN"/>
          </a:p>
        </p:txBody>
      </p:sp>
    </p:spTree>
    <p:extLst>
      <p:ext uri="{BB962C8B-B14F-4D97-AF65-F5344CB8AC3E}">
        <p14:creationId xmlns:p14="http://schemas.microsoft.com/office/powerpoint/2010/main" val="285691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6022-3F49-3F8D-2AFE-644AB4EFA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7BC037-54C6-566B-1350-DFFEEDF66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3FF74A-DBC7-FD9A-F04F-6480E46BE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6A77C1-A20B-E747-C09A-A66D61CDC784}"/>
              </a:ext>
            </a:extLst>
          </p:cNvPr>
          <p:cNvSpPr>
            <a:spLocks noGrp="1"/>
          </p:cNvSpPr>
          <p:nvPr>
            <p:ph type="dt" sz="half" idx="10"/>
          </p:nvPr>
        </p:nvSpPr>
        <p:spPr/>
        <p:txBody>
          <a:bodyPr/>
          <a:lstStyle/>
          <a:p>
            <a:fld id="{ECAD62FF-2009-4915-81BD-73686E7AA202}" type="datetimeFigureOut">
              <a:rPr lang="en-IN" smtClean="0"/>
              <a:t>04-10-2025</a:t>
            </a:fld>
            <a:endParaRPr lang="en-IN"/>
          </a:p>
        </p:txBody>
      </p:sp>
      <p:sp>
        <p:nvSpPr>
          <p:cNvPr id="6" name="Footer Placeholder 5">
            <a:extLst>
              <a:ext uri="{FF2B5EF4-FFF2-40B4-BE49-F238E27FC236}">
                <a16:creationId xmlns:a16="http://schemas.microsoft.com/office/drawing/2014/main" id="{5A52643C-9229-554E-420C-3F2F5AB850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1C1743-C0A2-4132-075D-A1BD3AB0A952}"/>
              </a:ext>
            </a:extLst>
          </p:cNvPr>
          <p:cNvSpPr>
            <a:spLocks noGrp="1"/>
          </p:cNvSpPr>
          <p:nvPr>
            <p:ph type="sldNum" sz="quarter" idx="12"/>
          </p:nvPr>
        </p:nvSpPr>
        <p:spPr/>
        <p:txBody>
          <a:bodyPr/>
          <a:lstStyle/>
          <a:p>
            <a:fld id="{CE0AEE88-F4BB-43E5-888C-A4A25D424615}" type="slidenum">
              <a:rPr lang="en-IN" smtClean="0"/>
              <a:t>‹#›</a:t>
            </a:fld>
            <a:endParaRPr lang="en-IN"/>
          </a:p>
        </p:txBody>
      </p:sp>
    </p:spTree>
    <p:extLst>
      <p:ext uri="{BB962C8B-B14F-4D97-AF65-F5344CB8AC3E}">
        <p14:creationId xmlns:p14="http://schemas.microsoft.com/office/powerpoint/2010/main" val="1121469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34D20-3ECF-F711-15B6-F93622F209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A4904C-2366-7C58-2A4F-482C812BBB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08B1C-AE56-1A58-A781-BBB5133F2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D62FF-2009-4915-81BD-73686E7AA202}" type="datetimeFigureOut">
              <a:rPr lang="en-IN" smtClean="0"/>
              <a:t>04-10-2025</a:t>
            </a:fld>
            <a:endParaRPr lang="en-IN"/>
          </a:p>
        </p:txBody>
      </p:sp>
      <p:sp>
        <p:nvSpPr>
          <p:cNvPr id="5" name="Footer Placeholder 4">
            <a:extLst>
              <a:ext uri="{FF2B5EF4-FFF2-40B4-BE49-F238E27FC236}">
                <a16:creationId xmlns:a16="http://schemas.microsoft.com/office/drawing/2014/main" id="{135EFC8F-615F-40D2-0771-8F9BBEACEB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3930A8-4B70-2E02-DD75-B02CEA02A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AEE88-F4BB-43E5-888C-A4A25D424615}" type="slidenum">
              <a:rPr lang="en-IN" smtClean="0"/>
              <a:t>‹#›</a:t>
            </a:fld>
            <a:endParaRPr lang="en-IN"/>
          </a:p>
        </p:txBody>
      </p:sp>
    </p:spTree>
    <p:extLst>
      <p:ext uri="{BB962C8B-B14F-4D97-AF65-F5344CB8AC3E}">
        <p14:creationId xmlns:p14="http://schemas.microsoft.com/office/powerpoint/2010/main" val="1352092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B9E9-B7D8-4F96-85D3-6EC77CF44488}"/>
              </a:ext>
            </a:extLst>
          </p:cNvPr>
          <p:cNvSpPr>
            <a:spLocks noGrp="1"/>
          </p:cNvSpPr>
          <p:nvPr>
            <p:ph type="ctrTitle"/>
          </p:nvPr>
        </p:nvSpPr>
        <p:spPr/>
        <p:txBody>
          <a:bodyPr/>
          <a:lstStyle/>
          <a:p>
            <a:r>
              <a:rPr lang="en-US" b="1" dirty="0">
                <a:latin typeface="Baskerville Old Face" panose="02020602080505020303" pitchFamily="18" charset="0"/>
              </a:rPr>
              <a:t>Exploratory Data Analysis of Amazon Bestsellers.</a:t>
            </a:r>
            <a:endParaRPr lang="en-IN" b="1" dirty="0">
              <a:latin typeface="Baskerville Old Face" panose="02020602080505020303" pitchFamily="18" charset="0"/>
            </a:endParaRPr>
          </a:p>
        </p:txBody>
      </p:sp>
      <p:sp>
        <p:nvSpPr>
          <p:cNvPr id="3" name="Subtitle 2">
            <a:extLst>
              <a:ext uri="{FF2B5EF4-FFF2-40B4-BE49-F238E27FC236}">
                <a16:creationId xmlns:a16="http://schemas.microsoft.com/office/drawing/2014/main" id="{D752386E-0BFA-E57C-8F12-912542010C4C}"/>
              </a:ext>
            </a:extLst>
          </p:cNvPr>
          <p:cNvSpPr>
            <a:spLocks noGrp="1"/>
          </p:cNvSpPr>
          <p:nvPr>
            <p:ph type="subTitle" idx="1"/>
          </p:nvPr>
        </p:nvSpPr>
        <p:spPr>
          <a:xfrm>
            <a:off x="8239432" y="4368954"/>
            <a:ext cx="3028336" cy="1628723"/>
          </a:xfrm>
        </p:spPr>
        <p:txBody>
          <a:bodyPr/>
          <a:lstStyle/>
          <a:p>
            <a:pPr algn="r"/>
            <a:r>
              <a:rPr lang="en-US" dirty="0"/>
              <a:t>.</a:t>
            </a:r>
            <a:endParaRPr lang="en-IN" dirty="0"/>
          </a:p>
        </p:txBody>
      </p:sp>
    </p:spTree>
    <p:extLst>
      <p:ext uri="{BB962C8B-B14F-4D97-AF65-F5344CB8AC3E}">
        <p14:creationId xmlns:p14="http://schemas.microsoft.com/office/powerpoint/2010/main" val="3170698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5BB-A9EA-3432-14BF-778F81474C40}"/>
              </a:ext>
            </a:extLst>
          </p:cNvPr>
          <p:cNvSpPr>
            <a:spLocks noGrp="1"/>
          </p:cNvSpPr>
          <p:nvPr>
            <p:ph type="title"/>
          </p:nvPr>
        </p:nvSpPr>
        <p:spPr/>
        <p:txBody>
          <a:bodyPr/>
          <a:lstStyle/>
          <a:p>
            <a:r>
              <a:rPr lang="en-IN" b="1" dirty="0">
                <a:latin typeface="Baskerville Old Face" panose="02020602080505020303" pitchFamily="18" charset="0"/>
              </a:rPr>
              <a:t>ECDF of Product Price</a:t>
            </a:r>
          </a:p>
        </p:txBody>
      </p:sp>
      <p:sp>
        <p:nvSpPr>
          <p:cNvPr id="3" name="Content Placeholder 2">
            <a:extLst>
              <a:ext uri="{FF2B5EF4-FFF2-40B4-BE49-F238E27FC236}">
                <a16:creationId xmlns:a16="http://schemas.microsoft.com/office/drawing/2014/main" id="{46DB4C37-CC03-127C-DA9C-C406133B8912}"/>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ECDF shows the cumulative distribution of prices. It is excellent for finding quantiles, e.g., identifying the price point where 80% of bestsellers fall below, providing a clear view of price concentration.</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B5D9C28-51CB-18CA-751B-EC580003DF60}"/>
              </a:ext>
            </a:extLst>
          </p:cNvPr>
          <p:cNvPicPr>
            <a:picLocks noChangeAspect="1"/>
          </p:cNvPicPr>
          <p:nvPr/>
        </p:nvPicPr>
        <p:blipFill>
          <a:blip r:embed="rId2">
            <a:extLst>
              <a:ext uri="{28A0092B-C50C-407E-A947-70E740481C1C}">
                <a14:useLocalDpi xmlns:a14="http://schemas.microsoft.com/office/drawing/2010/main" val="0"/>
              </a:ext>
            </a:extLst>
          </a:blip>
          <a:srcRect l="898" t="275"/>
          <a:stretch>
            <a:fillRect/>
          </a:stretch>
        </p:blipFill>
        <p:spPr>
          <a:xfrm>
            <a:off x="5201264" y="2939845"/>
            <a:ext cx="6791533" cy="3566159"/>
          </a:xfrm>
          <a:prstGeom prst="rect">
            <a:avLst/>
          </a:prstGeom>
        </p:spPr>
      </p:pic>
    </p:spTree>
    <p:extLst>
      <p:ext uri="{BB962C8B-B14F-4D97-AF65-F5344CB8AC3E}">
        <p14:creationId xmlns:p14="http://schemas.microsoft.com/office/powerpoint/2010/main" val="61094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28BE-481E-41C2-ED45-AA619FE3A00A}"/>
              </a:ext>
            </a:extLst>
          </p:cNvPr>
          <p:cNvSpPr>
            <a:spLocks noGrp="1"/>
          </p:cNvSpPr>
          <p:nvPr>
            <p:ph type="title"/>
          </p:nvPr>
        </p:nvSpPr>
        <p:spPr/>
        <p:txBody>
          <a:bodyPr/>
          <a:lstStyle/>
          <a:p>
            <a:r>
              <a:rPr lang="en-US" b="1" dirty="0">
                <a:latin typeface="Baskerville Old Face" panose="02020602080505020303" pitchFamily="18" charset="0"/>
              </a:rPr>
              <a:t>Bestseller Share by Top 5 Marketplaces</a:t>
            </a:r>
            <a:endParaRPr lang="en-IN"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6326D1C5-1FAF-A1DF-ECBE-30264BA7BA62}"/>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donut chart visually represents the proportion of bestsellers contributed by the top 5 Amazon marketplaces (countries), summarizing market dominance in a clear, segmented view.</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A92FFE-775F-74C4-A163-829714222141}"/>
              </a:ext>
            </a:extLst>
          </p:cNvPr>
          <p:cNvPicPr>
            <a:picLocks noChangeAspect="1"/>
          </p:cNvPicPr>
          <p:nvPr/>
        </p:nvPicPr>
        <p:blipFill>
          <a:blip r:embed="rId2">
            <a:extLst>
              <a:ext uri="{28A0092B-C50C-407E-A947-70E740481C1C}">
                <a14:useLocalDpi xmlns:a14="http://schemas.microsoft.com/office/drawing/2010/main" val="0"/>
              </a:ext>
            </a:extLst>
          </a:blip>
          <a:srcRect l="1383" t="2374"/>
          <a:stretch>
            <a:fillRect/>
          </a:stretch>
        </p:blipFill>
        <p:spPr>
          <a:xfrm>
            <a:off x="5044132" y="2625213"/>
            <a:ext cx="6309668" cy="4017872"/>
          </a:xfrm>
          <a:prstGeom prst="rect">
            <a:avLst/>
          </a:prstGeom>
        </p:spPr>
      </p:pic>
    </p:spTree>
    <p:extLst>
      <p:ext uri="{BB962C8B-B14F-4D97-AF65-F5344CB8AC3E}">
        <p14:creationId xmlns:p14="http://schemas.microsoft.com/office/powerpoint/2010/main" val="71580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610E-5947-6917-F9CF-F53DF5CC3622}"/>
              </a:ext>
            </a:extLst>
          </p:cNvPr>
          <p:cNvSpPr>
            <a:spLocks noGrp="1"/>
          </p:cNvSpPr>
          <p:nvPr>
            <p:ph type="title"/>
          </p:nvPr>
        </p:nvSpPr>
        <p:spPr/>
        <p:txBody>
          <a:bodyPr/>
          <a:lstStyle/>
          <a:p>
            <a:r>
              <a:rPr lang="en-US" b="1" dirty="0">
                <a:latin typeface="Baskerville Old Face" panose="02020602080505020303" pitchFamily="18" charset="0"/>
              </a:rPr>
              <a:t>Average Star Rating by Country</a:t>
            </a:r>
            <a:endParaRPr lang="en-IN"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F1BAD46C-591D-65F7-9D4C-ED43B6F72811}"/>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plot compares the mean star rating for bestsellers across different countries, indicating if product quality (by consumer perception) varies by marketplace.</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F0F0DD2-D15C-635F-6E66-2CF72FFCB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7303" y="2771533"/>
            <a:ext cx="6097598" cy="3210523"/>
          </a:xfrm>
          <a:prstGeom prst="rect">
            <a:avLst/>
          </a:prstGeom>
        </p:spPr>
      </p:pic>
    </p:spTree>
    <p:extLst>
      <p:ext uri="{BB962C8B-B14F-4D97-AF65-F5344CB8AC3E}">
        <p14:creationId xmlns:p14="http://schemas.microsoft.com/office/powerpoint/2010/main" val="3672960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4A55-CDE6-6F32-0991-4CF0DA9A7118}"/>
              </a:ext>
            </a:extLst>
          </p:cNvPr>
          <p:cNvSpPr>
            <a:spLocks noGrp="1"/>
          </p:cNvSpPr>
          <p:nvPr>
            <p:ph type="title"/>
          </p:nvPr>
        </p:nvSpPr>
        <p:spPr/>
        <p:txBody>
          <a:bodyPr/>
          <a:lstStyle/>
          <a:p>
            <a:r>
              <a:rPr lang="en-US" b="1" dirty="0">
                <a:latin typeface="Baskerville Old Face" panose="02020602080505020303" pitchFamily="18" charset="0"/>
              </a:rPr>
              <a:t>Price vs. Number of Ratings (Log-Transformed)</a:t>
            </a:r>
            <a:endParaRPr lang="en-IN"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B0FBF8F2-BBDE-BCCD-994A-D65708D31309}"/>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scatter plot shows the relationship between a product\'s price and the logarithm of its total number of ratings, segmented by country. It helps identify if high price points correlate with fewer ratings.</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BC1ED01-5845-84C9-CF5C-010614B5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4503" y="2890684"/>
            <a:ext cx="5875161" cy="3096135"/>
          </a:xfrm>
          <a:prstGeom prst="rect">
            <a:avLst/>
          </a:prstGeom>
        </p:spPr>
      </p:pic>
    </p:spTree>
    <p:extLst>
      <p:ext uri="{BB962C8B-B14F-4D97-AF65-F5344CB8AC3E}">
        <p14:creationId xmlns:p14="http://schemas.microsoft.com/office/powerpoint/2010/main" val="673830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BF6EE-9F41-158B-3D46-33ADCC8796A1}"/>
              </a:ext>
            </a:extLst>
          </p:cNvPr>
          <p:cNvSpPr>
            <a:spLocks noGrp="1"/>
          </p:cNvSpPr>
          <p:nvPr>
            <p:ph type="title"/>
          </p:nvPr>
        </p:nvSpPr>
        <p:spPr/>
        <p:txBody>
          <a:bodyPr/>
          <a:lstStyle/>
          <a:p>
            <a:r>
              <a:rPr lang="en-US" b="1" dirty="0">
                <a:latin typeface="Baskerville Old Face" panose="02020602080505020303" pitchFamily="18" charset="0"/>
              </a:rPr>
              <a:t>Correlation Heatmap of Bestseller Metrics</a:t>
            </a:r>
            <a:endParaRPr lang="en-IN"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AF3950D3-E6A9-699A-8E44-3F630F80A8A6}"/>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heatmap shows the correlation coefficients between numerical variables (e.g., Rank, Price, Rating, Number of Ratings). Values close to 1 mean a strong positive relationship, -1 mean a strong negative relationship, and 0 means no linear relationship.</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68F65A-8C41-9A7B-7F08-6905920BC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7172" y="3066466"/>
            <a:ext cx="5430535" cy="3426409"/>
          </a:xfrm>
          <a:prstGeom prst="rect">
            <a:avLst/>
          </a:prstGeom>
        </p:spPr>
      </p:pic>
    </p:spTree>
    <p:extLst>
      <p:ext uri="{BB962C8B-B14F-4D97-AF65-F5344CB8AC3E}">
        <p14:creationId xmlns:p14="http://schemas.microsoft.com/office/powerpoint/2010/main" val="194123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6BF2-FB14-F379-101D-6130691AB350}"/>
              </a:ext>
            </a:extLst>
          </p:cNvPr>
          <p:cNvSpPr>
            <a:spLocks noGrp="1"/>
          </p:cNvSpPr>
          <p:nvPr>
            <p:ph type="title"/>
          </p:nvPr>
        </p:nvSpPr>
        <p:spPr/>
        <p:txBody>
          <a:bodyPr>
            <a:normAutofit/>
          </a:bodyPr>
          <a:lstStyle/>
          <a:p>
            <a:r>
              <a:rPr lang="en-IN" b="1" dirty="0">
                <a:latin typeface="Baskerville Old Face" panose="02020602080505020303" pitchFamily="18" charset="0"/>
                <a:cs typeface="Times New Roman" panose="02020603050405020304" pitchFamily="18" charset="0"/>
              </a:rPr>
              <a:t>Predictive Insights: </a:t>
            </a:r>
            <a:r>
              <a:rPr lang="en-US" b="1" dirty="0">
                <a:latin typeface="Baskerville Old Face" panose="02020602080505020303" pitchFamily="18" charset="0"/>
              </a:rPr>
              <a:t>Exploratory Data Analysis of Amazon Bestsellers.</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83F23432-0A48-9CD7-F124-E214DAA1F979}"/>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analysis confirms that low price and high star ratings are primary predictors of success. The ECDF pinpoints the maximum profitable price ceiling. Moving forward, Predictive Modeling will classify the likelihood of a top-50 rank based on a new product's initial price and rating. Additionally, Text Analysis will predict consumer sentiment and identify the product categories most likely to climb the bestseller charts.</a:t>
            </a:r>
          </a:p>
          <a:p>
            <a:pPr algn="just"/>
            <a:r>
              <a:rPr lang="en-US" sz="2400" dirty="0">
                <a:latin typeface="Times New Roman" panose="02020603050405020304" pitchFamily="18" charset="0"/>
                <a:cs typeface="Times New Roman" panose="02020603050405020304" pitchFamily="18" charset="0"/>
              </a:rPr>
              <a:t>The data strongly suggests that success on the bestseller list is linked to “affordability and high volume of ratings”, with most data points clustered in the low-price range </a:t>
            </a:r>
          </a:p>
          <a:p>
            <a:pPr algn="just"/>
            <a:r>
              <a:rPr lang="en-US" sz="2400" dirty="0">
                <a:latin typeface="Times New Roman" panose="02020603050405020304" pitchFamily="18" charset="0"/>
                <a:cs typeface="Times New Roman" panose="02020603050405020304" pitchFamily="18" charset="0"/>
              </a:rPr>
              <a:t>The uniformly high average star ratings across all bestsellers confirms that quality is a prerequisite for achieving top rank.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59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515E-7B9B-027D-ED65-D28B12F7650E}"/>
              </a:ext>
            </a:extLst>
          </p:cNvPr>
          <p:cNvSpPr>
            <a:spLocks noGrp="1"/>
          </p:cNvSpPr>
          <p:nvPr>
            <p:ph type="title"/>
          </p:nvPr>
        </p:nvSpPr>
        <p:spPr/>
        <p:txBody>
          <a:bodyPr/>
          <a:lstStyle/>
          <a:p>
            <a:r>
              <a:rPr lang="en-US" b="1" dirty="0">
                <a:latin typeface="Baskerville Old Face" panose="02020602080505020303" pitchFamily="18" charset="0"/>
              </a:rPr>
              <a:t>Introduction</a:t>
            </a:r>
            <a:endParaRPr lang="en-IN"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AA023990-448A-DD84-C9C7-B8B603529A68}"/>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A comprehensive Exploratory Data Analysis (EDA) performed on a dataset of Amazon bestseller items from various international marketplaces. The primary goal of this project is to uncover the key factors that drive product success on Amazon's bestseller lists, including pricing strategies, customer satisfaction (ratings), and market distribution. By leveraging </a:t>
            </a:r>
            <a:r>
              <a:rPr lang="en-US" sz="2400" dirty="0" err="1">
                <a:latin typeface="Times New Roman" panose="02020603050405020304" pitchFamily="18" charset="0"/>
                <a:cs typeface="Times New Roman" panose="02020603050405020304" pitchFamily="18" charset="0"/>
              </a:rPr>
              <a:t>PySpark</a:t>
            </a:r>
            <a:r>
              <a:rPr lang="en-US" sz="2400" dirty="0">
                <a:latin typeface="Times New Roman" panose="02020603050405020304" pitchFamily="18" charset="0"/>
                <a:cs typeface="Times New Roman" panose="02020603050405020304" pitchFamily="18" charset="0"/>
              </a:rPr>
              <a:t> for efficient data processing and diverse visualization techniques, we aim to transform raw data into actionable insights, providing a clear picture of e-commerce performance dynamics.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05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5955-68A9-7689-F207-D138E0340FD0}"/>
              </a:ext>
            </a:extLst>
          </p:cNvPr>
          <p:cNvSpPr>
            <a:spLocks noGrp="1"/>
          </p:cNvSpPr>
          <p:nvPr>
            <p:ph type="title"/>
          </p:nvPr>
        </p:nvSpPr>
        <p:spPr/>
        <p:txBody>
          <a:bodyPr/>
          <a:lstStyle/>
          <a:p>
            <a:r>
              <a:rPr lang="en-IN" b="1" dirty="0">
                <a:latin typeface="Baskerville Old Face" panose="02020602080505020303" pitchFamily="18" charset="0"/>
                <a:cs typeface="Times New Roman" panose="02020603050405020304" pitchFamily="18" charset="0"/>
              </a:rPr>
              <a:t>Technologies Used</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9E835851-2EF4-B38D-0F9B-BDAC6B78699D}"/>
              </a:ext>
            </a:extLst>
          </p:cNvPr>
          <p:cNvSpPr>
            <a:spLocks noGrp="1"/>
          </p:cNvSpPr>
          <p:nvPr>
            <p:ph idx="1"/>
          </p:nvPr>
        </p:nvSpPr>
        <p:spPr/>
        <p:txBody>
          <a:bodyPr>
            <a:normAutofit/>
          </a:bodyPr>
          <a:lstStyle/>
          <a:p>
            <a:pPr algn="just"/>
            <a:r>
              <a:rPr lang="en-IN" sz="2400" b="1" dirty="0" err="1">
                <a:latin typeface="Times New Roman" panose="02020603050405020304" pitchFamily="18" charset="0"/>
                <a:cs typeface="Times New Roman" panose="02020603050405020304" pitchFamily="18" charset="0"/>
              </a:rPr>
              <a:t>PySpark</a:t>
            </a:r>
            <a:r>
              <a:rPr lang="en-IN" sz="2400" b="1" dirty="0">
                <a:latin typeface="Times New Roman" panose="02020603050405020304" pitchFamily="18" charset="0"/>
                <a:cs typeface="Times New Roman" panose="02020603050405020304" pitchFamily="18" charset="0"/>
              </a:rPr>
              <a:t> (Apache Spark) -</a:t>
            </a:r>
            <a:r>
              <a:rPr lang="en-IN" sz="2400" dirty="0">
                <a:latin typeface="Times New Roman" panose="02020603050405020304" pitchFamily="18" charset="0"/>
                <a:cs typeface="Times New Roman" panose="02020603050405020304" pitchFamily="18" charset="0"/>
              </a:rPr>
              <a:t> CSV loading, schema inference, data cleaning (</a:t>
            </a:r>
            <a:r>
              <a:rPr lang="en-IN" sz="2400" dirty="0" err="1">
                <a:latin typeface="Times New Roman" panose="02020603050405020304" pitchFamily="18" charset="0"/>
                <a:cs typeface="Times New Roman" panose="02020603050405020304" pitchFamily="18" charset="0"/>
              </a:rPr>
              <a:t>regex_replace</a:t>
            </a:r>
            <a:r>
              <a:rPr lang="en-IN" sz="2400" dirty="0">
                <a:latin typeface="Times New Roman" panose="02020603050405020304" pitchFamily="18" charset="0"/>
                <a:cs typeface="Times New Roman" panose="02020603050405020304" pitchFamily="18" charset="0"/>
              </a:rPr>
              <a:t>, cast), data aggregation (mean, count). </a:t>
            </a:r>
          </a:p>
          <a:p>
            <a:pPr algn="just"/>
            <a:r>
              <a:rPr lang="en-IN" sz="2400" b="1" dirty="0">
                <a:latin typeface="Times New Roman" panose="02020603050405020304" pitchFamily="18" charset="0"/>
                <a:cs typeface="Times New Roman" panose="02020603050405020304" pitchFamily="18" charset="0"/>
              </a:rPr>
              <a:t>Pandas - </a:t>
            </a:r>
            <a:r>
              <a:rPr lang="en-IN" sz="2400" dirty="0">
                <a:latin typeface="Times New Roman" panose="02020603050405020304" pitchFamily="18" charset="0"/>
                <a:cs typeface="Times New Roman" panose="02020603050405020304" pitchFamily="18" charset="0"/>
              </a:rPr>
              <a:t>Converting the final, cleaned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DataFrame</a:t>
            </a:r>
            <a:r>
              <a:rPr lang="en-IN" sz="2400" dirty="0">
                <a:latin typeface="Times New Roman" panose="02020603050405020304" pitchFamily="18" charset="0"/>
                <a:cs typeface="Times New Roman" panose="02020603050405020304" pitchFamily="18" charset="0"/>
              </a:rPr>
              <a:t> into a local Pandas </a:t>
            </a:r>
            <a:r>
              <a:rPr lang="en-IN" sz="2400" dirty="0" err="1">
                <a:latin typeface="Times New Roman" panose="02020603050405020304" pitchFamily="18" charset="0"/>
                <a:cs typeface="Times New Roman" panose="02020603050405020304" pitchFamily="18" charset="0"/>
              </a:rPr>
              <a:t>DataFrame</a:t>
            </a:r>
            <a:r>
              <a:rPr lang="en-IN" sz="2400" dirty="0">
                <a:latin typeface="Times New Roman" panose="02020603050405020304" pitchFamily="18" charset="0"/>
                <a:cs typeface="Times New Roman" panose="02020603050405020304" pitchFamily="18" charset="0"/>
              </a:rPr>
              <a:t> for plotting. </a:t>
            </a:r>
          </a:p>
          <a:p>
            <a:pPr algn="just"/>
            <a:r>
              <a:rPr lang="en-IN" sz="2400" b="1" dirty="0">
                <a:latin typeface="Times New Roman" panose="02020603050405020304" pitchFamily="18" charset="0"/>
                <a:cs typeface="Times New Roman" panose="02020603050405020304" pitchFamily="18" charset="0"/>
              </a:rPr>
              <a:t>Matplotlib -  </a:t>
            </a:r>
            <a:r>
              <a:rPr lang="en-IN" sz="2400" dirty="0">
                <a:latin typeface="Times New Roman" panose="02020603050405020304" pitchFamily="18" charset="0"/>
                <a:cs typeface="Times New Roman" panose="02020603050405020304" pitchFamily="18" charset="0"/>
              </a:rPr>
              <a:t>Handling the core visualization framework, figure generation, and plot customization. </a:t>
            </a:r>
          </a:p>
          <a:p>
            <a:pPr algn="just"/>
            <a:r>
              <a:rPr lang="en-IN" sz="2400" b="1" dirty="0">
                <a:latin typeface="Times New Roman" panose="02020603050405020304" pitchFamily="18" charset="0"/>
                <a:cs typeface="Times New Roman" panose="02020603050405020304" pitchFamily="18" charset="0"/>
              </a:rPr>
              <a:t>Seaborn</a:t>
            </a:r>
            <a:r>
              <a:rPr lang="en-IN" sz="2400" dirty="0">
                <a:latin typeface="Times New Roman" panose="02020603050405020304" pitchFamily="18" charset="0"/>
                <a:cs typeface="Times New Roman" panose="02020603050405020304" pitchFamily="18" charset="0"/>
              </a:rPr>
              <a:t> - Generating complex, publication-quality statistical charts (e.g., ECDF, </a:t>
            </a:r>
            <a:r>
              <a:rPr lang="en-IN" sz="2400" dirty="0" err="1">
                <a:latin typeface="Times New Roman" panose="02020603050405020304" pitchFamily="18" charset="0"/>
                <a:cs typeface="Times New Roman" panose="02020603050405020304" pitchFamily="18" charset="0"/>
              </a:rPr>
              <a:t>Hexbin</a:t>
            </a:r>
            <a:r>
              <a:rPr lang="en-IN" sz="2400" dirty="0">
                <a:latin typeface="Times New Roman" panose="02020603050405020304" pitchFamily="18" charset="0"/>
                <a:cs typeface="Times New Roman" panose="02020603050405020304" pitchFamily="18" charset="0"/>
              </a:rPr>
              <a:t>, Histograms). </a:t>
            </a:r>
          </a:p>
          <a:p>
            <a:pPr algn="just"/>
            <a:r>
              <a:rPr lang="en-IN" sz="2400" b="1" dirty="0">
                <a:latin typeface="Times New Roman" panose="02020603050405020304" pitchFamily="18" charset="0"/>
                <a:cs typeface="Times New Roman" panose="02020603050405020304" pitchFamily="18" charset="0"/>
              </a:rPr>
              <a:t>Python - </a:t>
            </a:r>
            <a:r>
              <a:rPr lang="en-IN" sz="2400" dirty="0">
                <a:latin typeface="Times New Roman" panose="02020603050405020304" pitchFamily="18" charset="0"/>
                <a:cs typeface="Times New Roman" panose="02020603050405020304" pitchFamily="18" charset="0"/>
              </a:rPr>
              <a:t>Coordinating the entire workflow from file path input to final output display.</a:t>
            </a:r>
          </a:p>
        </p:txBody>
      </p:sp>
    </p:spTree>
    <p:extLst>
      <p:ext uri="{BB962C8B-B14F-4D97-AF65-F5344CB8AC3E}">
        <p14:creationId xmlns:p14="http://schemas.microsoft.com/office/powerpoint/2010/main" val="300532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33FC-42C5-A2C6-364A-0741848FD540}"/>
              </a:ext>
            </a:extLst>
          </p:cNvPr>
          <p:cNvSpPr>
            <a:spLocks noGrp="1"/>
          </p:cNvSpPr>
          <p:nvPr>
            <p:ph type="title"/>
          </p:nvPr>
        </p:nvSpPr>
        <p:spPr/>
        <p:txBody>
          <a:bodyPr/>
          <a:lstStyle/>
          <a:p>
            <a:r>
              <a:rPr lang="en-US" altLang="en-US" b="1" dirty="0">
                <a:latin typeface="Baskerville Old Face" panose="02020602080505020303" pitchFamily="18" charset="0"/>
                <a:cs typeface="Times New Roman" panose="02020603050405020304" pitchFamily="18" charset="0"/>
              </a:rPr>
              <a:t>Dataset Description</a:t>
            </a:r>
            <a:endParaRPr lang="en-IN" dirty="0">
              <a:latin typeface="Baskerville Old Face" panose="02020602080505020303" pitchFamily="18" charset="0"/>
            </a:endParaRPr>
          </a:p>
        </p:txBody>
      </p:sp>
      <p:sp>
        <p:nvSpPr>
          <p:cNvPr id="7" name="Content Placeholder 6">
            <a:extLst>
              <a:ext uri="{FF2B5EF4-FFF2-40B4-BE49-F238E27FC236}">
                <a16:creationId xmlns:a16="http://schemas.microsoft.com/office/drawing/2014/main" id="{F0BD2B54-DE57-5EBE-4F0A-75389ABADEBE}"/>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contains approximately 1,000 Amazon bestseller records.</a:t>
            </a:r>
          </a:p>
          <a:p>
            <a:pPr marL="0" lvl="0" indent="0" eaLnBrk="0" fontAlgn="base" hangingPunct="0">
              <a:lnSpc>
                <a:spcPct val="100000"/>
              </a:lnSpc>
              <a:spcBef>
                <a:spcPct val="0"/>
              </a:spcBef>
              <a:spcAft>
                <a:spcPct val="0"/>
              </a:spcAft>
              <a:buFontTx/>
              <a:buChar char="•"/>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spans multiple global marketplaces (e.g., US, IN, MX).</a:t>
            </a:r>
          </a:p>
          <a:p>
            <a:pPr marL="0" lvl="0" indent="0" eaLnBrk="0" fontAlgn="base" hangingPunct="0">
              <a:lnSpc>
                <a:spcPct val="100000"/>
              </a:lnSpc>
              <a:spcBef>
                <a:spcPct val="0"/>
              </a:spcBef>
              <a:spcAft>
                <a:spcPct val="0"/>
              </a:spcAft>
              <a:buFontTx/>
              <a:buChar char="•"/>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Core performance metrics are Product Rank, Price, and customer ratings.</a:t>
            </a:r>
          </a:p>
          <a:p>
            <a:pPr marL="0" lvl="0" indent="0" eaLnBrk="0" fontAlgn="base" hangingPunct="0">
              <a:lnSpc>
                <a:spcPct val="100000"/>
              </a:lnSpc>
              <a:spcBef>
                <a:spcPct val="0"/>
              </a:spcBef>
              <a:spcAft>
                <a:spcPct val="0"/>
              </a:spcAft>
              <a:buFontTx/>
              <a:buChar char="•"/>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product_price</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required extensive cleaning due to mixed global currencies.</a:t>
            </a:r>
          </a:p>
          <a:p>
            <a:pPr marL="0" lvl="0" indent="0" eaLnBrk="0" fontAlgn="base" hangingPunct="0">
              <a:lnSpc>
                <a:spcPct val="100000"/>
              </a:lnSpc>
              <a:spcBef>
                <a:spcPct val="0"/>
              </a:spcBef>
              <a:spcAft>
                <a:spcPct val="0"/>
              </a:spcAft>
              <a:buFontTx/>
              <a:buChar char="•"/>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 records represent high-performing, successful e-commerce products.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35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9A2F-A901-75D1-33AE-ABC7E0D4F51E}"/>
              </a:ext>
            </a:extLst>
          </p:cNvPr>
          <p:cNvSpPr>
            <a:spLocks noGrp="1"/>
          </p:cNvSpPr>
          <p:nvPr>
            <p:ph type="title"/>
          </p:nvPr>
        </p:nvSpPr>
        <p:spPr/>
        <p:txBody>
          <a:bodyPr/>
          <a:lstStyle/>
          <a:p>
            <a:r>
              <a:rPr lang="en-IN" b="1" dirty="0">
                <a:latin typeface="Baskerville Old Face" panose="02020602080505020303" pitchFamily="18" charset="0"/>
                <a:cs typeface="Times New Roman" panose="02020603050405020304" pitchFamily="18" charset="0"/>
              </a:rPr>
              <a:t>Objectives</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CF4A02DD-7AD5-5B1D-4571-D8C79A40BD6A}"/>
              </a:ext>
            </a:extLst>
          </p:cNvPr>
          <p:cNvSpPr>
            <a:spLocks noGrp="1"/>
          </p:cNvSpPr>
          <p:nvPr>
            <p:ph idx="1"/>
          </p:nvPr>
        </p:nvSpPr>
        <p:spPr/>
        <p:txBody>
          <a:bodyPr>
            <a:noAutofit/>
          </a:bodyPr>
          <a:lstStyle/>
          <a:p>
            <a:pPr marL="0" lvl="0" indent="0" algn="just" eaLnBrk="0" fontAlgn="base" hangingPunct="0">
              <a:lnSpc>
                <a:spcPct val="100000"/>
              </a:lnSpc>
              <a:spcBef>
                <a:spcPct val="0"/>
              </a:spcBef>
              <a:spcAft>
                <a:spcPct val="0"/>
              </a:spcAft>
              <a:buFontTx/>
              <a:buChar char="•"/>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PySpark</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robust data cleaning, specifically standardizing mixed global currencies.</a:t>
            </a:r>
          </a:p>
          <a:p>
            <a:pPr marL="0" lvl="0" indent="0" algn="just" eaLnBrk="0" fontAlgn="base" hangingPunct="0">
              <a:lnSpc>
                <a:spcPct val="100000"/>
              </a:lnSpc>
              <a:spcBef>
                <a:spcPct val="0"/>
              </a:spcBef>
              <a:spcAft>
                <a:spcPct val="0"/>
              </a:spcAft>
              <a:buFontTx/>
              <a:buChar char="•"/>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foundational summary of the data schema and check for data gaps.</a:t>
            </a:r>
          </a:p>
          <a:p>
            <a:pPr marL="0" lvl="0" indent="0" algn="just" eaLnBrk="0" fontAlgn="base" hangingPunct="0">
              <a:lnSpc>
                <a:spcPct val="100000"/>
              </a:lnSpc>
              <a:spcBef>
                <a:spcPct val="0"/>
              </a:spcBef>
              <a:spcAft>
                <a:spcPct val="0"/>
              </a:spcAft>
              <a:buFontTx/>
              <a:buChar char="•"/>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logarithmic feature engineering to normalize the skewed ratings count.</a:t>
            </a:r>
          </a:p>
          <a:p>
            <a:pPr marL="0" lvl="0" indent="0" algn="just" eaLnBrk="0" fontAlgn="base" hangingPunct="0">
              <a:lnSpc>
                <a:spcPct val="100000"/>
              </a:lnSpc>
              <a:spcBef>
                <a:spcPct val="0"/>
              </a:spcBef>
              <a:spcAft>
                <a:spcPct val="0"/>
              </a:spcAft>
              <a:buFontTx/>
              <a:buChar char="•"/>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 ten advanced visualizations (e.g., ECDF,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Hexbin</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deeper insights.</a:t>
            </a:r>
          </a:p>
          <a:p>
            <a:pPr marL="0" lvl="0" indent="0" algn="just" eaLnBrk="0" fontAlgn="base" hangingPunct="0">
              <a:lnSpc>
                <a:spcPct val="100000"/>
              </a:lnSpc>
              <a:spcBef>
                <a:spcPct val="0"/>
              </a:spcBef>
              <a:spcAft>
                <a:spcPct val="0"/>
              </a:spcAft>
              <a:buFontTx/>
              <a:buChar char="•"/>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market dynamics, relating price and rating to the bestseller rank.</a:t>
            </a:r>
          </a:p>
          <a:p>
            <a:pPr marL="0" lvl="0" indent="0" algn="just" eaLnBrk="0" fontAlgn="base" hangingPunct="0">
              <a:lnSpc>
                <a:spcPct val="100000"/>
              </a:lnSpc>
              <a:spcBef>
                <a:spcPct val="0"/>
              </a:spcBef>
              <a:spcAft>
                <a:spcPct val="0"/>
              </a:spcAft>
              <a:buFontTx/>
              <a:buChar char="•"/>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Formulate a data-driven conclusion defining the optimal bestseller profile.</a:t>
            </a:r>
          </a:p>
          <a:p>
            <a:pPr marL="0" lvl="0" indent="0" algn="just" eaLnBrk="0" fontAlgn="base" hangingPunct="0">
              <a:lnSpc>
                <a:spcPct val="100000"/>
              </a:lnSpc>
              <a:spcBef>
                <a:spcPct val="0"/>
              </a:spcBef>
              <a:spcAft>
                <a:spcPct val="0"/>
              </a:spcAft>
              <a:buFontTx/>
              <a:buChar char="•"/>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826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43EE5-7016-9F38-8BD8-7BF982058634}"/>
              </a:ext>
            </a:extLst>
          </p:cNvPr>
          <p:cNvSpPr>
            <a:spLocks noGrp="1"/>
          </p:cNvSpPr>
          <p:nvPr>
            <p:ph type="title"/>
          </p:nvPr>
        </p:nvSpPr>
        <p:spPr/>
        <p:txBody>
          <a:bodyPr/>
          <a:lstStyle/>
          <a:p>
            <a:r>
              <a:rPr lang="en-US" b="1" dirty="0">
                <a:latin typeface="Baskerville Old Face" panose="02020602080505020303" pitchFamily="18" charset="0"/>
                <a:cs typeface="Times New Roman" panose="02020603050405020304" pitchFamily="18" charset="0"/>
              </a:rPr>
              <a:t>Methodology Overview</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96537BD0-1254-2E83-4CD5-5F70E08F0E11}"/>
              </a:ext>
            </a:extLst>
          </p:cNvPr>
          <p:cNvSpPr>
            <a:spLocks noGrp="1"/>
          </p:cNvSpPr>
          <p:nvPr>
            <p:ph idx="1"/>
          </p:nvPr>
        </p:nvSpPr>
        <p:spPr/>
        <p:txBody>
          <a:bodyPr>
            <a:normAutofit/>
          </a:bodyPr>
          <a:lstStyle/>
          <a:p>
            <a:pPr algn="just" eaLnBrk="0" fontAlgn="base" hangingPunct="0">
              <a:lnSpc>
                <a:spcPct val="100000"/>
              </a:lnSpc>
              <a:spcBef>
                <a:spcPct val="0"/>
              </a:spcBef>
              <a:spcAft>
                <a:spcPct val="0"/>
              </a:spcAft>
            </a:pPr>
            <a:r>
              <a:rPr lang="en-US" altLang="en-US" sz="2400" b="1" dirty="0">
                <a:latin typeface="Times New Roman" panose="02020603050405020304" pitchFamily="18" charset="0"/>
                <a:cs typeface="Times New Roman" panose="02020603050405020304" pitchFamily="18" charset="0"/>
              </a:rPr>
              <a:t>Data Cleaning:</a:t>
            </a:r>
            <a:r>
              <a:rPr lang="en-US" altLang="en-US" sz="2400" dirty="0">
                <a:latin typeface="Times New Roman" panose="02020603050405020304" pitchFamily="18" charset="0"/>
                <a:cs typeface="Times New Roman" panose="02020603050405020304" pitchFamily="18" charset="0"/>
              </a:rPr>
              <a:t> Rigorously cleaned </a:t>
            </a:r>
            <a:r>
              <a:rPr lang="en-US" altLang="en-US" sz="2400" dirty="0" err="1">
                <a:latin typeface="Times New Roman" panose="02020603050405020304" pitchFamily="18" charset="0"/>
                <a:cs typeface="Times New Roman" panose="02020603050405020304" pitchFamily="18" charset="0"/>
              </a:rPr>
              <a:t>product_price</a:t>
            </a:r>
            <a:r>
              <a:rPr lang="en-US" altLang="en-US" sz="2400" dirty="0">
                <a:latin typeface="Times New Roman" panose="02020603050405020304" pitchFamily="18" charset="0"/>
                <a:cs typeface="Times New Roman" panose="02020603050405020304" pitchFamily="18" charset="0"/>
              </a:rPr>
              <a:t> using </a:t>
            </a:r>
            <a:r>
              <a:rPr lang="en-US" altLang="en-US" sz="2400" dirty="0" err="1">
                <a:latin typeface="Times New Roman" panose="02020603050405020304" pitchFamily="18" charset="0"/>
                <a:cs typeface="Times New Roman" panose="02020603050405020304" pitchFamily="18" charset="0"/>
              </a:rPr>
              <a:t>PySpark's</a:t>
            </a:r>
            <a:r>
              <a:rPr lang="en-US" altLang="en-US" sz="2400" dirty="0">
                <a:latin typeface="Times New Roman" panose="02020603050405020304" pitchFamily="18" charset="0"/>
                <a:cs typeface="Times New Roman" panose="02020603050405020304" pitchFamily="18" charset="0"/>
              </a:rPr>
              <a:t> regex to handle mixed global currencies (like </a:t>
            </a:r>
            <a:r>
              <a:rPr lang="en-US" altLang="en-US" sz="2400" b="1" dirty="0">
                <a:latin typeface="Times New Roman" panose="02020603050405020304" pitchFamily="18" charset="0"/>
                <a:cs typeface="Times New Roman" panose="02020603050405020304" pitchFamily="18" charset="0"/>
              </a:rPr>
              <a:t>₹, €, ￥</a:t>
            </a:r>
            <a:r>
              <a:rPr lang="en-US" altLang="en-US" sz="2400" dirty="0">
                <a:latin typeface="Times New Roman" panose="02020603050405020304" pitchFamily="18" charset="0"/>
                <a:cs typeface="Times New Roman" panose="02020603050405020304" pitchFamily="18" charset="0"/>
              </a:rPr>
              <a:t>) and standardize it to a </a:t>
            </a:r>
            <a:r>
              <a:rPr lang="en-US" altLang="en-US" sz="2400" dirty="0" err="1">
                <a:latin typeface="Times New Roman" panose="02020603050405020304" pitchFamily="18" charset="0"/>
                <a:cs typeface="Times New Roman" panose="02020603050405020304" pitchFamily="18" charset="0"/>
              </a:rPr>
              <a:t>DoubleType</a:t>
            </a:r>
            <a:r>
              <a:rPr lang="en-US" altLang="en-US" sz="2400" dirty="0">
                <a:latin typeface="Times New Roman" panose="02020603050405020304" pitchFamily="18" charset="0"/>
                <a:cs typeface="Times New Roman" panose="02020603050405020304" pitchFamily="18" charset="0"/>
              </a:rPr>
              <a:t>.</a:t>
            </a:r>
          </a:p>
          <a:p>
            <a:pPr algn="just" eaLnBrk="0" fontAlgn="base" hangingPunct="0">
              <a:lnSpc>
                <a:spcPct val="100000"/>
              </a:lnSpc>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FontTx/>
              <a:buChar char="•"/>
            </a:pPr>
            <a:r>
              <a:rPr lang="en-US" altLang="en-US" sz="2400" b="1" dirty="0">
                <a:latin typeface="Times New Roman" panose="02020603050405020304" pitchFamily="18" charset="0"/>
                <a:cs typeface="Times New Roman" panose="02020603050405020304" pitchFamily="18" charset="0"/>
              </a:rPr>
              <a:t> Imputation &amp; Feature Engineering:</a:t>
            </a:r>
            <a:r>
              <a:rPr lang="en-US" altLang="en-US" sz="2400" dirty="0">
                <a:latin typeface="Times New Roman" panose="02020603050405020304" pitchFamily="18" charset="0"/>
                <a:cs typeface="Times New Roman" panose="02020603050405020304" pitchFamily="18" charset="0"/>
              </a:rPr>
              <a:t> Imputed missing ratings, then applied a logarithmic transformation to normalize highly skewed rating count data.</a:t>
            </a:r>
          </a:p>
          <a:p>
            <a:pPr marL="0" lvl="0" indent="0" algn="just" eaLnBrk="0" fontAlgn="base" hangingPunct="0">
              <a:lnSpc>
                <a:spcPct val="100000"/>
              </a:lnSpc>
              <a:spcBef>
                <a:spcPct val="0"/>
              </a:spcBef>
              <a:spcAft>
                <a:spcPct val="0"/>
              </a:spcAft>
              <a:buFontTx/>
              <a:buChar char="•"/>
            </a:pPr>
            <a:endParaRPr lang="en-US" altLang="en-US" sz="2400"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FontTx/>
              <a:buChar char="•"/>
            </a:pPr>
            <a:r>
              <a:rPr lang="en-US" altLang="en-US" sz="2400" b="1" dirty="0">
                <a:latin typeface="Times New Roman" panose="02020603050405020304" pitchFamily="18" charset="0"/>
                <a:cs typeface="Times New Roman" panose="02020603050405020304" pitchFamily="18" charset="0"/>
              </a:rPr>
              <a:t> Visualization:</a:t>
            </a:r>
            <a:r>
              <a:rPr lang="en-US" altLang="en-US" sz="2400" dirty="0">
                <a:latin typeface="Times New Roman" panose="02020603050405020304" pitchFamily="18" charset="0"/>
                <a:cs typeface="Times New Roman" panose="02020603050405020304" pitchFamily="18" charset="0"/>
              </a:rPr>
              <a:t> Converted the data to Pandas to generate </a:t>
            </a:r>
            <a:r>
              <a:rPr lang="en-US" altLang="en-US" sz="2400" b="1" dirty="0">
                <a:latin typeface="Times New Roman" panose="02020603050405020304" pitchFamily="18" charset="0"/>
                <a:cs typeface="Times New Roman" panose="02020603050405020304" pitchFamily="18" charset="0"/>
              </a:rPr>
              <a:t>ten diverse, advanced plots</a:t>
            </a:r>
            <a:r>
              <a:rPr lang="en-US" altLang="en-US" sz="2400" dirty="0">
                <a:latin typeface="Times New Roman" panose="02020603050405020304" pitchFamily="18" charset="0"/>
                <a:cs typeface="Times New Roman" panose="02020603050405020304" pitchFamily="18" charset="0"/>
              </a:rPr>
              <a:t> (ECDF, </a:t>
            </a:r>
            <a:r>
              <a:rPr lang="en-US" altLang="en-US" sz="2400" dirty="0" err="1">
                <a:latin typeface="Times New Roman" panose="02020603050405020304" pitchFamily="18" charset="0"/>
                <a:cs typeface="Times New Roman" panose="02020603050405020304" pitchFamily="18" charset="0"/>
              </a:rPr>
              <a:t>Hexbin</a:t>
            </a:r>
            <a:r>
              <a:rPr lang="en-US" altLang="en-US" sz="2400" dirty="0">
                <a:latin typeface="Times New Roman" panose="02020603050405020304" pitchFamily="18" charset="0"/>
                <a:cs typeface="Times New Roman" panose="02020603050405020304" pitchFamily="18" charset="0"/>
              </a:rPr>
              <a:t>) for deeper analysis.</a:t>
            </a:r>
          </a:p>
          <a:p>
            <a:pPr marL="0" lvl="0" indent="0" algn="just" eaLnBrk="0" fontAlgn="base" hangingPunct="0">
              <a:lnSpc>
                <a:spcPct val="100000"/>
              </a:lnSpc>
              <a:spcBef>
                <a:spcPct val="0"/>
              </a:spcBef>
              <a:spcAft>
                <a:spcPct val="0"/>
              </a:spcAft>
              <a:buFontTx/>
              <a:buChar char="•"/>
            </a:pPr>
            <a:endParaRPr lang="en-US" altLang="en-US" sz="2400" dirty="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FontTx/>
              <a:buChar char="•"/>
            </a:pPr>
            <a:r>
              <a:rPr lang="en-US" sz="2400" b="1" dirty="0">
                <a:latin typeface="Times New Roman" panose="02020603050405020304" pitchFamily="18" charset="0"/>
                <a:cs typeface="Times New Roman" panose="02020603050405020304" pitchFamily="18" charset="0"/>
              </a:rPr>
              <a:t> Conclusion:</a:t>
            </a:r>
            <a:r>
              <a:rPr lang="en-US" sz="2400" dirty="0">
                <a:latin typeface="Times New Roman" panose="02020603050405020304" pitchFamily="18" charset="0"/>
                <a:cs typeface="Times New Roman" panose="02020603050405020304" pitchFamily="18" charset="0"/>
              </a:rPr>
              <a:t> Analyzed visual evidence to define the data-driven profile of the optimal Amazon bestseller.</a:t>
            </a:r>
            <a:endParaRPr lang="en-US" altLang="en-US" sz="2400" dirty="0">
              <a:latin typeface="Times New Roman" panose="02020603050405020304" pitchFamily="18" charset="0"/>
              <a:cs typeface="Times New Roman" panose="02020603050405020304" pitchFamily="18" charset="0"/>
            </a:endParaRPr>
          </a:p>
          <a:p>
            <a:pPr marL="0" indent="0" algn="just">
              <a:buNone/>
            </a:pPr>
            <a:endParaRPr lang="en-IN" sz="2400" dirty="0"/>
          </a:p>
        </p:txBody>
      </p:sp>
    </p:spTree>
    <p:extLst>
      <p:ext uri="{BB962C8B-B14F-4D97-AF65-F5344CB8AC3E}">
        <p14:creationId xmlns:p14="http://schemas.microsoft.com/office/powerpoint/2010/main" val="1573760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594A6-D44D-E009-4C2B-A89D37063D73}"/>
              </a:ext>
            </a:extLst>
          </p:cNvPr>
          <p:cNvSpPr>
            <a:spLocks noGrp="1"/>
          </p:cNvSpPr>
          <p:nvPr>
            <p:ph type="title"/>
          </p:nvPr>
        </p:nvSpPr>
        <p:spPr/>
        <p:txBody>
          <a:bodyPr>
            <a:normAutofit/>
          </a:bodyPr>
          <a:lstStyle/>
          <a:p>
            <a:r>
              <a:rPr lang="en-US" b="1" dirty="0">
                <a:latin typeface="Baskerville Old Face" panose="02020602080505020303" pitchFamily="18" charset="0"/>
                <a:cs typeface="Times New Roman" panose="02020603050405020304" pitchFamily="18" charset="0"/>
              </a:rPr>
              <a:t>Data Preprocessing and Feature Engineering</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91723D92-4FC5-6CFF-6D6F-96C4ABE21ADC}"/>
              </a:ext>
            </a:extLst>
          </p:cNvPr>
          <p:cNvSpPr>
            <a:spLocks noGrp="1"/>
          </p:cNvSpPr>
          <p:nvPr>
            <p:ph idx="1"/>
          </p:nvPr>
        </p:nvSpPr>
        <p:spPr>
          <a:xfrm>
            <a:off x="838199" y="1825625"/>
            <a:ext cx="10515600" cy="4339201"/>
          </a:xfrm>
        </p:spPr>
        <p:txBody>
          <a:bodyPr>
            <a:normAutofit/>
          </a:bodyPr>
          <a:lstStyle/>
          <a:p>
            <a:pPr algn="just"/>
            <a:r>
              <a:rPr lang="en-US" sz="2400" dirty="0">
                <a:latin typeface="Times New Roman" panose="02020603050405020304" pitchFamily="18" charset="0"/>
                <a:cs typeface="Times New Roman" panose="02020603050405020304" pitchFamily="18" charset="0"/>
              </a:rPr>
              <a:t>Data preprocessing involved using </a:t>
            </a:r>
            <a:r>
              <a:rPr lang="en-US" sz="2400" dirty="0" err="1">
                <a:latin typeface="Times New Roman" panose="02020603050405020304" pitchFamily="18" charset="0"/>
                <a:cs typeface="Times New Roman" panose="02020603050405020304" pitchFamily="18" charset="0"/>
              </a:rPr>
              <a:t>PySpark's</a:t>
            </a:r>
            <a:r>
              <a:rPr lang="en-US" sz="2400" dirty="0">
                <a:latin typeface="Times New Roman" panose="02020603050405020304" pitchFamily="18" charset="0"/>
                <a:cs typeface="Times New Roman" panose="02020603050405020304" pitchFamily="18" charset="0"/>
              </a:rPr>
              <a:t> regex to clean </a:t>
            </a:r>
            <a:r>
              <a:rPr lang="en-US" sz="2400" dirty="0" err="1">
                <a:latin typeface="Times New Roman" panose="02020603050405020304" pitchFamily="18" charset="0"/>
                <a:cs typeface="Times New Roman" panose="02020603050405020304" pitchFamily="18" charset="0"/>
              </a:rPr>
              <a:t>product_price</a:t>
            </a:r>
            <a:r>
              <a:rPr lang="en-US" sz="2400" dirty="0">
                <a:latin typeface="Times New Roman" panose="02020603050405020304" pitchFamily="18" charset="0"/>
                <a:cs typeface="Times New Roman" panose="02020603050405020304" pitchFamily="18" charset="0"/>
              </a:rPr>
              <a:t>, standardizing multiple global currencies (like ₹, €, ￥) into a clean </a:t>
            </a:r>
            <a:r>
              <a:rPr lang="en-US" sz="2400" dirty="0" err="1">
                <a:latin typeface="Times New Roman" panose="02020603050405020304" pitchFamily="18" charset="0"/>
                <a:cs typeface="Times New Roman" panose="02020603050405020304" pitchFamily="18" charset="0"/>
              </a:rPr>
              <a:t>DoubleType</a:t>
            </a:r>
            <a:r>
              <a:rPr lang="en-US" sz="2400" dirty="0">
                <a:latin typeface="Times New Roman" panose="02020603050405020304" pitchFamily="18" charset="0"/>
                <a:cs typeface="Times New Roman" panose="02020603050405020304" pitchFamily="18" charset="0"/>
              </a:rPr>
              <a:t>. Missing star ratings were imputed with the mean, and null rating counts were set to zero. Feature extraction involved applying a logarithmic transformation to the highly skewed </a:t>
            </a:r>
            <a:r>
              <a:rPr lang="en-US" sz="2400" dirty="0" err="1">
                <a:latin typeface="Times New Roman" panose="02020603050405020304" pitchFamily="18" charset="0"/>
                <a:cs typeface="Times New Roman" panose="02020603050405020304" pitchFamily="18" charset="0"/>
              </a:rPr>
              <a:t>product_num_ratings</a:t>
            </a:r>
            <a:r>
              <a:rPr lang="en-US" sz="2400" dirty="0">
                <a:latin typeface="Times New Roman" panose="02020603050405020304" pitchFamily="18" charset="0"/>
                <a:cs typeface="Times New Roman" panose="02020603050405020304" pitchFamily="18" charset="0"/>
              </a:rPr>
              <a:t> to normalize popularity data for accurate visualization.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767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2B22-43C7-DB02-4B68-1333E2122FC2}"/>
              </a:ext>
            </a:extLst>
          </p:cNvPr>
          <p:cNvSpPr>
            <a:spLocks noGrp="1"/>
          </p:cNvSpPr>
          <p:nvPr>
            <p:ph type="title"/>
          </p:nvPr>
        </p:nvSpPr>
        <p:spPr/>
        <p:txBody>
          <a:bodyPr/>
          <a:lstStyle/>
          <a:p>
            <a:r>
              <a:rPr lang="en-US" b="1" dirty="0">
                <a:latin typeface="Baskerville Old Face" panose="02020602080505020303" pitchFamily="18" charset="0"/>
              </a:rPr>
              <a:t>Cleaned Sample Data</a:t>
            </a:r>
            <a:endParaRPr lang="en-IN" b="1" dirty="0">
              <a:latin typeface="Baskerville Old Face" panose="02020602080505020303" pitchFamily="18" charset="0"/>
            </a:endParaRPr>
          </a:p>
        </p:txBody>
      </p:sp>
      <p:pic>
        <p:nvPicPr>
          <p:cNvPr id="4" name="Content Placeholder 3">
            <a:extLst>
              <a:ext uri="{FF2B5EF4-FFF2-40B4-BE49-F238E27FC236}">
                <a16:creationId xmlns:a16="http://schemas.microsoft.com/office/drawing/2014/main" id="{8D4883E7-0872-5DF8-CB07-7ECAB83164D3}"/>
              </a:ext>
            </a:extLst>
          </p:cNvPr>
          <p:cNvPicPr>
            <a:picLocks noGrp="1" noChangeAspect="1"/>
          </p:cNvPicPr>
          <p:nvPr>
            <p:ph idx="1"/>
          </p:nvPr>
        </p:nvPicPr>
        <p:blipFill>
          <a:blip r:embed="rId2"/>
          <a:stretch>
            <a:fillRect/>
          </a:stretch>
        </p:blipFill>
        <p:spPr>
          <a:xfrm>
            <a:off x="838200" y="1690688"/>
            <a:ext cx="9309840" cy="4351338"/>
          </a:xfrm>
          <a:prstGeom prst="rect">
            <a:avLst/>
          </a:prstGeom>
        </p:spPr>
      </p:pic>
    </p:spTree>
    <p:extLst>
      <p:ext uri="{BB962C8B-B14F-4D97-AF65-F5344CB8AC3E}">
        <p14:creationId xmlns:p14="http://schemas.microsoft.com/office/powerpoint/2010/main" val="2991932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A21D-14E2-29E1-32A5-072B0D185F0D}"/>
              </a:ext>
            </a:extLst>
          </p:cNvPr>
          <p:cNvSpPr>
            <a:spLocks noGrp="1"/>
          </p:cNvSpPr>
          <p:nvPr>
            <p:ph type="title"/>
          </p:nvPr>
        </p:nvSpPr>
        <p:spPr/>
        <p:txBody>
          <a:bodyPr/>
          <a:lstStyle/>
          <a:p>
            <a:r>
              <a:rPr lang="en-IN" b="1" dirty="0">
                <a:latin typeface="Baskerville Old Face" panose="02020602080505020303" pitchFamily="18" charset="0"/>
              </a:rPr>
              <a:t>Distribution of Product Price</a:t>
            </a:r>
          </a:p>
        </p:txBody>
      </p:sp>
      <p:sp>
        <p:nvSpPr>
          <p:cNvPr id="3" name="Content Placeholder 2">
            <a:extLst>
              <a:ext uri="{FF2B5EF4-FFF2-40B4-BE49-F238E27FC236}">
                <a16:creationId xmlns:a16="http://schemas.microsoft.com/office/drawing/2014/main" id="{B1CA4E9E-D541-D8EE-B16A-68415751251A}"/>
              </a:ext>
            </a:extLst>
          </p:cNvPr>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histogram shows the frequency of product prices. The log scale is used because price data is often heavily skewed, revealing that the majority of bestsellers are concentrated at the lower price points.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288BB1-472C-D7AC-C6B1-A0737B91906A}"/>
              </a:ext>
            </a:extLst>
          </p:cNvPr>
          <p:cNvPicPr>
            <a:picLocks noChangeAspect="1"/>
          </p:cNvPicPr>
          <p:nvPr/>
        </p:nvPicPr>
        <p:blipFill>
          <a:blip r:embed="rId2">
            <a:extLst>
              <a:ext uri="{28A0092B-C50C-407E-A947-70E740481C1C}">
                <a14:useLocalDpi xmlns:a14="http://schemas.microsoft.com/office/drawing/2010/main" val="0"/>
              </a:ext>
            </a:extLst>
          </a:blip>
          <a:srcRect t="1294"/>
          <a:stretch>
            <a:fillRect/>
          </a:stretch>
        </p:blipFill>
        <p:spPr>
          <a:xfrm>
            <a:off x="5624053" y="2684205"/>
            <a:ext cx="6489290" cy="3383683"/>
          </a:xfrm>
          <a:prstGeom prst="rect">
            <a:avLst/>
          </a:prstGeom>
        </p:spPr>
      </p:pic>
    </p:spTree>
    <p:extLst>
      <p:ext uri="{BB962C8B-B14F-4D97-AF65-F5344CB8AC3E}">
        <p14:creationId xmlns:p14="http://schemas.microsoft.com/office/powerpoint/2010/main" val="650227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899</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Baskerville Old Face</vt:lpstr>
      <vt:lpstr>Calibri</vt:lpstr>
      <vt:lpstr>Calibri Light</vt:lpstr>
      <vt:lpstr>Times New Roman</vt:lpstr>
      <vt:lpstr>Office Theme</vt:lpstr>
      <vt:lpstr>Exploratory Data Analysis of Amazon Bestsellers.</vt:lpstr>
      <vt:lpstr>Introduction</vt:lpstr>
      <vt:lpstr>Technologies Used</vt:lpstr>
      <vt:lpstr>Dataset Description</vt:lpstr>
      <vt:lpstr>Objectives</vt:lpstr>
      <vt:lpstr>Methodology Overview</vt:lpstr>
      <vt:lpstr>Data Preprocessing and Feature Engineering</vt:lpstr>
      <vt:lpstr>Cleaned Sample Data</vt:lpstr>
      <vt:lpstr>Distribution of Product Price</vt:lpstr>
      <vt:lpstr>ECDF of Product Price</vt:lpstr>
      <vt:lpstr>Bestseller Share by Top 5 Marketplaces</vt:lpstr>
      <vt:lpstr>Average Star Rating by Country</vt:lpstr>
      <vt:lpstr>Price vs. Number of Ratings (Log-Transformed)</vt:lpstr>
      <vt:lpstr>Correlation Heatmap of Bestseller Metrics</vt:lpstr>
      <vt:lpstr>Predictive Insights: Exploratory Data Analysis of Amazon Bestsellers.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Tharun</dc:creator>
  <cp:lastModifiedBy>Sai Tharun</cp:lastModifiedBy>
  <cp:revision>1</cp:revision>
  <dcterms:created xsi:type="dcterms:W3CDTF">2025-10-04T12:10:32Z</dcterms:created>
  <dcterms:modified xsi:type="dcterms:W3CDTF">2025-10-04T12:49:29Z</dcterms:modified>
</cp:coreProperties>
</file>