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6"/>
  </p:notesMasterIdLst>
  <p:handoutMasterIdLst>
    <p:handoutMasterId r:id="rId27"/>
  </p:handoutMasterIdLst>
  <p:sldIdLst>
    <p:sldId id="256" r:id="rId2"/>
    <p:sldId id="282" r:id="rId3"/>
    <p:sldId id="276" r:id="rId4"/>
    <p:sldId id="274" r:id="rId5"/>
    <p:sldId id="275" r:id="rId6"/>
    <p:sldId id="307" r:id="rId7"/>
    <p:sldId id="290" r:id="rId8"/>
    <p:sldId id="281" r:id="rId9"/>
    <p:sldId id="291" r:id="rId10"/>
    <p:sldId id="308" r:id="rId11"/>
    <p:sldId id="299" r:id="rId12"/>
    <p:sldId id="293" r:id="rId13"/>
    <p:sldId id="295" r:id="rId14"/>
    <p:sldId id="296" r:id="rId15"/>
    <p:sldId id="297" r:id="rId16"/>
    <p:sldId id="298" r:id="rId17"/>
    <p:sldId id="300" r:id="rId18"/>
    <p:sldId id="301" r:id="rId19"/>
    <p:sldId id="302" r:id="rId20"/>
    <p:sldId id="303" r:id="rId21"/>
    <p:sldId id="306" r:id="rId22"/>
    <p:sldId id="294" r:id="rId23"/>
    <p:sldId id="277"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0B8B3-EE6B-49DC-AACF-145BEFEDDB6D}" v="443" dt="2022-06-19T14:15:56.495"/>
    <p1510:client id="{CC04CFCD-0A55-4FFE-B3F8-B2E2B6B7E96C}" v="263" dt="2022-06-18T13:00:41.2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32" autoAdjust="0"/>
  </p:normalViewPr>
  <p:slideViewPr>
    <p:cSldViewPr snapToGrid="0">
      <p:cViewPr varScale="1">
        <p:scale>
          <a:sx n="92" d="100"/>
          <a:sy n="92" d="100"/>
        </p:scale>
        <p:origin x="336"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02-07-2022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02-07-2022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Predict App Success using Machine Learning</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13063"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B - 7</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RF%202.pdf" TargetMode="External"/><Relationship Id="rId2" Type="http://schemas.openxmlformats.org/officeDocument/2006/relationships/hyperlink" Target="Success_prediction_of_android_applications_in_a_no.pdf" TargetMode="External"/><Relationship Id="rId1" Type="http://schemas.openxmlformats.org/officeDocument/2006/relationships/slideLayout" Target="../slideLayouts/slideLayout2.xml"/><Relationship Id="rId5" Type="http://schemas.openxmlformats.org/officeDocument/2006/relationships/hyperlink" Target="RF%203.pdf" TargetMode="External"/><Relationship Id="rId4" Type="http://schemas.openxmlformats.org/officeDocument/2006/relationships/hyperlink" Target="https://www.semanticscholar.org/paper/Prediction-for-Mobile-Application-Usage-Patterns-Tan-Liu/75efc27d5c6ed6fc8c9310d512151db2fc4f467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822757"/>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R. Sai Theja</a:t>
            </a:r>
          </a:p>
          <a:p>
            <a:pPr>
              <a:spcBef>
                <a:spcPts val="300"/>
              </a:spcBef>
            </a:pPr>
            <a:r>
              <a:rPr lang="en-US" sz="1200" b="0" dirty="0"/>
              <a:t>Roll No. 184G1A0581</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Mrs. V. Kamakshamma </a:t>
            </a:r>
            <a:r>
              <a:rPr lang="en-US" sz="2400" b="0" baseline="-25000" dirty="0">
                <a:effectLst>
                  <a:outerShdw blurRad="38100" dist="38100" dir="2700000" algn="tl">
                    <a:srgbClr val="000000">
                      <a:alpha val="43137"/>
                    </a:srgbClr>
                  </a:outerShdw>
                </a:effectLst>
              </a:rPr>
              <a:t>M.Tech,(Ph.D)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a:t>Rotarypuram Village, B K Samudram Mandal, Ananthapuramu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T. Shahul</a:t>
            </a:r>
          </a:p>
          <a:p>
            <a:pPr>
              <a:spcBef>
                <a:spcPts val="300"/>
              </a:spcBef>
            </a:pPr>
            <a:r>
              <a:rPr lang="en-US" sz="1200" b="0" dirty="0"/>
              <a:t>Roll No. 184G1A0585</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 Supriya</a:t>
            </a:r>
          </a:p>
          <a:p>
            <a:pPr>
              <a:spcBef>
                <a:spcPts val="300"/>
              </a:spcBef>
            </a:pPr>
            <a:r>
              <a:rPr lang="en-US" sz="1200" b="0" dirty="0"/>
              <a:t>Roll No. 184G1A05a2</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 Yaswanth Reddy</a:t>
            </a:r>
          </a:p>
          <a:p>
            <a:pPr>
              <a:spcBef>
                <a:spcPts val="300"/>
              </a:spcBef>
            </a:pPr>
            <a:r>
              <a:rPr lang="en-US" sz="1200" b="0" dirty="0"/>
              <a:t>Roll No. 194G5A0513</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693216" y="294332"/>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Predict App Success using Machine Learning</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3D308-8A46-E06D-894C-E0E18FFB3D4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08601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E050-64C3-6CAD-2B89-97858064BCC7}"/>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5E715C19-45FA-F6EE-342A-DA99266C56F5}"/>
              </a:ext>
            </a:extLst>
          </p:cNvPr>
          <p:cNvSpPr>
            <a:spLocks noGrp="1"/>
          </p:cNvSpPr>
          <p:nvPr>
            <p:ph idx="1"/>
          </p:nvPr>
        </p:nvSpPr>
        <p:spPr/>
        <p:txBody>
          <a:bodyPr/>
          <a:lstStyle/>
          <a:p>
            <a:pPr marL="0" indent="0">
              <a:buNone/>
            </a:pPr>
            <a:r>
              <a:rPr lang="en-IN" dirty="0"/>
              <a:t>Flow Of The Project</a:t>
            </a:r>
          </a:p>
          <a:p>
            <a:pPr marL="0" indent="0">
              <a:buNone/>
            </a:pPr>
            <a:endParaRPr lang="en-IN" dirty="0"/>
          </a:p>
          <a:p>
            <a:pPr marL="0" indent="0">
              <a:buNone/>
            </a:pPr>
            <a:endParaRPr lang="en-IN" dirty="0"/>
          </a:p>
        </p:txBody>
      </p:sp>
      <p:pic>
        <p:nvPicPr>
          <p:cNvPr id="4" name="image1.jpeg">
            <a:extLst>
              <a:ext uri="{FF2B5EF4-FFF2-40B4-BE49-F238E27FC236}">
                <a16:creationId xmlns:a16="http://schemas.microsoft.com/office/drawing/2014/main" id="{0211EE12-F39A-EB2B-82B2-6219FC3C7950}"/>
              </a:ext>
            </a:extLst>
          </p:cNvPr>
          <p:cNvPicPr>
            <a:picLocks noChangeAspect="1"/>
          </p:cNvPicPr>
          <p:nvPr/>
        </p:nvPicPr>
        <p:blipFill>
          <a:blip r:embed="rId2" cstate="print"/>
          <a:stretch>
            <a:fillRect/>
          </a:stretch>
        </p:blipFill>
        <p:spPr>
          <a:xfrm>
            <a:off x="3620452" y="1447799"/>
            <a:ext cx="4493895" cy="4693920"/>
          </a:xfrm>
          <a:prstGeom prst="rect">
            <a:avLst/>
          </a:prstGeom>
        </p:spPr>
      </p:pic>
    </p:spTree>
    <p:extLst>
      <p:ext uri="{BB962C8B-B14F-4D97-AF65-F5344CB8AC3E}">
        <p14:creationId xmlns:p14="http://schemas.microsoft.com/office/powerpoint/2010/main" val="68011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2E7B-D1A0-7105-1CCC-8EE4AFC550FF}"/>
              </a:ext>
            </a:extLst>
          </p:cNvPr>
          <p:cNvSpPr>
            <a:spLocks noGrp="1"/>
          </p:cNvSpPr>
          <p:nvPr>
            <p:ph type="title"/>
          </p:nvPr>
        </p:nvSpPr>
        <p:spPr/>
        <p:txBody>
          <a:bodyPr/>
          <a:lstStyle/>
          <a:p>
            <a:r>
              <a:rPr lang="en-IN" dirty="0"/>
              <a:t>Implementation</a:t>
            </a:r>
            <a:br>
              <a:rPr lang="en-IN" dirty="0"/>
            </a:br>
            <a:br>
              <a:rPr lang="en-IN" dirty="0"/>
            </a:br>
            <a:r>
              <a:rPr lang="en-IN" dirty="0"/>
              <a:t>I</a:t>
            </a:r>
          </a:p>
        </p:txBody>
      </p:sp>
      <p:sp>
        <p:nvSpPr>
          <p:cNvPr id="3" name="Content Placeholder 2">
            <a:extLst>
              <a:ext uri="{FF2B5EF4-FFF2-40B4-BE49-F238E27FC236}">
                <a16:creationId xmlns:a16="http://schemas.microsoft.com/office/drawing/2014/main" id="{EF4307E8-ED28-78D2-E530-A5B9B4AC623A}"/>
              </a:ext>
            </a:extLst>
          </p:cNvPr>
          <p:cNvSpPr>
            <a:spLocks noGrp="1"/>
          </p:cNvSpPr>
          <p:nvPr>
            <p:ph idx="1"/>
          </p:nvPr>
        </p:nvSpPr>
        <p:spPr/>
        <p:txBody>
          <a:bodyPr>
            <a:normAutofit fontScale="92500" lnSpcReduction="10000"/>
          </a:bodyPr>
          <a:lstStyle/>
          <a:p>
            <a:pPr lvl="0">
              <a:lnSpc>
                <a:spcPct val="150000"/>
              </a:lnSpc>
            </a:pPr>
            <a:r>
              <a:rPr lang="en-US" sz="2400" b="1" dirty="0">
                <a:solidFill>
                  <a:srgbClr val="1C1C1C"/>
                </a:solidFill>
              </a:rPr>
              <a:t>System:</a:t>
            </a:r>
            <a:endParaRPr lang="en-US" sz="2400" b="1" dirty="0">
              <a:solidFill>
                <a:srgbClr val="1C1C1C"/>
              </a:solidFill>
              <a:latin typeface="Times New Roman" pitchFamily="18" charset="0"/>
              <a:cs typeface="Times New Roman" pitchFamily="18" charset="0"/>
            </a:endParaRPr>
          </a:p>
          <a:p>
            <a:pPr lvl="1">
              <a:lnSpc>
                <a:spcPct val="150000"/>
              </a:lnSpc>
            </a:pPr>
            <a:r>
              <a:rPr lang="en-US" dirty="0">
                <a:solidFill>
                  <a:srgbClr val="1C1C1C"/>
                </a:solidFill>
                <a:latin typeface="Times New Roman" pitchFamily="18" charset="0"/>
                <a:cs typeface="Times New Roman" pitchFamily="18" charset="0"/>
              </a:rPr>
              <a:t>Takes Data</a:t>
            </a:r>
          </a:p>
          <a:p>
            <a:pPr lvl="1">
              <a:lnSpc>
                <a:spcPct val="150000"/>
              </a:lnSpc>
            </a:pPr>
            <a:r>
              <a:rPr lang="en-US" dirty="0">
                <a:solidFill>
                  <a:srgbClr val="1C1C1C"/>
                </a:solidFill>
                <a:latin typeface="Times New Roman" pitchFamily="18" charset="0"/>
                <a:cs typeface="Times New Roman" pitchFamily="18" charset="0"/>
              </a:rPr>
              <a:t>Stores Data</a:t>
            </a:r>
          </a:p>
          <a:p>
            <a:pPr lvl="1">
              <a:lnSpc>
                <a:spcPct val="150000"/>
              </a:lnSpc>
            </a:pPr>
            <a:r>
              <a:rPr lang="en-US" dirty="0">
                <a:solidFill>
                  <a:srgbClr val="1C1C1C"/>
                </a:solidFill>
                <a:latin typeface="Times New Roman" pitchFamily="18" charset="0"/>
                <a:cs typeface="Times New Roman" pitchFamily="18" charset="0"/>
              </a:rPr>
              <a:t>Model Training</a:t>
            </a:r>
          </a:p>
          <a:p>
            <a:pPr lvl="1">
              <a:lnSpc>
                <a:spcPct val="150000"/>
              </a:lnSpc>
            </a:pPr>
            <a:r>
              <a:rPr lang="en-US" dirty="0">
                <a:solidFill>
                  <a:srgbClr val="1C1C1C"/>
                </a:solidFill>
                <a:latin typeface="Times New Roman" pitchFamily="18" charset="0"/>
                <a:cs typeface="Times New Roman" pitchFamily="18" charset="0"/>
              </a:rPr>
              <a:t>Model Predictions</a:t>
            </a:r>
          </a:p>
          <a:p>
            <a:pPr lvl="0">
              <a:lnSpc>
                <a:spcPct val="150000"/>
              </a:lnSpc>
            </a:pPr>
            <a:r>
              <a:rPr lang="en-US" sz="2600" b="1" dirty="0">
                <a:solidFill>
                  <a:srgbClr val="1C1C1C"/>
                </a:solidFill>
                <a:latin typeface="Times New Roman" pitchFamily="18" charset="0"/>
                <a:cs typeface="Times New Roman" pitchFamily="18" charset="0"/>
              </a:rPr>
              <a:t>User:</a:t>
            </a:r>
          </a:p>
          <a:p>
            <a:pPr lvl="1">
              <a:lnSpc>
                <a:spcPct val="150000"/>
              </a:lnSpc>
            </a:pPr>
            <a:r>
              <a:rPr lang="en-US" sz="2000" dirty="0">
                <a:solidFill>
                  <a:srgbClr val="1C1C1C"/>
                </a:solidFill>
                <a:latin typeface="Times New Roman" pitchFamily="18" charset="0"/>
                <a:cs typeface="Times New Roman" pitchFamily="18" charset="0"/>
              </a:rPr>
              <a:t>Load Dataset</a:t>
            </a:r>
          </a:p>
          <a:p>
            <a:pPr lvl="1">
              <a:lnSpc>
                <a:spcPct val="150000"/>
              </a:lnSpc>
            </a:pPr>
            <a:r>
              <a:rPr lang="en-US" sz="2000" dirty="0">
                <a:solidFill>
                  <a:srgbClr val="1C1C1C"/>
                </a:solidFill>
                <a:latin typeface="Times New Roman" pitchFamily="18" charset="0"/>
                <a:cs typeface="Times New Roman" pitchFamily="18" charset="0"/>
              </a:rPr>
              <a:t>View Dataset.</a:t>
            </a:r>
          </a:p>
          <a:p>
            <a:pPr lvl="1">
              <a:lnSpc>
                <a:spcPct val="150000"/>
              </a:lnSpc>
            </a:pPr>
            <a:r>
              <a:rPr lang="en-US" sz="2000" dirty="0">
                <a:solidFill>
                  <a:srgbClr val="1C1C1C"/>
                </a:solidFill>
                <a:latin typeface="Times New Roman" pitchFamily="18" charset="0"/>
                <a:cs typeface="Times New Roman" pitchFamily="18" charset="0"/>
              </a:rPr>
              <a:t>Select Model.</a:t>
            </a:r>
          </a:p>
          <a:p>
            <a:pPr lvl="1">
              <a:lnSpc>
                <a:spcPct val="150000"/>
              </a:lnSpc>
            </a:pPr>
            <a:r>
              <a:rPr lang="en-US" sz="2000" dirty="0">
                <a:solidFill>
                  <a:srgbClr val="1C1C1C"/>
                </a:solidFill>
                <a:latin typeface="Times New Roman" pitchFamily="18" charset="0"/>
                <a:cs typeface="Times New Roman" pitchFamily="18" charset="0"/>
              </a:rPr>
              <a:t>Predictions</a:t>
            </a:r>
          </a:p>
          <a:p>
            <a:pPr lvl="1">
              <a:lnSpc>
                <a:spcPct val="150000"/>
              </a:lnSpc>
            </a:pPr>
            <a:endParaRPr lang="en-US" dirty="0">
              <a:solidFill>
                <a:srgbClr val="1C1C1C"/>
              </a:solidFill>
              <a:latin typeface="Times New Roman" pitchFamily="18" charset="0"/>
              <a:cs typeface="Times New Roman" pitchFamily="18" charset="0"/>
            </a:endParaRPr>
          </a:p>
          <a:p>
            <a:pPr lvl="1">
              <a:lnSpc>
                <a:spcPct val="150000"/>
              </a:lnSpc>
            </a:pPr>
            <a:endParaRPr lang="en-US" dirty="0">
              <a:solidFill>
                <a:srgbClr val="1C1C1C"/>
              </a:solidFill>
              <a:latin typeface="Times New Roman" pitchFamily="18" charset="0"/>
              <a:cs typeface="Times New Roman" pitchFamily="18" charset="0"/>
            </a:endParaRPr>
          </a:p>
          <a:p>
            <a:pPr lvl="1">
              <a:lnSpc>
                <a:spcPct val="150000"/>
              </a:lnSpc>
            </a:pPr>
            <a:endParaRPr lang="en-US" dirty="0">
              <a:solidFill>
                <a:srgbClr val="1C1C1C"/>
              </a:solidFill>
              <a:latin typeface="Times New Roman" pitchFamily="18" charset="0"/>
              <a:cs typeface="Times New Roman" pitchFamily="18" charset="0"/>
            </a:endParaRPr>
          </a:p>
          <a:p>
            <a:pPr marL="457200" lvl="1" indent="0">
              <a:lnSpc>
                <a:spcPct val="150000"/>
              </a:lnSpc>
              <a:buNone/>
            </a:pPr>
            <a:endParaRPr lang="en-US" dirty="0">
              <a:solidFill>
                <a:srgbClr val="1C1C1C"/>
              </a:solidFill>
              <a:latin typeface="Times New Roman" pitchFamily="18" charset="0"/>
              <a:cs typeface="Times New Roman" pitchFamily="18" charset="0"/>
            </a:endParaRPr>
          </a:p>
          <a:p>
            <a:pPr marL="457200" lvl="1" indent="0">
              <a:lnSpc>
                <a:spcPct val="150000"/>
              </a:lnSpc>
              <a:buNone/>
            </a:pPr>
            <a:endParaRPr lang="en-US" dirty="0">
              <a:solidFill>
                <a:srgbClr val="1C1C1C"/>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066815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4F15-25B4-1A64-E177-6DB7BCFD462F}"/>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E5456DC8-4FBC-3636-37E7-AC408FF44856}"/>
              </a:ext>
            </a:extLst>
          </p:cNvPr>
          <p:cNvSpPr>
            <a:spLocks noGrp="1"/>
          </p:cNvSpPr>
          <p:nvPr>
            <p:ph idx="1"/>
          </p:nvPr>
        </p:nvSpPr>
        <p:spPr>
          <a:xfrm>
            <a:off x="206430" y="1230281"/>
            <a:ext cx="11779135" cy="5394960"/>
          </a:xfrm>
        </p:spPr>
        <p:txBody>
          <a:bodyPr>
            <a:normAutofit fontScale="92500" lnSpcReduction="10000"/>
          </a:bodyPr>
          <a:lstStyle/>
          <a:p>
            <a:pPr marL="0" indent="0">
              <a:lnSpc>
                <a:spcPct val="150000"/>
              </a:lnSpc>
              <a:spcBef>
                <a:spcPts val="1200"/>
              </a:spcBef>
              <a:spcAft>
                <a:spcPts val="800"/>
              </a:spcAft>
              <a:buNone/>
            </a:pPr>
            <a:r>
              <a:rPr lang="en-IN" sz="2600" b="1" dirty="0">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600" b="1" dirty="0">
                <a:effectLst/>
                <a:latin typeface="Times New Roman" panose="02020603050405020304" pitchFamily="18" charset="0"/>
                <a:ea typeface="Calibri" panose="020F0502020204030204" pitchFamily="34" charset="0"/>
                <a:cs typeface="Times New Roman" panose="02020603050405020304" pitchFamily="18" charset="0"/>
              </a:rPr>
              <a:t>    Upload:</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Upload dataset which is downloaded from the Kaggle</a:t>
            </a:r>
            <a:endParaRPr lang="en-IN" sz="2600" dirty="0">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2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View Data:</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0">
              <a:lnSpc>
                <a:spcPct val="107000"/>
              </a:lnSpc>
              <a:buNone/>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View data after pre-processing (cleaned dataset)</a:t>
            </a:r>
          </a:p>
          <a:p>
            <a:pPr marL="171450" indent="0">
              <a:lnSpc>
                <a:spcPct val="107000"/>
              </a:lnSpc>
              <a:buNone/>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Input:</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50000"/>
              </a:lnSpc>
              <a:buNone/>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User will give the input values of app, category, rating, reviews, size, installs, type, price, content rating, genres, last updated and current </a:t>
            </a:r>
            <a:r>
              <a:rPr lang="en-IN" sz="2600" dirty="0" err="1">
                <a:effectLst/>
                <a:latin typeface="Times New Roman" panose="02020603050405020304" pitchFamily="18" charset="0"/>
                <a:ea typeface="Calibri" panose="020F0502020204030204" pitchFamily="34" charset="0"/>
                <a:cs typeface="Times New Roman" panose="02020603050405020304" pitchFamily="18" charset="0"/>
              </a:rPr>
              <a:t>ver</a:t>
            </a: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these parameters and user can select the algorithm.</a:t>
            </a:r>
          </a:p>
          <a:p>
            <a:pPr marL="0" indent="0">
              <a:buNone/>
            </a:pPr>
            <a:endParaRPr lang="en-IN" dirty="0"/>
          </a:p>
        </p:txBody>
      </p:sp>
    </p:spTree>
    <p:extLst>
      <p:ext uri="{BB962C8B-B14F-4D97-AF65-F5344CB8AC3E}">
        <p14:creationId xmlns:p14="http://schemas.microsoft.com/office/powerpoint/2010/main" val="3083475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87DE-72B2-B233-57D3-AEB6A9F182D7}"/>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8C3E348D-E3E0-9C86-5D4D-D63D353A81FF}"/>
              </a:ext>
            </a:extLst>
          </p:cNvPr>
          <p:cNvSpPr>
            <a:spLocks noGrp="1"/>
          </p:cNvSpPr>
          <p:nvPr>
            <p:ph idx="1"/>
          </p:nvPr>
        </p:nvSpPr>
        <p:spPr/>
        <p:txBody>
          <a:bodyPr vert="horz" lIns="91440" tIns="45720" rIns="91440" bIns="45720" rtlCol="0" anchor="t">
            <a:normAutofit fontScale="25000" lnSpcReduction="20000"/>
          </a:bodyPr>
          <a:lstStyle/>
          <a:p>
            <a:pPr indent="0">
              <a:lnSpc>
                <a:spcPct val="150000"/>
              </a:lnSpc>
              <a:buNone/>
            </a:pPr>
            <a:r>
              <a:rPr lang="en-IN" sz="9600" b="1" dirty="0">
                <a:solidFill>
                  <a:srgbClr val="000000"/>
                </a:solidFill>
                <a:ea typeface="Calibri" panose="020F0502020204030204" pitchFamily="34" charset="0"/>
              </a:rPr>
              <a:t>Result </a:t>
            </a:r>
            <a:r>
              <a:rPr lang="en-IN" sz="9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History:</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50000"/>
              </a:lnSpc>
              <a:spcAft>
                <a:spcPts val="800"/>
              </a:spcAft>
              <a:buNone/>
            </a:pP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After giving the inputs, model will predict the result which it was set according to performance, it will predict that the </a:t>
            </a:r>
            <a:r>
              <a:rPr lang="en-IN" sz="9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google play store </a:t>
            </a: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are Not. </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9600" b="1" dirty="0">
                <a:latin typeface="Times New Roman"/>
                <a:ea typeface="Calibri" panose="020F0502020204030204" pitchFamily="34" charset="0"/>
                <a:cs typeface="Times New Roman"/>
              </a:rPr>
              <a:t> </a:t>
            </a:r>
            <a:r>
              <a:rPr lang="en-IN" sz="9600" b="1" dirty="0">
                <a:effectLst/>
                <a:latin typeface="Times New Roman"/>
                <a:ea typeface="Calibri" panose="020F0502020204030204" pitchFamily="34" charset="0"/>
                <a:cs typeface="Times New Roman"/>
              </a:rPr>
              <a:t>Take</a:t>
            </a:r>
            <a:r>
              <a:rPr lang="en-IN" sz="9600" dirty="0">
                <a:effectLst/>
                <a:latin typeface="Times New Roman"/>
                <a:ea typeface="Calibri" panose="020F0502020204030204" pitchFamily="34" charset="0"/>
                <a:cs typeface="Times New Roman"/>
              </a:rPr>
              <a:t> </a:t>
            </a:r>
            <a:r>
              <a:rPr lang="en-IN" sz="9600" b="1" dirty="0">
                <a:effectLst/>
                <a:latin typeface="Times New Roman"/>
                <a:ea typeface="Calibri" panose="020F0502020204030204" pitchFamily="34" charset="0"/>
                <a:cs typeface="Times New Roman"/>
              </a:rPr>
              <a:t>Dataset:</a:t>
            </a:r>
          </a:p>
          <a:p>
            <a:pPr>
              <a:lnSpc>
                <a:spcPct val="150000"/>
              </a:lnSpc>
              <a:spcAft>
                <a:spcPts val="800"/>
              </a:spcAft>
              <a:buFont typeface="Arial" panose="020B0604020202020204" pitchFamily="34" charset="0"/>
              <a:buChar char="•"/>
            </a:pPr>
            <a:r>
              <a:rPr lang="en-IN" sz="9600" dirty="0">
                <a:effectLst/>
                <a:latin typeface="Times New Roman"/>
                <a:ea typeface="Calibri" panose="020F0502020204030204" pitchFamily="34" charset="0"/>
                <a:cs typeface="Times New Roman"/>
              </a:rPr>
              <a:t>The dataset for the cleaned is collected from the Kaggle website (kaggle.com).</a:t>
            </a:r>
          </a:p>
          <a:p>
            <a:pPr>
              <a:lnSpc>
                <a:spcPct val="150000"/>
              </a:lnSpc>
              <a:spcAft>
                <a:spcPts val="800"/>
              </a:spcAft>
              <a:buFont typeface="Arial" panose="020B0604020202020204" pitchFamily="34" charset="0"/>
              <a:buChar char="•"/>
            </a:pPr>
            <a:r>
              <a:rPr lang="en-IN" sz="9600" dirty="0">
                <a:latin typeface="Times New Roman"/>
                <a:ea typeface="Calibri" panose="020F0502020204030204" pitchFamily="34" charset="0"/>
                <a:cs typeface="Times New Roman"/>
              </a:rPr>
              <a:t>The</a:t>
            </a:r>
            <a:r>
              <a:rPr lang="en-IN" sz="9600" dirty="0">
                <a:effectLst/>
                <a:latin typeface="Times New Roman"/>
                <a:ea typeface="Calibri" panose="020F0502020204030204" pitchFamily="34" charset="0"/>
                <a:cs typeface="Times New Roman"/>
              </a:rPr>
              <a:t> Data set columns app, category, rating, reviews, size, installs, type, price, content rating, genres, last updated, current </a:t>
            </a:r>
            <a:r>
              <a:rPr lang="en-IN" sz="9600" dirty="0">
                <a:latin typeface="Times New Roman"/>
                <a:ea typeface="Calibri" panose="020F0502020204030204" pitchFamily="34" charset="0"/>
                <a:cs typeface="Times New Roman"/>
              </a:rPr>
              <a:t>version</a:t>
            </a:r>
            <a:r>
              <a:rPr lang="en-IN" sz="9600" dirty="0">
                <a:effectLst/>
                <a:latin typeface="Times New Roman"/>
                <a:ea typeface="Calibri" panose="020F0502020204030204" pitchFamily="34" charset="0"/>
                <a:cs typeface="Times New Roman"/>
              </a:rPr>
              <a:t> and android </a:t>
            </a:r>
            <a:r>
              <a:rPr lang="en-IN" sz="9600" dirty="0">
                <a:latin typeface="Times New Roman"/>
                <a:ea typeface="Calibri" panose="020F0502020204030204" pitchFamily="34" charset="0"/>
                <a:cs typeface="Times New Roman"/>
              </a:rPr>
              <a:t>version</a:t>
            </a:r>
            <a:r>
              <a:rPr lang="en-IN" sz="9600" dirty="0">
                <a:solidFill>
                  <a:srgbClr val="000000"/>
                </a:solidFill>
                <a:effectLst/>
                <a:latin typeface="Times New Roman"/>
                <a:ea typeface="Times New Roman" panose="02020603050405020304" pitchFamily="18" charset="0"/>
                <a:cs typeface="Times New Roman"/>
              </a:rPr>
              <a:t>.</a:t>
            </a:r>
            <a:endParaRPr lang="en-IN" sz="9600" dirty="0">
              <a:effectLst/>
              <a:latin typeface="Times New Roman"/>
              <a:ea typeface="Calibri" panose="020F0502020204030204" pitchFamily="34" charset="0"/>
              <a:cs typeface="Times New Roman"/>
            </a:endParaRPr>
          </a:p>
          <a:p>
            <a:pPr marL="0" indent="0">
              <a:lnSpc>
                <a:spcPct val="150000"/>
              </a:lnSpc>
              <a:spcAft>
                <a:spcPts val="800"/>
              </a:spcAft>
              <a:buNone/>
            </a:pPr>
            <a:r>
              <a:rPr lang="en-IN" sz="9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3837492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2381-9125-7BD4-D89D-A604327D3818}"/>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89FD10F1-EBBA-F4FC-FA24-39EC2DF307F4}"/>
              </a:ext>
            </a:extLst>
          </p:cNvPr>
          <p:cNvSpPr>
            <a:spLocks noGrp="1"/>
          </p:cNvSpPr>
          <p:nvPr>
            <p:ph idx="1"/>
          </p:nvPr>
        </p:nvSpPr>
        <p:spPr>
          <a:xfrm>
            <a:off x="206430" y="1097279"/>
            <a:ext cx="11779135" cy="5394960"/>
          </a:xfrm>
        </p:spPr>
        <p:txBody>
          <a:bodyPr vert="horz" lIns="91440" tIns="45720" rIns="91440" bIns="45720" rtlCol="0" anchor="t">
            <a:normAutofit fontScale="32500" lnSpcReduction="20000"/>
          </a:bodyPr>
          <a:lstStyle/>
          <a:p>
            <a:pPr marL="0" indent="0">
              <a:lnSpc>
                <a:spcPct val="120000"/>
              </a:lnSpc>
              <a:spcAft>
                <a:spcPts val="800"/>
              </a:spcAft>
              <a:buNone/>
            </a:pPr>
            <a:r>
              <a:rPr lang="en-IN" sz="7400" b="1" dirty="0">
                <a:effectLst/>
                <a:latin typeface="Times New Roman" panose="02020603050405020304" pitchFamily="18" charset="0"/>
                <a:ea typeface="Calibri" panose="020F0502020204030204" pitchFamily="34" charset="0"/>
                <a:cs typeface="Times New Roman" panose="02020603050405020304" pitchFamily="18" charset="0"/>
              </a:rPr>
              <a:t>Pre-processing:</a:t>
            </a:r>
            <a:endParaRPr lang="en-IN" sz="7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20000"/>
              </a:lnSpc>
              <a:spcAft>
                <a:spcPts val="1000"/>
              </a:spcAft>
              <a:buFont typeface="Symbol" panose="05050102010706020507" pitchFamily="18" charset="2"/>
              <a:buChar char=""/>
            </a:pPr>
            <a:r>
              <a:rPr lang="en-IN" sz="7400" dirty="0">
                <a:effectLst/>
                <a:latin typeface="Times New Roman" panose="02020603050405020304" pitchFamily="18" charset="0"/>
                <a:ea typeface="Calibri" panose="020F0502020204030204" pitchFamily="34" charset="0"/>
                <a:cs typeface="Times New Roman" panose="02020603050405020304" pitchFamily="18" charset="0"/>
              </a:rPr>
              <a:t>In pre-processing first of all we will check whether there is any Nan values.</a:t>
            </a:r>
          </a:p>
          <a:p>
            <a:pPr marL="342900" indent="-342900">
              <a:lnSpc>
                <a:spcPct val="120000"/>
              </a:lnSpc>
              <a:spcAft>
                <a:spcPts val="1000"/>
              </a:spcAft>
              <a:buFont typeface="Symbol" panose="05050102010706020507" pitchFamily="18" charset="2"/>
              <a:buChar char=""/>
            </a:pPr>
            <a:r>
              <a:rPr lang="en-IN" sz="7400" dirty="0">
                <a:effectLst/>
                <a:latin typeface="Times New Roman"/>
                <a:ea typeface="Calibri" panose="020F0502020204030204" pitchFamily="34" charset="0"/>
                <a:cs typeface="Times New Roman"/>
              </a:rPr>
              <a:t>If any Nan values is present, we will fill the Nan values with different </a:t>
            </a:r>
            <a:r>
              <a:rPr lang="en-IN" sz="7400" dirty="0" err="1">
                <a:effectLst/>
                <a:latin typeface="Times New Roman"/>
                <a:ea typeface="Calibri" panose="020F0502020204030204" pitchFamily="34" charset="0"/>
                <a:cs typeface="Times New Roman"/>
              </a:rPr>
              <a:t>fillna</a:t>
            </a:r>
            <a:r>
              <a:rPr lang="en-IN" sz="7400" dirty="0">
                <a:latin typeface="Times New Roman"/>
                <a:ea typeface="Calibri" panose="020F0502020204030204" pitchFamily="34" charset="0"/>
                <a:cs typeface="Times New Roman"/>
              </a:rPr>
              <a:t>() method </a:t>
            </a:r>
            <a:r>
              <a:rPr lang="en-IN" sz="7400" dirty="0">
                <a:effectLst/>
                <a:latin typeface="Times New Roman"/>
                <a:ea typeface="Calibri" panose="020F0502020204030204" pitchFamily="34" charset="0"/>
                <a:cs typeface="Times New Roman"/>
              </a:rPr>
              <a:t> </a:t>
            </a:r>
            <a:r>
              <a:rPr lang="en-IN" sz="7400" dirty="0">
                <a:latin typeface="Times New Roman"/>
                <a:ea typeface="Calibri" panose="020F0502020204030204" pitchFamily="34" charset="0"/>
                <a:cs typeface="Times New Roman"/>
              </a:rPr>
              <a:t>used to replaces the null values.</a:t>
            </a:r>
            <a:endParaRPr lang="en-IN" sz="7400" dirty="0">
              <a:effectLst/>
              <a:latin typeface="Times New Roman"/>
              <a:ea typeface="Calibri" panose="020F0502020204030204" pitchFamily="34" charset="0"/>
              <a:cs typeface="Times New Roman"/>
            </a:endParaRPr>
          </a:p>
          <a:p>
            <a:pPr marL="342900" lvl="0" indent="-342900">
              <a:lnSpc>
                <a:spcPct val="120000"/>
              </a:lnSpc>
              <a:spcAft>
                <a:spcPts val="1000"/>
              </a:spcAft>
              <a:buFont typeface="Symbol" panose="05050102010706020507" pitchFamily="18" charset="2"/>
              <a:buChar char=""/>
            </a:pPr>
            <a:r>
              <a:rPr lang="en-IN" sz="7400" dirty="0">
                <a:effectLst/>
                <a:latin typeface="Times New Roman"/>
                <a:ea typeface="Calibri" panose="020F0502020204030204" pitchFamily="34" charset="0"/>
                <a:cs typeface="Times New Roman"/>
              </a:rPr>
              <a:t>Here we used the </a:t>
            </a:r>
            <a:r>
              <a:rPr lang="en-IN" sz="7400" dirty="0" err="1">
                <a:effectLst/>
                <a:latin typeface="Times New Roman"/>
                <a:ea typeface="Calibri" panose="020F0502020204030204" pitchFamily="34" charset="0"/>
                <a:cs typeface="Times New Roman"/>
              </a:rPr>
              <a:t>ffill</a:t>
            </a:r>
            <a:r>
              <a:rPr lang="en-IN" sz="7400" dirty="0">
                <a:effectLst/>
                <a:latin typeface="Times New Roman"/>
                <a:ea typeface="Calibri" panose="020F0502020204030204" pitchFamily="34" charset="0"/>
                <a:cs typeface="Times New Roman"/>
              </a:rPr>
              <a:t> (</a:t>
            </a:r>
            <a:r>
              <a:rPr lang="en-IN" sz="7400" dirty="0">
                <a:latin typeface="Times New Roman"/>
                <a:ea typeface="Calibri" panose="020F0502020204030204" pitchFamily="34" charset="0"/>
                <a:cs typeface="Times New Roman"/>
              </a:rPr>
              <a:t>forward</a:t>
            </a:r>
            <a:r>
              <a:rPr lang="en-IN" sz="7400" dirty="0">
                <a:effectLst/>
                <a:latin typeface="Times New Roman"/>
                <a:ea typeface="Calibri" panose="020F0502020204030204" pitchFamily="34" charset="0"/>
                <a:cs typeface="Times New Roman"/>
              </a:rPr>
              <a:t> fill) technique on our project.</a:t>
            </a:r>
          </a:p>
          <a:p>
            <a:pPr marL="0" indent="0">
              <a:lnSpc>
                <a:spcPct val="120000"/>
              </a:lnSpc>
              <a:spcAft>
                <a:spcPts val="800"/>
              </a:spcAft>
              <a:buNone/>
            </a:pPr>
            <a:r>
              <a:rPr lang="en-IN" sz="7400" b="1" dirty="0">
                <a:effectLst/>
                <a:latin typeface="Times New Roman" panose="02020603050405020304" pitchFamily="18" charset="0"/>
                <a:ea typeface="Calibri" panose="020F0502020204030204" pitchFamily="34" charset="0"/>
                <a:cs typeface="Times New Roman" panose="02020603050405020304" pitchFamily="18" charset="0"/>
              </a:rPr>
              <a:t>Training the data:</a:t>
            </a:r>
            <a:endParaRPr lang="en-IN" sz="74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algn="just">
              <a:lnSpc>
                <a:spcPct val="120000"/>
              </a:lnSpc>
            </a:pPr>
            <a:r>
              <a:rPr lang="en-IN" sz="7400" dirty="0">
                <a:effectLst/>
                <a:latin typeface="Times New Roman" panose="02020603050405020304" pitchFamily="18" charset="0"/>
                <a:ea typeface="Calibri" panose="020F0502020204030204" pitchFamily="34" charset="0"/>
                <a:cs typeface="Times New Roman" panose="02020603050405020304" pitchFamily="18" charset="0"/>
              </a:rPr>
              <a:t>Irrespective of the algorithm we select the training is the same for every algorithm.</a:t>
            </a:r>
          </a:p>
          <a:p>
            <a:pPr>
              <a:lnSpc>
                <a:spcPct val="120000"/>
              </a:lnSpc>
            </a:pPr>
            <a:r>
              <a:rPr lang="en-IN" sz="7400" dirty="0">
                <a:effectLst/>
                <a:latin typeface="Times New Roman"/>
                <a:ea typeface="Calibri" panose="020F0502020204030204" pitchFamily="34" charset="0"/>
                <a:cs typeface="Times New Roman"/>
              </a:rPr>
              <a:t>Given a dataset we split the data into two parts training and testing, the reason behind doing this is to test our model/algorithm performance just like the exams for a student </a:t>
            </a:r>
            <a:r>
              <a:rPr lang="en-IN" sz="7400" dirty="0">
                <a:latin typeface="Times New Roman"/>
                <a:ea typeface="Calibri" panose="020F0502020204030204" pitchFamily="34" charset="0"/>
                <a:cs typeface="Times New Roman"/>
              </a:rPr>
              <a:t>,</a:t>
            </a:r>
            <a:r>
              <a:rPr lang="en-IN" sz="7400" dirty="0">
                <a:effectLst/>
                <a:latin typeface="Times New Roman"/>
                <a:ea typeface="Calibri" panose="020F0502020204030204" pitchFamily="34" charset="0"/>
                <a:cs typeface="Times New Roman"/>
              </a:rPr>
              <a:t>the testing is also exam for the model.</a:t>
            </a:r>
          </a:p>
          <a:p>
            <a:endParaRPr lang="en-IN" dirty="0"/>
          </a:p>
        </p:txBody>
      </p:sp>
    </p:spTree>
    <p:extLst>
      <p:ext uri="{BB962C8B-B14F-4D97-AF65-F5344CB8AC3E}">
        <p14:creationId xmlns:p14="http://schemas.microsoft.com/office/powerpoint/2010/main" val="4268316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89CA-93D5-8B8C-6C38-B8BD05715A1B}"/>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EA5C510A-AD77-6B51-457D-659635F26E5A}"/>
              </a:ext>
            </a:extLst>
          </p:cNvPr>
          <p:cNvSpPr>
            <a:spLocks noGrp="1"/>
          </p:cNvSpPr>
          <p:nvPr>
            <p:ph idx="1"/>
          </p:nvPr>
        </p:nvSpPr>
        <p:spPr/>
        <p:txBody>
          <a:bodyPr vert="horz" lIns="91440" tIns="45720" rIns="91440" bIns="45720" rtlCol="0" anchor="t">
            <a:normAutofit/>
          </a:bodyPr>
          <a:lstStyle/>
          <a:p>
            <a:pPr marL="457200">
              <a:lnSpc>
                <a:spcPct val="150000"/>
              </a:lnSpc>
            </a:pPr>
            <a:r>
              <a:rPr lang="en-IN" sz="2400" dirty="0">
                <a:effectLst/>
                <a:latin typeface="Times New Roman"/>
                <a:ea typeface="Calibri" panose="020F0502020204030204" pitchFamily="34" charset="0"/>
                <a:cs typeface="Times New Roman"/>
              </a:rPr>
              <a:t>We can split data into anything we want but it is just good practice to split the data such that the training has more data than the testing data, we generally split the data into</a:t>
            </a:r>
            <a:r>
              <a:rPr lang="en-IN" sz="2400" dirty="0">
                <a:latin typeface="Times New Roman"/>
                <a:ea typeface="Calibri" panose="020F0502020204030204" pitchFamily="34" charset="0"/>
                <a:cs typeface="Times New Roman"/>
              </a:rPr>
              <a:t>   </a:t>
            </a:r>
            <a:r>
              <a:rPr lang="en-IN" sz="2400" dirty="0">
                <a:effectLst/>
                <a:latin typeface="Times New Roman"/>
                <a:ea typeface="Calibri" panose="020F0502020204030204" pitchFamily="34" charset="0"/>
                <a:cs typeface="Times New Roman"/>
              </a:rPr>
              <a:t> 70% training and 30% testing.</a:t>
            </a:r>
          </a:p>
          <a:p>
            <a:pPr indent="0">
              <a:lnSpc>
                <a:spcPct val="150000"/>
              </a:lnSpc>
              <a:buNone/>
            </a:pPr>
            <a:endParaRPr lang="en-IN" sz="2400">
              <a:effectLst/>
              <a:ea typeface="Calibri" panose="020F0502020204030204" pitchFamily="34" charset="0"/>
            </a:endParaRPr>
          </a:p>
          <a:p>
            <a:pPr marL="457200">
              <a:lnSpc>
                <a:spcPct val="150000"/>
              </a:lnSpc>
            </a:pPr>
            <a:endParaRPr lang="en-IN" sz="2400" dirty="0">
              <a:ea typeface="Calibri" panose="020F0502020204030204" pitchFamily="34" charset="0"/>
            </a:endParaRPr>
          </a:p>
        </p:txBody>
      </p:sp>
    </p:spTree>
    <p:extLst>
      <p:ext uri="{BB962C8B-B14F-4D97-AF65-F5344CB8AC3E}">
        <p14:creationId xmlns:p14="http://schemas.microsoft.com/office/powerpoint/2010/main" val="3114547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CC5F-A380-359F-91F6-B7E46582837A}"/>
              </a:ext>
            </a:extLst>
          </p:cNvPr>
          <p:cNvSpPr>
            <a:spLocks noGrp="1"/>
          </p:cNvSpPr>
          <p:nvPr>
            <p:ph type="title"/>
          </p:nvPr>
        </p:nvSpPr>
        <p:spPr/>
        <p:txBody>
          <a:bodyPr/>
          <a:lstStyle/>
          <a:p>
            <a:r>
              <a:rPr lang="en-US" dirty="0"/>
              <a:t>Execution</a:t>
            </a:r>
            <a:endParaRPr lang="en-IN" dirty="0"/>
          </a:p>
        </p:txBody>
      </p:sp>
      <p:sp>
        <p:nvSpPr>
          <p:cNvPr id="3" name="Content Placeholder 2">
            <a:extLst>
              <a:ext uri="{FF2B5EF4-FFF2-40B4-BE49-F238E27FC236}">
                <a16:creationId xmlns:a16="http://schemas.microsoft.com/office/drawing/2014/main" id="{F3B4D1D6-9726-BB88-BAAC-766FE5770710}"/>
              </a:ext>
            </a:extLst>
          </p:cNvPr>
          <p:cNvSpPr>
            <a:spLocks noGrp="1"/>
          </p:cNvSpPr>
          <p:nvPr>
            <p:ph idx="1"/>
          </p:nvPr>
        </p:nvSpPr>
        <p:spPr/>
        <p:txBody>
          <a:bodyPr/>
          <a:lstStyle/>
          <a:p>
            <a:r>
              <a:rPr lang="en-US" dirty="0"/>
              <a:t>Home Page</a:t>
            </a:r>
          </a:p>
          <a:p>
            <a:endParaRPr lang="en-US" dirty="0"/>
          </a:p>
          <a:p>
            <a:endParaRPr lang="en-US" dirty="0"/>
          </a:p>
          <a:p>
            <a:endParaRPr lang="en-US" dirty="0"/>
          </a:p>
          <a:p>
            <a:endParaRPr lang="en-US" dirty="0"/>
          </a:p>
          <a:p>
            <a:endParaRPr lang="en-US" dirty="0"/>
          </a:p>
          <a:p>
            <a:r>
              <a:rPr lang="en-US" dirty="0"/>
              <a:t>About Page</a:t>
            </a:r>
          </a:p>
          <a:p>
            <a:pPr marL="0" indent="0">
              <a:buNone/>
            </a:pPr>
            <a:r>
              <a:rPr lang="en-US" dirty="0"/>
              <a:t>                           </a:t>
            </a:r>
          </a:p>
          <a:p>
            <a:pPr marL="0" indent="0">
              <a:buNone/>
            </a:pPr>
            <a:r>
              <a:rPr lang="en-US" dirty="0"/>
              <a:t>            </a:t>
            </a:r>
            <a:endParaRPr lang="en-IN" dirty="0"/>
          </a:p>
        </p:txBody>
      </p:sp>
      <p:pic>
        <p:nvPicPr>
          <p:cNvPr id="4" name="image13.jpeg">
            <a:extLst>
              <a:ext uri="{FF2B5EF4-FFF2-40B4-BE49-F238E27FC236}">
                <a16:creationId xmlns:a16="http://schemas.microsoft.com/office/drawing/2014/main" id="{441EFE0D-7FF7-F491-84F2-4F4A887BEE0D}"/>
              </a:ext>
            </a:extLst>
          </p:cNvPr>
          <p:cNvPicPr>
            <a:picLocks noChangeAspect="1"/>
          </p:cNvPicPr>
          <p:nvPr/>
        </p:nvPicPr>
        <p:blipFill>
          <a:blip r:embed="rId2" cstate="print"/>
          <a:stretch>
            <a:fillRect/>
          </a:stretch>
        </p:blipFill>
        <p:spPr>
          <a:xfrm>
            <a:off x="2697480" y="1097279"/>
            <a:ext cx="4099560" cy="2237998"/>
          </a:xfrm>
          <a:prstGeom prst="rect">
            <a:avLst/>
          </a:prstGeom>
        </p:spPr>
      </p:pic>
      <p:pic>
        <p:nvPicPr>
          <p:cNvPr id="5" name="image14.jpeg">
            <a:extLst>
              <a:ext uri="{FF2B5EF4-FFF2-40B4-BE49-F238E27FC236}">
                <a16:creationId xmlns:a16="http://schemas.microsoft.com/office/drawing/2014/main" id="{A27427EC-C76B-0DE6-E5FF-C70369A34954}"/>
              </a:ext>
            </a:extLst>
          </p:cNvPr>
          <p:cNvPicPr>
            <a:picLocks noChangeAspect="1"/>
          </p:cNvPicPr>
          <p:nvPr/>
        </p:nvPicPr>
        <p:blipFill>
          <a:blip r:embed="rId3" cstate="print"/>
          <a:stretch>
            <a:fillRect/>
          </a:stretch>
        </p:blipFill>
        <p:spPr>
          <a:xfrm>
            <a:off x="2697480" y="3750098"/>
            <a:ext cx="4751705" cy="2742141"/>
          </a:xfrm>
          <a:prstGeom prst="rect">
            <a:avLst/>
          </a:prstGeom>
        </p:spPr>
      </p:pic>
    </p:spTree>
    <p:extLst>
      <p:ext uri="{BB962C8B-B14F-4D97-AF65-F5344CB8AC3E}">
        <p14:creationId xmlns:p14="http://schemas.microsoft.com/office/powerpoint/2010/main" val="3523820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B1E9-9556-68B5-307D-A40865D91E2D}"/>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E37C3E01-4783-1616-8ECF-4096B79C838E}"/>
              </a:ext>
            </a:extLst>
          </p:cNvPr>
          <p:cNvSpPr>
            <a:spLocks noGrp="1"/>
          </p:cNvSpPr>
          <p:nvPr>
            <p:ph idx="1"/>
          </p:nvPr>
        </p:nvSpPr>
        <p:spPr/>
        <p:txBody>
          <a:bodyPr/>
          <a:lstStyle/>
          <a:p>
            <a:r>
              <a:rPr lang="en-US" dirty="0"/>
              <a:t>Upload Page</a:t>
            </a:r>
          </a:p>
          <a:p>
            <a:endParaRPr lang="en-US" dirty="0"/>
          </a:p>
          <a:p>
            <a:endParaRPr lang="en-US" dirty="0"/>
          </a:p>
          <a:p>
            <a:endParaRPr lang="en-US" dirty="0"/>
          </a:p>
          <a:p>
            <a:endParaRPr lang="en-US" dirty="0"/>
          </a:p>
          <a:p>
            <a:endParaRPr lang="en-US" dirty="0"/>
          </a:p>
          <a:p>
            <a:r>
              <a:rPr lang="en-US" dirty="0"/>
              <a:t>View Data</a:t>
            </a:r>
          </a:p>
          <a:p>
            <a:pPr marL="0" indent="0">
              <a:buNone/>
            </a:pPr>
            <a:r>
              <a:rPr lang="en-US" dirty="0"/>
              <a:t>                             </a:t>
            </a:r>
          </a:p>
          <a:p>
            <a:pPr marL="0" indent="0">
              <a:buNone/>
            </a:pPr>
            <a:r>
              <a:rPr lang="en-US" dirty="0"/>
              <a:t>                           </a:t>
            </a:r>
            <a:endParaRPr lang="en-IN" dirty="0"/>
          </a:p>
        </p:txBody>
      </p:sp>
      <p:pic>
        <p:nvPicPr>
          <p:cNvPr id="4" name="image15.jpeg">
            <a:extLst>
              <a:ext uri="{FF2B5EF4-FFF2-40B4-BE49-F238E27FC236}">
                <a16:creationId xmlns:a16="http://schemas.microsoft.com/office/drawing/2014/main" id="{6455C21F-C12C-67E7-7BAA-A9470B3E9CD7}"/>
              </a:ext>
            </a:extLst>
          </p:cNvPr>
          <p:cNvPicPr>
            <a:picLocks noChangeAspect="1"/>
          </p:cNvPicPr>
          <p:nvPr/>
        </p:nvPicPr>
        <p:blipFill>
          <a:blip r:embed="rId2" cstate="print"/>
          <a:stretch>
            <a:fillRect/>
          </a:stretch>
        </p:blipFill>
        <p:spPr>
          <a:xfrm>
            <a:off x="2664142" y="1097279"/>
            <a:ext cx="5339715" cy="2160905"/>
          </a:xfrm>
          <a:prstGeom prst="rect">
            <a:avLst/>
          </a:prstGeom>
        </p:spPr>
      </p:pic>
      <p:pic>
        <p:nvPicPr>
          <p:cNvPr id="5" name="image16.jpeg">
            <a:extLst>
              <a:ext uri="{FF2B5EF4-FFF2-40B4-BE49-F238E27FC236}">
                <a16:creationId xmlns:a16="http://schemas.microsoft.com/office/drawing/2014/main" id="{BD19AA1A-54ED-6BE0-73A2-CB44D4FB8324}"/>
              </a:ext>
            </a:extLst>
          </p:cNvPr>
          <p:cNvPicPr>
            <a:picLocks noChangeAspect="1"/>
          </p:cNvPicPr>
          <p:nvPr/>
        </p:nvPicPr>
        <p:blipFill>
          <a:blip r:embed="rId3" cstate="print"/>
          <a:stretch>
            <a:fillRect/>
          </a:stretch>
        </p:blipFill>
        <p:spPr>
          <a:xfrm>
            <a:off x="2664143" y="3442102"/>
            <a:ext cx="5032058" cy="2953587"/>
          </a:xfrm>
          <a:prstGeom prst="rect">
            <a:avLst/>
          </a:prstGeom>
        </p:spPr>
      </p:pic>
    </p:spTree>
    <p:extLst>
      <p:ext uri="{BB962C8B-B14F-4D97-AF65-F5344CB8AC3E}">
        <p14:creationId xmlns:p14="http://schemas.microsoft.com/office/powerpoint/2010/main" val="1289811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CBB7-E21C-16B2-EAFF-B48373CB0368}"/>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9757F4FE-9101-8229-0272-D74C6F92400B}"/>
              </a:ext>
            </a:extLst>
          </p:cNvPr>
          <p:cNvSpPr>
            <a:spLocks noGrp="1"/>
          </p:cNvSpPr>
          <p:nvPr>
            <p:ph idx="1"/>
          </p:nvPr>
        </p:nvSpPr>
        <p:spPr/>
        <p:txBody>
          <a:bodyPr>
            <a:normAutofit fontScale="55000" lnSpcReduction="20000"/>
          </a:bodyPr>
          <a:lstStyle/>
          <a:p>
            <a:r>
              <a:rPr lang="en-US" sz="4400" dirty="0"/>
              <a:t>Preprocessing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4400" dirty="0"/>
              <a:t>Model Training</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                       </a:t>
            </a:r>
            <a:endParaRPr lang="en-IN" dirty="0"/>
          </a:p>
        </p:txBody>
      </p:sp>
      <p:pic>
        <p:nvPicPr>
          <p:cNvPr id="4" name="image17.jpeg">
            <a:extLst>
              <a:ext uri="{FF2B5EF4-FFF2-40B4-BE49-F238E27FC236}">
                <a16:creationId xmlns:a16="http://schemas.microsoft.com/office/drawing/2014/main" id="{016063E2-C053-8D7F-3C50-FEE91104C379}"/>
              </a:ext>
            </a:extLst>
          </p:cNvPr>
          <p:cNvPicPr>
            <a:picLocks noChangeAspect="1"/>
          </p:cNvPicPr>
          <p:nvPr/>
        </p:nvPicPr>
        <p:blipFill>
          <a:blip r:embed="rId2" cstate="print"/>
          <a:stretch>
            <a:fillRect/>
          </a:stretch>
        </p:blipFill>
        <p:spPr>
          <a:xfrm>
            <a:off x="2247447" y="1292861"/>
            <a:ext cx="4066267" cy="1991563"/>
          </a:xfrm>
          <a:prstGeom prst="rect">
            <a:avLst/>
          </a:prstGeom>
        </p:spPr>
      </p:pic>
      <p:pic>
        <p:nvPicPr>
          <p:cNvPr id="5" name="image18.jpeg">
            <a:extLst>
              <a:ext uri="{FF2B5EF4-FFF2-40B4-BE49-F238E27FC236}">
                <a16:creationId xmlns:a16="http://schemas.microsoft.com/office/drawing/2014/main" id="{0F93930D-1649-9BCA-EBEC-DF7C76E09909}"/>
              </a:ext>
            </a:extLst>
          </p:cNvPr>
          <p:cNvPicPr>
            <a:picLocks noChangeAspect="1"/>
          </p:cNvPicPr>
          <p:nvPr/>
        </p:nvPicPr>
        <p:blipFill>
          <a:blip r:embed="rId3" cstate="print"/>
          <a:stretch>
            <a:fillRect/>
          </a:stretch>
        </p:blipFill>
        <p:spPr>
          <a:xfrm>
            <a:off x="2247447" y="4092932"/>
            <a:ext cx="4451713" cy="2399307"/>
          </a:xfrm>
          <a:prstGeom prst="rect">
            <a:avLst/>
          </a:prstGeom>
        </p:spPr>
      </p:pic>
    </p:spTree>
    <p:extLst>
      <p:ext uri="{BB962C8B-B14F-4D97-AF65-F5344CB8AC3E}">
        <p14:creationId xmlns:p14="http://schemas.microsoft.com/office/powerpoint/2010/main" val="308609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1371-6DA9-4C80-B6C0-10F41ED4C736}"/>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A4030B2D-0990-40E6-97E8-53C65634517A}"/>
              </a:ext>
            </a:extLst>
          </p:cNvPr>
          <p:cNvSpPr>
            <a:spLocks noGrp="1"/>
          </p:cNvSpPr>
          <p:nvPr>
            <p:ph idx="1"/>
          </p:nvPr>
        </p:nvSpPr>
        <p:spPr/>
        <p:txBody>
          <a:bodyPr>
            <a:normAutofit lnSpcReduction="10000"/>
          </a:bodyPr>
          <a:lstStyle/>
          <a:p>
            <a:r>
              <a:rPr lang="en-US" dirty="0"/>
              <a:t>Introduction</a:t>
            </a:r>
          </a:p>
          <a:p>
            <a:r>
              <a:rPr lang="en-US" dirty="0"/>
              <a:t>Literature Survey</a:t>
            </a:r>
          </a:p>
          <a:p>
            <a:r>
              <a:rPr lang="en-US" dirty="0"/>
              <a:t>Existing system</a:t>
            </a:r>
          </a:p>
          <a:p>
            <a:r>
              <a:rPr lang="en-US" dirty="0"/>
              <a:t>Proposed system</a:t>
            </a:r>
          </a:p>
          <a:p>
            <a:r>
              <a:rPr lang="en-US" dirty="0"/>
              <a:t>Problem Definition</a:t>
            </a:r>
          </a:p>
          <a:p>
            <a:r>
              <a:rPr lang="en-US" dirty="0"/>
              <a:t>UML Diagram</a:t>
            </a:r>
          </a:p>
          <a:p>
            <a:r>
              <a:rPr lang="en-US" dirty="0"/>
              <a:t>Data Floe Diagram</a:t>
            </a:r>
          </a:p>
          <a:p>
            <a:r>
              <a:rPr lang="en-US" dirty="0"/>
              <a:t>Sample Code</a:t>
            </a:r>
          </a:p>
          <a:p>
            <a:r>
              <a:rPr lang="en-US" dirty="0"/>
              <a:t>Screenshots</a:t>
            </a:r>
          </a:p>
          <a:p>
            <a:r>
              <a:rPr lang="en-US" dirty="0"/>
              <a:t>Conclusion</a:t>
            </a:r>
          </a:p>
          <a:p>
            <a:r>
              <a:rPr lang="en-US" dirty="0"/>
              <a:t>References</a:t>
            </a:r>
          </a:p>
          <a:p>
            <a:endParaRPr lang="en-IN" dirty="0"/>
          </a:p>
        </p:txBody>
      </p:sp>
    </p:spTree>
    <p:extLst>
      <p:ext uri="{BB962C8B-B14F-4D97-AF65-F5344CB8AC3E}">
        <p14:creationId xmlns:p14="http://schemas.microsoft.com/office/powerpoint/2010/main" val="771845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8517-B87E-1D5E-5566-A9D29847967C}"/>
              </a:ext>
            </a:extLst>
          </p:cNvPr>
          <p:cNvSpPr>
            <a:spLocks noGrp="1"/>
          </p:cNvSpPr>
          <p:nvPr>
            <p:ph type="title"/>
          </p:nvPr>
        </p:nvSpPr>
        <p:spPr/>
        <p:txBody>
          <a:bodyPr/>
          <a:lstStyle/>
          <a:p>
            <a:r>
              <a:rPr lang="en-US" dirty="0" err="1"/>
              <a:t>Contd</a:t>
            </a:r>
            <a:r>
              <a:rPr lang="en-US" dirty="0"/>
              <a:t>…</a:t>
            </a:r>
            <a:br>
              <a:rPr lang="en-US" dirty="0"/>
            </a:br>
            <a:endParaRPr lang="en-IN" dirty="0"/>
          </a:p>
        </p:txBody>
      </p:sp>
      <p:sp>
        <p:nvSpPr>
          <p:cNvPr id="3" name="Content Placeholder 2">
            <a:extLst>
              <a:ext uri="{FF2B5EF4-FFF2-40B4-BE49-F238E27FC236}">
                <a16:creationId xmlns:a16="http://schemas.microsoft.com/office/drawing/2014/main" id="{304E1B89-6D25-9482-DAD9-A79C1AB3EC34}"/>
              </a:ext>
            </a:extLst>
          </p:cNvPr>
          <p:cNvSpPr>
            <a:spLocks noGrp="1"/>
          </p:cNvSpPr>
          <p:nvPr>
            <p:ph idx="1"/>
          </p:nvPr>
        </p:nvSpPr>
        <p:spPr>
          <a:xfrm>
            <a:off x="206430" y="1230281"/>
            <a:ext cx="11779135" cy="5394960"/>
          </a:xfrm>
        </p:spPr>
        <p:txBody>
          <a:bodyPr/>
          <a:lstStyle/>
          <a:p>
            <a:r>
              <a:rPr lang="en-US" dirty="0"/>
              <a:t>Prediction</a:t>
            </a:r>
          </a:p>
          <a:p>
            <a:endParaRPr lang="en-IN" dirty="0"/>
          </a:p>
        </p:txBody>
      </p:sp>
      <p:pic>
        <p:nvPicPr>
          <p:cNvPr id="4" name="image19.jpeg">
            <a:extLst>
              <a:ext uri="{FF2B5EF4-FFF2-40B4-BE49-F238E27FC236}">
                <a16:creationId xmlns:a16="http://schemas.microsoft.com/office/drawing/2014/main" id="{3016E7FA-3862-8B27-9F7D-CD303D2E085E}"/>
              </a:ext>
            </a:extLst>
          </p:cNvPr>
          <p:cNvPicPr>
            <a:picLocks noChangeAspect="1"/>
          </p:cNvPicPr>
          <p:nvPr/>
        </p:nvPicPr>
        <p:blipFill>
          <a:blip r:embed="rId2" cstate="print"/>
          <a:stretch>
            <a:fillRect/>
          </a:stretch>
        </p:blipFill>
        <p:spPr>
          <a:xfrm>
            <a:off x="2322286" y="1902607"/>
            <a:ext cx="3416617" cy="2450499"/>
          </a:xfrm>
          <a:prstGeom prst="rect">
            <a:avLst/>
          </a:prstGeom>
        </p:spPr>
      </p:pic>
    </p:spTree>
    <p:extLst>
      <p:ext uri="{BB962C8B-B14F-4D97-AF65-F5344CB8AC3E}">
        <p14:creationId xmlns:p14="http://schemas.microsoft.com/office/powerpoint/2010/main" val="2819453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79916B-C8EB-CBE8-EF37-B8CFB5B40876}"/>
              </a:ext>
            </a:extLst>
          </p:cNvPr>
          <p:cNvSpPr>
            <a:spLocks noGrp="1"/>
          </p:cNvSpPr>
          <p:nvPr>
            <p:ph idx="1"/>
          </p:nvPr>
        </p:nvSpPr>
        <p:spPr>
          <a:xfrm>
            <a:off x="0" y="1097279"/>
            <a:ext cx="11779135" cy="5394960"/>
          </a:xfrm>
        </p:spPr>
        <p:txBody>
          <a:bodyPr/>
          <a:lstStyle/>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505B33B1-E7E9-C39C-0266-7C2C4A3E5C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1903598"/>
            <a:ext cx="5928360" cy="3050803"/>
          </a:xfrm>
          <a:prstGeom prst="rect">
            <a:avLst/>
          </a:prstGeom>
        </p:spPr>
      </p:pic>
      <p:sp>
        <p:nvSpPr>
          <p:cNvPr id="7" name="Title 6">
            <a:extLst>
              <a:ext uri="{FF2B5EF4-FFF2-40B4-BE49-F238E27FC236}">
                <a16:creationId xmlns:a16="http://schemas.microsoft.com/office/drawing/2014/main" id="{56088400-1271-F48E-D971-F71EF6437FF6}"/>
              </a:ext>
            </a:extLst>
          </p:cNvPr>
          <p:cNvSpPr>
            <a:spLocks noGrp="1"/>
          </p:cNvSpPr>
          <p:nvPr>
            <p:ph type="title"/>
          </p:nvPr>
        </p:nvSpPr>
        <p:spPr/>
        <p:txBody>
          <a:bodyPr/>
          <a:lstStyle/>
          <a:p>
            <a:r>
              <a:rPr lang="en-US" dirty="0"/>
              <a:t>Result</a:t>
            </a:r>
            <a:endParaRPr lang="en-IN" dirty="0"/>
          </a:p>
        </p:txBody>
      </p:sp>
    </p:spTree>
    <p:extLst>
      <p:ext uri="{BB962C8B-B14F-4D97-AF65-F5344CB8AC3E}">
        <p14:creationId xmlns:p14="http://schemas.microsoft.com/office/powerpoint/2010/main" val="1558288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B07B-EDB6-B857-1321-2005EA9C540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AECBBFC-FAC9-1EB4-0383-B9BB85128825}"/>
              </a:ext>
            </a:extLst>
          </p:cNvPr>
          <p:cNvSpPr>
            <a:spLocks noGrp="1"/>
          </p:cNvSpPr>
          <p:nvPr>
            <p:ph idx="1"/>
          </p:nvPr>
        </p:nvSpPr>
        <p:spPr/>
        <p:txBody>
          <a:bodyPr/>
          <a:lstStyle/>
          <a:p>
            <a:pPr marL="0" indent="0">
              <a:buNone/>
            </a:pPr>
            <a:r>
              <a:rPr lang="en-IN" sz="2800" dirty="0">
                <a:latin typeface="Times New Roman" panose="02020603050405020304" pitchFamily="18" charset="0"/>
                <a:cs typeface="Times New Roman" panose="02020603050405020304" pitchFamily="18" charset="0"/>
              </a:rPr>
              <a:t>The project has concluded that, to know the success or failure status of the application we used the machine learning based method such as Decision Tree classification techniques to get better accuracy. The algorithm works on success rate of application and it will gives the results whether the application is successful or fail.</a:t>
            </a:r>
          </a:p>
          <a:p>
            <a:endParaRPr lang="en-IN" dirty="0"/>
          </a:p>
        </p:txBody>
      </p:sp>
    </p:spTree>
    <p:extLst>
      <p:ext uri="{BB962C8B-B14F-4D97-AF65-F5344CB8AC3E}">
        <p14:creationId xmlns:p14="http://schemas.microsoft.com/office/powerpoint/2010/main" val="2108208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 Reference</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lstStyle/>
          <a:p>
            <a:pPr marL="577850" indent="-577850">
              <a:buNone/>
            </a:pPr>
            <a:r>
              <a:rPr lang="en-US" dirty="0"/>
              <a:t>[1].</a:t>
            </a:r>
            <a:r>
              <a:rPr lang="en-IN" dirty="0"/>
              <a:t> Habib Seifzadeh1,2 · Ghassan Beydoun3 · Mohammad H. </a:t>
            </a:r>
            <a:r>
              <a:rPr lang="en-IN" dirty="0" err="1"/>
              <a:t>Nadimi-Shahraki</a:t>
            </a:r>
            <a:r>
              <a:rPr lang="en-US" dirty="0"/>
              <a:t>, “</a:t>
            </a:r>
            <a:r>
              <a:rPr lang="en-US" dirty="0">
                <a:hlinkClick r:id="rId2" action="ppaction://hlinkfile"/>
              </a:rPr>
              <a:t>Title of</a:t>
            </a:r>
            <a:r>
              <a:rPr lang="en-US" baseline="-25000" dirty="0">
                <a:hlinkClick r:id="rId2" action="ppaction://hlinkfile"/>
              </a:rPr>
              <a:t>f</a:t>
            </a:r>
            <a:r>
              <a:rPr lang="en-US" dirty="0">
                <a:hlinkClick r:id="rId2" action="ppaction://hlinkfile"/>
              </a:rPr>
              <a:t> the paper</a:t>
            </a:r>
            <a:r>
              <a:rPr lang="en-US" dirty="0"/>
              <a:t>”,”  Mie M, </a:t>
            </a:r>
            <a:r>
              <a:rPr lang="en-US" dirty="0" err="1"/>
              <a:t>Thwin</a:t>
            </a:r>
            <a:r>
              <a:rPr lang="en-US" dirty="0"/>
              <a:t> T, Tong-Seng Q (2016) Application of neural network for predicting software development faults using object oriented design metrics. In: Proceedings of the 9th International Conference on Neural Information Processing, vol 5, pp 2312– 2316.</a:t>
            </a:r>
          </a:p>
          <a:p>
            <a:pPr marL="577850" indent="-577850">
              <a:buNone/>
            </a:pPr>
            <a:r>
              <a:rPr lang="en-US" dirty="0"/>
              <a:t>[2</a:t>
            </a:r>
            <a:r>
              <a:rPr lang="en-US" dirty="0">
                <a:hlinkClick r:id="rId3" action="ppaction://hlinkfile"/>
              </a:rPr>
              <a:t>]. </a:t>
            </a:r>
            <a:r>
              <a:rPr lang="en-US" dirty="0">
                <a:hlinkClick r:id="rId4"/>
              </a:rPr>
              <a:t>https://www.semanticscholar.org/paper/Prediction-for-Mobile-Application-Usage-Patterns-Tan-Liu/75efc27d5c6ed6fc8c9310d512151db2fc4f4679</a:t>
            </a:r>
            <a:endParaRPr lang="en-US" dirty="0"/>
          </a:p>
          <a:p>
            <a:pPr marL="577850" indent="-577850">
              <a:buNone/>
            </a:pPr>
            <a:r>
              <a:rPr lang="en-US" dirty="0"/>
              <a:t>[3]. </a:t>
            </a:r>
            <a:r>
              <a:rPr lang="en-US" dirty="0">
                <a:hlinkClick r:id="rId5" action="ppaction://hlinkfile"/>
              </a:rPr>
              <a:t>https://www.jstage.jst.go.jp/article/ipsjjip/29/0/29_597/_pdf</a:t>
            </a:r>
            <a:endParaRPr lang="en-IN" dirty="0"/>
          </a:p>
        </p:txBody>
      </p:sp>
    </p:spTree>
    <p:extLst>
      <p:ext uri="{BB962C8B-B14F-4D97-AF65-F5344CB8AC3E}">
        <p14:creationId xmlns:p14="http://schemas.microsoft.com/office/powerpoint/2010/main" val="788754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2F6-FBCB-466E-BBD9-82200D06C6BD}"/>
              </a:ext>
            </a:extLst>
          </p:cNvPr>
          <p:cNvSpPr>
            <a:spLocks noGrp="1"/>
          </p:cNvSpPr>
          <p:nvPr>
            <p:ph type="title"/>
          </p:nvPr>
        </p:nvSpPr>
        <p:spPr/>
        <p:txBody>
          <a:bodyPr/>
          <a:lstStyle/>
          <a:p>
            <a:r>
              <a:rPr lang="en-US" dirty="0"/>
              <a:t>Introduction</a:t>
            </a:r>
            <a:endParaRPr lang="en-IN" dirty="0"/>
          </a:p>
        </p:txBody>
      </p:sp>
      <p:sp>
        <p:nvSpPr>
          <p:cNvPr id="7" name="Content Placeholder 2">
            <a:extLst>
              <a:ext uri="{FF2B5EF4-FFF2-40B4-BE49-F238E27FC236}">
                <a16:creationId xmlns:a16="http://schemas.microsoft.com/office/drawing/2014/main" id="{976B8D83-EFA6-44E5-B29B-2EB0E663ADD3}"/>
              </a:ext>
            </a:extLst>
          </p:cNvPr>
          <p:cNvSpPr>
            <a:spLocks noGrp="1"/>
          </p:cNvSpPr>
          <p:nvPr>
            <p:ph idx="1"/>
          </p:nvPr>
        </p:nvSpPr>
        <p:spPr>
          <a:xfrm>
            <a:off x="470966" y="947651"/>
            <a:ext cx="11779135" cy="5394960"/>
          </a:xfrm>
        </p:spPr>
        <p:txBody>
          <a:bodyPr vert="horz" lIns="91440" tIns="45720" rIns="91440" bIns="45720" rtlCol="0" anchor="t">
            <a:noAutofit/>
          </a:bodyPr>
          <a:lstStyle/>
          <a:p>
            <a:pPr marL="457200" indent="-457200">
              <a:lnSpc>
                <a:spcPct val="150000"/>
              </a:lnSpc>
            </a:pPr>
            <a:r>
              <a:rPr lang="en-US" sz="2400" dirty="0">
                <a:latin typeface="Times New Roman"/>
                <a:cs typeface="Times New Roman"/>
              </a:rPr>
              <a:t>Before launching any new app on google play store, predicting of that app before launching on google play store will helps developers to get better results.</a:t>
            </a:r>
          </a:p>
          <a:p>
            <a:pPr marL="457200" indent="-457200">
              <a:lnSpc>
                <a:spcPct val="150000"/>
              </a:lnSpc>
            </a:pPr>
            <a:r>
              <a:rPr lang="en-US" sz="2400" dirty="0">
                <a:latin typeface="Times New Roman"/>
                <a:cs typeface="Times New Roman"/>
              </a:rPr>
              <a:t>Its important to gather as much data  possible to meet the needs and preferences of the user with the help of Dataset that We have.</a:t>
            </a:r>
          </a:p>
          <a:p>
            <a:pPr marL="457200" indent="-457200">
              <a:lnSpc>
                <a:spcPct val="150000"/>
              </a:lnSpc>
            </a:pPr>
            <a:r>
              <a:rPr lang="en-US" sz="2400" dirty="0">
                <a:latin typeface="Times New Roman"/>
                <a:cs typeface="Times New Roman"/>
              </a:rPr>
              <a:t>We collected the Dataset From Kaggle and we Extract some Features from the Original Dataset.</a:t>
            </a:r>
          </a:p>
          <a:p>
            <a:pPr marL="457200" indent="-457200">
              <a:lnSpc>
                <a:spcPct val="150000"/>
              </a:lnSpc>
            </a:pPr>
            <a:r>
              <a:rPr lang="en-US" sz="2400" dirty="0">
                <a:latin typeface="Times New Roman"/>
                <a:cs typeface="Times New Roman"/>
              </a:rPr>
              <a:t>The parameters we have been taken from original Dataset are Category , Size, Type, Price, Content Rating, Genres,</a:t>
            </a:r>
            <a:endParaRPr lang="en-US" sz="2400" dirty="0"/>
          </a:p>
          <a:p>
            <a:pPr marL="0" indent="0">
              <a:lnSpc>
                <a:spcPct val="150000"/>
              </a:lnSpc>
              <a:buNone/>
            </a:pPr>
            <a:endParaRPr lang="en-US" sz="2400" dirty="0">
              <a:latin typeface="Times New Roman"/>
              <a:cs typeface="Times New Roman"/>
            </a:endParaRPr>
          </a:p>
          <a:p>
            <a:pPr marL="0" indent="0">
              <a:lnSpc>
                <a:spcPct val="150000"/>
              </a:lnSpc>
              <a:buNone/>
            </a:pPr>
            <a:r>
              <a:rPr lang="en-US" sz="2400" dirty="0"/>
              <a:t> </a:t>
            </a:r>
          </a:p>
        </p:txBody>
      </p:sp>
    </p:spTree>
    <p:extLst>
      <p:ext uri="{BB962C8B-B14F-4D97-AF65-F5344CB8AC3E}">
        <p14:creationId xmlns:p14="http://schemas.microsoft.com/office/powerpoint/2010/main" val="413548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1F9-5637-475E-835E-7AA9BC8EA59B}"/>
              </a:ext>
            </a:extLst>
          </p:cNvPr>
          <p:cNvSpPr>
            <a:spLocks noGrp="1"/>
          </p:cNvSpPr>
          <p:nvPr>
            <p:ph type="title"/>
          </p:nvPr>
        </p:nvSpPr>
        <p:spPr/>
        <p:txBody>
          <a:bodyPr/>
          <a:lstStyle/>
          <a:p>
            <a:r>
              <a:rPr lang="en-US" dirty="0"/>
              <a:t>Existing System</a:t>
            </a:r>
            <a:endParaRPr lang="en-IN" dirty="0"/>
          </a:p>
        </p:txBody>
      </p:sp>
      <p:sp>
        <p:nvSpPr>
          <p:cNvPr id="7" name="Content Placeholder 2">
            <a:extLst>
              <a:ext uri="{FF2B5EF4-FFF2-40B4-BE49-F238E27FC236}">
                <a16:creationId xmlns:a16="http://schemas.microsoft.com/office/drawing/2014/main" id="{2BEC2D36-50F9-4370-AFEE-D4A7BC21DD9F}"/>
              </a:ext>
            </a:extLst>
          </p:cNvPr>
          <p:cNvSpPr>
            <a:spLocks noGrp="1"/>
          </p:cNvSpPr>
          <p:nvPr>
            <p:ph idx="1"/>
          </p:nvPr>
        </p:nvSpPr>
        <p:spPr>
          <a:xfrm>
            <a:off x="102736" y="947651"/>
            <a:ext cx="11779135" cy="5394960"/>
          </a:xfrm>
        </p:spPr>
        <p:txBody>
          <a:bodyPr vert="horz" lIns="91440" tIns="45720" rIns="91440" bIns="45720" rtlCol="0" anchor="t">
            <a:normAutofit lnSpcReduction="10000"/>
          </a:bodyPr>
          <a:lstStyle/>
          <a:p>
            <a:pPr marL="457200" indent="-457200">
              <a:lnSpc>
                <a:spcPct val="120000"/>
              </a:lnSpc>
            </a:pPr>
            <a:r>
              <a:rPr lang="en-US" sz="2600" dirty="0">
                <a:latin typeface="Times New Roman"/>
                <a:cs typeface="Times New Roman"/>
              </a:rPr>
              <a:t>As there have been no repository of successful and Unsuccessful applications in the Android operating system.</a:t>
            </a:r>
          </a:p>
          <a:p>
            <a:pPr marL="457200" indent="-457200">
              <a:lnSpc>
                <a:spcPct val="120000"/>
              </a:lnSpc>
              <a:buFont typeface="Wingdings" panose="05000000000000000000" pitchFamily="2" charset="2"/>
              <a:buChar char="Ø"/>
            </a:pPr>
            <a:r>
              <a:rPr lang="en-US" sz="2600" dirty="0"/>
              <a:t>There was no attention for low rated apps as they deserve more attention because of new app in that category were to put on Google Play Store.</a:t>
            </a:r>
          </a:p>
          <a:p>
            <a:pPr>
              <a:lnSpc>
                <a:spcPct val="120000"/>
              </a:lnSpc>
              <a:buNone/>
            </a:pP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20000"/>
              </a:lnSpc>
              <a:spcBef>
                <a:spcPts val="1200"/>
              </a:spcBef>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lvl="1" indent="-457200">
              <a:lnSpc>
                <a:spcPct val="120000"/>
              </a:lnSpc>
              <a:spcBef>
                <a:spcPts val="1200"/>
              </a:spcBef>
              <a:spcAft>
                <a:spcPts val="800"/>
              </a:spcAf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Accuracy low</a:t>
            </a:r>
          </a:p>
          <a:p>
            <a:pPr marL="914400" lvl="1" indent="-457200">
              <a:lnSpc>
                <a:spcPct val="120000"/>
              </a:lnSpc>
              <a:spcBef>
                <a:spcPts val="1200"/>
              </a:spcBef>
              <a:spcAft>
                <a:spcPts val="800"/>
              </a:spcAf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Operating cost is high</a:t>
            </a:r>
          </a:p>
          <a:p>
            <a:pPr marL="457200" lvl="1" indent="0">
              <a:lnSpc>
                <a:spcPct val="120000"/>
              </a:lnSpc>
              <a:spcBef>
                <a:spcPts val="1200"/>
              </a:spcBef>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dirty="0">
                <a:ea typeface="Calibri" panose="020F0502020204030204" pitchFamily="34" charset="0"/>
              </a:rPr>
              <a:t>D</a:t>
            </a:r>
            <a:r>
              <a:rPr lang="en-IN" dirty="0">
                <a:effectLst/>
                <a:latin typeface="Times New Roman" panose="02020603050405020304" pitchFamily="18" charset="0"/>
                <a:ea typeface="Calibri" panose="020F0502020204030204" pitchFamily="34" charset="0"/>
                <a:cs typeface="Times New Roman" panose="02020603050405020304" pitchFamily="18" charset="0"/>
              </a:rPr>
              <a:t>ifficult to handle </a:t>
            </a:r>
          </a:p>
          <a:p>
            <a:pPr marL="0" indent="0">
              <a:buNone/>
            </a:pPr>
            <a:endParaRPr lang="en-US" dirty="0"/>
          </a:p>
        </p:txBody>
      </p:sp>
    </p:spTree>
    <p:extLst>
      <p:ext uri="{BB962C8B-B14F-4D97-AF65-F5344CB8AC3E}">
        <p14:creationId xmlns:p14="http://schemas.microsoft.com/office/powerpoint/2010/main" val="102155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rmAutofit lnSpcReduction="10000"/>
          </a:bodyPr>
          <a:lstStyle/>
          <a:p>
            <a:pPr marL="457200" indent="-457200">
              <a:lnSpc>
                <a:spcPct val="120000"/>
              </a:lnSpc>
              <a:buFont typeface="Wingdings" panose="05000000000000000000" pitchFamily="2" charset="2"/>
              <a:buChar char="Ø"/>
            </a:pPr>
            <a:r>
              <a:rPr lang="en-US" sz="2600" dirty="0"/>
              <a:t>We proposed a structure that offers a mobile application developers a more detailed and informative view of the success prediction made by evaluating the  Dataset.</a:t>
            </a:r>
          </a:p>
          <a:p>
            <a:pPr marL="457200" indent="-457200">
              <a:lnSpc>
                <a:spcPct val="120000"/>
              </a:lnSpc>
            </a:pPr>
            <a:r>
              <a:rPr lang="en-US" sz="2600" dirty="0"/>
              <a:t>This structure helps the Developers to predict new apps success .</a:t>
            </a:r>
          </a:p>
          <a:p>
            <a:pPr marL="457200" indent="-457200">
              <a:lnSpc>
                <a:spcPct val="120000"/>
              </a:lnSpc>
              <a:buFont typeface="Wingdings" panose="05000000000000000000" pitchFamily="2" charset="2"/>
              <a:buChar char="Ø"/>
            </a:pPr>
            <a:r>
              <a:rPr lang="en-US" sz="2600" dirty="0"/>
              <a:t>Our proposed concept will facilitate the developers to assume whether they are proceeding in right way or not by analyzing the information they got.</a:t>
            </a:r>
          </a:p>
          <a:p>
            <a:pPr marL="0" indent="0" algn="just">
              <a:lnSpc>
                <a:spcPct val="120000"/>
              </a:lnSpc>
              <a:spcBef>
                <a:spcPts val="1200"/>
              </a:spcBef>
              <a:spcAft>
                <a:spcPts val="800"/>
              </a:spcAft>
              <a:buNone/>
            </a:pPr>
            <a:endParaRPr lang="en-IN" sz="2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spcBef>
                <a:spcPts val="1200"/>
              </a:spcBef>
              <a:spcAft>
                <a:spcPts val="800"/>
              </a:spcAft>
              <a:buNone/>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spcBef>
                <a:spcPts val="1200"/>
              </a:spcBef>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1. Accuracy is maximum</a:t>
            </a:r>
          </a:p>
          <a:p>
            <a:pPr marL="0" indent="0" algn="just">
              <a:lnSpc>
                <a:spcPct val="110000"/>
              </a:lnSpc>
              <a:spcBef>
                <a:spcPts val="1200"/>
              </a:spcBef>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2. Prediction is accurate</a:t>
            </a:r>
          </a:p>
          <a:p>
            <a:pPr marL="0" indent="0">
              <a:buNone/>
            </a:pPr>
            <a:endParaRPr lang="en-US" dirty="0"/>
          </a:p>
        </p:txBody>
      </p:sp>
    </p:spTree>
    <p:extLst>
      <p:ext uri="{BB962C8B-B14F-4D97-AF65-F5344CB8AC3E}">
        <p14:creationId xmlns:p14="http://schemas.microsoft.com/office/powerpoint/2010/main" val="3465084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626A-94DE-C0E5-8F5F-99D31C1E1C37}"/>
              </a:ext>
            </a:extLst>
          </p:cNvPr>
          <p:cNvSpPr>
            <a:spLocks noGrp="1"/>
          </p:cNvSpPr>
          <p:nvPr>
            <p:ph type="title"/>
          </p:nvPr>
        </p:nvSpPr>
        <p:spPr/>
        <p:txBody>
          <a:bodyPr lIns="91440" tIns="45720" rIns="91440" bIns="45720" anchor="t"/>
          <a:lstStyle/>
          <a:p>
            <a:r>
              <a:rPr lang="en-US" dirty="0">
                <a:latin typeface="Times New Roman"/>
                <a:cs typeface="Times New Roman"/>
              </a:rPr>
              <a:t>Literature Survey</a:t>
            </a:r>
            <a:endParaRPr lang="en-US" dirty="0"/>
          </a:p>
        </p:txBody>
      </p:sp>
      <p:pic>
        <p:nvPicPr>
          <p:cNvPr id="4" name="Picture 4" descr="Table&#10;&#10;Description automatically generated">
            <a:extLst>
              <a:ext uri="{FF2B5EF4-FFF2-40B4-BE49-F238E27FC236}">
                <a16:creationId xmlns:a16="http://schemas.microsoft.com/office/drawing/2014/main" id="{81750990-749A-94D0-C772-57DDCC8A9373}"/>
              </a:ext>
            </a:extLst>
          </p:cNvPr>
          <p:cNvPicPr>
            <a:picLocks noGrp="1" noChangeAspect="1"/>
          </p:cNvPicPr>
          <p:nvPr>
            <p:ph idx="1"/>
          </p:nvPr>
        </p:nvPicPr>
        <p:blipFill>
          <a:blip r:embed="rId2"/>
          <a:stretch>
            <a:fillRect/>
          </a:stretch>
        </p:blipFill>
        <p:spPr>
          <a:xfrm>
            <a:off x="764597" y="1127759"/>
            <a:ext cx="10648950" cy="5334000"/>
          </a:xfrm>
        </p:spPr>
      </p:pic>
    </p:spTree>
    <p:extLst>
      <p:ext uri="{BB962C8B-B14F-4D97-AF65-F5344CB8AC3E}">
        <p14:creationId xmlns:p14="http://schemas.microsoft.com/office/powerpoint/2010/main" val="403119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0237-D6A0-0DB7-330B-816E940B51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4E9CC0-7134-2114-CDC5-BBA707BCDD1A}"/>
              </a:ext>
            </a:extLst>
          </p:cNvPr>
          <p:cNvSpPr>
            <a:spLocks noGrp="1"/>
          </p:cNvSpPr>
          <p:nvPr>
            <p:ph idx="1"/>
          </p:nvPr>
        </p:nvSpPr>
        <p:spPr>
          <a:xfrm>
            <a:off x="1" y="1019102"/>
            <a:ext cx="11978640" cy="5703077"/>
          </a:xfrm>
        </p:spPr>
        <p:txBody>
          <a:bodyPr vert="horz" lIns="91440" tIns="45720" rIns="91440" bIns="45720" rtlCol="0" anchor="t">
            <a:normAutofit/>
          </a:bodyPr>
          <a:lstStyle/>
          <a:p>
            <a:pPr marL="0" indent="0">
              <a:buNone/>
            </a:pPr>
            <a:endParaRPr lang="en-IN" dirty="0"/>
          </a:p>
        </p:txBody>
      </p:sp>
      <p:graphicFrame>
        <p:nvGraphicFramePr>
          <p:cNvPr id="4" name="Content Placeholder 3">
            <a:extLst>
              <a:ext uri="{FF2B5EF4-FFF2-40B4-BE49-F238E27FC236}">
                <a16:creationId xmlns:a16="http://schemas.microsoft.com/office/drawing/2014/main" id="{0EEFA28D-0FE7-F87C-9116-97341212A056}"/>
              </a:ext>
            </a:extLst>
          </p:cNvPr>
          <p:cNvGraphicFramePr>
            <a:graphicFrameLocks/>
          </p:cNvGraphicFramePr>
          <p:nvPr>
            <p:extLst>
              <p:ext uri="{D42A27DB-BD31-4B8C-83A1-F6EECF244321}">
                <p14:modId xmlns:p14="http://schemas.microsoft.com/office/powerpoint/2010/main" val="4156940380"/>
              </p:ext>
            </p:extLst>
          </p:nvPr>
        </p:nvGraphicFramePr>
        <p:xfrm>
          <a:off x="735291" y="1178351"/>
          <a:ext cx="10885253" cy="5184743"/>
        </p:xfrm>
        <a:graphic>
          <a:graphicData uri="http://schemas.openxmlformats.org/drawingml/2006/table">
            <a:tbl>
              <a:tblPr firstRow="1" bandRow="1">
                <a:tableStyleId>{5940675A-B579-460E-94D1-54222C63F5DA}</a:tableStyleId>
              </a:tblPr>
              <a:tblGrid>
                <a:gridCol w="917958">
                  <a:extLst>
                    <a:ext uri="{9D8B030D-6E8A-4147-A177-3AD203B41FA5}">
                      <a16:colId xmlns:a16="http://schemas.microsoft.com/office/drawing/2014/main" val="20000"/>
                    </a:ext>
                  </a:extLst>
                </a:gridCol>
                <a:gridCol w="2040733">
                  <a:extLst>
                    <a:ext uri="{9D8B030D-6E8A-4147-A177-3AD203B41FA5}">
                      <a16:colId xmlns:a16="http://schemas.microsoft.com/office/drawing/2014/main" val="20001"/>
                    </a:ext>
                  </a:extLst>
                </a:gridCol>
                <a:gridCol w="2055702">
                  <a:extLst>
                    <a:ext uri="{9D8B030D-6E8A-4147-A177-3AD203B41FA5}">
                      <a16:colId xmlns:a16="http://schemas.microsoft.com/office/drawing/2014/main" val="20002"/>
                    </a:ext>
                  </a:extLst>
                </a:gridCol>
                <a:gridCol w="2572089">
                  <a:extLst>
                    <a:ext uri="{9D8B030D-6E8A-4147-A177-3AD203B41FA5}">
                      <a16:colId xmlns:a16="http://schemas.microsoft.com/office/drawing/2014/main" val="20003"/>
                    </a:ext>
                  </a:extLst>
                </a:gridCol>
                <a:gridCol w="3298771">
                  <a:extLst>
                    <a:ext uri="{9D8B030D-6E8A-4147-A177-3AD203B41FA5}">
                      <a16:colId xmlns:a16="http://schemas.microsoft.com/office/drawing/2014/main" val="20004"/>
                    </a:ext>
                  </a:extLst>
                </a:gridCol>
              </a:tblGrid>
              <a:tr h="725999">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a:latin typeface="Times New Roman" panose="02020603050405020304" pitchFamily="18" charset="0"/>
                          <a:cs typeface="Times New Roman" panose="02020603050405020304" pitchFamily="18" charset="0"/>
                        </a:rPr>
                        <a:t>Journal Type </a:t>
                      </a:r>
                      <a:r>
                        <a:rPr lang="en-US" sz="2000" b="1" baseline="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a:latin typeface="Times New Roman" panose="02020603050405020304" pitchFamily="18" charset="0"/>
                          <a:cs typeface="Times New Roman" panose="02020603050405020304" pitchFamily="18" charset="0"/>
                        </a:rPr>
                        <a:t>Authors</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a:latin typeface="Times New Roman" panose="02020603050405020304" pitchFamily="18" charset="0"/>
                          <a:cs typeface="Times New Roman" panose="02020603050405020304" pitchFamily="18" charset="0"/>
                        </a:rPr>
                        <a:t>Title</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a:latin typeface="Times New Roman" panose="02020603050405020304" pitchFamily="18" charset="0"/>
                          <a:cs typeface="Times New Roman" panose="02020603050405020304" pitchFamily="18" charset="0"/>
                        </a:rPr>
                        <a:t>Outcomes</a:t>
                      </a:r>
                      <a:endParaRPr 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592709">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marL="0" marR="0" algn="ctr">
                        <a:lnSpc>
                          <a:spcPct val="107000"/>
                        </a:lnSpc>
                        <a:spcBef>
                          <a:spcPts val="0"/>
                        </a:spcBef>
                        <a:spcAft>
                          <a:spcPts val="0"/>
                        </a:spcAft>
                      </a:pPr>
                      <a:r>
                        <a:rPr lang="en-IN" sz="1800" b="0" kern="1200">
                          <a:solidFill>
                            <a:schemeClr val="tx1"/>
                          </a:solidFill>
                          <a:effectLst/>
                          <a:latin typeface="+mn-lt"/>
                          <a:ea typeface="+mn-ea"/>
                          <a:cs typeface="+mn-cs"/>
                        </a:rPr>
                        <a:t>ACM, 2009</a:t>
                      </a:r>
                      <a:endParaRPr lang="en-US" sz="1800" b="0" i="0" dirty="0">
                        <a:latin typeface="Times New Roman" pitchFamily="18" charset="0"/>
                        <a:ea typeface="Calibri"/>
                        <a:cs typeface="Times New Roman" pitchFamily="18" charset="0"/>
                      </a:endParaRPr>
                    </a:p>
                  </a:txBody>
                  <a:tcPr marL="68580" marR="68580" marT="0" marB="0"/>
                </a:tc>
                <a:tc>
                  <a:txBody>
                    <a:bodyPr/>
                    <a:lstStyle/>
                    <a:p>
                      <a:pPr algn="ctr"/>
                      <a:r>
                        <a:rPr lang="en-IN" sz="1800" b="0" kern="1200">
                          <a:solidFill>
                            <a:schemeClr val="tx1"/>
                          </a:solidFill>
                          <a:effectLst/>
                          <a:latin typeface="+mn-lt"/>
                          <a:ea typeface="+mn-ea"/>
                          <a:cs typeface="+mn-cs"/>
                        </a:rPr>
                        <a:t>X. Amatriain, J. M. Pujol, N. Tintarev, and N. Oliver</a:t>
                      </a:r>
                      <a:endParaRPr lang="en-US" sz="1800" b="0" baseline="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IN" sz="1800" b="0" kern="1200">
                          <a:solidFill>
                            <a:schemeClr val="tx1"/>
                          </a:solidFill>
                          <a:effectLst/>
                          <a:latin typeface="+mn-lt"/>
                          <a:ea typeface="+mn-ea"/>
                          <a:cs typeface="+mn-cs"/>
                        </a:rPr>
                        <a:t>Rate it again: increasing recommendation accuracy by user re-rating</a:t>
                      </a:r>
                      <a:endPar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IN" sz="1800" b="0" kern="1200">
                          <a:solidFill>
                            <a:schemeClr val="tx1"/>
                          </a:solidFill>
                          <a:effectLst/>
                          <a:latin typeface="+mn-lt"/>
                          <a:ea typeface="+mn-ea"/>
                          <a:cs typeface="+mn-cs"/>
                        </a:rPr>
                        <a:t>we propose a method to determine whether the ratings from users are consistent to their own preferences (represented as a set of dominant attribute values) or not and eventually to correct these ratings to improve recommendation.</a:t>
                      </a:r>
                      <a:endParaRPr lang="en-US"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866035">
                <a:tc>
                  <a:txBody>
                    <a:bodyPr/>
                    <a:lstStyle/>
                    <a:p>
                      <a:pPr algn="ctr"/>
                      <a:r>
                        <a:rPr lang="en-US" sz="2000">
                          <a:latin typeface="Times New Roman" panose="02020603050405020304" pitchFamily="18" charset="0"/>
                          <a:cs typeface="Times New Roman" panose="02020603050405020304" pitchFamily="18" charset="0"/>
                        </a:rPr>
                        <a:t>4</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tx1"/>
                          </a:solidFill>
                          <a:effectLst/>
                          <a:latin typeface="+mn-lt"/>
                          <a:ea typeface="+mn-ea"/>
                          <a:cs typeface="+mn-cs"/>
                        </a:rPr>
                        <a:t>Cloud Computing and Services Science, 2014</a:t>
                      </a:r>
                      <a:endParaRPr lang="en-US" sz="1600" b="0" dirty="0">
                        <a:latin typeface="Times New Roman" pitchFamily="18" charset="0"/>
                        <a:cs typeface="Times New Roman" pitchFamily="18" charset="0"/>
                      </a:endParaRPr>
                    </a:p>
                  </a:txBody>
                  <a:tcPr/>
                </a:tc>
                <a:tc>
                  <a:txBody>
                    <a:bodyPr/>
                    <a:lstStyle/>
                    <a:p>
                      <a:pPr algn="ctr"/>
                      <a:r>
                        <a:rPr lang="en-IN" sz="1800" b="0" kern="1200">
                          <a:solidFill>
                            <a:schemeClr val="tx1"/>
                          </a:solidFill>
                          <a:effectLst/>
                          <a:latin typeface="+mn-lt"/>
                          <a:ea typeface="+mn-ea"/>
                          <a:cs typeface="+mn-cs"/>
                        </a:rPr>
                        <a:t>S. Nishida and Y. Shinkawa</a:t>
                      </a:r>
                      <a:endParaRPr lang="en-US" sz="1800" b="0" dirty="0"/>
                    </a:p>
                  </a:txBody>
                  <a:tcPr/>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IN" sz="1800" b="0" kern="1200">
                          <a:solidFill>
                            <a:schemeClr val="tx1"/>
                          </a:solidFill>
                          <a:effectLst/>
                          <a:latin typeface="+mn-lt"/>
                          <a:ea typeface="+mn-ea"/>
                          <a:cs typeface="+mn-cs"/>
                        </a:rPr>
                        <a:t>Data Integrity in Cloud Transactions</a:t>
                      </a:r>
                      <a:endParaRPr lang="en-US" sz="1800" b="0" dirty="0">
                        <a:latin typeface="Times New Roman"/>
                        <a:ea typeface="Calibri"/>
                        <a:cs typeface="Times New Roman"/>
                      </a:endParaRPr>
                    </a:p>
                  </a:txBody>
                  <a:tcPr marL="68580" marR="68580" marT="0" marB="0"/>
                </a:tc>
                <a:tc>
                  <a:txBody>
                    <a:bodyPr/>
                    <a:lstStyle/>
                    <a:p>
                      <a:pPr algn="ctr"/>
                      <a:r>
                        <a:rPr lang="en-IN" sz="1800" b="0" kern="1200" dirty="0">
                          <a:solidFill>
                            <a:schemeClr val="tx1"/>
                          </a:solidFill>
                          <a:effectLst/>
                          <a:latin typeface="+mn-lt"/>
                          <a:ea typeface="+mn-ea"/>
                          <a:cs typeface="+mn-cs"/>
                        </a:rPr>
                        <a:t>This paper presents a formal, </a:t>
                      </a:r>
                      <a:r>
                        <a:rPr lang="en-IN" sz="1800" b="0" kern="1200" dirty="0" err="1">
                          <a:solidFill>
                            <a:schemeClr val="tx1"/>
                          </a:solidFill>
                          <a:effectLst/>
                          <a:latin typeface="+mn-lt"/>
                          <a:ea typeface="+mn-ea"/>
                          <a:cs typeface="+mn-cs"/>
                        </a:rPr>
                        <a:t>simulationbased</a:t>
                      </a:r>
                      <a:r>
                        <a:rPr lang="en-IN" sz="1800" b="0" kern="1200" dirty="0">
                          <a:solidFill>
                            <a:schemeClr val="tx1"/>
                          </a:solidFill>
                          <a:effectLst/>
                          <a:latin typeface="+mn-lt"/>
                          <a:ea typeface="+mn-ea"/>
                          <a:cs typeface="+mn-cs"/>
                        </a:rPr>
                        <a:t>, and model driven approach to evaluating data integrity in BASE transaction systems. </a:t>
                      </a:r>
                      <a:endParaRPr lang="en-US"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3263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88F7-22E4-41EB-9A89-3FF7999BD874}"/>
              </a:ext>
            </a:extLst>
          </p:cNvPr>
          <p:cNvSpPr>
            <a:spLocks noGrp="1"/>
          </p:cNvSpPr>
          <p:nvPr>
            <p:ph type="title"/>
          </p:nvPr>
        </p:nvSpPr>
        <p:spPr>
          <a:xfrm>
            <a:off x="0" y="232759"/>
            <a:ext cx="12192000" cy="714892"/>
          </a:xfrm>
        </p:spPr>
        <p:txBody>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EA0F1674-7F96-449C-B16B-54312FB98064}"/>
              </a:ext>
            </a:extLst>
          </p:cNvPr>
          <p:cNvSpPr>
            <a:spLocks noGrp="1"/>
          </p:cNvSpPr>
          <p:nvPr>
            <p:ph idx="1"/>
          </p:nvPr>
        </p:nvSpPr>
        <p:spPr/>
        <p:txBody>
          <a:bodyPr/>
          <a:lstStyle/>
          <a:p>
            <a:r>
              <a:rPr lang="en-US" dirty="0"/>
              <a:t>An Appstore contains all the apps that are present in the market . For example if any of the developers planning to introduce some new apps of their own .</a:t>
            </a:r>
          </a:p>
          <a:p>
            <a:r>
              <a:rPr lang="en-US" dirty="0"/>
              <a:t>First they want to find out what would be the popularity of the new apps in the market based on other apps.</a:t>
            </a:r>
          </a:p>
          <a:p>
            <a:r>
              <a:rPr lang="en-US" dirty="0"/>
              <a:t>The usage of apps is different from one user to another and installation is also differs from one user to another user.</a:t>
            </a:r>
          </a:p>
          <a:p>
            <a:r>
              <a:rPr lang="en-US" dirty="0"/>
              <a:t>The task is to identify the categories of applications which user finds more fascinating to use .</a:t>
            </a:r>
          </a:p>
          <a:p>
            <a:r>
              <a:rPr lang="en-US" dirty="0"/>
              <a:t>And also identify which users are most likely not to install or avoid the selected apps.</a:t>
            </a:r>
            <a:endParaRPr lang="en-IN" dirty="0"/>
          </a:p>
        </p:txBody>
      </p:sp>
    </p:spTree>
    <p:extLst>
      <p:ext uri="{BB962C8B-B14F-4D97-AF65-F5344CB8AC3E}">
        <p14:creationId xmlns:p14="http://schemas.microsoft.com/office/powerpoint/2010/main" val="2028552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AD93-A6BA-CCAC-378D-AEF981AC6D9D}"/>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DD1CEEE0-851C-D1EC-13C5-0152675D12AB}"/>
              </a:ext>
            </a:extLst>
          </p:cNvPr>
          <p:cNvSpPr>
            <a:spLocks noGrp="1"/>
          </p:cNvSpPr>
          <p:nvPr>
            <p:ph idx="1"/>
          </p:nvPr>
        </p:nvSpPr>
        <p:spPr/>
        <p:txBody>
          <a:bodyPr/>
          <a:lstStyle/>
          <a:p>
            <a:pPr lvl="0" algn="just">
              <a:lnSpc>
                <a:spcPct val="150000"/>
              </a:lnSpc>
              <a:spcBef>
                <a:spcPts val="0"/>
              </a:spcBef>
              <a:buFont typeface="Symbol" panose="05050102010706020507" pitchFamily="18" charset="2"/>
              <a:buChar char=""/>
            </a:pPr>
            <a:r>
              <a:rPr lang="en-US" sz="28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rPr>
              <a:t>Python v3.6+</a:t>
            </a:r>
          </a:p>
          <a:p>
            <a:pPr lvl="0" algn="just">
              <a:lnSpc>
                <a:spcPct val="150000"/>
              </a:lnSpc>
              <a:spcBef>
                <a:spcPts val="0"/>
              </a:spcBef>
              <a:buFont typeface="Symbol" panose="05050102010706020507" pitchFamily="18" charset="2"/>
              <a:buChar char=""/>
            </a:pPr>
            <a:r>
              <a:rPr lang="en-US" sz="28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rPr>
              <a:t>PyCharm IDE.</a:t>
            </a:r>
          </a:p>
          <a:p>
            <a:pPr lvl="0" algn="just">
              <a:lnSpc>
                <a:spcPct val="150000"/>
              </a:lnSpc>
              <a:spcBef>
                <a:spcPts val="0"/>
              </a:spcBef>
              <a:buFont typeface="Symbol" panose="05050102010706020507" pitchFamily="18" charset="2"/>
              <a:buChar char=""/>
            </a:pPr>
            <a:r>
              <a:rPr lang="en-US" sz="28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rPr>
              <a:t>RAM: 4GB minimum.</a:t>
            </a:r>
          </a:p>
          <a:p>
            <a:pPr lvl="0" algn="just">
              <a:lnSpc>
                <a:spcPct val="150000"/>
              </a:lnSpc>
              <a:spcBef>
                <a:spcPts val="0"/>
              </a:spcBef>
              <a:buFont typeface="Symbol" panose="05050102010706020507" pitchFamily="18" charset="2"/>
              <a:buChar char=""/>
            </a:pPr>
            <a:r>
              <a:rPr lang="en-US" sz="28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rPr>
              <a:t>Processor: Intel I3 (min)</a:t>
            </a:r>
          </a:p>
          <a:p>
            <a:pPr lvl="0" algn="just">
              <a:lnSpc>
                <a:spcPct val="150000"/>
              </a:lnSpc>
              <a:spcBef>
                <a:spcPts val="0"/>
              </a:spcBef>
              <a:buFont typeface="Symbol" panose="05050102010706020507" pitchFamily="18" charset="2"/>
              <a:buChar char=""/>
            </a:pPr>
            <a:r>
              <a:rPr lang="en-US" sz="28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rPr>
              <a:t>Hard Disk: 128 GB +</a:t>
            </a:r>
          </a:p>
          <a:p>
            <a:pPr lvl="0" algn="just">
              <a:lnSpc>
                <a:spcPct val="150000"/>
              </a:lnSpc>
              <a:spcBef>
                <a:spcPts val="0"/>
              </a:spcBef>
              <a:buFont typeface="Symbol" panose="05050102010706020507" pitchFamily="18" charset="2"/>
              <a:buChar char=""/>
            </a:pPr>
            <a:r>
              <a:rPr lang="en-US" sz="28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rPr>
              <a:t>OS: Windows 7+</a:t>
            </a:r>
          </a:p>
          <a:p>
            <a:pPr lvl="0" algn="just">
              <a:lnSpc>
                <a:spcPct val="150000"/>
              </a:lnSpc>
              <a:spcBef>
                <a:spcPts val="0"/>
              </a:spcBef>
              <a:buFont typeface="Symbol" panose="05050102010706020507" pitchFamily="18" charset="2"/>
              <a:buChar char=""/>
            </a:pPr>
            <a:endParaRPr lang="en-US" sz="28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431232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1244</TotalTime>
  <Words>1177</Words>
  <Application>Microsoft Office PowerPoint</Application>
  <PresentationFormat>Widescreen</PresentationFormat>
  <Paragraphs>172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Symbol</vt:lpstr>
      <vt:lpstr>Times New Roman</vt:lpstr>
      <vt:lpstr>Wingdings</vt:lpstr>
      <vt:lpstr>Custom Design</vt:lpstr>
      <vt:lpstr>PowerPoint Presentation</vt:lpstr>
      <vt:lpstr>Contents</vt:lpstr>
      <vt:lpstr>Introduction</vt:lpstr>
      <vt:lpstr>Existing System</vt:lpstr>
      <vt:lpstr>Proposed System</vt:lpstr>
      <vt:lpstr>Literature Survey</vt:lpstr>
      <vt:lpstr>PowerPoint Presentation</vt:lpstr>
      <vt:lpstr>Problem definition</vt:lpstr>
      <vt:lpstr>Requirements</vt:lpstr>
      <vt:lpstr>PowerPoint Presentation</vt:lpstr>
      <vt:lpstr>Design</vt:lpstr>
      <vt:lpstr>Implementation  I</vt:lpstr>
      <vt:lpstr>Contd…</vt:lpstr>
      <vt:lpstr>Contd..</vt:lpstr>
      <vt:lpstr>Contd..</vt:lpstr>
      <vt:lpstr>Contd..</vt:lpstr>
      <vt:lpstr>Execution</vt:lpstr>
      <vt:lpstr>Contd..</vt:lpstr>
      <vt:lpstr>Contd..</vt:lpstr>
      <vt:lpstr>Contd… </vt:lpstr>
      <vt:lpstr>Result</vt:lpstr>
      <vt:lpstr>Conclusion</vt:lpstr>
      <vt:lpstr>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shahul Thaticherla</cp:lastModifiedBy>
  <cp:revision>309</cp:revision>
  <dcterms:created xsi:type="dcterms:W3CDTF">2019-06-11T05:35:51Z</dcterms:created>
  <dcterms:modified xsi:type="dcterms:W3CDTF">2022-07-02T07:09:26Z</dcterms:modified>
</cp:coreProperties>
</file>