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82663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7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759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3489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4" name="正方形/長方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539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93211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コンテンツ プレースホルダー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円/楕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2163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EFCDD0-4B65-40AA-B1A0-B56DBB1C468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3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20" name="コンテンツ プレースホルダー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円/楕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1" name="正方形/長方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471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コネクタ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20" name="正方形/長方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7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6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6A471E-216D-48EE-AD6D-9743D3AF624E}" type="datetimeFigureOut">
              <a:rPr kumimoji="1" lang="ja-JP" altLang="en-US" smtClean="0"/>
              <a:pPr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>
              <a:solidFill>
                <a:prstClr val="black"/>
              </a:solidFill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>
              <a:solidFill>
                <a:prstClr val="black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9EFCDD0-4B65-40AA-B1A0-B56DBB1C4684}" type="slidenum">
              <a:rPr kumimoji="1" lang="ja-JP" altLang="en-US" smtClean="0">
                <a:solidFill>
                  <a:srgbClr val="8CADAE">
                    <a:shade val="75000"/>
                  </a:srgbClr>
                </a:solidFill>
              </a:rPr>
              <a:pPr/>
              <a:t>‹#›</a:t>
            </a:fld>
            <a:endParaRPr kumimoji="1" lang="ja-JP" altLang="en-US">
              <a:solidFill>
                <a:srgbClr val="8CADAE">
                  <a:shade val="75000"/>
                </a:srgbClr>
              </a:solidFill>
            </a:endParaRPr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78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if </a:t>
            </a:r>
            <a:r>
              <a:rPr kumimoji="1" lang="ja-JP" altLang="en-US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ここでやりたいこと</a:t>
            </a:r>
            <a:r>
              <a:rPr lang="en-US" altLang="ja-JP"/>
              <a:t/>
            </a:r>
            <a:br>
              <a:rPr lang="en-US" altLang="ja-JP"/>
            </a:br>
            <a:endParaRPr lang="en-US" altLang="ja-JP" smtClean="0"/>
          </a:p>
          <a:p>
            <a:endParaRPr lang="en-US" altLang="ja-JP" sz="2000"/>
          </a:p>
          <a:p>
            <a:endParaRPr lang="en-US" altLang="ja-JP" sz="2000" smtClean="0"/>
          </a:p>
          <a:p>
            <a:endParaRPr lang="en-US" altLang="ja-JP" sz="2000"/>
          </a:p>
          <a:p>
            <a:endParaRPr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2204864"/>
            <a:ext cx="290335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BMI </a:t>
            </a:r>
            <a:r>
              <a:rPr kumimoji="1" lang="ja-JP" altLang="en-US" dirty="0" smtClean="0"/>
              <a:t>の判定</a:t>
            </a:r>
            <a:r>
              <a:rPr kumimoji="1" lang="en-US" altLang="ja-JP" dirty="0" smtClean="0"/>
              <a:t>: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痩せ型</a:t>
            </a:r>
            <a:r>
              <a:rPr kumimoji="1" lang="en-US" altLang="ja-JP" dirty="0" smtClean="0"/>
              <a:t>:	 18.5 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  <a:p>
            <a:r>
              <a:rPr lang="ja-JP" altLang="en-US" dirty="0" smtClean="0"/>
              <a:t>ふつう</a:t>
            </a:r>
            <a:r>
              <a:rPr lang="en-US" altLang="ja-JP" dirty="0" smtClean="0"/>
              <a:t>:	 18.5</a:t>
            </a:r>
            <a:r>
              <a:rPr lang="ja-JP" altLang="en-US" dirty="0" smtClean="0"/>
              <a:t>以上</a:t>
            </a:r>
            <a:r>
              <a:rPr lang="en-US" altLang="ja-JP" dirty="0" smtClean="0"/>
              <a:t>25</a:t>
            </a:r>
            <a:r>
              <a:rPr lang="ja-JP" altLang="en-US" dirty="0" smtClean="0"/>
              <a:t>未満</a:t>
            </a:r>
            <a:endParaRPr lang="en-US" altLang="ja-JP" dirty="0" smtClean="0"/>
          </a:p>
          <a:p>
            <a:r>
              <a:rPr kumimoji="1" lang="ja-JP" altLang="en-US" dirty="0" smtClean="0"/>
              <a:t>肥満</a:t>
            </a:r>
            <a:r>
              <a:rPr kumimoji="1" lang="en-US" altLang="ja-JP" dirty="0" smtClean="0"/>
              <a:t>(1): 25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  <a:p>
            <a:r>
              <a:rPr lang="ja-JP" altLang="en-US" dirty="0" smtClean="0"/>
              <a:t>肥満</a:t>
            </a:r>
            <a:r>
              <a:rPr lang="en-US" altLang="ja-JP" dirty="0" smtClean="0"/>
              <a:t>(2): 30</a:t>
            </a:r>
            <a:r>
              <a:rPr lang="ja-JP" altLang="en-US" dirty="0" smtClean="0"/>
              <a:t>以上</a:t>
            </a:r>
            <a:r>
              <a:rPr lang="en-US" altLang="ja-JP" dirty="0" smtClean="0"/>
              <a:t>35</a:t>
            </a:r>
            <a:r>
              <a:rPr lang="ja-JP" altLang="en-US" dirty="0" smtClean="0"/>
              <a:t>未満</a:t>
            </a:r>
            <a:endParaRPr lang="en-US" altLang="ja-JP" dirty="0" smtClean="0"/>
          </a:p>
          <a:p>
            <a:r>
              <a:rPr kumimoji="1" lang="ja-JP" altLang="en-US" dirty="0" smtClean="0"/>
              <a:t>肥満</a:t>
            </a:r>
            <a:r>
              <a:rPr kumimoji="1" lang="en-US" altLang="ja-JP" dirty="0" smtClean="0"/>
              <a:t>(3): 35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40</a:t>
            </a:r>
            <a:r>
              <a:rPr kumimoji="1" lang="ja-JP" altLang="en-US" dirty="0" smtClean="0"/>
              <a:t>未満</a:t>
            </a:r>
            <a:endParaRPr kumimoji="1" lang="en-US" altLang="ja-JP" dirty="0" smtClean="0"/>
          </a:p>
          <a:p>
            <a:r>
              <a:rPr lang="ja-JP" altLang="en-US" dirty="0" smtClean="0"/>
              <a:t>肥満</a:t>
            </a:r>
            <a:r>
              <a:rPr lang="en-US" altLang="ja-JP" dirty="0" smtClean="0"/>
              <a:t>(4): 40</a:t>
            </a:r>
            <a:r>
              <a:rPr lang="ja-JP" altLang="en-US" dirty="0" smtClean="0"/>
              <a:t>以上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ito\Desktop\pkg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632251" cy="34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新規パッケージ</a:t>
            </a:r>
            <a:r>
              <a:rPr kumimoji="1" lang="ja-JP" altLang="en-US" smtClean="0"/>
              <a:t>の</a:t>
            </a:r>
            <a:r>
              <a:rPr kumimoji="1" lang="ja-JP" altLang="en-US" smtClean="0"/>
              <a:t>作成</a:t>
            </a:r>
            <a:r>
              <a:rPr kumimoji="1" lang="en-US" altLang="ja-JP" smtClean="0"/>
              <a:t>.........................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94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実習と演習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671064"/>
            <a:ext cx="8503920" cy="377416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List3-1</a:t>
            </a:r>
            <a:endParaRPr kumimoji="1" lang="en-US" altLang="ja-JP" dirty="0" smtClean="0"/>
          </a:p>
          <a:p>
            <a:r>
              <a:rPr lang="en-US" altLang="ja-JP" smtClean="0"/>
              <a:t>Ensyuu301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51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基本的な構文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572000"/>
          </a:xfrm>
        </p:spPr>
        <p:txBody>
          <a:bodyPr/>
          <a:lstStyle/>
          <a:p>
            <a:r>
              <a:rPr kumimoji="1" lang="en-US" altLang="ja-JP" dirty="0" smtClean="0"/>
              <a:t>if: </a:t>
            </a:r>
            <a:r>
              <a:rPr kumimoji="1" lang="ja-JP" altLang="en-US" dirty="0" smtClean="0"/>
              <a:t>もしも</a:t>
            </a:r>
            <a:r>
              <a:rPr lang="ja-JP" altLang="en-US" dirty="0" smtClean="0"/>
              <a:t>～ならば</a:t>
            </a:r>
            <a:endParaRPr lang="en-US" altLang="ja-JP" dirty="0" smtClean="0"/>
          </a:p>
          <a:p>
            <a:r>
              <a:rPr kumimoji="1" lang="en-US" altLang="ja-JP" dirty="0" smtClean="0"/>
              <a:t>Java 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書き方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0273" y="2492896"/>
            <a:ext cx="324036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6000" dirty="0" smtClean="0">
                <a:latin typeface="Courier New" pitchFamily="49" charset="0"/>
                <a:cs typeface="Courier New" pitchFamily="49" charset="0"/>
              </a:rPr>
              <a:t>if(A)</a:t>
            </a:r>
          </a:p>
          <a:p>
            <a:r>
              <a:rPr kumimoji="1" lang="en-US" altLang="ja-JP" sz="60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6000" dirty="0" smtClean="0">
                <a:latin typeface="Courier New" pitchFamily="49" charset="0"/>
                <a:cs typeface="Courier New" pitchFamily="49" charset="0"/>
              </a:rPr>
              <a:t>  B;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5536" y="4725144"/>
            <a:ext cx="657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日本語</a:t>
            </a:r>
            <a:r>
              <a:rPr lang="ja-JP" altLang="en-US" sz="2800" smtClean="0"/>
              <a:t>訳</a:t>
            </a:r>
            <a:r>
              <a:rPr lang="en-US" altLang="ja-JP" sz="2800" smtClean="0"/>
              <a:t>:  </a:t>
            </a:r>
            <a:r>
              <a:rPr lang="ja-JP" altLang="en-US" sz="2800" dirty="0" smtClean="0"/>
              <a:t>もしも </a:t>
            </a:r>
            <a:r>
              <a:rPr lang="en-US" altLang="ja-JP" sz="2800" dirty="0" smtClean="0"/>
              <a:t>A </a:t>
            </a:r>
            <a:r>
              <a:rPr lang="ja-JP" altLang="en-US" sz="2800" dirty="0" smtClean="0"/>
              <a:t>ならば</a:t>
            </a:r>
            <a:r>
              <a:rPr lang="en-US" altLang="ja-JP" sz="2800" dirty="0" smtClean="0"/>
              <a:t>, B </a:t>
            </a:r>
            <a:r>
              <a:rPr lang="ja-JP" altLang="en-US" sz="2800" dirty="0" smtClean="0"/>
              <a:t>せよ。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54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572000"/>
          </a:xfrm>
        </p:spPr>
        <p:txBody>
          <a:bodyPr/>
          <a:lstStyle/>
          <a:p>
            <a:r>
              <a:rPr lang="ja-JP" altLang="en-US" dirty="0" smtClean="0"/>
              <a:t>制御式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smtClean="0"/>
              <a:t>if(A) </a:t>
            </a:r>
            <a:r>
              <a:rPr lang="ja-JP" altLang="en-US" dirty="0" smtClean="0"/>
              <a:t>のかっこの中の式のこと</a:t>
            </a:r>
            <a:r>
              <a:rPr lang="en-US" altLang="ja-JP" dirty="0" smtClean="0"/>
              <a:t>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0273" y="2528030"/>
            <a:ext cx="324036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6000" dirty="0" smtClean="0">
                <a:latin typeface="Courier New" pitchFamily="49" charset="0"/>
                <a:cs typeface="Courier New" pitchFamily="49" charset="0"/>
              </a:rPr>
              <a:t>if(A)</a:t>
            </a:r>
          </a:p>
          <a:p>
            <a:r>
              <a:rPr kumimoji="1" lang="en-US" altLang="ja-JP" sz="60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6000" dirty="0" smtClean="0">
                <a:latin typeface="Courier New" pitchFamily="49" charset="0"/>
                <a:cs typeface="Courier New" pitchFamily="49" charset="0"/>
              </a:rPr>
              <a:t>  B;</a:t>
            </a:r>
          </a:p>
        </p:txBody>
      </p:sp>
      <p:cxnSp>
        <p:nvCxnSpPr>
          <p:cNvPr id="6" name="直線矢印コネクタ 5"/>
          <p:cNvCxnSpPr/>
          <p:nvPr/>
        </p:nvCxnSpPr>
        <p:spPr>
          <a:xfrm flipH="1">
            <a:off x="3851920" y="2528030"/>
            <a:ext cx="1944216" cy="432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796136" y="220486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</a:rPr>
              <a:t>制御式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true(</a:t>
            </a:r>
            <a:r>
              <a:rPr kumimoji="1" lang="ja-JP" altLang="en-US" dirty="0" smtClean="0"/>
              <a:t>真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と </a:t>
            </a:r>
            <a:r>
              <a:rPr kumimoji="1" lang="en-US" altLang="ja-JP" dirty="0" smtClean="0"/>
              <a:t>false(</a:t>
            </a:r>
            <a:r>
              <a:rPr kumimoji="1" lang="ja-JP" altLang="en-US" dirty="0" smtClean="0"/>
              <a:t>偽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4824536" cy="1373376"/>
          </a:xfrm>
        </p:spPr>
        <p:txBody>
          <a:bodyPr/>
          <a:lstStyle/>
          <a:p>
            <a:r>
              <a:rPr kumimoji="1" lang="ja-JP" altLang="en-US" dirty="0" smtClean="0"/>
              <a:t>制御式の評価</a:t>
            </a:r>
            <a:r>
              <a:rPr kumimoji="1" lang="en-US" altLang="ja-JP" dirty="0" smtClean="0"/>
              <a:t>:</a:t>
            </a:r>
          </a:p>
          <a:p>
            <a:pPr lvl="1"/>
            <a:r>
              <a:rPr kumimoji="1" lang="en-US" altLang="ja-JP" dirty="0" smtClean="0"/>
              <a:t>true: </a:t>
            </a:r>
            <a:r>
              <a:rPr kumimoji="1" lang="ja-JP" altLang="en-US" dirty="0" smtClean="0"/>
              <a:t>真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正しい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false: </a:t>
            </a:r>
            <a:r>
              <a:rPr kumimoji="1" lang="ja-JP" altLang="en-US" dirty="0" smtClean="0"/>
              <a:t>偽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間違っている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0273" y="2642136"/>
            <a:ext cx="324036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6000" dirty="0" smtClean="0">
                <a:latin typeface="Courier New" pitchFamily="49" charset="0"/>
                <a:cs typeface="Courier New" pitchFamily="49" charset="0"/>
              </a:rPr>
              <a:t>if(A)</a:t>
            </a:r>
          </a:p>
          <a:p>
            <a:r>
              <a:rPr kumimoji="1" lang="en-US" altLang="ja-JP" sz="60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6000" dirty="0" smtClean="0">
                <a:latin typeface="Courier New" pitchFamily="49" charset="0"/>
                <a:cs typeface="Courier New" pitchFamily="49" charset="0"/>
              </a:rPr>
              <a:t>  B;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3851920" y="2204864"/>
            <a:ext cx="4437206" cy="2308324"/>
            <a:chOff x="3851920" y="2204864"/>
            <a:chExt cx="4437206" cy="2308324"/>
          </a:xfrm>
        </p:grpSpPr>
        <p:cxnSp>
          <p:nvCxnSpPr>
            <p:cNvPr id="5" name="直線矢印コネクタ 4"/>
            <p:cNvCxnSpPr/>
            <p:nvPr/>
          </p:nvCxnSpPr>
          <p:spPr>
            <a:xfrm flipH="1">
              <a:off x="3851920" y="2528030"/>
              <a:ext cx="1944216" cy="4323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/>
            <p:cNvSpPr txBox="1"/>
            <p:nvPr/>
          </p:nvSpPr>
          <p:spPr>
            <a:xfrm>
              <a:off x="5796136" y="2204864"/>
              <a:ext cx="2492990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b="1" dirty="0" smtClean="0">
                  <a:solidFill>
                    <a:srgbClr val="FF0000"/>
                  </a:solidFill>
                </a:rPr>
                <a:t>制御式 </a:t>
              </a:r>
              <a:endParaRPr lang="en-US" altLang="ja-JP" sz="3600" b="1" dirty="0" smtClean="0">
                <a:solidFill>
                  <a:srgbClr val="FF0000"/>
                </a:solidFill>
              </a:endParaRPr>
            </a:p>
            <a:p>
              <a:r>
                <a:rPr lang="ja-JP" altLang="en-US" sz="3600" b="1" dirty="0" smtClean="0"/>
                <a:t>のぶぶんが</a:t>
              </a:r>
              <a:endParaRPr lang="en-US" altLang="ja-JP" sz="3600" b="1" dirty="0" smtClean="0"/>
            </a:p>
            <a:p>
              <a:r>
                <a:rPr lang="ja-JP" altLang="en-US" sz="3600" b="1" dirty="0" smtClean="0">
                  <a:solidFill>
                    <a:srgbClr val="FF0000"/>
                  </a:solidFill>
                </a:rPr>
                <a:t>真</a:t>
              </a:r>
              <a:r>
                <a:rPr lang="ja-JP" altLang="en-US" sz="3600" b="1" dirty="0" smtClean="0"/>
                <a:t>であれば</a:t>
              </a:r>
              <a:endParaRPr kumimoji="1" lang="en-US" altLang="ja-JP" sz="3600" b="1" dirty="0" smtClean="0"/>
            </a:p>
            <a:p>
              <a:r>
                <a:rPr lang="en-US" altLang="ja-JP" sz="3600" b="1" dirty="0" smtClean="0"/>
                <a:t>B </a:t>
              </a:r>
              <a:r>
                <a:rPr lang="ja-JP" altLang="en-US" sz="3600" b="1" dirty="0" smtClean="0"/>
                <a:t>を行う</a:t>
              </a:r>
              <a:r>
                <a:rPr lang="en-US" altLang="ja-JP" sz="3600" b="1" dirty="0" smtClean="0"/>
                <a:t>.</a:t>
              </a:r>
              <a:endParaRPr kumimoji="1" lang="ja-JP" altLang="en-US" sz="3600" b="1" dirty="0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251520" y="4637454"/>
            <a:ext cx="85892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smtClean="0"/>
              <a:t>日本語</a:t>
            </a:r>
            <a:r>
              <a:rPr lang="ja-JP" altLang="en-US" sz="2800" smtClean="0"/>
              <a:t>訳</a:t>
            </a:r>
            <a:r>
              <a:rPr lang="en-US" altLang="ja-JP" sz="2800" smtClean="0"/>
              <a:t>: </a:t>
            </a:r>
            <a:r>
              <a:rPr lang="ja-JP" altLang="en-US" sz="2800" dirty="0" smtClean="0"/>
              <a:t>もしも </a:t>
            </a:r>
            <a:r>
              <a:rPr lang="en-US" altLang="ja-JP" sz="2800" dirty="0" smtClean="0"/>
              <a:t>A </a:t>
            </a:r>
            <a:r>
              <a:rPr lang="ja-JP" altLang="en-US" sz="2800" dirty="0" smtClean="0"/>
              <a:t>ならば</a:t>
            </a:r>
            <a:r>
              <a:rPr lang="en-US" altLang="ja-JP" sz="2800" dirty="0" smtClean="0"/>
              <a:t>, B </a:t>
            </a:r>
            <a:r>
              <a:rPr lang="ja-JP" altLang="en-US" sz="2800" dirty="0" smtClean="0"/>
              <a:t>せよ。</a:t>
            </a:r>
            <a:endParaRPr lang="en-US" altLang="ja-JP" sz="2800" dirty="0" smtClean="0"/>
          </a:p>
          <a:p>
            <a:r>
              <a:rPr kumimoji="1" lang="ja-JP" altLang="en-US" sz="2800" smtClean="0"/>
              <a:t>日本語</a:t>
            </a:r>
            <a:r>
              <a:rPr kumimoji="1" lang="ja-JP" altLang="en-US" sz="2800" smtClean="0"/>
              <a:t>訳</a:t>
            </a:r>
            <a:r>
              <a:rPr kumimoji="1" lang="en-US" altLang="ja-JP" sz="2800" smtClean="0"/>
              <a:t>: </a:t>
            </a:r>
            <a:r>
              <a:rPr kumimoji="1" lang="ja-JP" altLang="en-US" sz="2800" dirty="0" smtClean="0"/>
              <a:t>もしも </a:t>
            </a:r>
            <a:r>
              <a:rPr kumimoji="1" lang="en-US" altLang="ja-JP" sz="2800" dirty="0" smtClean="0"/>
              <a:t>A </a:t>
            </a:r>
            <a:r>
              <a:rPr kumimoji="1" lang="ja-JP" altLang="en-US" sz="2800" dirty="0" smtClean="0"/>
              <a:t>が</a:t>
            </a:r>
            <a:r>
              <a:rPr lang="ja-JP" altLang="en-US" sz="2800" dirty="0" smtClean="0"/>
              <a:t>真であれば</a:t>
            </a:r>
            <a:r>
              <a:rPr kumimoji="1" lang="en-US" altLang="ja-JP" sz="2800" dirty="0" smtClean="0"/>
              <a:t>, B </a:t>
            </a:r>
            <a:r>
              <a:rPr kumimoji="1" lang="ja-JP" altLang="en-US" sz="2800" dirty="0" smtClean="0"/>
              <a:t>をせよ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en-US" sz="2800" smtClean="0"/>
              <a:t>日本語</a:t>
            </a:r>
            <a:r>
              <a:rPr lang="ja-JP" altLang="en-US" sz="2800" smtClean="0"/>
              <a:t>訳</a:t>
            </a:r>
            <a:r>
              <a:rPr lang="en-US" altLang="ja-JP" sz="2800" smtClean="0"/>
              <a:t>: </a:t>
            </a:r>
            <a:r>
              <a:rPr lang="ja-JP" altLang="en-US" sz="2800" dirty="0" smtClean="0"/>
              <a:t>もしも </a:t>
            </a:r>
            <a:r>
              <a:rPr lang="en-US" altLang="ja-JP" sz="2800" dirty="0" smtClean="0"/>
              <a:t>A </a:t>
            </a:r>
            <a:r>
              <a:rPr lang="ja-JP" altLang="en-US" sz="2800" dirty="0" smtClean="0"/>
              <a:t>が正しければ</a:t>
            </a:r>
            <a:r>
              <a:rPr lang="en-US" altLang="ja-JP" sz="2800" dirty="0" smtClean="0"/>
              <a:t>, B </a:t>
            </a:r>
            <a:r>
              <a:rPr lang="ja-JP" altLang="en-US" sz="2800" dirty="0" smtClean="0"/>
              <a:t>をせよ。</a:t>
            </a:r>
            <a:endParaRPr lang="en-US" altLang="ja-JP" sz="2800" dirty="0" smtClean="0"/>
          </a:p>
          <a:p>
            <a:r>
              <a:rPr kumimoji="1" lang="ja-JP" altLang="en-US" sz="2800" b="1" smtClean="0">
                <a:solidFill>
                  <a:srgbClr val="FF0000"/>
                </a:solidFill>
              </a:rPr>
              <a:t>日本語</a:t>
            </a:r>
            <a:r>
              <a:rPr kumimoji="1" lang="ja-JP" altLang="en-US" sz="2800" b="1" smtClean="0">
                <a:solidFill>
                  <a:srgbClr val="FF0000"/>
                </a:solidFill>
              </a:rPr>
              <a:t>訳</a:t>
            </a:r>
            <a:r>
              <a:rPr kumimoji="1" lang="en-US" altLang="ja-JP" sz="2800" b="1" smtClean="0">
                <a:solidFill>
                  <a:srgbClr val="FF0000"/>
                </a:solidFill>
              </a:rPr>
              <a:t>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もしも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A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が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true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であれば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, B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をせよ。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0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例</a:t>
            </a:r>
            <a:r>
              <a:rPr lang="en-US" altLang="ja-JP" dirty="0" smtClean="0"/>
              <a:t>1(</a:t>
            </a:r>
            <a:r>
              <a:rPr lang="ja-JP" altLang="en-US" dirty="0" smtClean="0"/>
              <a:t>文章で書いた例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026" name="Picture 2" descr="C:\Users\saito\AppData\Local\Microsoft\Windows\Temporary Internet Files\Content.IE5\PY0DPLOJ\MP90043052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00445"/>
            <a:ext cx="1878017" cy="137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ito\AppData\Local\Microsoft\Windows\Temporary Internet Files\Content.IE5\FXB7BELD\MC9004283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374" y="4577183"/>
            <a:ext cx="1307010" cy="12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2(</a:t>
            </a:r>
            <a:r>
              <a:rPr kumimoji="1" lang="ja-JP" altLang="en-US" dirty="0" smtClean="0"/>
              <a:t>プログラム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n=3;</a:t>
            </a:r>
            <a:br>
              <a:rPr kumimoji="1" lang="en-US" altLang="ja-JP" dirty="0" smtClean="0"/>
            </a:br>
            <a:r>
              <a:rPr kumimoji="1" lang="en-US" altLang="ja-JP" dirty="0" smtClean="0"/>
              <a:t>n &gt; 1 </a:t>
            </a:r>
            <a:r>
              <a:rPr kumimoji="1" lang="ja-JP" altLang="en-US" dirty="0" smtClean="0"/>
              <a:t>は正しい</a:t>
            </a:r>
            <a:r>
              <a:rPr kumimoji="1" lang="en-US" altLang="ja-JP" dirty="0" smtClean="0"/>
              <a:t>(true) ?</a:t>
            </a:r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2518625"/>
            <a:ext cx="446449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6000" dirty="0" smtClean="0">
                <a:latin typeface="Courier New" pitchFamily="49" charset="0"/>
                <a:cs typeface="Courier New" pitchFamily="49" charset="0"/>
              </a:rPr>
              <a:t>if(n &gt; 1)</a:t>
            </a:r>
          </a:p>
          <a:p>
            <a:r>
              <a:rPr kumimoji="1" lang="en-US" altLang="ja-JP" sz="60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6000" dirty="0" smtClean="0">
                <a:latin typeface="Courier New" pitchFamily="49" charset="0"/>
                <a:cs typeface="Courier New" pitchFamily="49" charset="0"/>
              </a:rPr>
              <a:t>  B;</a:t>
            </a:r>
          </a:p>
        </p:txBody>
      </p:sp>
    </p:spTree>
    <p:extLst>
      <p:ext uri="{BB962C8B-B14F-4D97-AF65-F5344CB8AC3E}">
        <p14:creationId xmlns:p14="http://schemas.microsoft.com/office/powerpoint/2010/main" val="21066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3(</a:t>
            </a:r>
            <a:r>
              <a:rPr kumimoji="1" lang="ja-JP" altLang="en-US" dirty="0" smtClean="0"/>
              <a:t>プログラム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301752" y="1340768"/>
            <a:ext cx="8503920" cy="4572000"/>
          </a:xfrm>
        </p:spPr>
        <p:txBody>
          <a:bodyPr/>
          <a:lstStyle/>
          <a:p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n=3;</a:t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int</a:t>
            </a:r>
            <a:r>
              <a:rPr kumimoji="1" lang="en-US" altLang="ja-JP" dirty="0" smtClean="0"/>
              <a:t> x=5;</a:t>
            </a:r>
            <a:br>
              <a:rPr kumimoji="1" lang="en-US" altLang="ja-JP" dirty="0" smtClean="0"/>
            </a:br>
            <a:r>
              <a:rPr kumimoji="1" lang="en-US" altLang="ja-JP" dirty="0" smtClean="0"/>
              <a:t>n &gt; x </a:t>
            </a:r>
            <a:r>
              <a:rPr kumimoji="1" lang="ja-JP" altLang="en-US" dirty="0" smtClean="0"/>
              <a:t>は正しい</a:t>
            </a:r>
            <a:r>
              <a:rPr kumimoji="1" lang="en-US" altLang="ja-JP" dirty="0" smtClean="0"/>
              <a:t>(true)? </a:t>
            </a:r>
            <a:r>
              <a:rPr kumimoji="1" lang="ja-JP" altLang="en-US" dirty="0" smtClean="0"/>
              <a:t>正しくない</a:t>
            </a:r>
            <a:r>
              <a:rPr kumimoji="1" lang="en-US" altLang="ja-JP" dirty="0" smtClean="0"/>
              <a:t>(false)?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5204" y="2708920"/>
            <a:ext cx="4464496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6000" dirty="0" smtClean="0">
                <a:latin typeface="Courier New" pitchFamily="49" charset="0"/>
                <a:cs typeface="Courier New" pitchFamily="49" charset="0"/>
              </a:rPr>
              <a:t>if(n &gt; x)</a:t>
            </a:r>
          </a:p>
          <a:p>
            <a:r>
              <a:rPr kumimoji="1" lang="en-US" altLang="ja-JP" sz="60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6000" dirty="0" smtClean="0">
                <a:latin typeface="Courier New" pitchFamily="49" charset="0"/>
                <a:cs typeface="Courier New" pitchFamily="49" charset="0"/>
              </a:rPr>
              <a:t>  B;</a:t>
            </a:r>
          </a:p>
        </p:txBody>
      </p:sp>
    </p:spTree>
    <p:extLst>
      <p:ext uri="{BB962C8B-B14F-4D97-AF65-F5344CB8AC3E}">
        <p14:creationId xmlns:p14="http://schemas.microsoft.com/office/powerpoint/2010/main" val="22152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関係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503920" cy="4572000"/>
          </a:xfrm>
        </p:spPr>
        <p:txBody>
          <a:bodyPr/>
          <a:lstStyle/>
          <a:p>
            <a:r>
              <a:rPr lang="ja-JP" altLang="en-US" dirty="0" smtClean="0"/>
              <a:t>関係演算子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オペランド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演算されるもの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の大小関係を判定する演算子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x &lt; y</a:t>
            </a:r>
          </a:p>
          <a:p>
            <a:pPr lvl="1"/>
            <a:r>
              <a:rPr lang="en-US" altLang="ja-JP" dirty="0" smtClean="0"/>
              <a:t>x &gt; y</a:t>
            </a:r>
          </a:p>
          <a:p>
            <a:pPr lvl="1"/>
            <a:r>
              <a:rPr kumimoji="1" lang="en-US" altLang="ja-JP" dirty="0" smtClean="0"/>
              <a:t>x &lt;= y</a:t>
            </a:r>
          </a:p>
          <a:p>
            <a:pPr lvl="1"/>
            <a:r>
              <a:rPr lang="en-US" altLang="ja-JP" dirty="0" smtClean="0"/>
              <a:t>x &gt;= 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26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kumimoji="1" lang="ja-JP" altLang="en-US" dirty="0" smtClean="0"/>
              <a:t>パッケージ</a:t>
            </a:r>
            <a:r>
              <a:rPr kumimoji="1" lang="ja-JP" altLang="en-US" smtClean="0"/>
              <a:t>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78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クール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iryo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クール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201</Words>
  <Application>Microsoft Office PowerPoint</Application>
  <PresentationFormat>画面に合わせる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クール</vt:lpstr>
      <vt:lpstr>if 文</vt:lpstr>
      <vt:lpstr>基本的な構文</vt:lpstr>
      <vt:lpstr>制御式</vt:lpstr>
      <vt:lpstr>true(真) と false(偽)</vt:lpstr>
      <vt:lpstr>例1(文章で書いた例)</vt:lpstr>
      <vt:lpstr>例2(プログラム)</vt:lpstr>
      <vt:lpstr>例3(プログラム)</vt:lpstr>
      <vt:lpstr>関係演算子</vt:lpstr>
      <vt:lpstr>新規パッケージの作成</vt:lpstr>
      <vt:lpstr>新規パッケージの作成.........................</vt:lpstr>
      <vt:lpstr>実習と演習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変数と型</dc:title>
  <dc:creator>saito</dc:creator>
  <cp:lastModifiedBy>saito</cp:lastModifiedBy>
  <cp:revision>22</cp:revision>
  <dcterms:created xsi:type="dcterms:W3CDTF">2014-04-18T13:04:01Z</dcterms:created>
  <dcterms:modified xsi:type="dcterms:W3CDTF">2018-03-09T07:12:41Z</dcterms:modified>
</cp:coreProperties>
</file>