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81" r:id="rId4"/>
    <p:sldId id="259" r:id="rId5"/>
    <p:sldId id="258" r:id="rId6"/>
    <p:sldId id="260" r:id="rId7"/>
    <p:sldId id="265" r:id="rId8"/>
    <p:sldId id="266" r:id="rId9"/>
    <p:sldId id="261" r:id="rId10"/>
    <p:sldId id="262" r:id="rId11"/>
    <p:sldId id="263" r:id="rId12"/>
    <p:sldId id="264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5" r:id="rId22"/>
    <p:sldId id="286" r:id="rId23"/>
    <p:sldId id="287" r:id="rId24"/>
    <p:sldId id="288" r:id="rId25"/>
    <p:sldId id="276" r:id="rId26"/>
    <p:sldId id="277" r:id="rId27"/>
    <p:sldId id="279" r:id="rId28"/>
    <p:sldId id="278" r:id="rId29"/>
    <p:sldId id="282" r:id="rId30"/>
    <p:sldId id="283" r:id="rId31"/>
    <p:sldId id="284" r:id="rId32"/>
    <p:sldId id="285" r:id="rId33"/>
    <p:sldId id="28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63A74A-42F8-4412-8279-38CC2F0750F7}">
          <p14:sldIdLst>
            <p14:sldId id="256"/>
            <p14:sldId id="257"/>
            <p14:sldId id="281"/>
            <p14:sldId id="259"/>
            <p14:sldId id="258"/>
            <p14:sldId id="260"/>
            <p14:sldId id="265"/>
            <p14:sldId id="266"/>
            <p14:sldId id="261"/>
            <p14:sldId id="262"/>
            <p14:sldId id="263"/>
            <p14:sldId id="264"/>
            <p14:sldId id="267"/>
            <p14:sldId id="268"/>
            <p14:sldId id="269"/>
            <p14:sldId id="270"/>
            <p14:sldId id="271"/>
            <p14:sldId id="273"/>
            <p14:sldId id="272"/>
            <p14:sldId id="274"/>
            <p14:sldId id="275"/>
            <p14:sldId id="286"/>
            <p14:sldId id="287"/>
            <p14:sldId id="288"/>
            <p14:sldId id="276"/>
            <p14:sldId id="277"/>
            <p14:sldId id="279"/>
            <p14:sldId id="278"/>
            <p14:sldId id="282"/>
            <p14:sldId id="283"/>
            <p14:sldId id="284"/>
            <p14:sldId id="285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0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2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7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372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16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2527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55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31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0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3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2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1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9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8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6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3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7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6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hawaii.edu/~yuen/241handouts/" TargetMode="External"/><Relationship Id="rId2" Type="http://schemas.openxmlformats.org/officeDocument/2006/relationships/hyperlink" Target="https://www.math.ucdavis.edu/~kouba/ProblemsLis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utorial.math.lamar.edu/Classes/CalcI/CalcI.asp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F5AB5-DAFB-415C-B49E-33B6DE2AF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MATH 241 Recitation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B6DC1-A627-451D-81C2-B041E85C8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sz="1800">
                <a:solidFill>
                  <a:srgbClr val="FFFFFF">
                    <a:alpha val="70000"/>
                  </a:srgbClr>
                </a:solidFill>
              </a:rPr>
              <a:t>October 22, 2019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8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4149-DA49-401C-B1B0-CA4964E9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PRACTICE PROBLEM  (B)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6EBE4F-B950-4C78-B2C8-E89040B1D8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6EBE4F-B950-4C78-B2C8-E89040B1D8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37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4149-DA49-401C-B1B0-CA4964E9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PRACTICE PROBLEM  (B)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6EBE4F-B950-4C78-B2C8-E89040B1D8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Multiply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the limit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the limit sine rule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 ∗1=3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6EBE4F-B950-4C78-B2C8-E89040B1D8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54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8B0A-AF6A-4F32-80EF-A94A5760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PRACTICE 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2A1DC4-B852-434C-AB18-8B8677D3DA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2A1DC4-B852-434C-AB18-8B8677D3D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4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C07C-7FEC-4804-9A39-DC52CA68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PRACTICE 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9B08A-86FF-423D-8540-1D171954E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Apply Squeeze Theorem, start off by using the properties of cosine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Do the algebraic processing to make the left and right side similar to the middle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Take the limit to infinity on the left and ride side, you get: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9B08A-86FF-423D-8540-1D171954E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439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C07C-7FEC-4804-9A39-DC52CA68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PRACTICE C (SOLUTION)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9B08A-86FF-423D-8540-1D171954E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i="1" dirty="0">
                    <a:latin typeface="Cambria Math" panose="02040503050406030204" pitchFamily="18" charset="0"/>
                  </a:rPr>
                  <a:t>Therefore by squeeze theorem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9B08A-86FF-423D-8540-1D171954E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9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82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7EE1-F3E8-45F5-8806-F90617A1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Definition of a Derivative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A25C-EAD7-4F10-8305-17035ECB5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2011680"/>
            <a:ext cx="4557800" cy="4206240"/>
          </a:xfrm>
        </p:spPr>
        <p:txBody>
          <a:bodyPr>
            <a:normAutofit/>
          </a:bodyPr>
          <a:lstStyle/>
          <a:p>
            <a:r>
              <a:rPr lang="en-US" sz="2000" dirty="0"/>
              <a:t>Derivative of a function tells us the rate of change </a:t>
            </a:r>
          </a:p>
          <a:p>
            <a:r>
              <a:rPr lang="en-US" sz="2000" dirty="0"/>
              <a:t>A.K.A. Slope</a:t>
            </a:r>
          </a:p>
          <a:p>
            <a:r>
              <a:rPr lang="en-US" sz="2000" dirty="0"/>
              <a:t>Read the direction of the problem 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CAA62-78CA-454A-97D2-2AFA6D562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464" y="1938138"/>
            <a:ext cx="5012212" cy="46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05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0AF5-B1B0-4F42-9DCE-6605F5C5E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401A00-4EF1-4411-B082-85272D2370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the derivative of the following function using the definition of the derivative.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401A00-4EF1-4411-B082-85272D237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053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1C8D-7FC8-4CDC-AEF1-E8DA4030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Derivative Properties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C12D34-EBF5-44EB-A9A2-5D587D523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0EF1F-2974-4C27-B63E-EED0CB6A5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616" y="-49721"/>
            <a:ext cx="5052527" cy="694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19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46EA-580D-4567-B8A3-4FB76A57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practice 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6BA9C-2336-4A50-90A1-CEE31D8B0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the derivative of the following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6BA9C-2336-4A50-90A1-CEE31D8B0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332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0AF5-B1B0-4F42-9DCE-6605F5C5E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401A00-4EF1-4411-B082-85272D2370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Applying the sum rule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Applying the product rule on the left side we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And the right side we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401A00-4EF1-4411-B082-85272D237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52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3105-41C9-4989-8F3C-3B3601CA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EAD00-51B3-4610-82BA-68565EA7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IN </a:t>
            </a:r>
          </a:p>
          <a:p>
            <a:r>
              <a:rPr lang="en-US" dirty="0"/>
              <a:t>GENERAL ANNOUCEMENTS </a:t>
            </a:r>
          </a:p>
          <a:p>
            <a:r>
              <a:rPr lang="en-US" dirty="0"/>
              <a:t>DO WORKSHEETS OR GROUP PRACTICE FOR RETAKE (?)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06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604A-0F85-4A47-9E5D-379C1633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practice 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1A283-7D4D-4F26-89F9-D4C1EEBE8C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the derivative of the following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+30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1A283-7D4D-4F26-89F9-D4C1EEBE8C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886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604A-0F85-4A47-9E5D-379C1633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1A283-7D4D-4F26-89F9-D4C1EEBE8C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Applying chain rule we start with the outer most part of the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+30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99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+30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Taking the derivative of the remaining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100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+30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99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1A283-7D4D-4F26-89F9-D4C1EEBE8C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656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rig function derivatives">
            <a:extLst>
              <a:ext uri="{FF2B5EF4-FFF2-40B4-BE49-F238E27FC236}">
                <a16:creationId xmlns:a16="http://schemas.microsoft.com/office/drawing/2014/main" id="{D3C61267-F6AC-4660-8F14-1B301BA5B4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7" r="10127" b="-2"/>
          <a:stretch/>
        </p:blipFill>
        <p:spPr bwMode="auto">
          <a:xfrm>
            <a:off x="1950963" y="776537"/>
            <a:ext cx="7752874" cy="554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76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4AF6D7-2374-44E1-9083-681108F0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 Function Derivative Practice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4A6010F-AC00-46D6-978D-1A8073DC4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>Find the derivative of the following function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⁡(6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4A6010F-AC00-46D6-978D-1A8073DC4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423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4AF6D7-2374-44E1-9083-681108F0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 Function Derivative Practice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4A6010F-AC00-46D6-978D-1A8073DC4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Take the product rule and chain rule we see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  <m:sSup>
                                <m:sSupPr>
                                  <m:ctrl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⁡(6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4A6010F-AC00-46D6-978D-1A8073DC4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8" r="-2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186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1A2B-670F-42C1-93D7-6AB5BEAB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Tangent line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48C1B2-58F7-4D9C-8F59-4DCBD8949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f’(a) is the slope at x = a</a:t>
                </a:r>
              </a:p>
              <a:p>
                <a:pPr marL="0" indent="0">
                  <a:buNone/>
                </a:pPr>
                <a:r>
                  <a:rPr lang="en-US" dirty="0"/>
                  <a:t> f(a) is the function at x = a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48C1B2-58F7-4D9C-8F59-4DCBD8949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598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8F9C-BF41-4A32-BB23-83014046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Tangent line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76C90-EC6D-4DB8-9980-18CA26BF6C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the tangent line at f(x)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=15−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76C90-EC6D-4DB8-9980-18CA26BF6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489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8F9C-BF41-4A32-BB23-83014046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Tangent line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76C90-EC6D-4DB8-9980-18CA26BF6C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the tangent line at f(x)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=15−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this case a = 1 </a:t>
                </a:r>
              </a:p>
              <a:p>
                <a:r>
                  <a:rPr lang="en-US" dirty="0"/>
                  <a:t>f(a) = f(1) = 14</a:t>
                </a:r>
              </a:p>
              <a:p>
                <a:r>
                  <a:rPr lang="en-US" dirty="0"/>
                  <a:t>Find the derivative of the line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Find the slope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 tangent line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+14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76C90-EC6D-4DB8-9980-18CA26BF6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569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9193-7845-46AF-93C8-9552F8DE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B3D06-9D94-4FCA-A9D1-674465644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are times where the derivative will not be in terms of x </a:t>
            </a:r>
          </a:p>
          <a:p>
            <a:r>
              <a:rPr lang="en-US" sz="2400" dirty="0"/>
              <a:t>Sometimes we derive functions in terms of multiple variables</a:t>
            </a:r>
          </a:p>
        </p:txBody>
      </p:sp>
    </p:spTree>
    <p:extLst>
      <p:ext uri="{BB962C8B-B14F-4D97-AF65-F5344CB8AC3E}">
        <p14:creationId xmlns:p14="http://schemas.microsoft.com/office/powerpoint/2010/main" val="658203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1025-4811-4473-973E-4187F852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differentiation practice 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313AF-7DFB-454D-81BB-DFF4F8C2E1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Find y’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313AF-7DFB-454D-81BB-DFF4F8C2E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28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3A45-6E22-42C5-B2D4-2D9A4691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Announcement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60FF5-D1DC-4C02-B116-7703B397E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Retake on Thursday and Friday </a:t>
            </a:r>
          </a:p>
          <a:p>
            <a:r>
              <a:rPr lang="en-US" sz="2800" dirty="0"/>
              <a:t>Have at least 6 hours of help session in order to participate </a:t>
            </a:r>
          </a:p>
          <a:p>
            <a:r>
              <a:rPr lang="en-US" sz="2800" dirty="0"/>
              <a:t>Exam 2 on November 8 Friday (12 days left)</a:t>
            </a:r>
          </a:p>
        </p:txBody>
      </p:sp>
    </p:spTree>
    <p:extLst>
      <p:ext uri="{BB962C8B-B14F-4D97-AF65-F5344CB8AC3E}">
        <p14:creationId xmlns:p14="http://schemas.microsoft.com/office/powerpoint/2010/main" val="1908745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1025-4811-4473-973E-4187F852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differentiation practice 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313AF-7DFB-454D-81BB-DFF4F8C2E1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Deriving it we get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Do algebraic processing isolate y’ itself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313AF-7DFB-454D-81BB-DFF4F8C2E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283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2250-D3CF-4305-9062-4F35F746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Differentiation Practice B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BCBE9-19A8-4606-9B18-5A2581A997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Find the y’ of the following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BCBE9-19A8-4606-9B18-5A2581A99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111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2250-D3CF-4305-9062-4F35F746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Differentiation Practice B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BCBE9-19A8-4606-9B18-5A2581A997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Derive the equation using the different rules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′+3=24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′+0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Do algebraic processing to isolate y’ to one side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BCBE9-19A8-4606-9B18-5A2581A99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767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2008-3974-4E22-8305-D49B9EAF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Good source of practice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C4883-6FA7-4C05-8075-4AF923475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your textbook 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2"/>
              </a:rPr>
              <a:t>https://www.math.ucdavis.edu/~kouba/ProblemsList.html</a:t>
            </a:r>
            <a:endParaRPr lang="en-US" dirty="0"/>
          </a:p>
          <a:p>
            <a:pPr algn="ctr"/>
            <a:r>
              <a:rPr lang="en-US" dirty="0">
                <a:hlinkClick r:id="rId3"/>
              </a:rPr>
              <a:t>https://math.hawaii.edu/~yuen/241handouts/</a:t>
            </a:r>
            <a:endParaRPr lang="en-US" dirty="0"/>
          </a:p>
          <a:p>
            <a:pPr algn="ctr"/>
            <a:r>
              <a:rPr lang="en-US" dirty="0">
                <a:hlinkClick r:id="rId4"/>
              </a:rPr>
              <a:t>http://tutorial.math.lamar.edu/Classes/CalcI/CalcI.aspx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1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8C2BA1-9C97-4B2B-A4AC-8336068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D6025-56E9-44F5-A4E8-7FBCC7ED0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8C2BA1-9C97-4B2B-A4AC-8336068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RETAKE </a:t>
            </a:r>
            <a:r>
              <a:rPr lang="en-US" dirty="0" err="1"/>
              <a:t>PRACtICE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D6025-56E9-44F5-A4E8-7FBCC7ED0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8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969AEA-5319-463D-B39A-F031AAF4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Problems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F1D9C99-95F7-4010-A7D4-0E4F1A36FD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Try plugging in where h is approaching to </a:t>
                </a:r>
              </a:p>
              <a:p>
                <a:r>
                  <a:rPr lang="en-US" dirty="0"/>
                  <a:t>If you get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±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dirty="0"/>
                  <a:t>  you need to do more work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F1D9C99-95F7-4010-A7D4-0E4F1A36FD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30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9A5E-0FEB-4480-A0B7-BB5DBCEF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Practice 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969CC0-D3E6-4824-B43B-25F4FBEE35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969CC0-D3E6-4824-B43B-25F4FBEE3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90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9A5E-0FEB-4480-A0B7-BB5DBCEF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Practice A (Solution)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969CC0-D3E6-4824-B43B-25F4FBEE35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Directly plug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to x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969CC0-D3E6-4824-B43B-25F4FBEE3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29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5D5F-B2ED-434C-A148-6642D87B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Techniques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7BF48-2C0F-488F-9D94-FBCE8615A7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440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sz="4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4400" dirty="0"/>
              </a:p>
              <a:p>
                <a:r>
                  <a:rPr lang="en-US" sz="4400" dirty="0"/>
                  <a:t>Squeeze Theorem </a:t>
                </a:r>
              </a:p>
              <a:p>
                <a:endParaRPr lang="en-US" sz="4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7BF48-2C0F-488F-9D94-FBCE8615A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9174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770</Words>
  <Application>Microsoft Office PowerPoint</Application>
  <PresentationFormat>Widescreen</PresentationFormat>
  <Paragraphs>126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Cambria Math</vt:lpstr>
      <vt:lpstr>Trebuchet MS</vt:lpstr>
      <vt:lpstr>Wingdings 3</vt:lpstr>
      <vt:lpstr>Facet</vt:lpstr>
      <vt:lpstr>MATH 241 Recitation </vt:lpstr>
      <vt:lpstr>AGENDA </vt:lpstr>
      <vt:lpstr>General Announcement </vt:lpstr>
      <vt:lpstr>Worksheets</vt:lpstr>
      <vt:lpstr>EXAM RETAKE PRACtICE</vt:lpstr>
      <vt:lpstr>LIMIT Problems </vt:lpstr>
      <vt:lpstr>Limit Practice A</vt:lpstr>
      <vt:lpstr>Limit Practice A (Solution)</vt:lpstr>
      <vt:lpstr>Limit Techniques </vt:lpstr>
      <vt:lpstr>LIMIT PRACTICE PROBLEM  (B)</vt:lpstr>
      <vt:lpstr>LIMIT PRACTICE PROBLEM  (B)</vt:lpstr>
      <vt:lpstr>LIMIT PRACTICE C</vt:lpstr>
      <vt:lpstr>LIMIT PRACTICE C</vt:lpstr>
      <vt:lpstr>LIMIT PRACTICE C (SOLUTION)</vt:lpstr>
      <vt:lpstr>Definition of a Derivative </vt:lpstr>
      <vt:lpstr>Practice Problem </vt:lpstr>
      <vt:lpstr>Derivative Properties </vt:lpstr>
      <vt:lpstr>Derivative practice A</vt:lpstr>
      <vt:lpstr>SOLUTION</vt:lpstr>
      <vt:lpstr>Derivative practice b</vt:lpstr>
      <vt:lpstr>Solution b</vt:lpstr>
      <vt:lpstr>PowerPoint Presentation</vt:lpstr>
      <vt:lpstr>Trig Function Derivative Practice </vt:lpstr>
      <vt:lpstr>Trig Function Derivative Practice </vt:lpstr>
      <vt:lpstr>Tangent line </vt:lpstr>
      <vt:lpstr>Tangent line problem</vt:lpstr>
      <vt:lpstr>Tangent line Solution</vt:lpstr>
      <vt:lpstr>Implicit differentiation</vt:lpstr>
      <vt:lpstr>Implicit differentiation practice a</vt:lpstr>
      <vt:lpstr>Implicit differentiation practice a</vt:lpstr>
      <vt:lpstr>Implicit Differentiation Practice B </vt:lpstr>
      <vt:lpstr>Implicit Differentiation Practice B </vt:lpstr>
      <vt:lpstr>Good source of practice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241 Recitation </dc:title>
  <dc:creator> </dc:creator>
  <cp:lastModifiedBy> </cp:lastModifiedBy>
  <cp:revision>3</cp:revision>
  <dcterms:created xsi:type="dcterms:W3CDTF">2019-10-19T07:27:56Z</dcterms:created>
  <dcterms:modified xsi:type="dcterms:W3CDTF">2019-10-19T07:34:01Z</dcterms:modified>
</cp:coreProperties>
</file>