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301" r:id="rId7"/>
    <p:sldId id="264" r:id="rId8"/>
    <p:sldId id="299" r:id="rId9"/>
    <p:sldId id="306" r:id="rId10"/>
    <p:sldId id="307" r:id="rId11"/>
    <p:sldId id="309" r:id="rId12"/>
    <p:sldId id="310" r:id="rId13"/>
    <p:sldId id="311" r:id="rId14"/>
    <p:sldId id="312" r:id="rId15"/>
    <p:sldId id="314" r:id="rId16"/>
    <p:sldId id="316" r:id="rId17"/>
    <p:sldId id="29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1E1"/>
    <a:srgbClr val="21B4EF"/>
    <a:srgbClr val="0F9ED5"/>
    <a:srgbClr val="FFFFFF"/>
    <a:srgbClr val="104862"/>
    <a:srgbClr val="7C7C7C"/>
    <a:srgbClr val="156082"/>
    <a:srgbClr val="CECECE"/>
    <a:srgbClr val="0B7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FG%20ITI\COD_INIGO\output\Comparativas\Algunas%20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FG%20ITI\COD_INIGO\output\Comparativas\Algunas%20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'Comparativa noche'!$D$3</c:f>
              <c:strCache>
                <c:ptCount val="1"/>
                <c:pt idx="0">
                  <c:v>temperatura_exterior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'Comparativa noche'!$D$4:$D$14</c:f>
              <c:numCache>
                <c:formatCode>General</c:formatCode>
                <c:ptCount val="11"/>
                <c:pt idx="0">
                  <c:v>28.925001779999999</c:v>
                </c:pt>
                <c:pt idx="1">
                  <c:v>28.574725149999999</c:v>
                </c:pt>
                <c:pt idx="2">
                  <c:v>28.366666160000001</c:v>
                </c:pt>
                <c:pt idx="3">
                  <c:v>28.158335529999999</c:v>
                </c:pt>
                <c:pt idx="4">
                  <c:v>28.100001970000001</c:v>
                </c:pt>
                <c:pt idx="5">
                  <c:v>27.099995140000001</c:v>
                </c:pt>
                <c:pt idx="6">
                  <c:v>25.158417069999999</c:v>
                </c:pt>
                <c:pt idx="7">
                  <c:v>24.250000320000002</c:v>
                </c:pt>
                <c:pt idx="8">
                  <c:v>25.354169209999998</c:v>
                </c:pt>
                <c:pt idx="9">
                  <c:v>25.925001460000001</c:v>
                </c:pt>
                <c:pt idx="10">
                  <c:v>26.17916679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79-412B-AF65-4CDFF1FE5D81}"/>
            </c:ext>
          </c:extLst>
        </c:ser>
        <c:ser>
          <c:idx val="1"/>
          <c:order val="1"/>
          <c:tx>
            <c:strRef>
              <c:f>'Comparativa noche'!$E$3</c:f>
              <c:strCache>
                <c:ptCount val="1"/>
                <c:pt idx="0">
                  <c:v>temperatura_interior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'Comparativa noche'!$E$4:$E$14</c:f>
              <c:numCache>
                <c:formatCode>General</c:formatCode>
                <c:ptCount val="11"/>
                <c:pt idx="0">
                  <c:v>26.58340089</c:v>
                </c:pt>
                <c:pt idx="1">
                  <c:v>26.56131633</c:v>
                </c:pt>
                <c:pt idx="2">
                  <c:v>26.59271717</c:v>
                </c:pt>
                <c:pt idx="3">
                  <c:v>26.260814509999999</c:v>
                </c:pt>
                <c:pt idx="4">
                  <c:v>26.372344810000001</c:v>
                </c:pt>
                <c:pt idx="5">
                  <c:v>26.572029749999999</c:v>
                </c:pt>
                <c:pt idx="6">
                  <c:v>26.842891219999998</c:v>
                </c:pt>
                <c:pt idx="7">
                  <c:v>26.95765527</c:v>
                </c:pt>
                <c:pt idx="8">
                  <c:v>26.697245760000001</c:v>
                </c:pt>
                <c:pt idx="9">
                  <c:v>26.968904340000002</c:v>
                </c:pt>
                <c:pt idx="10">
                  <c:v>27.030659199999999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9-412B-AF65-4CDFF1FE5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448927"/>
        <c:axId val="802458527"/>
      </c:lineChart>
      <c:catAx>
        <c:axId val="8024489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2458527"/>
        <c:crosses val="autoZero"/>
        <c:auto val="1"/>
        <c:lblAlgn val="ctr"/>
        <c:lblOffset val="100"/>
        <c:noMultiLvlLbl val="0"/>
      </c:catAx>
      <c:valAx>
        <c:axId val="802458527"/>
        <c:scaling>
          <c:orientation val="minMax"/>
          <c:max val="29"/>
          <c:min val="2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244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'Comparativa noche'!$D$16</c:f>
              <c:strCache>
                <c:ptCount val="1"/>
                <c:pt idx="0">
                  <c:v>temperatura_exterior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'Comparativa noche'!$D$17:$D$27</c:f>
              <c:numCache>
                <c:formatCode>General</c:formatCode>
                <c:ptCount val="11"/>
                <c:pt idx="0">
                  <c:v>27.449723720000001</c:v>
                </c:pt>
                <c:pt idx="1">
                  <c:v>27.683196070000001</c:v>
                </c:pt>
                <c:pt idx="2">
                  <c:v>27.625000480000001</c:v>
                </c:pt>
                <c:pt idx="3">
                  <c:v>27.33333206</c:v>
                </c:pt>
                <c:pt idx="4">
                  <c:v>27.316804569999999</c:v>
                </c:pt>
                <c:pt idx="5">
                  <c:v>27.341666379999999</c:v>
                </c:pt>
                <c:pt idx="6">
                  <c:v>27.3333327</c:v>
                </c:pt>
                <c:pt idx="7">
                  <c:v>27.333469709999999</c:v>
                </c:pt>
                <c:pt idx="8">
                  <c:v>27.36652819</c:v>
                </c:pt>
                <c:pt idx="9">
                  <c:v>27.44958703</c:v>
                </c:pt>
                <c:pt idx="10">
                  <c:v>27.274999619999999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25-4DED-A517-DEDD5B394C40}"/>
            </c:ext>
          </c:extLst>
        </c:ser>
        <c:ser>
          <c:idx val="1"/>
          <c:order val="1"/>
          <c:tx>
            <c:strRef>
              <c:f>'Comparativa noche'!$E$16</c:f>
              <c:strCache>
                <c:ptCount val="1"/>
                <c:pt idx="0">
                  <c:v>temperatura_interior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'Comparativa noche'!$E$17:$E$27</c:f>
              <c:numCache>
                <c:formatCode>General</c:formatCode>
                <c:ptCount val="11"/>
                <c:pt idx="0">
                  <c:v>26.975483579999999</c:v>
                </c:pt>
                <c:pt idx="1">
                  <c:v>26.96880341</c:v>
                </c:pt>
                <c:pt idx="2">
                  <c:v>26.961521940000001</c:v>
                </c:pt>
                <c:pt idx="3">
                  <c:v>26.564192299999998</c:v>
                </c:pt>
                <c:pt idx="4">
                  <c:v>26.461656569999999</c:v>
                </c:pt>
                <c:pt idx="5">
                  <c:v>26.514681339999999</c:v>
                </c:pt>
                <c:pt idx="6">
                  <c:v>26.472117109999999</c:v>
                </c:pt>
                <c:pt idx="7">
                  <c:v>26.46524286</c:v>
                </c:pt>
                <c:pt idx="8">
                  <c:v>26.547171429999999</c:v>
                </c:pt>
                <c:pt idx="9">
                  <c:v>26.682040220000001</c:v>
                </c:pt>
                <c:pt idx="10">
                  <c:v>26.547330219999999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25-4DED-A517-DEDD5B394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559663"/>
        <c:axId val="648980079"/>
      </c:lineChart>
      <c:catAx>
        <c:axId val="5595596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8980079"/>
        <c:crosses val="autoZero"/>
        <c:auto val="1"/>
        <c:lblAlgn val="ctr"/>
        <c:lblOffset val="100"/>
        <c:noMultiLvlLbl val="0"/>
      </c:catAx>
      <c:valAx>
        <c:axId val="648980079"/>
        <c:scaling>
          <c:orientation val="minMax"/>
          <c:min val="26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955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576723247708788"/>
          <c:w val="1"/>
          <c:h val="9.3495062604879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2D31C-F5FB-81D9-F710-5BB4534CD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AD655-304E-AC32-2B8A-3098117C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DE317-4DF3-7601-E18E-88EC6138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A421C-9643-6B88-5B14-5041011D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6A768-535F-BFCB-769C-67A3813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76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4CA88-CBAF-5F1D-A7DD-2734B20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C12561-E010-B990-4CEC-4A35A817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8D969-F77B-5888-060F-ACF757C2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6FEAD-B161-A3B6-4815-E080B61F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32BFF-2007-FE28-90C7-AF57BBB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9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51560C-BC45-4BC5-AED8-29A347120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6D5B07-3249-FB62-46D5-84F33D5C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9F4C7-9A8B-CA41-3A58-2F458E2A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48874-FDE4-0002-3562-703679D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37B25-E326-91F3-A42D-57AC99AF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7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77DF-5588-58C0-7A49-1A2E4193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22655-066D-E69E-1FC3-15F426AE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948D4-95DA-271A-E4B4-94AF1074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11DF0-F6F7-C9A1-F652-5A31838F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EBD64-F02B-990A-31EE-F175D7B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0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4D6EC-91F1-BE9C-875B-41F58137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A2E5B-2DA3-CAB6-9B98-BDB6B723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E898E-7822-DA06-D62A-EA8F45D7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253EE-285E-49BC-F41C-9F4BEEFA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DE28F-4488-8BB3-9DA2-F832B914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2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2F55A-1357-5688-A1D9-A530EED4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727CE-66AB-F13D-C75E-7A4CB5C3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1E558-DF90-036D-89D9-57ACC452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119125-53B9-FAA3-82D4-CAA03B14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082E48-016C-F3E5-100A-CC06507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FB5456-744D-03AC-AF34-DD84970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49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B506-658D-1546-5C2A-5DF429E2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A87A8A-98DD-10C5-0724-6339C84D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31741-86AE-ABAA-5764-9DB0898A5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677D5A-CCF7-01EA-8F65-66ABF73B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C3235B-77B6-DE93-0DD3-03E7E3743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8DE15B-A213-FE95-16D6-5A867D88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1B928E-E8AC-AFAE-EBF1-5001C0D0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A15885-ACAE-F790-EA0B-2DD46ED2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5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5ACF8-9D5E-936E-E8EB-484EE058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C50927-3705-5040-68C8-FB10361B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2A7C0B-71DB-172A-A53D-825B0E7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9F1264-7B2E-A95E-E94E-80B6F901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329AC5-A2A5-334F-A30A-7A3196C6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1E7381-9420-2B85-FC9F-E315B5DC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4DEA4-AA70-4ACC-9B09-76203CAC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626A-6977-4559-CCE5-7B21262E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2B7B9-3C06-F08D-43DD-E55501EA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D1C164-689A-D046-541C-69FC99C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4AEAAE-1568-28C0-B8FF-CB29E790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7FA6A-16D2-F144-F9EB-80CDB01A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490D91-D206-88BA-9F46-2737EDF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4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2B7C1-A170-92BF-BE20-ED8588BA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BA8275-1409-C891-BBB8-6E780C909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69E65E-EA6A-EFC0-BE3A-4DCEE2502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D4EC2-A6D3-040D-9332-8A2303D8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CA654-3723-C090-3091-5E815AF5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3349F-31AC-52D1-ED93-14355FC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C93A3B-2A62-B0DB-7197-8AB29A4C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C6537-6741-9AF5-0487-3945C5A2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1EEFD-235B-D9DD-4311-44F2CD7F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2624A-2811-4D3A-8E66-8FA0813740EE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105C-3E51-C8B9-17AB-2ED40CF16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D079-9CD6-D937-D978-068760A4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71E84-1BE8-47F7-953C-0467110E7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8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686EC6F-9AE4-0471-50B2-84769C2F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73" y="1930129"/>
            <a:ext cx="10173854" cy="2345035"/>
          </a:xfrm>
        </p:spPr>
        <p:txBody>
          <a:bodyPr anchor="b">
            <a:noAutofit/>
          </a:bodyPr>
          <a:lstStyle/>
          <a:p>
            <a:pPr algn="l"/>
            <a:r>
              <a:rPr lang="es-ES" sz="3600" b="1" dirty="0"/>
              <a:t>PROYECTO FIN DE GRADO</a:t>
            </a:r>
            <a:br>
              <a:rPr lang="es-ES" sz="3600" dirty="0"/>
            </a:br>
            <a:r>
              <a:rPr lang="es-ES" sz="3600" dirty="0"/>
              <a:t>Modelo de caracterización a corto plazo para la carga térmica en edificaciones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6F6E06-D264-0CF7-72AF-19BF3D82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7733" y="4936067"/>
            <a:ext cx="3689094" cy="1312657"/>
          </a:xfrm>
        </p:spPr>
        <p:txBody>
          <a:bodyPr anchor="t">
            <a:normAutofit/>
          </a:bodyPr>
          <a:lstStyle/>
          <a:p>
            <a:pPr algn="r"/>
            <a:r>
              <a:rPr lang="es-ES" sz="2000" dirty="0"/>
              <a:t>Jon Martin Saitua Urigüen</a:t>
            </a:r>
          </a:p>
          <a:p>
            <a:pPr algn="r"/>
            <a:r>
              <a:rPr lang="es-ES" sz="2000" dirty="0"/>
              <a:t>ADE+ITI</a:t>
            </a:r>
          </a:p>
          <a:p>
            <a:pPr algn="r"/>
            <a:r>
              <a:rPr lang="es-ES" sz="2000" dirty="0"/>
              <a:t>02/07/2024</a:t>
            </a:r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CBBEDA-05AA-0D58-E3E3-EE6CD51A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89" y="632511"/>
            <a:ext cx="4811872" cy="19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4. Conclusiones y cambio de enfoque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ACD51B-F45D-7228-E987-56A9120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4430517"/>
            <a:ext cx="5567882" cy="1826429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4D45F46-174A-5FB1-D23D-0A5A4FF0395C}"/>
              </a:ext>
            </a:extLst>
          </p:cNvPr>
          <p:cNvCxnSpPr/>
          <p:nvPr/>
        </p:nvCxnSpPr>
        <p:spPr>
          <a:xfrm>
            <a:off x="3256557" y="2474124"/>
            <a:ext cx="0" cy="47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7C4954-1685-C434-34F3-44799F04C109}"/>
              </a:ext>
            </a:extLst>
          </p:cNvPr>
          <p:cNvCxnSpPr/>
          <p:nvPr/>
        </p:nvCxnSpPr>
        <p:spPr>
          <a:xfrm>
            <a:off x="6301210" y="1913851"/>
            <a:ext cx="0" cy="451767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67C7C1-9996-7F77-0E5A-68BD8F760751}"/>
              </a:ext>
            </a:extLst>
          </p:cNvPr>
          <p:cNvCxnSpPr>
            <a:cxnSpLocks/>
          </p:cNvCxnSpPr>
          <p:nvPr/>
        </p:nvCxnSpPr>
        <p:spPr>
          <a:xfrm flipH="1">
            <a:off x="360916" y="4140390"/>
            <a:ext cx="55678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93;p1">
            <a:extLst>
              <a:ext uri="{FF2B5EF4-FFF2-40B4-BE49-F238E27FC236}">
                <a16:creationId xmlns:a16="http://schemas.microsoft.com/office/drawing/2014/main" id="{16FB81C3-EDF2-5FBA-DF74-0BFF837639D9}"/>
              </a:ext>
            </a:extLst>
          </p:cNvPr>
          <p:cNvSpPr/>
          <p:nvPr/>
        </p:nvSpPr>
        <p:spPr>
          <a:xfrm>
            <a:off x="867820" y="3110747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120;p1">
            <a:extLst>
              <a:ext uri="{FF2B5EF4-FFF2-40B4-BE49-F238E27FC236}">
                <a16:creationId xmlns:a16="http://schemas.microsoft.com/office/drawing/2014/main" id="{84A03D15-F6E3-0E61-09B8-432EA8E761BD}"/>
              </a:ext>
            </a:extLst>
          </p:cNvPr>
          <p:cNvGrpSpPr/>
          <p:nvPr/>
        </p:nvGrpSpPr>
        <p:grpSpPr>
          <a:xfrm>
            <a:off x="1681255" y="3110747"/>
            <a:ext cx="3687515" cy="728144"/>
            <a:chOff x="581890" y="983673"/>
            <a:chExt cx="5572165" cy="1177636"/>
          </a:xfrm>
        </p:grpSpPr>
        <p:sp>
          <p:nvSpPr>
            <p:cNvPr id="9" name="Google Shape;121;p1">
              <a:extLst>
                <a:ext uri="{FF2B5EF4-FFF2-40B4-BE49-F238E27FC236}">
                  <a16:creationId xmlns:a16="http://schemas.microsoft.com/office/drawing/2014/main" id="{8C0A071F-B124-D4B3-6F87-765A7C796CFC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;p1">
              <a:extLst>
                <a:ext uri="{FF2B5EF4-FFF2-40B4-BE49-F238E27FC236}">
                  <a16:creationId xmlns:a16="http://schemas.microsoft.com/office/drawing/2014/main" id="{384DDA12-221E-C89D-DA32-072457E23412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Energía climatización</a:t>
              </a:r>
            </a:p>
          </p:txBody>
        </p:sp>
      </p:grpSp>
      <p:pic>
        <p:nvPicPr>
          <p:cNvPr id="13" name="Picture 10" descr="Aire acondicionado - Iconos gratis de tecnología">
            <a:extLst>
              <a:ext uri="{FF2B5EF4-FFF2-40B4-BE49-F238E27FC236}">
                <a16:creationId xmlns:a16="http://schemas.microsoft.com/office/drawing/2014/main" id="{B071FB24-5485-2E28-395A-4415578E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3260558"/>
            <a:ext cx="479315" cy="4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3;p1">
            <a:extLst>
              <a:ext uri="{FF2B5EF4-FFF2-40B4-BE49-F238E27FC236}">
                <a16:creationId xmlns:a16="http://schemas.microsoft.com/office/drawing/2014/main" id="{1BCE6491-6A1E-2CAF-DCB6-6B9AFF279DF7}"/>
              </a:ext>
            </a:extLst>
          </p:cNvPr>
          <p:cNvSpPr/>
          <p:nvPr/>
        </p:nvSpPr>
        <p:spPr>
          <a:xfrm>
            <a:off x="867820" y="1573757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20;p1">
            <a:extLst>
              <a:ext uri="{FF2B5EF4-FFF2-40B4-BE49-F238E27FC236}">
                <a16:creationId xmlns:a16="http://schemas.microsoft.com/office/drawing/2014/main" id="{CCB9AD36-9386-29D6-3D8A-72C9436BB16B}"/>
              </a:ext>
            </a:extLst>
          </p:cNvPr>
          <p:cNvGrpSpPr/>
          <p:nvPr/>
        </p:nvGrpSpPr>
        <p:grpSpPr>
          <a:xfrm>
            <a:off x="1681255" y="1573757"/>
            <a:ext cx="3687515" cy="728144"/>
            <a:chOff x="581890" y="983673"/>
            <a:chExt cx="5572165" cy="1177636"/>
          </a:xfrm>
        </p:grpSpPr>
        <p:sp>
          <p:nvSpPr>
            <p:cNvPr id="19" name="Google Shape;121;p1">
              <a:extLst>
                <a:ext uri="{FF2B5EF4-FFF2-40B4-BE49-F238E27FC236}">
                  <a16:creationId xmlns:a16="http://schemas.microsoft.com/office/drawing/2014/main" id="{CF44F835-0B9E-8CD8-C2E9-95AB1A81A762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2;p1">
              <a:extLst>
                <a:ext uri="{FF2B5EF4-FFF2-40B4-BE49-F238E27FC236}">
                  <a16:creationId xmlns:a16="http://schemas.microsoft.com/office/drawing/2014/main" id="{BF510D40-931C-7D3E-DCF6-700286D51DAB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Temperatura interior</a:t>
              </a:r>
            </a:p>
          </p:txBody>
        </p:sp>
      </p:grpSp>
      <p:pic>
        <p:nvPicPr>
          <p:cNvPr id="22" name="Picture 12" descr="Temperatura ambiente - Iconos gratis de clima">
            <a:extLst>
              <a:ext uri="{FF2B5EF4-FFF2-40B4-BE49-F238E27FC236}">
                <a16:creationId xmlns:a16="http://schemas.microsoft.com/office/drawing/2014/main" id="{7AF09407-9492-C855-4BC0-4A670B13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33" y="1663207"/>
            <a:ext cx="549244" cy="5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DE902E1-BA54-087B-F61C-B3009763049B}"/>
              </a:ext>
            </a:extLst>
          </p:cNvPr>
          <p:cNvSpPr txBox="1"/>
          <p:nvPr/>
        </p:nvSpPr>
        <p:spPr>
          <a:xfrm>
            <a:off x="6699240" y="1573757"/>
            <a:ext cx="48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Nueva variable</a:t>
            </a:r>
            <a:endParaRPr lang="es-ES" b="1" u="sng" dirty="0"/>
          </a:p>
        </p:txBody>
      </p:sp>
      <p:sp>
        <p:nvSpPr>
          <p:cNvPr id="26" name="Google Shape;93;p1">
            <a:extLst>
              <a:ext uri="{FF2B5EF4-FFF2-40B4-BE49-F238E27FC236}">
                <a16:creationId xmlns:a16="http://schemas.microsoft.com/office/drawing/2014/main" id="{E1A47638-00E8-4D50-E0A6-30F1DEF35AA3}"/>
              </a:ext>
            </a:extLst>
          </p:cNvPr>
          <p:cNvSpPr/>
          <p:nvPr/>
        </p:nvSpPr>
        <p:spPr>
          <a:xfrm>
            <a:off x="6790505" y="3739873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120;p1">
            <a:extLst>
              <a:ext uri="{FF2B5EF4-FFF2-40B4-BE49-F238E27FC236}">
                <a16:creationId xmlns:a16="http://schemas.microsoft.com/office/drawing/2014/main" id="{826622BD-6CF7-016D-ADF8-1C420B731499}"/>
              </a:ext>
            </a:extLst>
          </p:cNvPr>
          <p:cNvGrpSpPr/>
          <p:nvPr/>
        </p:nvGrpSpPr>
        <p:grpSpPr>
          <a:xfrm>
            <a:off x="7603940" y="3739873"/>
            <a:ext cx="3687515" cy="728144"/>
            <a:chOff x="581890" y="983673"/>
            <a:chExt cx="5572165" cy="1177636"/>
          </a:xfrm>
        </p:grpSpPr>
        <p:sp>
          <p:nvSpPr>
            <p:cNvPr id="28" name="Google Shape;121;p1">
              <a:extLst>
                <a:ext uri="{FF2B5EF4-FFF2-40B4-BE49-F238E27FC236}">
                  <a16:creationId xmlns:a16="http://schemas.microsoft.com/office/drawing/2014/main" id="{32B06507-64F1-ECE7-2A1F-B3B87B9B09BF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2;p1">
              <a:extLst>
                <a:ext uri="{FF2B5EF4-FFF2-40B4-BE49-F238E27FC236}">
                  <a16:creationId xmlns:a16="http://schemas.microsoft.com/office/drawing/2014/main" id="{3D51C5E3-2664-DE4D-849E-12FF332428F3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Temperatura interior</a:t>
              </a:r>
            </a:p>
          </p:txBody>
        </p:sp>
      </p:grpSp>
      <p:pic>
        <p:nvPicPr>
          <p:cNvPr id="30" name="Picture 12" descr="Temperatura ambiente - Iconos gratis de clima">
            <a:extLst>
              <a:ext uri="{FF2B5EF4-FFF2-40B4-BE49-F238E27FC236}">
                <a16:creationId xmlns:a16="http://schemas.microsoft.com/office/drawing/2014/main" id="{86C52D22-2796-6354-7BFD-9218A852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18" y="3829323"/>
            <a:ext cx="549244" cy="5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93;p1">
            <a:extLst>
              <a:ext uri="{FF2B5EF4-FFF2-40B4-BE49-F238E27FC236}">
                <a16:creationId xmlns:a16="http://schemas.microsoft.com/office/drawing/2014/main" id="{EFBB5FB8-842C-2870-09A0-471FA5BD6EF2}"/>
              </a:ext>
            </a:extLst>
          </p:cNvPr>
          <p:cNvSpPr/>
          <p:nvPr/>
        </p:nvSpPr>
        <p:spPr>
          <a:xfrm>
            <a:off x="6790505" y="2523797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120;p1">
            <a:extLst>
              <a:ext uri="{FF2B5EF4-FFF2-40B4-BE49-F238E27FC236}">
                <a16:creationId xmlns:a16="http://schemas.microsoft.com/office/drawing/2014/main" id="{7308440B-6DC0-47AC-2A00-16F686814977}"/>
              </a:ext>
            </a:extLst>
          </p:cNvPr>
          <p:cNvGrpSpPr/>
          <p:nvPr/>
        </p:nvGrpSpPr>
        <p:grpSpPr>
          <a:xfrm>
            <a:off x="7603940" y="2523797"/>
            <a:ext cx="3687515" cy="728144"/>
            <a:chOff x="581890" y="983673"/>
            <a:chExt cx="5572165" cy="1177636"/>
          </a:xfrm>
        </p:grpSpPr>
        <p:sp>
          <p:nvSpPr>
            <p:cNvPr id="33" name="Google Shape;121;p1">
              <a:extLst>
                <a:ext uri="{FF2B5EF4-FFF2-40B4-BE49-F238E27FC236}">
                  <a16:creationId xmlns:a16="http://schemas.microsoft.com/office/drawing/2014/main" id="{DF39944B-E96B-1905-ED6F-5FF492516B3B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2;p1">
              <a:extLst>
                <a:ext uri="{FF2B5EF4-FFF2-40B4-BE49-F238E27FC236}">
                  <a16:creationId xmlns:a16="http://schemas.microsoft.com/office/drawing/2014/main" id="{01FE6663-610A-5CD2-7028-D0349529C1AE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Consigna temperatura </a:t>
              </a:r>
              <a:r>
                <a:rPr lang="es-ES" dirty="0" err="1"/>
                <a:t>int</a:t>
              </a:r>
              <a:r>
                <a:rPr lang="es-ES" dirty="0"/>
                <a:t>.</a:t>
              </a:r>
            </a:p>
          </p:txBody>
        </p:sp>
      </p:grpSp>
      <p:pic>
        <p:nvPicPr>
          <p:cNvPr id="1026" name="Picture 2" descr="Control, digital, equipment, setting, temperature, thermostat icon -  Download on Iconfinder">
            <a:extLst>
              <a:ext uri="{FF2B5EF4-FFF2-40B4-BE49-F238E27FC236}">
                <a16:creationId xmlns:a16="http://schemas.microsoft.com/office/drawing/2014/main" id="{0753FA5A-C037-AE8D-B8B2-FDE25171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67" y="2523354"/>
            <a:ext cx="728145" cy="7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35F82D5C-8F5A-2B55-2E7C-6CF1F1B1CD00}"/>
              </a:ext>
            </a:extLst>
          </p:cNvPr>
          <p:cNvSpPr txBox="1"/>
          <p:nvPr/>
        </p:nvSpPr>
        <p:spPr>
          <a:xfrm>
            <a:off x="8474741" y="3155168"/>
            <a:ext cx="154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-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CE255BF-7844-B1DB-E227-21885D08FF45}"/>
              </a:ext>
            </a:extLst>
          </p:cNvPr>
          <p:cNvSpPr txBox="1"/>
          <p:nvPr/>
        </p:nvSpPr>
        <p:spPr>
          <a:xfrm>
            <a:off x="8474740" y="4663561"/>
            <a:ext cx="154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</a:t>
            </a:r>
          </a:p>
        </p:txBody>
      </p:sp>
      <p:sp>
        <p:nvSpPr>
          <p:cNvPr id="38" name="Google Shape;93;p1">
            <a:extLst>
              <a:ext uri="{FF2B5EF4-FFF2-40B4-BE49-F238E27FC236}">
                <a16:creationId xmlns:a16="http://schemas.microsoft.com/office/drawing/2014/main" id="{E6E7E0EC-BD79-B7E8-610F-B05FD4B9525C}"/>
              </a:ext>
            </a:extLst>
          </p:cNvPr>
          <p:cNvSpPr/>
          <p:nvPr/>
        </p:nvSpPr>
        <p:spPr>
          <a:xfrm>
            <a:off x="6790505" y="5443880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120;p1">
            <a:extLst>
              <a:ext uri="{FF2B5EF4-FFF2-40B4-BE49-F238E27FC236}">
                <a16:creationId xmlns:a16="http://schemas.microsoft.com/office/drawing/2014/main" id="{6BDDABA4-0A3F-4281-460C-C332087B4442}"/>
              </a:ext>
            </a:extLst>
          </p:cNvPr>
          <p:cNvGrpSpPr/>
          <p:nvPr/>
        </p:nvGrpSpPr>
        <p:grpSpPr>
          <a:xfrm>
            <a:off x="7603940" y="5443880"/>
            <a:ext cx="3687515" cy="728144"/>
            <a:chOff x="581890" y="983673"/>
            <a:chExt cx="5572165" cy="1177636"/>
          </a:xfrm>
        </p:grpSpPr>
        <p:sp>
          <p:nvSpPr>
            <p:cNvPr id="40" name="Google Shape;121;p1">
              <a:extLst>
                <a:ext uri="{FF2B5EF4-FFF2-40B4-BE49-F238E27FC236}">
                  <a16:creationId xmlns:a16="http://schemas.microsoft.com/office/drawing/2014/main" id="{6C02A3B0-F446-3809-B6E3-8205C6985ACE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2;p1">
              <a:extLst>
                <a:ext uri="{FF2B5EF4-FFF2-40B4-BE49-F238E27FC236}">
                  <a16:creationId xmlns:a16="http://schemas.microsoft.com/office/drawing/2014/main" id="{DC7E9777-B035-5F9A-8786-7DA7050F93B6}"/>
                </a:ext>
              </a:extLst>
            </p:cNvPr>
            <p:cNvSpPr txBox="1"/>
            <p:nvPr/>
          </p:nvSpPr>
          <p:spPr>
            <a:xfrm>
              <a:off x="948018" y="983673"/>
              <a:ext cx="4963883" cy="1175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Diferencia consigna y temperatura interior</a:t>
              </a:r>
            </a:p>
          </p:txBody>
        </p:sp>
      </p:grpSp>
      <p:pic>
        <p:nvPicPr>
          <p:cNvPr id="42" name="Picture 12" descr="Temperatura ambiente - Iconos gratis de clima">
            <a:extLst>
              <a:ext uri="{FF2B5EF4-FFF2-40B4-BE49-F238E27FC236}">
                <a16:creationId xmlns:a16="http://schemas.microsoft.com/office/drawing/2014/main" id="{ADA621A1-8DEE-358C-E2EC-72EB7FCF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25" y="5807951"/>
            <a:ext cx="279303" cy="27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ontrol, digital, equipment, setting, temperature, thermostat icon -  Download on Iconfinder">
            <a:extLst>
              <a:ext uri="{FF2B5EF4-FFF2-40B4-BE49-F238E27FC236}">
                <a16:creationId xmlns:a16="http://schemas.microsoft.com/office/drawing/2014/main" id="{B4FB66E0-4E6F-C8D5-CFEB-344C03EF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28" y="5459397"/>
            <a:ext cx="383787" cy="3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3236B76-3728-ABF2-E35C-C52E43478DB7}"/>
              </a:ext>
            </a:extLst>
          </p:cNvPr>
          <p:cNvCxnSpPr/>
          <p:nvPr/>
        </p:nvCxnSpPr>
        <p:spPr>
          <a:xfrm flipH="1">
            <a:off x="7078821" y="5601505"/>
            <a:ext cx="319255" cy="412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3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5. Nuevo modelo propuesto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C098F2-61A8-7342-663C-C804B0975605}"/>
              </a:ext>
            </a:extLst>
          </p:cNvPr>
          <p:cNvSpPr txBox="1"/>
          <p:nvPr/>
        </p:nvSpPr>
        <p:spPr>
          <a:xfrm>
            <a:off x="629210" y="1599757"/>
            <a:ext cx="397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Método de 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2A4C53-0042-C48F-5FE1-A29700498BA8}"/>
              </a:ext>
            </a:extLst>
          </p:cNvPr>
          <p:cNvSpPr txBox="1"/>
          <p:nvPr/>
        </p:nvSpPr>
        <p:spPr>
          <a:xfrm>
            <a:off x="1119331" y="2038011"/>
            <a:ext cx="2270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Extensión manual</a:t>
            </a:r>
            <a:endParaRPr lang="es-ES" sz="3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2DB9D5-7727-C7A2-8AA9-8A1EC518D493}"/>
              </a:ext>
            </a:extLst>
          </p:cNvPr>
          <p:cNvSpPr txBox="1"/>
          <p:nvPr/>
        </p:nvSpPr>
        <p:spPr>
          <a:xfrm>
            <a:off x="1119331" y="2415515"/>
            <a:ext cx="207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Criterio Akaike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8257B5-08BB-8A1A-140B-9576A78C8572}"/>
              </a:ext>
            </a:extLst>
          </p:cNvPr>
          <p:cNvSpPr txBox="1"/>
          <p:nvPr/>
        </p:nvSpPr>
        <p:spPr>
          <a:xfrm>
            <a:off x="1119331" y="3240288"/>
            <a:ext cx="3459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Métricas de ajuste y error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E75EB6E-CBCA-4CD1-D02E-8531B791CD56}"/>
              </a:ext>
            </a:extLst>
          </p:cNvPr>
          <p:cNvSpPr txBox="1"/>
          <p:nvPr/>
        </p:nvSpPr>
        <p:spPr>
          <a:xfrm>
            <a:off x="1122543" y="3658633"/>
            <a:ext cx="823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R</a:t>
            </a:r>
            <a:r>
              <a:rPr lang="es-ES" sz="1800" baseline="30000" dirty="0"/>
              <a:t>2</a:t>
            </a:r>
            <a:endParaRPr lang="es-ES" sz="1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8E9C9C8-D3A1-3B9F-5B43-5F1FF748275C}"/>
              </a:ext>
            </a:extLst>
          </p:cNvPr>
          <p:cNvSpPr txBox="1"/>
          <p:nvPr/>
        </p:nvSpPr>
        <p:spPr>
          <a:xfrm>
            <a:off x="1122947" y="4065056"/>
            <a:ext cx="1158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MAE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B0C72A7-C71E-827B-AD57-E28B2B9040C8}"/>
              </a:ext>
            </a:extLst>
          </p:cNvPr>
          <p:cNvSpPr txBox="1"/>
          <p:nvPr/>
        </p:nvSpPr>
        <p:spPr>
          <a:xfrm>
            <a:off x="1119331" y="4908702"/>
            <a:ext cx="4245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Tiempo de muestreo y predicción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D448566-8B3D-8729-5142-158D4CBA9471}"/>
              </a:ext>
            </a:extLst>
          </p:cNvPr>
          <p:cNvSpPr txBox="1"/>
          <p:nvPr/>
        </p:nvSpPr>
        <p:spPr>
          <a:xfrm>
            <a:off x="1119331" y="5404963"/>
            <a:ext cx="125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1 hora</a:t>
            </a:r>
          </a:p>
        </p:txBody>
      </p:sp>
      <p:sp>
        <p:nvSpPr>
          <p:cNvPr id="43" name="Google Shape;93;p1">
            <a:extLst>
              <a:ext uri="{FF2B5EF4-FFF2-40B4-BE49-F238E27FC236}">
                <a16:creationId xmlns:a16="http://schemas.microsoft.com/office/drawing/2014/main" id="{285FAB99-811B-A4E0-947C-94F830BFD523}"/>
              </a:ext>
            </a:extLst>
          </p:cNvPr>
          <p:cNvSpPr/>
          <p:nvPr/>
        </p:nvSpPr>
        <p:spPr>
          <a:xfrm>
            <a:off x="6467186" y="4691767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120;p1">
            <a:extLst>
              <a:ext uri="{FF2B5EF4-FFF2-40B4-BE49-F238E27FC236}">
                <a16:creationId xmlns:a16="http://schemas.microsoft.com/office/drawing/2014/main" id="{31BD4D79-4439-AB21-F6B4-72B5C2DECC05}"/>
              </a:ext>
            </a:extLst>
          </p:cNvPr>
          <p:cNvGrpSpPr/>
          <p:nvPr/>
        </p:nvGrpSpPr>
        <p:grpSpPr>
          <a:xfrm>
            <a:off x="7280621" y="4691767"/>
            <a:ext cx="3687515" cy="728144"/>
            <a:chOff x="581890" y="983673"/>
            <a:chExt cx="5572165" cy="1177636"/>
          </a:xfrm>
        </p:grpSpPr>
        <p:sp>
          <p:nvSpPr>
            <p:cNvPr id="45" name="Google Shape;121;p1">
              <a:extLst>
                <a:ext uri="{FF2B5EF4-FFF2-40B4-BE49-F238E27FC236}">
                  <a16:creationId xmlns:a16="http://schemas.microsoft.com/office/drawing/2014/main" id="{53F0D281-615F-A30E-282B-AAE147D6F5D6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2;p1">
              <a:extLst>
                <a:ext uri="{FF2B5EF4-FFF2-40B4-BE49-F238E27FC236}">
                  <a16:creationId xmlns:a16="http://schemas.microsoft.com/office/drawing/2014/main" id="{BBFD0CBF-35F1-A057-B66A-89855544765B}"/>
                </a:ext>
              </a:extLst>
            </p:cNvPr>
            <p:cNvSpPr txBox="1"/>
            <p:nvPr/>
          </p:nvSpPr>
          <p:spPr>
            <a:xfrm>
              <a:off x="1062546" y="1236113"/>
              <a:ext cx="4963883" cy="672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b="0" dirty="0"/>
                <a:t>Ocupación por conteo</a:t>
              </a:r>
            </a:p>
          </p:txBody>
        </p:sp>
      </p:grpSp>
      <p:sp>
        <p:nvSpPr>
          <p:cNvPr id="47" name="Google Shape;89;p1">
            <a:extLst>
              <a:ext uri="{FF2B5EF4-FFF2-40B4-BE49-F238E27FC236}">
                <a16:creationId xmlns:a16="http://schemas.microsoft.com/office/drawing/2014/main" id="{543AE9C9-1EA9-C479-4FC4-6F5B5CA05105}"/>
              </a:ext>
            </a:extLst>
          </p:cNvPr>
          <p:cNvSpPr/>
          <p:nvPr/>
        </p:nvSpPr>
        <p:spPr>
          <a:xfrm>
            <a:off x="6467186" y="3858119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124;p1">
            <a:extLst>
              <a:ext uri="{FF2B5EF4-FFF2-40B4-BE49-F238E27FC236}">
                <a16:creationId xmlns:a16="http://schemas.microsoft.com/office/drawing/2014/main" id="{404DBE1A-18FC-DBA5-13C6-EADC71E18FFF}"/>
              </a:ext>
            </a:extLst>
          </p:cNvPr>
          <p:cNvGrpSpPr/>
          <p:nvPr/>
        </p:nvGrpSpPr>
        <p:grpSpPr>
          <a:xfrm>
            <a:off x="7280621" y="3858119"/>
            <a:ext cx="3687515" cy="728144"/>
            <a:chOff x="581891" y="983673"/>
            <a:chExt cx="4266480" cy="1177636"/>
          </a:xfrm>
        </p:grpSpPr>
        <p:sp>
          <p:nvSpPr>
            <p:cNvPr id="49" name="Google Shape;125;p1">
              <a:extLst>
                <a:ext uri="{FF2B5EF4-FFF2-40B4-BE49-F238E27FC236}">
                  <a16:creationId xmlns:a16="http://schemas.microsoft.com/office/drawing/2014/main" id="{BC9FF9F7-9BAB-354A-AA8E-3A28806A6124}"/>
                </a:ext>
              </a:extLst>
            </p:cNvPr>
            <p:cNvSpPr/>
            <p:nvPr/>
          </p:nvSpPr>
          <p:spPr>
            <a:xfrm>
              <a:off x="581891" y="983673"/>
              <a:ext cx="4266480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6;p1">
              <a:extLst>
                <a:ext uri="{FF2B5EF4-FFF2-40B4-BE49-F238E27FC236}">
                  <a16:creationId xmlns:a16="http://schemas.microsoft.com/office/drawing/2014/main" id="{E1105F14-69A9-3451-E068-2A1C7D471CB1}"/>
                </a:ext>
              </a:extLst>
            </p:cNvPr>
            <p:cNvSpPr txBox="1"/>
            <p:nvPr/>
          </p:nvSpPr>
          <p:spPr>
            <a:xfrm>
              <a:off x="1117858" y="1236113"/>
              <a:ext cx="3004199" cy="672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 algn="ctr">
                <a:lnSpc>
                  <a:spcPct val="101200"/>
                </a:lnSpc>
                <a:spcBef>
                  <a:spcPts val="85"/>
                </a:spcBef>
              </a:pPr>
              <a:r>
                <a:rPr lang="es-ES" sz="2000" spc="-5" dirty="0"/>
                <a:t>Radiación solar</a:t>
              </a:r>
            </a:p>
          </p:txBody>
        </p:sp>
      </p:grpSp>
      <p:sp>
        <p:nvSpPr>
          <p:cNvPr id="51" name="Google Shape;85;p1">
            <a:extLst>
              <a:ext uri="{FF2B5EF4-FFF2-40B4-BE49-F238E27FC236}">
                <a16:creationId xmlns:a16="http://schemas.microsoft.com/office/drawing/2014/main" id="{CA9313FB-BA35-97EE-99A2-7198D300F5F1}"/>
              </a:ext>
            </a:extLst>
          </p:cNvPr>
          <p:cNvSpPr/>
          <p:nvPr/>
        </p:nvSpPr>
        <p:spPr>
          <a:xfrm>
            <a:off x="6467186" y="3027311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116;p1">
            <a:extLst>
              <a:ext uri="{FF2B5EF4-FFF2-40B4-BE49-F238E27FC236}">
                <a16:creationId xmlns:a16="http://schemas.microsoft.com/office/drawing/2014/main" id="{1C534124-1F29-D706-03DD-6BFACF237BD1}"/>
              </a:ext>
            </a:extLst>
          </p:cNvPr>
          <p:cNvGrpSpPr/>
          <p:nvPr/>
        </p:nvGrpSpPr>
        <p:grpSpPr>
          <a:xfrm>
            <a:off x="7279915" y="3021416"/>
            <a:ext cx="3865699" cy="772462"/>
            <a:chOff x="543810" y="994922"/>
            <a:chExt cx="4472640" cy="1235222"/>
          </a:xfrm>
        </p:grpSpPr>
        <p:sp>
          <p:nvSpPr>
            <p:cNvPr id="53" name="Google Shape;117;p1">
              <a:extLst>
                <a:ext uri="{FF2B5EF4-FFF2-40B4-BE49-F238E27FC236}">
                  <a16:creationId xmlns:a16="http://schemas.microsoft.com/office/drawing/2014/main" id="{6C2C190D-C166-1A31-7629-7C14FBE923D0}"/>
                </a:ext>
              </a:extLst>
            </p:cNvPr>
            <p:cNvSpPr/>
            <p:nvPr/>
          </p:nvSpPr>
          <p:spPr>
            <a:xfrm>
              <a:off x="543810" y="994922"/>
              <a:ext cx="4266480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8;p1">
              <a:extLst>
                <a:ext uri="{FF2B5EF4-FFF2-40B4-BE49-F238E27FC236}">
                  <a16:creationId xmlns:a16="http://schemas.microsoft.com/office/drawing/2014/main" id="{9A4CAABE-DF4B-562F-5117-D4A515E76FF6}"/>
                </a:ext>
              </a:extLst>
            </p:cNvPr>
            <p:cNvSpPr txBox="1"/>
            <p:nvPr/>
          </p:nvSpPr>
          <p:spPr>
            <a:xfrm>
              <a:off x="1301004" y="1245895"/>
              <a:ext cx="3715446" cy="984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600"/>
              </a:pPr>
              <a:r>
                <a:rPr lang="es-ES" sz="2000" spc="-5" dirty="0">
                  <a:cs typeface="Georgia"/>
                </a:rPr>
                <a:t>Temperatura exterior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93;p1">
            <a:extLst>
              <a:ext uri="{FF2B5EF4-FFF2-40B4-BE49-F238E27FC236}">
                <a16:creationId xmlns:a16="http://schemas.microsoft.com/office/drawing/2014/main" id="{E1B1D6A1-220A-DB2C-7A92-D0EAFCA7F688}"/>
              </a:ext>
            </a:extLst>
          </p:cNvPr>
          <p:cNvSpPr/>
          <p:nvPr/>
        </p:nvSpPr>
        <p:spPr>
          <a:xfrm>
            <a:off x="6439994" y="2204239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120;p1">
            <a:extLst>
              <a:ext uri="{FF2B5EF4-FFF2-40B4-BE49-F238E27FC236}">
                <a16:creationId xmlns:a16="http://schemas.microsoft.com/office/drawing/2014/main" id="{09B411E6-579B-3157-0A84-CF435BB19132}"/>
              </a:ext>
            </a:extLst>
          </p:cNvPr>
          <p:cNvGrpSpPr/>
          <p:nvPr/>
        </p:nvGrpSpPr>
        <p:grpSpPr>
          <a:xfrm>
            <a:off x="7253429" y="2204239"/>
            <a:ext cx="3687515" cy="728144"/>
            <a:chOff x="581890" y="983673"/>
            <a:chExt cx="5572165" cy="1177636"/>
          </a:xfrm>
        </p:grpSpPr>
        <p:sp>
          <p:nvSpPr>
            <p:cNvPr id="57" name="Google Shape;121;p1">
              <a:extLst>
                <a:ext uri="{FF2B5EF4-FFF2-40B4-BE49-F238E27FC236}">
                  <a16:creationId xmlns:a16="http://schemas.microsoft.com/office/drawing/2014/main" id="{6DA8ED61-76D4-ECF0-7C14-27825CC6FCA9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2;p1">
              <a:extLst>
                <a:ext uri="{FF2B5EF4-FFF2-40B4-BE49-F238E27FC236}">
                  <a16:creationId xmlns:a16="http://schemas.microsoft.com/office/drawing/2014/main" id="{7A2D11A5-27E9-9EF0-4206-3A176247B7B9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b="0" dirty="0"/>
                <a:t>Energía climatización</a:t>
              </a:r>
            </a:p>
          </p:txBody>
        </p:sp>
      </p:grpSp>
      <p:pic>
        <p:nvPicPr>
          <p:cNvPr id="63" name="Picture 4" descr="Alta temperatura - Iconos gratis de clima">
            <a:extLst>
              <a:ext uri="{FF2B5EF4-FFF2-40B4-BE49-F238E27FC236}">
                <a16:creationId xmlns:a16="http://schemas.microsoft.com/office/drawing/2014/main" id="{957FEEA8-A5F7-5046-D821-D35C53C3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3" y="3114638"/>
            <a:ext cx="550005" cy="5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Símbolo de radiación solar - Iconos gratis de">
            <a:extLst>
              <a:ext uri="{FF2B5EF4-FFF2-40B4-BE49-F238E27FC236}">
                <a16:creationId xmlns:a16="http://schemas.microsoft.com/office/drawing/2014/main" id="{A8B10CC0-4CFD-DC2F-D66A-B17A8BEB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27" y="3982799"/>
            <a:ext cx="531789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Grupo de usuarios - Iconos gratis de personas">
            <a:extLst>
              <a:ext uri="{FF2B5EF4-FFF2-40B4-BE49-F238E27FC236}">
                <a16:creationId xmlns:a16="http://schemas.microsoft.com/office/drawing/2014/main" id="{2EA504E3-656A-282B-CBF6-49A02BE9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06" y="4905570"/>
            <a:ext cx="395335" cy="39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Aire acondicionado - Iconos gratis de tecnología">
            <a:extLst>
              <a:ext uri="{FF2B5EF4-FFF2-40B4-BE49-F238E27FC236}">
                <a16:creationId xmlns:a16="http://schemas.microsoft.com/office/drawing/2014/main" id="{94043DC4-1154-6182-AEDA-E1FE4D86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76" y="2354050"/>
            <a:ext cx="479315" cy="4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2B138B88-C357-00A5-28EA-B1086082E0E7}"/>
              </a:ext>
            </a:extLst>
          </p:cNvPr>
          <p:cNvSpPr txBox="1"/>
          <p:nvPr/>
        </p:nvSpPr>
        <p:spPr>
          <a:xfrm>
            <a:off x="5552478" y="1594703"/>
            <a:ext cx="397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Variables seleccionadas</a:t>
            </a:r>
          </a:p>
        </p:txBody>
      </p:sp>
      <p:sp>
        <p:nvSpPr>
          <p:cNvPr id="96" name="Google Shape;93;p1">
            <a:extLst>
              <a:ext uri="{FF2B5EF4-FFF2-40B4-BE49-F238E27FC236}">
                <a16:creationId xmlns:a16="http://schemas.microsoft.com/office/drawing/2014/main" id="{4BA57C8C-4A31-A947-E0B8-AA0CFDBB4081}"/>
              </a:ext>
            </a:extLst>
          </p:cNvPr>
          <p:cNvSpPr/>
          <p:nvPr/>
        </p:nvSpPr>
        <p:spPr>
          <a:xfrm>
            <a:off x="6437852" y="5619088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120;p1">
            <a:extLst>
              <a:ext uri="{FF2B5EF4-FFF2-40B4-BE49-F238E27FC236}">
                <a16:creationId xmlns:a16="http://schemas.microsoft.com/office/drawing/2014/main" id="{FFB7EBDD-2B09-E759-8C08-633CA5FE61DA}"/>
              </a:ext>
            </a:extLst>
          </p:cNvPr>
          <p:cNvGrpSpPr/>
          <p:nvPr/>
        </p:nvGrpSpPr>
        <p:grpSpPr>
          <a:xfrm>
            <a:off x="7251287" y="5619088"/>
            <a:ext cx="3687515" cy="728144"/>
            <a:chOff x="581890" y="983673"/>
            <a:chExt cx="5572165" cy="1177636"/>
          </a:xfrm>
        </p:grpSpPr>
        <p:sp>
          <p:nvSpPr>
            <p:cNvPr id="98" name="Google Shape;121;p1">
              <a:extLst>
                <a:ext uri="{FF2B5EF4-FFF2-40B4-BE49-F238E27FC236}">
                  <a16:creationId xmlns:a16="http://schemas.microsoft.com/office/drawing/2014/main" id="{AE2D84A8-344D-F206-38C1-05E1F3DAB1C2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22;p1">
              <a:extLst>
                <a:ext uri="{FF2B5EF4-FFF2-40B4-BE49-F238E27FC236}">
                  <a16:creationId xmlns:a16="http://schemas.microsoft.com/office/drawing/2014/main" id="{85A0B65D-B855-1A1E-2177-8924D2AD9EF1}"/>
                </a:ext>
              </a:extLst>
            </p:cNvPr>
            <p:cNvSpPr txBox="1"/>
            <p:nvPr/>
          </p:nvSpPr>
          <p:spPr>
            <a:xfrm>
              <a:off x="948018" y="983673"/>
              <a:ext cx="4963883" cy="1175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b="0" dirty="0"/>
                <a:t>Diferencia consigna y temperatura interior</a:t>
              </a:r>
            </a:p>
          </p:txBody>
        </p:sp>
      </p:grpSp>
      <p:pic>
        <p:nvPicPr>
          <p:cNvPr id="100" name="Picture 12" descr="Temperatura ambiente - Iconos gratis de clima">
            <a:extLst>
              <a:ext uri="{FF2B5EF4-FFF2-40B4-BE49-F238E27FC236}">
                <a16:creationId xmlns:a16="http://schemas.microsoft.com/office/drawing/2014/main" id="{98CBA350-A90C-735F-98F9-3EFBA94C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72" y="5983159"/>
            <a:ext cx="279303" cy="27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ontrol, digital, equipment, setting, temperature, thermostat icon -  Download on Iconfinder">
            <a:extLst>
              <a:ext uri="{FF2B5EF4-FFF2-40B4-BE49-F238E27FC236}">
                <a16:creationId xmlns:a16="http://schemas.microsoft.com/office/drawing/2014/main" id="{7E4DBB8F-B8C5-6FAE-178A-E0E14C5C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75" y="5634605"/>
            <a:ext cx="383787" cy="3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29FAC0E-94A9-28BF-7813-76222B1A03AE}"/>
              </a:ext>
            </a:extLst>
          </p:cNvPr>
          <p:cNvCxnSpPr/>
          <p:nvPr/>
        </p:nvCxnSpPr>
        <p:spPr>
          <a:xfrm flipH="1">
            <a:off x="6726168" y="5776713"/>
            <a:ext cx="319255" cy="412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7F0BFDB-56AF-4C7A-687B-3C8E882124A4}"/>
              </a:ext>
            </a:extLst>
          </p:cNvPr>
          <p:cNvCxnSpPr>
            <a:cxnSpLocks/>
          </p:cNvCxnSpPr>
          <p:nvPr/>
        </p:nvCxnSpPr>
        <p:spPr>
          <a:xfrm>
            <a:off x="5552478" y="1385180"/>
            <a:ext cx="0" cy="517858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3276B40-DB14-5566-5A6F-9248FDE63C05}"/>
              </a:ext>
            </a:extLst>
          </p:cNvPr>
          <p:cNvCxnSpPr>
            <a:cxnSpLocks/>
          </p:cNvCxnSpPr>
          <p:nvPr/>
        </p:nvCxnSpPr>
        <p:spPr>
          <a:xfrm flipH="1" flipV="1">
            <a:off x="764236" y="3013903"/>
            <a:ext cx="4381878" cy="312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127A0D5-1AD0-EA87-8D13-48B578A4ED96}"/>
              </a:ext>
            </a:extLst>
          </p:cNvPr>
          <p:cNvCxnSpPr>
            <a:cxnSpLocks/>
          </p:cNvCxnSpPr>
          <p:nvPr/>
        </p:nvCxnSpPr>
        <p:spPr>
          <a:xfrm flipH="1" flipV="1">
            <a:off x="765325" y="4701419"/>
            <a:ext cx="4381878" cy="312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D2F243-EDA8-3EF8-E757-33461309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2" y="1120024"/>
            <a:ext cx="4001981" cy="764130"/>
          </a:xfrm>
          <a:prstGeom prst="rect">
            <a:avLst/>
          </a:prstGeom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5. Nuevo modelo propuesto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7B2B0C-A03B-2C4E-D95F-6C0BEC67BA06}"/>
              </a:ext>
            </a:extLst>
          </p:cNvPr>
          <p:cNvSpPr txBox="1"/>
          <p:nvPr/>
        </p:nvSpPr>
        <p:spPr>
          <a:xfrm>
            <a:off x="434566" y="1330036"/>
            <a:ext cx="497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/>
              <a:t>Modelo inicial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8C17024-3C0D-D61E-7815-3A6827AA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8" y="1959274"/>
            <a:ext cx="7358995" cy="4619504"/>
          </a:xfrm>
          <a:prstGeom prst="rect">
            <a:avLst/>
          </a:prstGeom>
          <a:noFill/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D054248-8E1D-1B17-8FE5-781570C2E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33005"/>
              </p:ext>
            </p:extLst>
          </p:nvPr>
        </p:nvGraphicFramePr>
        <p:xfrm>
          <a:off x="7928446" y="3583545"/>
          <a:ext cx="2417276" cy="135059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249379">
                  <a:extLst>
                    <a:ext uri="{9D8B030D-6E8A-4147-A177-3AD203B41FA5}">
                      <a16:colId xmlns:a16="http://schemas.microsoft.com/office/drawing/2014/main" val="3529280019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194622492"/>
                    </a:ext>
                  </a:extLst>
                </a:gridCol>
              </a:tblGrid>
              <a:tr h="4501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Inicial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928208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</a:t>
                      </a:r>
                      <a:r>
                        <a:rPr lang="es-ES" baseline="30000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194572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MAE (kWh)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0,23043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11085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4C67BC12-68B4-5A2B-A6F9-3D48A0344BE6}"/>
              </a:ext>
            </a:extLst>
          </p:cNvPr>
          <p:cNvSpPr/>
          <p:nvPr/>
        </p:nvSpPr>
        <p:spPr>
          <a:xfrm>
            <a:off x="543208" y="1884154"/>
            <a:ext cx="4725909" cy="29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FDC39F-C05E-60BE-0EEB-F5CFD024DDC7}"/>
              </a:ext>
            </a:extLst>
          </p:cNvPr>
          <p:cNvSpPr/>
          <p:nvPr/>
        </p:nvSpPr>
        <p:spPr>
          <a:xfrm>
            <a:off x="6437014" y="3496504"/>
            <a:ext cx="1229799" cy="143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2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18E2F4-3E40-228A-5191-D1B7973F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665273"/>
            <a:ext cx="4001981" cy="764130"/>
          </a:xfrm>
          <a:prstGeom prst="rect">
            <a:avLst/>
          </a:prstGeom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5. Nuevo modelo propuesto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7B2B0C-A03B-2C4E-D95F-6C0BEC67BA06}"/>
              </a:ext>
            </a:extLst>
          </p:cNvPr>
          <p:cNvSpPr txBox="1"/>
          <p:nvPr/>
        </p:nvSpPr>
        <p:spPr>
          <a:xfrm>
            <a:off x="434566" y="1330036"/>
            <a:ext cx="497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/>
              <a:t>Ajustes más significativos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9219AD7-1EAF-D9DC-2001-09E30306C6B0}"/>
              </a:ext>
            </a:extLst>
          </p:cNvPr>
          <p:cNvCxnSpPr/>
          <p:nvPr/>
        </p:nvCxnSpPr>
        <p:spPr>
          <a:xfrm>
            <a:off x="5830432" y="1955548"/>
            <a:ext cx="0" cy="464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8834968-632D-2A68-38B4-A6F802CB0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30652"/>
              </p:ext>
            </p:extLst>
          </p:nvPr>
        </p:nvGraphicFramePr>
        <p:xfrm>
          <a:off x="667566" y="5066300"/>
          <a:ext cx="4737352" cy="135059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249379">
                  <a:extLst>
                    <a:ext uri="{9D8B030D-6E8A-4147-A177-3AD203B41FA5}">
                      <a16:colId xmlns:a16="http://schemas.microsoft.com/office/drawing/2014/main" val="3529280019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194622492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845704893"/>
                    </a:ext>
                  </a:extLst>
                </a:gridCol>
                <a:gridCol w="1007323">
                  <a:extLst>
                    <a:ext uri="{9D8B030D-6E8A-4147-A177-3AD203B41FA5}">
                      <a16:colId xmlns:a16="http://schemas.microsoft.com/office/drawing/2014/main" val="3942012737"/>
                    </a:ext>
                  </a:extLst>
                </a:gridCol>
              </a:tblGrid>
              <a:tr h="4501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Ajuste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Mejora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928208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</a:t>
                      </a:r>
                      <a:r>
                        <a:rPr lang="es-ES" baseline="30000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54,6%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194572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MAE (kWh)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0,23043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0,184679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1108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E05C1E2-2067-41F9-D9BF-4F033B20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93947"/>
              </p:ext>
            </p:extLst>
          </p:nvPr>
        </p:nvGraphicFramePr>
        <p:xfrm>
          <a:off x="6481679" y="5066300"/>
          <a:ext cx="4737352" cy="135059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249379">
                  <a:extLst>
                    <a:ext uri="{9D8B030D-6E8A-4147-A177-3AD203B41FA5}">
                      <a16:colId xmlns:a16="http://schemas.microsoft.com/office/drawing/2014/main" val="3529280019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194622492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845704893"/>
                    </a:ext>
                  </a:extLst>
                </a:gridCol>
                <a:gridCol w="1007323">
                  <a:extLst>
                    <a:ext uri="{9D8B030D-6E8A-4147-A177-3AD203B41FA5}">
                      <a16:colId xmlns:a16="http://schemas.microsoft.com/office/drawing/2014/main" val="3942012737"/>
                    </a:ext>
                  </a:extLst>
                </a:gridCol>
              </a:tblGrid>
              <a:tr h="4501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Ajuste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Ajuste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Mejora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928208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</a:t>
                      </a:r>
                      <a:r>
                        <a:rPr lang="es-ES" baseline="30000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194572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MAE (kWh)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0,184679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0,133057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11085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D0856F7-D8C8-6141-40CB-E9AD4171B79A}"/>
              </a:ext>
            </a:extLst>
          </p:cNvPr>
          <p:cNvSpPr txBox="1"/>
          <p:nvPr/>
        </p:nvSpPr>
        <p:spPr>
          <a:xfrm>
            <a:off x="2576652" y="2210301"/>
            <a:ext cx="73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+</a:t>
            </a: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92C696C1-9A71-6A89-C8C6-E5FE811020C1}"/>
              </a:ext>
            </a:extLst>
          </p:cNvPr>
          <p:cNvSpPr/>
          <p:nvPr/>
        </p:nvSpPr>
        <p:spPr>
          <a:xfrm>
            <a:off x="710007" y="2764640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4;p1">
            <a:extLst>
              <a:ext uri="{FF2B5EF4-FFF2-40B4-BE49-F238E27FC236}">
                <a16:creationId xmlns:a16="http://schemas.microsoft.com/office/drawing/2014/main" id="{A55027CB-1731-DCF9-F300-FC41D5E55057}"/>
              </a:ext>
            </a:extLst>
          </p:cNvPr>
          <p:cNvGrpSpPr/>
          <p:nvPr/>
        </p:nvGrpSpPr>
        <p:grpSpPr>
          <a:xfrm>
            <a:off x="1523442" y="2764640"/>
            <a:ext cx="3687515" cy="728144"/>
            <a:chOff x="581891" y="983673"/>
            <a:chExt cx="4266480" cy="1177636"/>
          </a:xfrm>
        </p:grpSpPr>
        <p:sp>
          <p:nvSpPr>
            <p:cNvPr id="13" name="Google Shape;125;p1">
              <a:extLst>
                <a:ext uri="{FF2B5EF4-FFF2-40B4-BE49-F238E27FC236}">
                  <a16:creationId xmlns:a16="http://schemas.microsoft.com/office/drawing/2014/main" id="{99584CD1-840C-526C-5AD7-368B534A3179}"/>
                </a:ext>
              </a:extLst>
            </p:cNvPr>
            <p:cNvSpPr/>
            <p:nvPr/>
          </p:nvSpPr>
          <p:spPr>
            <a:xfrm>
              <a:off x="581891" y="983673"/>
              <a:ext cx="4266480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6;p1">
              <a:extLst>
                <a:ext uri="{FF2B5EF4-FFF2-40B4-BE49-F238E27FC236}">
                  <a16:creationId xmlns:a16="http://schemas.microsoft.com/office/drawing/2014/main" id="{A8755D07-657A-69E0-8286-BC3DF8A147D6}"/>
                </a:ext>
              </a:extLst>
            </p:cNvPr>
            <p:cNvSpPr txBox="1"/>
            <p:nvPr/>
          </p:nvSpPr>
          <p:spPr>
            <a:xfrm>
              <a:off x="1117858" y="1236113"/>
              <a:ext cx="3004199" cy="672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 algn="ctr">
                <a:lnSpc>
                  <a:spcPct val="101200"/>
                </a:lnSpc>
                <a:spcBef>
                  <a:spcPts val="85"/>
                </a:spcBef>
              </a:pPr>
              <a:r>
                <a:rPr lang="es-ES" sz="2000" spc="-5" dirty="0"/>
                <a:t>Radiación solar</a:t>
              </a:r>
            </a:p>
          </p:txBody>
        </p:sp>
      </p:grpSp>
      <p:pic>
        <p:nvPicPr>
          <p:cNvPr id="15" name="Picture 6" descr="Símbolo de radiación solar - Iconos gratis de">
            <a:extLst>
              <a:ext uri="{FF2B5EF4-FFF2-40B4-BE49-F238E27FC236}">
                <a16:creationId xmlns:a16="http://schemas.microsoft.com/office/drawing/2014/main" id="{342E561A-E6EB-AAA0-7952-0D23D719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8" y="2889320"/>
            <a:ext cx="531789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3A91FDF-0DBC-7D97-0580-8E3F6AF6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4016687"/>
            <a:ext cx="4385221" cy="65311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1B65F-777E-412A-431C-98BE57D0A4A2}"/>
              </a:ext>
            </a:extLst>
          </p:cNvPr>
          <p:cNvSpPr txBox="1"/>
          <p:nvPr/>
        </p:nvSpPr>
        <p:spPr>
          <a:xfrm>
            <a:off x="2492609" y="3582989"/>
            <a:ext cx="89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=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9B7BB34-9186-5517-9D7D-FFD55DD7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08" y="1876285"/>
            <a:ext cx="4385221" cy="65311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ADBFC69-EE98-65F3-555B-399B9A72D8FA}"/>
              </a:ext>
            </a:extLst>
          </p:cNvPr>
          <p:cNvSpPr txBox="1"/>
          <p:nvPr/>
        </p:nvSpPr>
        <p:spPr>
          <a:xfrm>
            <a:off x="8277080" y="2262911"/>
            <a:ext cx="73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+</a:t>
            </a:r>
          </a:p>
        </p:txBody>
      </p:sp>
      <p:sp>
        <p:nvSpPr>
          <p:cNvPr id="23" name="Google Shape;93;p1">
            <a:extLst>
              <a:ext uri="{FF2B5EF4-FFF2-40B4-BE49-F238E27FC236}">
                <a16:creationId xmlns:a16="http://schemas.microsoft.com/office/drawing/2014/main" id="{9FCC3DFE-AB65-3D6D-5203-5529467924DC}"/>
              </a:ext>
            </a:extLst>
          </p:cNvPr>
          <p:cNvSpPr/>
          <p:nvPr/>
        </p:nvSpPr>
        <p:spPr>
          <a:xfrm>
            <a:off x="6361569" y="2795076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120;p1">
            <a:extLst>
              <a:ext uri="{FF2B5EF4-FFF2-40B4-BE49-F238E27FC236}">
                <a16:creationId xmlns:a16="http://schemas.microsoft.com/office/drawing/2014/main" id="{7353E3CD-3B2E-4474-C2FE-224FA8DBD57E}"/>
              </a:ext>
            </a:extLst>
          </p:cNvPr>
          <p:cNvGrpSpPr/>
          <p:nvPr/>
        </p:nvGrpSpPr>
        <p:grpSpPr>
          <a:xfrm>
            <a:off x="7175004" y="2795076"/>
            <a:ext cx="3687515" cy="728144"/>
            <a:chOff x="581890" y="983673"/>
            <a:chExt cx="5572165" cy="1177636"/>
          </a:xfrm>
        </p:grpSpPr>
        <p:sp>
          <p:nvSpPr>
            <p:cNvPr id="25" name="Google Shape;121;p1">
              <a:extLst>
                <a:ext uri="{FF2B5EF4-FFF2-40B4-BE49-F238E27FC236}">
                  <a16:creationId xmlns:a16="http://schemas.microsoft.com/office/drawing/2014/main" id="{5C17B9FA-E2EA-44F1-2954-30DB55790F1A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2;p1">
              <a:extLst>
                <a:ext uri="{FF2B5EF4-FFF2-40B4-BE49-F238E27FC236}">
                  <a16:creationId xmlns:a16="http://schemas.microsoft.com/office/drawing/2014/main" id="{D3EF9191-F1C3-8DD2-F8CF-1C2DE8A529D1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b="0" dirty="0"/>
                <a:t>Energía climatización (</a:t>
              </a:r>
              <a:r>
                <a:rPr lang="es-ES" b="0" i="1" dirty="0"/>
                <a:t>t-1</a:t>
              </a:r>
              <a:r>
                <a:rPr lang="es-ES" b="0" dirty="0"/>
                <a:t>)</a:t>
              </a:r>
            </a:p>
          </p:txBody>
        </p:sp>
      </p:grpSp>
      <p:pic>
        <p:nvPicPr>
          <p:cNvPr id="27" name="Picture 10" descr="Aire acondicionado - Iconos gratis de tecnología">
            <a:extLst>
              <a:ext uri="{FF2B5EF4-FFF2-40B4-BE49-F238E27FC236}">
                <a16:creationId xmlns:a16="http://schemas.microsoft.com/office/drawing/2014/main" id="{31A9F707-C48A-3614-3A63-2DBF4154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51" y="2944887"/>
            <a:ext cx="479315" cy="4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ACDDCB2-89E1-F68D-1603-266413FF78EC}"/>
              </a:ext>
            </a:extLst>
          </p:cNvPr>
          <p:cNvSpPr txBox="1"/>
          <p:nvPr/>
        </p:nvSpPr>
        <p:spPr>
          <a:xfrm>
            <a:off x="8194372" y="3623623"/>
            <a:ext cx="89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=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E9A5AB9-F4C0-0DA9-3F8B-AFBECE228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51" y="3979094"/>
            <a:ext cx="4363387" cy="7291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8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D73240-CB67-1D82-A5AC-A8DFEBE4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40" y="1146110"/>
            <a:ext cx="4671335" cy="780589"/>
          </a:xfrm>
          <a:prstGeom prst="rect">
            <a:avLst/>
          </a:prstGeom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5. Nuevo modelo propuesto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7B2B0C-A03B-2C4E-D95F-6C0BEC67BA06}"/>
              </a:ext>
            </a:extLst>
          </p:cNvPr>
          <p:cNvSpPr txBox="1"/>
          <p:nvPr/>
        </p:nvSpPr>
        <p:spPr>
          <a:xfrm>
            <a:off x="434566" y="1330036"/>
            <a:ext cx="497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/>
              <a:t>Modelo optimizado</a:t>
            </a:r>
          </a:p>
        </p:txBody>
      </p: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77047AA-1B32-F55E-A05F-F80B4CF7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" y="1791701"/>
            <a:ext cx="8078972" cy="5073961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303E6EB-EFF8-DE2A-9C96-49DB4E68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51737"/>
              </p:ext>
            </p:extLst>
          </p:nvPr>
        </p:nvGraphicFramePr>
        <p:xfrm>
          <a:off x="7004993" y="3580708"/>
          <a:ext cx="4737352" cy="135059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249379">
                  <a:extLst>
                    <a:ext uri="{9D8B030D-6E8A-4147-A177-3AD203B41FA5}">
                      <a16:colId xmlns:a16="http://schemas.microsoft.com/office/drawing/2014/main" val="3529280019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194622492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845704893"/>
                    </a:ext>
                  </a:extLst>
                </a:gridCol>
                <a:gridCol w="1007323">
                  <a:extLst>
                    <a:ext uri="{9D8B030D-6E8A-4147-A177-3AD203B41FA5}">
                      <a16:colId xmlns:a16="http://schemas.microsoft.com/office/drawing/2014/main" val="3942012737"/>
                    </a:ext>
                  </a:extLst>
                </a:gridCol>
              </a:tblGrid>
              <a:tr h="45019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Mejora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928208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</a:t>
                      </a:r>
                      <a:r>
                        <a:rPr lang="es-ES" baseline="30000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115,6%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194572"/>
                  </a:ext>
                </a:extLst>
              </a:tr>
              <a:tr h="4501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MAE (kWh)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0,23043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0,133057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42,2%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11085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179ABE16-9CB6-83D1-B5F5-DF49805BFFF0}"/>
              </a:ext>
            </a:extLst>
          </p:cNvPr>
          <p:cNvSpPr/>
          <p:nvPr/>
        </p:nvSpPr>
        <p:spPr>
          <a:xfrm>
            <a:off x="669956" y="1791701"/>
            <a:ext cx="6255945" cy="255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97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5. Nuevo modelo propuesto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7B2B0C-A03B-2C4E-D95F-6C0BEC67BA06}"/>
              </a:ext>
            </a:extLst>
          </p:cNvPr>
          <p:cNvSpPr txBox="1"/>
          <p:nvPr/>
        </p:nvSpPr>
        <p:spPr>
          <a:xfrm>
            <a:off x="434566" y="1330036"/>
            <a:ext cx="497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/>
              <a:t>Análisis de residuos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656D3C5-216E-1221-4F15-9FFDD123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" y="2600151"/>
            <a:ext cx="5760085" cy="3432175"/>
          </a:xfrm>
          <a:prstGeom prst="rect">
            <a:avLst/>
          </a:prstGeom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10E6FB7B-D56F-C61E-A4B7-B7948AA4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18" y="1330036"/>
            <a:ext cx="4582837" cy="2886818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885A83C5-04D8-70B0-EC83-85BCC80B4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18" y="3777218"/>
            <a:ext cx="4582837" cy="28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CBB3BA-8C8C-1382-1EF3-2C75AF6AAC0B}"/>
              </a:ext>
            </a:extLst>
          </p:cNvPr>
          <p:cNvSpPr/>
          <p:nvPr/>
        </p:nvSpPr>
        <p:spPr>
          <a:xfrm>
            <a:off x="349793" y="2362954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6. Conclusiones y trabajo futuro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86F1167-43C3-B7CF-D475-10C274547FAC}"/>
              </a:ext>
            </a:extLst>
          </p:cNvPr>
          <p:cNvCxnSpPr>
            <a:cxnSpLocks/>
          </p:cNvCxnSpPr>
          <p:nvPr/>
        </p:nvCxnSpPr>
        <p:spPr>
          <a:xfrm>
            <a:off x="5911158" y="1394919"/>
            <a:ext cx="0" cy="51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04B91B-43AB-CB9F-AC58-DB7BA5DB9F20}"/>
              </a:ext>
            </a:extLst>
          </p:cNvPr>
          <p:cNvSpPr txBox="1"/>
          <p:nvPr/>
        </p:nvSpPr>
        <p:spPr>
          <a:xfrm>
            <a:off x="748145" y="1558586"/>
            <a:ext cx="438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Conclusiones principales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CD53B6-C5DF-B2E0-0616-47F7FFF8B5AC}"/>
              </a:ext>
            </a:extLst>
          </p:cNvPr>
          <p:cNvSpPr txBox="1"/>
          <p:nvPr/>
        </p:nvSpPr>
        <p:spPr>
          <a:xfrm>
            <a:off x="6692295" y="1558586"/>
            <a:ext cx="438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/>
              <a:t>Trabajo futuro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C0D5AA-31F8-F30A-D90E-14ACEBE2BB1F}"/>
              </a:ext>
            </a:extLst>
          </p:cNvPr>
          <p:cNvSpPr txBox="1"/>
          <p:nvPr/>
        </p:nvSpPr>
        <p:spPr>
          <a:xfrm>
            <a:off x="349793" y="2492046"/>
            <a:ext cx="5413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Predecir la temperatura no resulta optimo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robusto, </a:t>
            </a:r>
            <a:r>
              <a:rPr lang="es-ES" b="1" dirty="0"/>
              <a:t>R</a:t>
            </a:r>
            <a:r>
              <a:rPr lang="es-ES" b="1" baseline="30000" dirty="0"/>
              <a:t>2</a:t>
            </a:r>
            <a:r>
              <a:rPr lang="es-ES" b="1" dirty="0"/>
              <a:t> de 0,606 </a:t>
            </a:r>
            <a:r>
              <a:rPr lang="es-ES" dirty="0"/>
              <a:t>y </a:t>
            </a:r>
            <a:r>
              <a:rPr lang="es-ES" b="1" dirty="0"/>
              <a:t>MAE 0,133 kWh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Consigna – Temperatura interior es una variable significativa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Posible mejora modelando el apagado y encendido repentino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8189F86-2A19-12B5-DF31-35A5F06BB398}"/>
              </a:ext>
            </a:extLst>
          </p:cNvPr>
          <p:cNvSpPr/>
          <p:nvPr/>
        </p:nvSpPr>
        <p:spPr>
          <a:xfrm>
            <a:off x="374933" y="3239023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B9580B0-2228-F7AB-55BA-B4D466E18C69}"/>
              </a:ext>
            </a:extLst>
          </p:cNvPr>
          <p:cNvSpPr/>
          <p:nvPr/>
        </p:nvSpPr>
        <p:spPr>
          <a:xfrm>
            <a:off x="349792" y="4156228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00A4CEF-2B64-42C7-2593-8140318CB428}"/>
              </a:ext>
            </a:extLst>
          </p:cNvPr>
          <p:cNvSpPr/>
          <p:nvPr/>
        </p:nvSpPr>
        <p:spPr>
          <a:xfrm>
            <a:off x="349791" y="5237747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F1EC62-ED5A-B478-A80D-6D710D88871B}"/>
              </a:ext>
            </a:extLst>
          </p:cNvPr>
          <p:cNvSpPr txBox="1"/>
          <p:nvPr/>
        </p:nvSpPr>
        <p:spPr>
          <a:xfrm>
            <a:off x="6409854" y="2911611"/>
            <a:ext cx="51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Modelar el apagado y encendido repentino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6D3FED3-5799-6DBC-0777-487082225C1A}"/>
              </a:ext>
            </a:extLst>
          </p:cNvPr>
          <p:cNvSpPr txBox="1"/>
          <p:nvPr/>
        </p:nvSpPr>
        <p:spPr>
          <a:xfrm>
            <a:off x="6409854" y="3682635"/>
            <a:ext cx="478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Aplicar los modelos en otras habitaciones del edificio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410B2B-ED73-A357-89F4-0D7835E916FC}"/>
              </a:ext>
            </a:extLst>
          </p:cNvPr>
          <p:cNvSpPr txBox="1"/>
          <p:nvPr/>
        </p:nvSpPr>
        <p:spPr>
          <a:xfrm>
            <a:off x="6409854" y="4730658"/>
            <a:ext cx="478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Reducir el intervalo de tiempo de muestreo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008E70-734E-31FE-227A-8712D9A22FB1}"/>
              </a:ext>
            </a:extLst>
          </p:cNvPr>
          <p:cNvSpPr/>
          <p:nvPr/>
        </p:nvSpPr>
        <p:spPr>
          <a:xfrm>
            <a:off x="6326867" y="2806566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09F350F-C0F0-CFEE-46B4-FC247D2469DF}"/>
              </a:ext>
            </a:extLst>
          </p:cNvPr>
          <p:cNvSpPr/>
          <p:nvPr/>
        </p:nvSpPr>
        <p:spPr>
          <a:xfrm>
            <a:off x="6326867" y="3709794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67DED91-7BCA-B363-FA6A-DC98FF375269}"/>
              </a:ext>
            </a:extLst>
          </p:cNvPr>
          <p:cNvSpPr/>
          <p:nvPr/>
        </p:nvSpPr>
        <p:spPr>
          <a:xfrm>
            <a:off x="6326867" y="4652772"/>
            <a:ext cx="5145657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6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686EC6F-9AE4-0471-50B2-84769C2F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73" y="1930129"/>
            <a:ext cx="10173854" cy="2345035"/>
          </a:xfrm>
        </p:spPr>
        <p:txBody>
          <a:bodyPr anchor="b">
            <a:noAutofit/>
          </a:bodyPr>
          <a:lstStyle/>
          <a:p>
            <a:pPr algn="l"/>
            <a:r>
              <a:rPr lang="es-ES" sz="3600" b="1" dirty="0"/>
              <a:t>PROYECTO FIN DE GRADO</a:t>
            </a:r>
            <a:br>
              <a:rPr lang="es-ES" sz="3600" dirty="0"/>
            </a:br>
            <a:r>
              <a:rPr lang="es-ES" sz="3600" dirty="0"/>
              <a:t>Modelo de caracterización a corto plazo para la carga térmica en edificaciones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6F6E06-D264-0CF7-72AF-19BF3D82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7733" y="4936067"/>
            <a:ext cx="3689094" cy="1312657"/>
          </a:xfrm>
        </p:spPr>
        <p:txBody>
          <a:bodyPr anchor="t">
            <a:normAutofit/>
          </a:bodyPr>
          <a:lstStyle/>
          <a:p>
            <a:pPr algn="r"/>
            <a:r>
              <a:rPr lang="es-ES" sz="2000" dirty="0"/>
              <a:t>Jon Martin Saitua Urigüen</a:t>
            </a:r>
          </a:p>
          <a:p>
            <a:pPr algn="r"/>
            <a:r>
              <a:rPr lang="es-ES" sz="2000" dirty="0"/>
              <a:t>ADE+ITI</a:t>
            </a:r>
          </a:p>
          <a:p>
            <a:pPr algn="r"/>
            <a:r>
              <a:rPr lang="es-ES" sz="2000" dirty="0"/>
              <a:t>02/07/2024</a:t>
            </a:r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CBBEDA-05AA-0D58-E3E3-EE6CD51A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89" y="632511"/>
            <a:ext cx="4811872" cy="19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679A7F-27E6-CB96-70D8-360C04FA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" y="594951"/>
            <a:ext cx="8074815" cy="776900"/>
          </a:xfrm>
        </p:spPr>
        <p:txBody>
          <a:bodyPr anchor="ctr"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5C39861-B973-DE81-783B-F5C87B03FF07}"/>
              </a:ext>
            </a:extLst>
          </p:cNvPr>
          <p:cNvSpPr/>
          <p:nvPr/>
        </p:nvSpPr>
        <p:spPr>
          <a:xfrm>
            <a:off x="1168991" y="1302098"/>
            <a:ext cx="3240000" cy="719801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3BB755E-85A1-34F4-A40F-4D6AF463238C}"/>
              </a:ext>
            </a:extLst>
          </p:cNvPr>
          <p:cNvSpPr/>
          <p:nvPr/>
        </p:nvSpPr>
        <p:spPr>
          <a:xfrm>
            <a:off x="808990" y="1302099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7CC400-329C-EFA5-AE33-7294E59FE8E4}"/>
              </a:ext>
            </a:extLst>
          </p:cNvPr>
          <p:cNvSpPr/>
          <p:nvPr/>
        </p:nvSpPr>
        <p:spPr>
          <a:xfrm>
            <a:off x="1168988" y="2131117"/>
            <a:ext cx="4320000" cy="719801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05020A8-9E48-FFE6-59E7-361BF5059CB5}"/>
              </a:ext>
            </a:extLst>
          </p:cNvPr>
          <p:cNvSpPr/>
          <p:nvPr/>
        </p:nvSpPr>
        <p:spPr>
          <a:xfrm>
            <a:off x="808990" y="2131317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408217-A98F-E42F-5958-B989E3B642AD}"/>
              </a:ext>
            </a:extLst>
          </p:cNvPr>
          <p:cNvSpPr/>
          <p:nvPr/>
        </p:nvSpPr>
        <p:spPr>
          <a:xfrm>
            <a:off x="1168987" y="2972636"/>
            <a:ext cx="5400000" cy="707899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B19BA3A-E7E2-9247-676D-189DE43B4511}"/>
              </a:ext>
            </a:extLst>
          </p:cNvPr>
          <p:cNvSpPr/>
          <p:nvPr/>
        </p:nvSpPr>
        <p:spPr>
          <a:xfrm>
            <a:off x="808990" y="2960535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3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1CC725-A0C2-7F68-5D72-3F74DD48D665}"/>
              </a:ext>
            </a:extLst>
          </p:cNvPr>
          <p:cNvSpPr/>
          <p:nvPr/>
        </p:nvSpPr>
        <p:spPr>
          <a:xfrm>
            <a:off x="1168986" y="3789852"/>
            <a:ext cx="6480000" cy="719801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FC288D-9501-A010-943C-A2EF1F530E15}"/>
              </a:ext>
            </a:extLst>
          </p:cNvPr>
          <p:cNvSpPr/>
          <p:nvPr/>
        </p:nvSpPr>
        <p:spPr>
          <a:xfrm>
            <a:off x="1168987" y="4618871"/>
            <a:ext cx="7560000" cy="719801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D4C50DB-F3FE-6A85-B18E-1A0A4BF7E4C9}"/>
              </a:ext>
            </a:extLst>
          </p:cNvPr>
          <p:cNvSpPr/>
          <p:nvPr/>
        </p:nvSpPr>
        <p:spPr>
          <a:xfrm>
            <a:off x="808990" y="3789753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6481E6D-A637-D071-D0E7-EE36DA9638F2}"/>
              </a:ext>
            </a:extLst>
          </p:cNvPr>
          <p:cNvSpPr/>
          <p:nvPr/>
        </p:nvSpPr>
        <p:spPr>
          <a:xfrm>
            <a:off x="1168985" y="5447790"/>
            <a:ext cx="8640000" cy="719801"/>
          </a:xfrm>
          <a:prstGeom prst="rect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2FF9574-5A7C-8702-4EA7-AC6643A10955}"/>
              </a:ext>
            </a:extLst>
          </p:cNvPr>
          <p:cNvSpPr/>
          <p:nvPr/>
        </p:nvSpPr>
        <p:spPr>
          <a:xfrm>
            <a:off x="808990" y="4618971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4C18FE5-32A5-0184-DBCC-3923649BC794}"/>
              </a:ext>
            </a:extLst>
          </p:cNvPr>
          <p:cNvSpPr/>
          <p:nvPr/>
        </p:nvSpPr>
        <p:spPr>
          <a:xfrm>
            <a:off x="808990" y="5448189"/>
            <a:ext cx="720000" cy="720000"/>
          </a:xfrm>
          <a:prstGeom prst="ellipse">
            <a:avLst/>
          </a:prstGeom>
          <a:solidFill>
            <a:srgbClr val="21B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AD9757-EFD2-72EA-F66A-8A90AF007291}"/>
              </a:ext>
            </a:extLst>
          </p:cNvPr>
          <p:cNvSpPr txBox="1"/>
          <p:nvPr/>
        </p:nvSpPr>
        <p:spPr>
          <a:xfrm>
            <a:off x="1409186" y="1431165"/>
            <a:ext cx="27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EC5052-BAF8-E463-9634-CEBC43946599}"/>
              </a:ext>
            </a:extLst>
          </p:cNvPr>
          <p:cNvSpPr txBox="1"/>
          <p:nvPr/>
        </p:nvSpPr>
        <p:spPr>
          <a:xfrm>
            <a:off x="1402243" y="2256455"/>
            <a:ext cx="408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Tipo de modelo y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3ECE0-0591-0324-9C46-FADB36396E5F}"/>
              </a:ext>
            </a:extLst>
          </p:cNvPr>
          <p:cNvSpPr txBox="1"/>
          <p:nvPr/>
        </p:nvSpPr>
        <p:spPr>
          <a:xfrm>
            <a:off x="1400133" y="3083189"/>
            <a:ext cx="434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Trabajo de referencia y mejora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7B02185-BEC4-5024-5FBB-58349A57A685}"/>
              </a:ext>
            </a:extLst>
          </p:cNvPr>
          <p:cNvSpPr txBox="1"/>
          <p:nvPr/>
        </p:nvSpPr>
        <p:spPr>
          <a:xfrm>
            <a:off x="1393190" y="3926174"/>
            <a:ext cx="640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Primeras conclusiones y cambio de enfoque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2821AC2-6CBD-31B1-36DB-138DD2853A83}"/>
              </a:ext>
            </a:extLst>
          </p:cNvPr>
          <p:cNvSpPr txBox="1"/>
          <p:nvPr/>
        </p:nvSpPr>
        <p:spPr>
          <a:xfrm>
            <a:off x="1465616" y="4747993"/>
            <a:ext cx="604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Nuevo modelo propuesto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F2D2BDA-4E9D-4AA1-FBAC-FB7655BF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06" y="5445898"/>
            <a:ext cx="720000" cy="72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A5187B7-A737-664B-6B1D-680B768D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805" y="4618871"/>
            <a:ext cx="720000" cy="720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578683C-5211-F76A-B0FB-669670FE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45" y="2966585"/>
            <a:ext cx="720000" cy="72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88DBFDA-50C2-BDC6-2EE2-0AC712117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715" y="3789653"/>
            <a:ext cx="720000" cy="72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FFAC718-9683-9CF8-994F-431A98E6B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202" y="2123664"/>
            <a:ext cx="720000" cy="72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90B34CA8-F02B-8921-27B1-4C7468B0E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739" y="1301500"/>
            <a:ext cx="720000" cy="7200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634D5A22-E5A0-BDD4-2817-078F74FBBCAD}"/>
              </a:ext>
            </a:extLst>
          </p:cNvPr>
          <p:cNvSpPr txBox="1"/>
          <p:nvPr/>
        </p:nvSpPr>
        <p:spPr>
          <a:xfrm>
            <a:off x="1488522" y="5570144"/>
            <a:ext cx="604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3643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D25A030-4AB2-80BC-A109-61682D1DC50F}"/>
              </a:ext>
            </a:extLst>
          </p:cNvPr>
          <p:cNvSpPr/>
          <p:nvPr/>
        </p:nvSpPr>
        <p:spPr>
          <a:xfrm>
            <a:off x="979662" y="1895222"/>
            <a:ext cx="9850166" cy="986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5F5D7D-8EFF-F266-9EE5-82C20A2CE32A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B15FFA-3A9D-08C9-D691-35BD78622FAB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0A2645-369C-415D-DD5C-9EB1235B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8255"/>
            <a:ext cx="5340927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1. Introducción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47EFB47-C615-FD5D-6025-64D077242F09}"/>
              </a:ext>
            </a:extLst>
          </p:cNvPr>
          <p:cNvCxnSpPr>
            <a:cxnSpLocks/>
          </p:cNvCxnSpPr>
          <p:nvPr/>
        </p:nvCxnSpPr>
        <p:spPr>
          <a:xfrm>
            <a:off x="4229879" y="3514146"/>
            <a:ext cx="0" cy="238431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31FBE06-84DB-EDAB-E62D-FA5D60FC58FC}"/>
              </a:ext>
            </a:extLst>
          </p:cNvPr>
          <p:cNvCxnSpPr>
            <a:cxnSpLocks/>
          </p:cNvCxnSpPr>
          <p:nvPr/>
        </p:nvCxnSpPr>
        <p:spPr>
          <a:xfrm>
            <a:off x="7884985" y="3514146"/>
            <a:ext cx="0" cy="238431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54FE5DF-858A-8C67-4B81-5DD9A9C86ABD}"/>
              </a:ext>
            </a:extLst>
          </p:cNvPr>
          <p:cNvSpPr/>
          <p:nvPr/>
        </p:nvSpPr>
        <p:spPr>
          <a:xfrm>
            <a:off x="864333" y="3514146"/>
            <a:ext cx="3099816" cy="23843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F40CF2-CFDB-3EE3-B0A9-4085A947F14B}"/>
              </a:ext>
            </a:extLst>
          </p:cNvPr>
          <p:cNvSpPr/>
          <p:nvPr/>
        </p:nvSpPr>
        <p:spPr>
          <a:xfrm>
            <a:off x="4509880" y="3514146"/>
            <a:ext cx="3099816" cy="23843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E9D663F-D7C9-57B7-898B-F28CD30784CB}"/>
              </a:ext>
            </a:extLst>
          </p:cNvPr>
          <p:cNvSpPr/>
          <p:nvPr/>
        </p:nvSpPr>
        <p:spPr>
          <a:xfrm>
            <a:off x="8155427" y="3514146"/>
            <a:ext cx="3099816" cy="23843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017DBA4-E7A9-683E-17FA-0F842DBFAEEB}"/>
              </a:ext>
            </a:extLst>
          </p:cNvPr>
          <p:cNvSpPr txBox="1"/>
          <p:nvPr/>
        </p:nvSpPr>
        <p:spPr>
          <a:xfrm>
            <a:off x="864332" y="3769457"/>
            <a:ext cx="309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ptos" panose="020B0004020202020204" pitchFamily="34" charset="0"/>
              </a:rPr>
              <a:t>1. Impacto energético de los edificios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1AFFB01-284E-595D-26E9-C459CE50347F}"/>
              </a:ext>
            </a:extLst>
          </p:cNvPr>
          <p:cNvSpPr txBox="1"/>
          <p:nvPr/>
        </p:nvSpPr>
        <p:spPr>
          <a:xfrm>
            <a:off x="4509880" y="3791165"/>
            <a:ext cx="309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>
                <a:latin typeface="Aptos" panose="020B0004020202020204" pitchFamily="34" charset="0"/>
              </a:defRPr>
            </a:lvl1pPr>
          </a:lstStyle>
          <a:p>
            <a:r>
              <a:rPr lang="es-ES" dirty="0"/>
              <a:t>2. Sistemas reactivos vs predictivos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2656CF6-FFAD-E490-B692-109DBF3B43C1}"/>
              </a:ext>
            </a:extLst>
          </p:cNvPr>
          <p:cNvSpPr txBox="1"/>
          <p:nvPr/>
        </p:nvSpPr>
        <p:spPr>
          <a:xfrm>
            <a:off x="8155426" y="3774757"/>
            <a:ext cx="309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ptos" panose="020B0004020202020204" pitchFamily="34" charset="0"/>
              </a:rPr>
              <a:t>3. Importancia de la investigación continua</a:t>
            </a:r>
          </a:p>
        </p:txBody>
      </p:sp>
      <p:pic>
        <p:nvPicPr>
          <p:cNvPr id="8" name="Gráfico 7" descr="Edificio con relleno sólido">
            <a:extLst>
              <a:ext uri="{FF2B5EF4-FFF2-40B4-BE49-F238E27FC236}">
                <a16:creationId xmlns:a16="http://schemas.microsoft.com/office/drawing/2014/main" id="{30EA1193-BDD4-26B8-068F-759FB2F2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320" y="4873782"/>
            <a:ext cx="914400" cy="914400"/>
          </a:xfrm>
          <a:prstGeom prst="rect">
            <a:avLst/>
          </a:prstGeom>
        </p:spPr>
      </p:pic>
      <p:pic>
        <p:nvPicPr>
          <p:cNvPr id="11" name="Gráfico 10" descr="Edificio con relleno sólido">
            <a:extLst>
              <a:ext uri="{FF2B5EF4-FFF2-40B4-BE49-F238E27FC236}">
                <a16:creationId xmlns:a16="http://schemas.microsoft.com/office/drawing/2014/main" id="{23A09DB9-18AB-DD43-05D0-9976CBCB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239" y="4873782"/>
            <a:ext cx="914400" cy="914400"/>
          </a:xfrm>
          <a:prstGeom prst="rect">
            <a:avLst/>
          </a:prstGeom>
        </p:spPr>
      </p:pic>
      <p:pic>
        <p:nvPicPr>
          <p:cNvPr id="13" name="Gráfico 12" descr="Reloj despertador con relleno sólido">
            <a:extLst>
              <a:ext uri="{FF2B5EF4-FFF2-40B4-BE49-F238E27FC236}">
                <a16:creationId xmlns:a16="http://schemas.microsoft.com/office/drawing/2014/main" id="{D2276325-942B-C42C-9B9C-033B008A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257" y="4834755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A546A19-F2B9-D8D7-E528-EBFE181E08A2}"/>
              </a:ext>
            </a:extLst>
          </p:cNvPr>
          <p:cNvSpPr txBox="1"/>
          <p:nvPr/>
        </p:nvSpPr>
        <p:spPr>
          <a:xfrm>
            <a:off x="5868533" y="5153330"/>
            <a:ext cx="53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VS</a:t>
            </a:r>
          </a:p>
        </p:txBody>
      </p:sp>
      <p:pic>
        <p:nvPicPr>
          <p:cNvPr id="1026" name="Picture 2" descr="Predicción - Iconos gratis de negocios y finanzas">
            <a:extLst>
              <a:ext uri="{FF2B5EF4-FFF2-40B4-BE49-F238E27FC236}">
                <a16:creationId xmlns:a16="http://schemas.microsoft.com/office/drawing/2014/main" id="{B4A568BF-F9E8-C390-204D-E22EED09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8" y="4921533"/>
            <a:ext cx="770260" cy="77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 construcción - Iconos gratis de construcción y herramientas">
            <a:extLst>
              <a:ext uri="{FF2B5EF4-FFF2-40B4-BE49-F238E27FC236}">
                <a16:creationId xmlns:a16="http://schemas.microsoft.com/office/drawing/2014/main" id="{568E551B-2FC9-9DFE-F570-30BC21F0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67" y="4795761"/>
            <a:ext cx="888494" cy="8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pa - Iconos gratis de ui">
            <a:extLst>
              <a:ext uri="{FF2B5EF4-FFF2-40B4-BE49-F238E27FC236}">
                <a16:creationId xmlns:a16="http://schemas.microsoft.com/office/drawing/2014/main" id="{A7BA1145-081B-6446-E839-D4C32769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18" y="4873782"/>
            <a:ext cx="784784" cy="7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EDB8FC6-4BD1-99C0-ED13-0FD3476368BF}"/>
              </a:ext>
            </a:extLst>
          </p:cNvPr>
          <p:cNvSpPr txBox="1"/>
          <p:nvPr/>
        </p:nvSpPr>
        <p:spPr>
          <a:xfrm>
            <a:off x="1881802" y="2160381"/>
            <a:ext cx="8098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DEUSTO SUSTAINABLE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94320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61D6E8-9F08-BC32-71B5-05EA2D62A062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0FACC6-37BF-E162-70BB-9F624066D4A4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49A2A1-DCB7-F037-1CC4-074B8882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8255"/>
            <a:ext cx="4269600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+mn-lt"/>
              </a:rPr>
              <a:t>1. 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BC7CB3-01D9-8EB7-41D8-CEDD8D8760A7}"/>
              </a:ext>
            </a:extLst>
          </p:cNvPr>
          <p:cNvSpPr/>
          <p:nvPr/>
        </p:nvSpPr>
        <p:spPr>
          <a:xfrm>
            <a:off x="748145" y="1647074"/>
            <a:ext cx="10688782" cy="9988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446485-FDBA-A31F-459A-51DB9D5AD0C5}"/>
              </a:ext>
            </a:extLst>
          </p:cNvPr>
          <p:cNvSpPr txBox="1"/>
          <p:nvPr/>
        </p:nvSpPr>
        <p:spPr>
          <a:xfrm>
            <a:off x="893617" y="1673648"/>
            <a:ext cx="1046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Objetivo principal: </a:t>
            </a:r>
            <a:r>
              <a:rPr lang="es-ES" sz="2400" dirty="0"/>
              <a:t>Diseñar y desarrollar un modelo de caracterización ARX lineal de la carga térmica en edificios.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2BA969-C7BF-9E9A-9B55-968BA0A84773}"/>
              </a:ext>
            </a:extLst>
          </p:cNvPr>
          <p:cNvSpPr txBox="1"/>
          <p:nvPr/>
        </p:nvSpPr>
        <p:spPr>
          <a:xfrm>
            <a:off x="4275642" y="3329405"/>
            <a:ext cx="364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Objetivos específicos: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78AADE4-CB8F-3501-2DAC-5E68A7A42924}"/>
              </a:ext>
            </a:extLst>
          </p:cNvPr>
          <p:cNvCxnSpPr/>
          <p:nvPr/>
        </p:nvCxnSpPr>
        <p:spPr>
          <a:xfrm>
            <a:off x="784080" y="3897422"/>
            <a:ext cx="10695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91413F6-01B0-6A73-B315-F58985F8EE23}"/>
              </a:ext>
            </a:extLst>
          </p:cNvPr>
          <p:cNvSpPr txBox="1"/>
          <p:nvPr/>
        </p:nvSpPr>
        <p:spPr>
          <a:xfrm>
            <a:off x="7085846" y="5224431"/>
            <a:ext cx="285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Análisis de residuos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2C844D-EC08-2C53-356A-0A08A87CADD2}"/>
              </a:ext>
            </a:extLst>
          </p:cNvPr>
          <p:cNvSpPr txBox="1"/>
          <p:nvPr/>
        </p:nvSpPr>
        <p:spPr>
          <a:xfrm>
            <a:off x="2645122" y="4421009"/>
            <a:ext cx="218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</a:t>
            </a:r>
            <a:r>
              <a:rPr lang="es-ES" b="1" baseline="30000" dirty="0"/>
              <a:t>2</a:t>
            </a:r>
            <a:r>
              <a:rPr lang="es-ES" b="1" dirty="0"/>
              <a:t> mayor que 0,6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9B8B1C-20B1-B818-DB08-13E6648ED1E5}"/>
              </a:ext>
            </a:extLst>
          </p:cNvPr>
          <p:cNvSpPr txBox="1"/>
          <p:nvPr/>
        </p:nvSpPr>
        <p:spPr>
          <a:xfrm>
            <a:off x="2365974" y="5264934"/>
            <a:ext cx="274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MAE inferior a 0,15 kWh</a:t>
            </a:r>
          </a:p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D239D3-D2A9-D763-3CE3-CA2A0F8556EA}"/>
              </a:ext>
            </a:extLst>
          </p:cNvPr>
          <p:cNvSpPr txBox="1"/>
          <p:nvPr/>
        </p:nvSpPr>
        <p:spPr>
          <a:xfrm>
            <a:off x="6489072" y="4421009"/>
            <a:ext cx="41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Reducir la cantidad de parámetros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4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27CC771-20C9-1C56-1385-53A50F9D3C52}"/>
              </a:ext>
            </a:extLst>
          </p:cNvPr>
          <p:cNvSpPr/>
          <p:nvPr/>
        </p:nvSpPr>
        <p:spPr>
          <a:xfrm>
            <a:off x="6708925" y="3015128"/>
            <a:ext cx="4638084" cy="114632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DB244D9-66B4-D768-485F-C43A3227121D}"/>
              </a:ext>
            </a:extLst>
          </p:cNvPr>
          <p:cNvSpPr/>
          <p:nvPr/>
        </p:nvSpPr>
        <p:spPr>
          <a:xfrm>
            <a:off x="611416" y="3015129"/>
            <a:ext cx="4503791" cy="114632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AF5798D-4AE5-BC7D-92CA-C0C7E9AE37EF}"/>
              </a:ext>
            </a:extLst>
          </p:cNvPr>
          <p:cNvSpPr/>
          <p:nvPr/>
        </p:nvSpPr>
        <p:spPr>
          <a:xfrm>
            <a:off x="3829612" y="4496369"/>
            <a:ext cx="4327556" cy="18953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C327921-1A51-6D7D-303E-80D5673F0078}"/>
              </a:ext>
            </a:extLst>
          </p:cNvPr>
          <p:cNvSpPr/>
          <p:nvPr/>
        </p:nvSpPr>
        <p:spPr>
          <a:xfrm>
            <a:off x="470780" y="1496218"/>
            <a:ext cx="11208190" cy="120032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7D5B5DD-99C0-45BE-3E50-B2233D352801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C81CB5-A68B-C1A2-8570-0E986738FFFA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FBDDF37-254D-D77D-0C08-3E81989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8255"/>
            <a:ext cx="10244887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+mn-lt"/>
              </a:rPr>
              <a:t>2. Tipo de modelo y conjunto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F5088A-1CDB-FE30-49DA-7C8425845354}"/>
              </a:ext>
            </a:extLst>
          </p:cNvPr>
          <p:cNvSpPr txBox="1"/>
          <p:nvPr/>
        </p:nvSpPr>
        <p:spPr>
          <a:xfrm>
            <a:off x="611417" y="1561618"/>
            <a:ext cx="10969165" cy="10156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Los modelos </a:t>
            </a:r>
            <a:r>
              <a:rPr lang="es-ES" sz="2000" b="1" dirty="0"/>
              <a:t>ARX lineales </a:t>
            </a:r>
            <a:r>
              <a:rPr lang="es-ES" sz="2000" dirty="0"/>
              <a:t>se utilizan para describir sistemas dinámicos en los que la </a:t>
            </a:r>
            <a:r>
              <a:rPr lang="es-ES" sz="2000" b="1" dirty="0"/>
              <a:t>variable de interés es predicha </a:t>
            </a:r>
            <a:r>
              <a:rPr lang="es-ES" sz="2000" dirty="0"/>
              <a:t>no solo </a:t>
            </a:r>
            <a:r>
              <a:rPr lang="es-ES" sz="2000" b="1" dirty="0"/>
              <a:t>por variables externas</a:t>
            </a:r>
            <a:r>
              <a:rPr lang="es-ES" sz="2000" dirty="0"/>
              <a:t>, sino también por </a:t>
            </a:r>
            <a:r>
              <a:rPr lang="es-ES" sz="2000" b="1" dirty="0"/>
              <a:t>sus valores pasados </a:t>
            </a:r>
            <a:r>
              <a:rPr lang="es-ES" sz="2000" dirty="0"/>
              <a:t>que influyen en su comportamiento.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68DEB9-CBA0-7120-19C9-5BAAA83A90EF}"/>
                  </a:ext>
                </a:extLst>
              </p:cNvPr>
              <p:cNvSpPr txBox="1"/>
              <p:nvPr/>
            </p:nvSpPr>
            <p:spPr>
              <a:xfrm>
                <a:off x="3055091" y="4920013"/>
                <a:ext cx="5896069" cy="1236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A68DEB9-CBA0-7120-19C9-5BAAA83A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91" y="4920013"/>
                <a:ext cx="5896069" cy="1236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6FB56236-5196-745C-30E5-EF3718061A62}"/>
              </a:ext>
            </a:extLst>
          </p:cNvPr>
          <p:cNvSpPr txBox="1"/>
          <p:nvPr/>
        </p:nvSpPr>
        <p:spPr>
          <a:xfrm>
            <a:off x="582437" y="3120191"/>
            <a:ext cx="459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Modelo lineal con variables exógenas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B74303-B423-07C1-DC61-BA58304B8294}"/>
              </a:ext>
            </a:extLst>
          </p:cNvPr>
          <p:cNvSpPr txBox="1"/>
          <p:nvPr/>
        </p:nvSpPr>
        <p:spPr>
          <a:xfrm>
            <a:off x="7677334" y="3120191"/>
            <a:ext cx="424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 autorregresivo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C16A3A-176E-2AA5-3CCF-0934FC4A0F53}"/>
              </a:ext>
            </a:extLst>
          </p:cNvPr>
          <p:cNvSpPr txBox="1"/>
          <p:nvPr/>
        </p:nvSpPr>
        <p:spPr>
          <a:xfrm>
            <a:off x="5706563" y="3015129"/>
            <a:ext cx="101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D326772-230A-0C90-807C-94455962ED29}"/>
                  </a:ext>
                </a:extLst>
              </p:cNvPr>
              <p:cNvSpPr txBox="1"/>
              <p:nvPr/>
            </p:nvSpPr>
            <p:spPr>
              <a:xfrm>
                <a:off x="6019800" y="3633775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D326772-230A-0C90-807C-94455962E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33775"/>
                <a:ext cx="60975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DC83A34-E11A-0917-A2D7-E3439A9236B7}"/>
                  </a:ext>
                </a:extLst>
              </p:cNvPr>
              <p:cNvSpPr txBox="1"/>
              <p:nvPr/>
            </p:nvSpPr>
            <p:spPr>
              <a:xfrm>
                <a:off x="-262550" y="3605884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DC83A34-E11A-0917-A2D7-E3439A923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550" y="3605884"/>
                <a:ext cx="609750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192ABF06-0631-2B33-4440-D3636317354A}"/>
              </a:ext>
            </a:extLst>
          </p:cNvPr>
          <p:cNvSpPr txBox="1"/>
          <p:nvPr/>
        </p:nvSpPr>
        <p:spPr>
          <a:xfrm>
            <a:off x="4155536" y="4590107"/>
            <a:ext cx="352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Modelo ARX lineal</a:t>
            </a:r>
          </a:p>
        </p:txBody>
      </p:sp>
    </p:spTree>
    <p:extLst>
      <p:ext uri="{BB962C8B-B14F-4D97-AF65-F5344CB8AC3E}">
        <p14:creationId xmlns:p14="http://schemas.microsoft.com/office/powerpoint/2010/main" val="34755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D5B5DD-99C0-45BE-3E50-B2233D352801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C81CB5-A68B-C1A2-8570-0E986738FFFA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FBDDF37-254D-D77D-0C08-3E81989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8255"/>
            <a:ext cx="10244887" cy="132556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+mn-lt"/>
              </a:rPr>
              <a:t>2. Tipo de modelo y conjunto de datos</a:t>
            </a:r>
          </a:p>
        </p:txBody>
      </p:sp>
      <p:pic>
        <p:nvPicPr>
          <p:cNvPr id="1026" name="Picture 2" descr="NUS - National University of Singapore">
            <a:extLst>
              <a:ext uri="{FF2B5EF4-FFF2-40B4-BE49-F238E27FC236}">
                <a16:creationId xmlns:a16="http://schemas.microsoft.com/office/drawing/2014/main" id="{9B013F43-303D-11A3-8515-CAFA3F71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7" y="1239500"/>
            <a:ext cx="5283451" cy="27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93;p1">
            <a:extLst>
              <a:ext uri="{FF2B5EF4-FFF2-40B4-BE49-F238E27FC236}">
                <a16:creationId xmlns:a16="http://schemas.microsoft.com/office/drawing/2014/main" id="{BF9EB51A-7B88-FDA1-07AF-9E7E1563AE73}"/>
              </a:ext>
            </a:extLst>
          </p:cNvPr>
          <p:cNvSpPr/>
          <p:nvPr/>
        </p:nvSpPr>
        <p:spPr>
          <a:xfrm>
            <a:off x="5877516" y="3429000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120;p1">
            <a:extLst>
              <a:ext uri="{FF2B5EF4-FFF2-40B4-BE49-F238E27FC236}">
                <a16:creationId xmlns:a16="http://schemas.microsoft.com/office/drawing/2014/main" id="{A35CE156-5203-F81E-D39C-03483E2FE4ED}"/>
              </a:ext>
            </a:extLst>
          </p:cNvPr>
          <p:cNvGrpSpPr/>
          <p:nvPr/>
        </p:nvGrpSpPr>
        <p:grpSpPr>
          <a:xfrm>
            <a:off x="6690951" y="3429000"/>
            <a:ext cx="3687515" cy="728144"/>
            <a:chOff x="581890" y="983673"/>
            <a:chExt cx="5572165" cy="1177636"/>
          </a:xfrm>
        </p:grpSpPr>
        <p:sp>
          <p:nvSpPr>
            <p:cNvPr id="38" name="Google Shape;121;p1">
              <a:extLst>
                <a:ext uri="{FF2B5EF4-FFF2-40B4-BE49-F238E27FC236}">
                  <a16:creationId xmlns:a16="http://schemas.microsoft.com/office/drawing/2014/main" id="{D760F75A-2A29-2AF1-123D-E8765D7FB7C0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2;p1">
              <a:extLst>
                <a:ext uri="{FF2B5EF4-FFF2-40B4-BE49-F238E27FC236}">
                  <a16:creationId xmlns:a16="http://schemas.microsoft.com/office/drawing/2014/main" id="{9216CE71-186E-FCD8-369E-FCD72A55D23F}"/>
                </a:ext>
              </a:extLst>
            </p:cNvPr>
            <p:cNvSpPr txBox="1"/>
            <p:nvPr/>
          </p:nvSpPr>
          <p:spPr>
            <a:xfrm>
              <a:off x="1062546" y="1236113"/>
              <a:ext cx="4963883" cy="672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Ocupación por conteo</a:t>
              </a:r>
            </a:p>
          </p:txBody>
        </p:sp>
      </p:grpSp>
      <p:sp>
        <p:nvSpPr>
          <p:cNvPr id="36" name="Google Shape;89;p1">
            <a:extLst>
              <a:ext uri="{FF2B5EF4-FFF2-40B4-BE49-F238E27FC236}">
                <a16:creationId xmlns:a16="http://schemas.microsoft.com/office/drawing/2014/main" id="{F53173D7-9863-D002-D88C-6E9FCC63CC0A}"/>
              </a:ext>
            </a:extLst>
          </p:cNvPr>
          <p:cNvSpPr/>
          <p:nvPr/>
        </p:nvSpPr>
        <p:spPr>
          <a:xfrm>
            <a:off x="5877516" y="2595352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4;p1">
            <a:extLst>
              <a:ext uri="{FF2B5EF4-FFF2-40B4-BE49-F238E27FC236}">
                <a16:creationId xmlns:a16="http://schemas.microsoft.com/office/drawing/2014/main" id="{FA948238-110A-BAB5-C1EE-7307D5F0ED77}"/>
              </a:ext>
            </a:extLst>
          </p:cNvPr>
          <p:cNvGrpSpPr/>
          <p:nvPr/>
        </p:nvGrpSpPr>
        <p:grpSpPr>
          <a:xfrm>
            <a:off x="6690951" y="2595352"/>
            <a:ext cx="3687515" cy="728144"/>
            <a:chOff x="581891" y="983673"/>
            <a:chExt cx="4266480" cy="1177636"/>
          </a:xfrm>
        </p:grpSpPr>
        <p:sp>
          <p:nvSpPr>
            <p:cNvPr id="33" name="Google Shape;125;p1">
              <a:extLst>
                <a:ext uri="{FF2B5EF4-FFF2-40B4-BE49-F238E27FC236}">
                  <a16:creationId xmlns:a16="http://schemas.microsoft.com/office/drawing/2014/main" id="{3226EFD5-1B5B-CB49-6CFC-58816EB56DB4}"/>
                </a:ext>
              </a:extLst>
            </p:cNvPr>
            <p:cNvSpPr/>
            <p:nvPr/>
          </p:nvSpPr>
          <p:spPr>
            <a:xfrm>
              <a:off x="581891" y="983673"/>
              <a:ext cx="4266480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6;p1">
              <a:extLst>
                <a:ext uri="{FF2B5EF4-FFF2-40B4-BE49-F238E27FC236}">
                  <a16:creationId xmlns:a16="http://schemas.microsoft.com/office/drawing/2014/main" id="{1CFDBD41-376F-28DE-E45D-41CA26F2595C}"/>
                </a:ext>
              </a:extLst>
            </p:cNvPr>
            <p:cNvSpPr txBox="1"/>
            <p:nvPr/>
          </p:nvSpPr>
          <p:spPr>
            <a:xfrm>
              <a:off x="1117858" y="1236113"/>
              <a:ext cx="3004199" cy="672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 algn="ctr">
                <a:lnSpc>
                  <a:spcPct val="101200"/>
                </a:lnSpc>
                <a:spcBef>
                  <a:spcPts val="85"/>
                </a:spcBef>
              </a:pPr>
              <a:r>
                <a:rPr lang="es-ES" sz="2000" b="1" spc="-5" dirty="0"/>
                <a:t>Radiación solar</a:t>
              </a:r>
            </a:p>
          </p:txBody>
        </p:sp>
      </p:grp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0F3BC7BA-7BA3-6385-1E40-905EB3FA862E}"/>
              </a:ext>
            </a:extLst>
          </p:cNvPr>
          <p:cNvSpPr/>
          <p:nvPr/>
        </p:nvSpPr>
        <p:spPr>
          <a:xfrm>
            <a:off x="5877516" y="1764544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16;p1">
            <a:extLst>
              <a:ext uri="{FF2B5EF4-FFF2-40B4-BE49-F238E27FC236}">
                <a16:creationId xmlns:a16="http://schemas.microsoft.com/office/drawing/2014/main" id="{6FBA22A9-3BDD-C3E0-D3E4-7552E6210E17}"/>
              </a:ext>
            </a:extLst>
          </p:cNvPr>
          <p:cNvGrpSpPr/>
          <p:nvPr/>
        </p:nvGrpSpPr>
        <p:grpSpPr>
          <a:xfrm>
            <a:off x="6690245" y="1758649"/>
            <a:ext cx="3865699" cy="772462"/>
            <a:chOff x="543810" y="994922"/>
            <a:chExt cx="4472640" cy="1235222"/>
          </a:xfrm>
        </p:grpSpPr>
        <p:sp>
          <p:nvSpPr>
            <p:cNvPr id="23" name="Google Shape;117;p1">
              <a:extLst>
                <a:ext uri="{FF2B5EF4-FFF2-40B4-BE49-F238E27FC236}">
                  <a16:creationId xmlns:a16="http://schemas.microsoft.com/office/drawing/2014/main" id="{2CDBA83F-FA43-1930-CE07-D9D0C995B1D0}"/>
                </a:ext>
              </a:extLst>
            </p:cNvPr>
            <p:cNvSpPr/>
            <p:nvPr/>
          </p:nvSpPr>
          <p:spPr>
            <a:xfrm>
              <a:off x="543810" y="994922"/>
              <a:ext cx="4266480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8;p1">
              <a:extLst>
                <a:ext uri="{FF2B5EF4-FFF2-40B4-BE49-F238E27FC236}">
                  <a16:creationId xmlns:a16="http://schemas.microsoft.com/office/drawing/2014/main" id="{1757DADC-DBE1-07CE-795F-E1C3DCB5666F}"/>
                </a:ext>
              </a:extLst>
            </p:cNvPr>
            <p:cNvSpPr txBox="1"/>
            <p:nvPr/>
          </p:nvSpPr>
          <p:spPr>
            <a:xfrm>
              <a:off x="1301004" y="1245895"/>
              <a:ext cx="3715446" cy="984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600"/>
              </a:pPr>
              <a:r>
                <a:rPr lang="es-ES" sz="2000" b="1" spc="-5" dirty="0">
                  <a:cs typeface="Georgia"/>
                </a:rPr>
                <a:t>Temperatura exterior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93;p1">
            <a:extLst>
              <a:ext uri="{FF2B5EF4-FFF2-40B4-BE49-F238E27FC236}">
                <a16:creationId xmlns:a16="http://schemas.microsoft.com/office/drawing/2014/main" id="{6B3BFD0F-712A-1560-785E-3ADD239F6E07}"/>
              </a:ext>
            </a:extLst>
          </p:cNvPr>
          <p:cNvSpPr/>
          <p:nvPr/>
        </p:nvSpPr>
        <p:spPr>
          <a:xfrm>
            <a:off x="5877516" y="4314466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120;p1">
            <a:extLst>
              <a:ext uri="{FF2B5EF4-FFF2-40B4-BE49-F238E27FC236}">
                <a16:creationId xmlns:a16="http://schemas.microsoft.com/office/drawing/2014/main" id="{DAD0D562-A52A-99BC-355C-466ECA9EC269}"/>
              </a:ext>
            </a:extLst>
          </p:cNvPr>
          <p:cNvGrpSpPr/>
          <p:nvPr/>
        </p:nvGrpSpPr>
        <p:grpSpPr>
          <a:xfrm>
            <a:off x="6690951" y="4314466"/>
            <a:ext cx="3687515" cy="728144"/>
            <a:chOff x="581890" y="983673"/>
            <a:chExt cx="5572165" cy="1177636"/>
          </a:xfrm>
        </p:grpSpPr>
        <p:sp>
          <p:nvSpPr>
            <p:cNvPr id="44" name="Google Shape;121;p1">
              <a:extLst>
                <a:ext uri="{FF2B5EF4-FFF2-40B4-BE49-F238E27FC236}">
                  <a16:creationId xmlns:a16="http://schemas.microsoft.com/office/drawing/2014/main" id="{56E14EFD-B86F-E12E-3DE9-EDDA80C5C070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2;p1">
              <a:extLst>
                <a:ext uri="{FF2B5EF4-FFF2-40B4-BE49-F238E27FC236}">
                  <a16:creationId xmlns:a16="http://schemas.microsoft.com/office/drawing/2014/main" id="{946B0000-FCE3-FB03-9FBB-CA3B4BCDD59A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Energía climatización</a:t>
              </a:r>
            </a:p>
          </p:txBody>
        </p:sp>
      </p:grpSp>
      <p:sp>
        <p:nvSpPr>
          <p:cNvPr id="46" name="Google Shape;93;p1">
            <a:extLst>
              <a:ext uri="{FF2B5EF4-FFF2-40B4-BE49-F238E27FC236}">
                <a16:creationId xmlns:a16="http://schemas.microsoft.com/office/drawing/2014/main" id="{60BB3FA9-E18C-4A83-3D44-10F25966A870}"/>
              </a:ext>
            </a:extLst>
          </p:cNvPr>
          <p:cNvSpPr/>
          <p:nvPr/>
        </p:nvSpPr>
        <p:spPr>
          <a:xfrm>
            <a:off x="5877516" y="5199932"/>
            <a:ext cx="3059763" cy="728144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120;p1">
            <a:extLst>
              <a:ext uri="{FF2B5EF4-FFF2-40B4-BE49-F238E27FC236}">
                <a16:creationId xmlns:a16="http://schemas.microsoft.com/office/drawing/2014/main" id="{36F8D3FD-6255-6FFD-4437-B1DAF5632F4B}"/>
              </a:ext>
            </a:extLst>
          </p:cNvPr>
          <p:cNvGrpSpPr/>
          <p:nvPr/>
        </p:nvGrpSpPr>
        <p:grpSpPr>
          <a:xfrm>
            <a:off x="6690951" y="5199932"/>
            <a:ext cx="3687515" cy="728144"/>
            <a:chOff x="581890" y="983673"/>
            <a:chExt cx="5572165" cy="1177636"/>
          </a:xfrm>
        </p:grpSpPr>
        <p:sp>
          <p:nvSpPr>
            <p:cNvPr id="48" name="Google Shape;121;p1">
              <a:extLst>
                <a:ext uri="{FF2B5EF4-FFF2-40B4-BE49-F238E27FC236}">
                  <a16:creationId xmlns:a16="http://schemas.microsoft.com/office/drawing/2014/main" id="{0D7047EB-8DA1-9176-55B7-B60EC9D5BA8B}"/>
                </a:ext>
              </a:extLst>
            </p:cNvPr>
            <p:cNvSpPr/>
            <p:nvPr/>
          </p:nvSpPr>
          <p:spPr>
            <a:xfrm>
              <a:off x="581890" y="983673"/>
              <a:ext cx="5572165" cy="117763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2;p1">
              <a:extLst>
                <a:ext uri="{FF2B5EF4-FFF2-40B4-BE49-F238E27FC236}">
                  <a16:creationId xmlns:a16="http://schemas.microsoft.com/office/drawing/2014/main" id="{C2B2497C-2655-5C7C-4E4B-FC2C98A1FF3B}"/>
                </a:ext>
              </a:extLst>
            </p:cNvPr>
            <p:cNvSpPr txBox="1"/>
            <p:nvPr/>
          </p:nvSpPr>
          <p:spPr>
            <a:xfrm>
              <a:off x="1062546" y="1238602"/>
              <a:ext cx="4963883" cy="66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s-ES"/>
              </a:defPPr>
              <a:lvl1pPr marL="12700" marR="5080" algn="ctr">
                <a:lnSpc>
                  <a:spcPct val="101200"/>
                </a:lnSpc>
                <a:spcBef>
                  <a:spcPts val="85"/>
                </a:spcBef>
                <a:defRPr sz="2000" b="1" spc="-5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/>
                <a:t>Temperatura interior</a:t>
              </a:r>
            </a:p>
          </p:txBody>
        </p:sp>
      </p:grpSp>
      <p:pic>
        <p:nvPicPr>
          <p:cNvPr id="1028" name="Picture 4" descr="Alta temperatura - Iconos gratis de clima">
            <a:extLst>
              <a:ext uri="{FF2B5EF4-FFF2-40B4-BE49-F238E27FC236}">
                <a16:creationId xmlns:a16="http://schemas.microsoft.com/office/drawing/2014/main" id="{6DF234BF-3AD1-9588-9CE1-2A58263D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3" y="1851871"/>
            <a:ext cx="550005" cy="5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ímbolo de radiación solar - Iconos gratis de">
            <a:extLst>
              <a:ext uri="{FF2B5EF4-FFF2-40B4-BE49-F238E27FC236}">
                <a16:creationId xmlns:a16="http://schemas.microsoft.com/office/drawing/2014/main" id="{F85013E0-2027-381C-BDDE-DF3F47C8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57" y="2720032"/>
            <a:ext cx="531789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upo de usuarios - Iconos gratis de personas">
            <a:extLst>
              <a:ext uri="{FF2B5EF4-FFF2-40B4-BE49-F238E27FC236}">
                <a16:creationId xmlns:a16="http://schemas.microsoft.com/office/drawing/2014/main" id="{67A4A007-3F80-A5D6-BFAC-24018FD8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36" y="3642803"/>
            <a:ext cx="395335" cy="39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re acondicionado - Iconos gratis de tecnología">
            <a:extLst>
              <a:ext uri="{FF2B5EF4-FFF2-40B4-BE49-F238E27FC236}">
                <a16:creationId xmlns:a16="http://schemas.microsoft.com/office/drawing/2014/main" id="{6CE43FD7-1F7F-41CE-033C-719036C6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98" y="4464277"/>
            <a:ext cx="479315" cy="4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mperatura ambiente - Iconos gratis de clima">
            <a:extLst>
              <a:ext uri="{FF2B5EF4-FFF2-40B4-BE49-F238E27FC236}">
                <a16:creationId xmlns:a16="http://schemas.microsoft.com/office/drawing/2014/main" id="{5E83A0A2-43DA-AFA9-E2E1-F28E1463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29" y="5289382"/>
            <a:ext cx="549244" cy="5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ational University of Singapore (NUS) adopts GITF's CMS">
            <a:extLst>
              <a:ext uri="{FF2B5EF4-FFF2-40B4-BE49-F238E27FC236}">
                <a16:creationId xmlns:a16="http://schemas.microsoft.com/office/drawing/2014/main" id="{F5F33F94-1F20-C502-0C08-D5B794FF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85" y="3745532"/>
            <a:ext cx="4053717" cy="21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4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3. Trabajo de referencia y mejora </a:t>
            </a:r>
          </a:p>
        </p:txBody>
      </p:sp>
      <p:pic>
        <p:nvPicPr>
          <p:cNvPr id="4" name="Image 48">
            <a:extLst>
              <a:ext uri="{FF2B5EF4-FFF2-40B4-BE49-F238E27FC236}">
                <a16:creationId xmlns:a16="http://schemas.microsoft.com/office/drawing/2014/main" id="{4D15FB70-151A-94A9-9956-E0A3BEA4444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20" y="1527889"/>
            <a:ext cx="5803272" cy="198882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4BCA99B-BAC1-DB67-BCA9-C7C06D8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07" y="1335264"/>
            <a:ext cx="5181066" cy="532877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FABFB6-1B37-9775-36A5-FD4B1BA7BA0B}"/>
              </a:ext>
            </a:extLst>
          </p:cNvPr>
          <p:cNvSpPr txBox="1"/>
          <p:nvPr/>
        </p:nvSpPr>
        <p:spPr>
          <a:xfrm>
            <a:off x="748145" y="3834567"/>
            <a:ext cx="38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Término independiente forzado a 0: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1C598C-26E1-F8B7-F9D9-5F793540394B}"/>
              </a:ext>
            </a:extLst>
          </p:cNvPr>
          <p:cNvSpPr txBox="1"/>
          <p:nvPr/>
        </p:nvSpPr>
        <p:spPr>
          <a:xfrm>
            <a:off x="322209" y="5019060"/>
            <a:ext cx="387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Término independiente libre: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37ADF1-364F-44FD-83F7-FD4F2BE32CEF}"/>
              </a:ext>
            </a:extLst>
          </p:cNvPr>
          <p:cNvSpPr txBox="1"/>
          <p:nvPr/>
        </p:nvSpPr>
        <p:spPr>
          <a:xfrm>
            <a:off x="1033895" y="4172007"/>
            <a:ext cx="265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R</a:t>
            </a:r>
            <a:r>
              <a:rPr lang="es-ES" sz="1800" baseline="30000" dirty="0"/>
              <a:t>2</a:t>
            </a:r>
            <a:r>
              <a:rPr lang="es-ES" sz="1800" dirty="0"/>
              <a:t> ≈ 0,999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MAE ≈ 0,133 </a:t>
            </a:r>
            <a:r>
              <a:rPr lang="es-ES" sz="1800" dirty="0" err="1"/>
              <a:t>ºC</a:t>
            </a:r>
            <a:endParaRPr lang="es-ES" sz="1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4F0-2405-7607-2936-AC280D7FD9D0}"/>
              </a:ext>
            </a:extLst>
          </p:cNvPr>
          <p:cNvSpPr txBox="1"/>
          <p:nvPr/>
        </p:nvSpPr>
        <p:spPr>
          <a:xfrm>
            <a:off x="1033895" y="5455889"/>
            <a:ext cx="257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R</a:t>
            </a:r>
            <a:r>
              <a:rPr lang="es-ES" sz="1800" baseline="30000" dirty="0"/>
              <a:t>2</a:t>
            </a:r>
            <a:r>
              <a:rPr lang="es-ES" sz="1800" dirty="0"/>
              <a:t> ≈ 0.82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MAE ≈ 0,133 </a:t>
            </a:r>
            <a:r>
              <a:rPr lang="es-ES" sz="1800" dirty="0" err="1"/>
              <a:t>ºC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11330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B45CD1DC-7057-41ED-1B5F-68499BF146AB}"/>
              </a:ext>
            </a:extLst>
          </p:cNvPr>
          <p:cNvSpPr/>
          <p:nvPr/>
        </p:nvSpPr>
        <p:spPr>
          <a:xfrm>
            <a:off x="977539" y="1560987"/>
            <a:ext cx="3847723" cy="2145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3. Trabajo de referencia y mejora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2277E-0011-6587-BE83-D6FB9FC2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24" y="1598929"/>
            <a:ext cx="3564158" cy="20697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603293-629F-A09F-8AB0-448A4234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24" y="4479704"/>
            <a:ext cx="3352549" cy="168881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CC02F517-0E05-9AB9-458F-6FECE2902D59}"/>
              </a:ext>
            </a:extLst>
          </p:cNvPr>
          <p:cNvSpPr/>
          <p:nvPr/>
        </p:nvSpPr>
        <p:spPr>
          <a:xfrm>
            <a:off x="977539" y="4274660"/>
            <a:ext cx="3847723" cy="2145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DF171B6-0CF9-B4EC-4C47-5178E67D197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901401" y="3706657"/>
            <a:ext cx="0" cy="56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4526B89A-7FE3-52C2-6BAE-418805B9E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2" y="1341870"/>
            <a:ext cx="6210673" cy="34279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8C7DE16-F09A-881B-328E-63EAF1DC6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182" y="5021590"/>
            <a:ext cx="6210673" cy="13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84A38A-31E3-EAD0-7AAF-8055D4E1F9A5}"/>
              </a:ext>
            </a:extLst>
          </p:cNvPr>
          <p:cNvSpPr/>
          <p:nvPr/>
        </p:nvSpPr>
        <p:spPr>
          <a:xfrm>
            <a:off x="900545" y="346364"/>
            <a:ext cx="10543310" cy="831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5B0915-FF37-415E-596F-AD9BB528B11C}"/>
              </a:ext>
            </a:extLst>
          </p:cNvPr>
          <p:cNvSpPr/>
          <p:nvPr/>
        </p:nvSpPr>
        <p:spPr>
          <a:xfrm>
            <a:off x="748145" y="193964"/>
            <a:ext cx="10543310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EEE20C6-C674-A221-D452-ACF644B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79222"/>
            <a:ext cx="9835356" cy="66075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4. Conclusiones y cambio de enfoque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F18A53-F42F-E2BB-553D-492CF67C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4" y="1430449"/>
            <a:ext cx="2837085" cy="5233588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D56D812-000E-9CA0-0271-008B056FD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37" y="2589291"/>
            <a:ext cx="4812151" cy="292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6A2F97E-2924-EF90-79E0-4285A13B87C2}"/>
              </a:ext>
            </a:extLst>
          </p:cNvPr>
          <p:cNvCxnSpPr>
            <a:cxnSpLocks/>
          </p:cNvCxnSpPr>
          <p:nvPr/>
        </p:nvCxnSpPr>
        <p:spPr>
          <a:xfrm>
            <a:off x="3558011" y="1430449"/>
            <a:ext cx="0" cy="51362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68D2564E-BE32-2949-566C-C8CE9E307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241604"/>
              </p:ext>
            </p:extLst>
          </p:nvPr>
        </p:nvGraphicFramePr>
        <p:xfrm>
          <a:off x="8633990" y="1652736"/>
          <a:ext cx="2973705" cy="248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F4DAEFD-D009-DF51-A9B4-59E702270A46}"/>
              </a:ext>
            </a:extLst>
          </p:cNvPr>
          <p:cNvCxnSpPr>
            <a:cxnSpLocks/>
          </p:cNvCxnSpPr>
          <p:nvPr/>
        </p:nvCxnSpPr>
        <p:spPr>
          <a:xfrm>
            <a:off x="8413688" y="1430449"/>
            <a:ext cx="0" cy="51362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F74DD8F-E691-E054-E2E7-5816A571A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721101"/>
              </p:ext>
            </p:extLst>
          </p:nvPr>
        </p:nvGraphicFramePr>
        <p:xfrm>
          <a:off x="8721620" y="4275470"/>
          <a:ext cx="2886075" cy="247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6371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584</Words>
  <Application>Microsoft Office PowerPoint</Application>
  <PresentationFormat>Panorámica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Georgia</vt:lpstr>
      <vt:lpstr>Montserrat</vt:lpstr>
      <vt:lpstr>Tema de Office</vt:lpstr>
      <vt:lpstr>PROYECTO FIN DE GRADO Modelo de caracterización a corto plazo para la carga térmica en edificaciones</vt:lpstr>
      <vt:lpstr>Índice</vt:lpstr>
      <vt:lpstr>1. Introducción</vt:lpstr>
      <vt:lpstr>1. Introducción</vt:lpstr>
      <vt:lpstr>2. Tipo de modelo y conjunto de datos</vt:lpstr>
      <vt:lpstr>2. Tipo de modelo y conjunto de datos</vt:lpstr>
      <vt:lpstr>3. Trabajo de referencia y mejora </vt:lpstr>
      <vt:lpstr>3. Trabajo de referencia y mejora </vt:lpstr>
      <vt:lpstr>4. Conclusiones y cambio de enfoque</vt:lpstr>
      <vt:lpstr>4. Conclusiones y cambio de enfoque</vt:lpstr>
      <vt:lpstr>5. Nuevo modelo propuesto</vt:lpstr>
      <vt:lpstr>5. Nuevo modelo propuesto</vt:lpstr>
      <vt:lpstr>5. Nuevo modelo propuesto</vt:lpstr>
      <vt:lpstr>5. Nuevo modelo propuesto</vt:lpstr>
      <vt:lpstr>5. Nuevo modelo propuesto</vt:lpstr>
      <vt:lpstr>6. Conclusiones y trabajo futuro</vt:lpstr>
      <vt:lpstr>PROYECTO FIN DE GRADO Modelo de caracterización a corto plazo para la carga térmica en edificaciones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Gaizka Heppe Andicoechea</dc:creator>
  <cp:lastModifiedBy>Jon Martín Saitua Urigüen</cp:lastModifiedBy>
  <cp:revision>16</cp:revision>
  <dcterms:created xsi:type="dcterms:W3CDTF">2024-05-31T08:20:24Z</dcterms:created>
  <dcterms:modified xsi:type="dcterms:W3CDTF">2024-07-01T18:25:33Z</dcterms:modified>
</cp:coreProperties>
</file>