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1e3eba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511e3eba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1e3eba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511e3ebac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1e3eb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511e3ebac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209800" y="4914900"/>
            <a:ext cx="464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valueresearchonline.com/story/h2_storyview.asp?str=35257&amp;utm_medium=vro.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ome.kpmg/xx/en/home/insights/2018/09/blockchain-in-insurance-fs.html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www.irdai.gov.in/ADMINCMS/cms/frmGeneral_NoYearList.aspx?DF=AR&amp;mid=11.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hyperlink" Target="https://www.irdai.gov.in/ADMINCMS/cms/frmGeneral_NoYearList.aspx?DF=AR&amp;mid=11.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4800"/>
              <a:t>Blockchain Hackathon Team 7</a:t>
            </a:r>
            <a:endParaRPr b="1" i="0" sz="48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136750" y="2843478"/>
            <a:ext cx="4870500" cy="96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INSURANCE CLAIMS PROCESSING</a:t>
            </a:r>
            <a:endParaRPr b="0" i="0" u="none" cap="none" strike="noStrike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299175" y="4493900"/>
            <a:ext cx="64107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 : BCG , PWC , irdai , mckinsey , Forbes , IBM , E&amp;Y , FBI , Economic Times , Deccan Chronicle. 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We chose this application because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a) Domain expertise 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b) Interest in the area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c) Growth potential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d) Trust Issues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(Data)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100638" y="46863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Actors in the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66324"/>
            <a:ext cx="88323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Patients</a:t>
            </a:r>
            <a:endParaRPr>
              <a:solidFill>
                <a:srgbClr val="000000"/>
              </a:solidFill>
            </a:endParaRPr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Insurance Companies</a:t>
            </a:r>
            <a:endParaRPr>
              <a:solidFill>
                <a:srgbClr val="000000"/>
              </a:solidFill>
            </a:endParaRPr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Hospitals</a:t>
            </a:r>
            <a:endParaRPr>
              <a:solidFill>
                <a:srgbClr val="000000"/>
              </a:solidFill>
            </a:endParaRPr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IRDA</a:t>
            </a:r>
            <a:endParaRPr>
              <a:solidFill>
                <a:srgbClr val="000000"/>
              </a:solidFill>
            </a:endParaRPr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Ombudsman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100638" y="46863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Bad Actors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66324"/>
            <a:ext cx="8832300" cy="387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FF0000"/>
                </a:solidFill>
              </a:rPr>
              <a:t>Patients: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         </a:t>
            </a:r>
            <a:endParaRPr sz="3200"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		</a:t>
            </a:r>
            <a:r>
              <a:rPr b="1" lang="en-US" sz="3200"/>
              <a:t>Fake Claims OR credentials</a:t>
            </a:r>
            <a:endParaRPr b="1" sz="3200"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100638" y="46863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Bad Actors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266324"/>
            <a:ext cx="8832300" cy="387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FF0000"/>
                </a:solidFill>
              </a:rPr>
              <a:t>Insurance Companies: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	</a:t>
            </a:r>
            <a:r>
              <a:rPr b="1" lang="en-US" sz="3200"/>
              <a:t>Claims Rejections, Delete Claims</a:t>
            </a:r>
            <a:endParaRPr b="1" sz="3200"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5100638" y="46863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Bad Actors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1266324"/>
            <a:ext cx="8832300" cy="387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FF0000"/>
                </a:solidFill>
              </a:rPr>
              <a:t>Hospitals:</a:t>
            </a:r>
            <a:endParaRPr sz="3200"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	</a:t>
            </a:r>
            <a:r>
              <a:rPr lang="en-US" sz="2400"/>
              <a:t>Paying Incentives to Physicians 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Reporting higher than actual costs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Entering into financial relationships with Insurance providers</a:t>
            </a:r>
            <a:endParaRPr sz="2400"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Performing &amp; Billing for medically unnecessary procedures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5100638" y="46863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Bad Actors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11700" y="1266324"/>
            <a:ext cx="8832300" cy="387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FF0000"/>
                </a:solidFill>
              </a:rPr>
              <a:t>IRDA :</a:t>
            </a:r>
            <a:endParaRPr sz="3200"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Delhi High Court  Judgment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Exclusions for genetic conditions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IRDA guidelines 2013, 2016</a:t>
            </a:r>
            <a:endParaRPr/>
          </a:p>
          <a:p>
            <a:pPr indent="-514350" lvl="1" marL="9715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Source: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https://www.valueresearchonline.com/story/h2_storyview.asp?str=35257&amp;utm_medium=vro.in</a:t>
            </a:r>
            <a:r>
              <a:rPr lang="en-US" sz="1200"/>
              <a:t> </a:t>
            </a:r>
            <a:endParaRPr sz="1200"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100638" y="46863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Existing Systems - Bajaj Allianz workflow</a:t>
            </a:r>
            <a:endParaRPr b="1"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C:\Users\ssmcsk\Desktop\Vijay\claim-process-flow-chart_final.jpg"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59" y="1282262"/>
            <a:ext cx="8597462" cy="3373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75" y="1472900"/>
            <a:ext cx="8839199" cy="198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2105125" y="2053250"/>
            <a:ext cx="36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610075" y="1597325"/>
            <a:ext cx="36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75" y="1472900"/>
            <a:ext cx="8839199" cy="198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0174" y="1472899"/>
            <a:ext cx="226875" cy="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0174" y="2776799"/>
            <a:ext cx="226875" cy="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8474" y="1472899"/>
            <a:ext cx="226875" cy="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8474" y="2776799"/>
            <a:ext cx="226875" cy="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7449" y="1472899"/>
            <a:ext cx="226875" cy="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649" y="1472899"/>
            <a:ext cx="226875" cy="2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2105125" y="2053250"/>
            <a:ext cx="36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610075" y="1597325"/>
            <a:ext cx="36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Platform Specifications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311700" y="1332125"/>
            <a:ext cx="8680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Fraud detection &amp; risk prevention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Build Blockchain Consortium Trustless Platform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 IRDA friendly platform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 Incentive Engineering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 Design Thinking 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 Zero Knowledge Proofs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Introduction to Team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Answers to the Questionnaire (Data)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Existing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Proposed Solution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Platform Specifications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Business Applications, Post course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Demo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Agenda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Fraud Detection &amp; Risk Prevention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311700" y="1332125"/>
            <a:ext cx="8680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Claims made shortly after the Policy inception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Serious underwriting lapses observed while processing claim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Accident un-witnessed and not properly reported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Insured behind in loan repayment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Invisible injury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Insured overly aggressive in pursuit of a quick settlement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i="0" lang="en-US" u="none" cap="none" strike="noStrike">
                <a:solidFill>
                  <a:schemeClr val="accent1"/>
                </a:solidFill>
              </a:rPr>
              <a:t>HBC (Health Blockchain Consortium)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311700" y="1332125"/>
            <a:ext cx="8680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network diagram with following Actors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IRDA (Regulator)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Insurance Companies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Hospitals (End User)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Ombudsman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Patients  (End User)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511293" y="4698241"/>
            <a:ext cx="7886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 : KPMG  (</a:t>
            </a: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https://home.kpmg/xx/en/home/insights/2018/09/blockchain-in-insurance-fs.html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875" y="470850"/>
            <a:ext cx="7071250" cy="42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0" y="0"/>
            <a:ext cx="92220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Proposed Solution</a:t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568900"/>
            <a:ext cx="8520600" cy="3761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Thinking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Platform must be designed to assure CIA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257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Confidentiality, when appropriate</a:t>
            </a:r>
            <a:endParaRPr/>
          </a:p>
          <a:p>
            <a:pPr indent="-317500" lvl="2" marL="1257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Integrity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257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Authenticity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must be validated  - for its intended use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must have a secure, computer generated time stamped audit trail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311700" y="568900"/>
            <a:ext cx="8520600" cy="3761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Objectives of IRDA</a:t>
            </a:r>
            <a:endParaRPr b="1" sz="24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 To Promote Competition to enhance Customer Satisfaction</a:t>
            </a:r>
            <a:endParaRPr>
              <a:solidFill>
                <a:srgbClr val="000000"/>
              </a:solidFill>
            </a:endParaRPr>
          </a:p>
          <a:p>
            <a:pPr indent="-317500" lvl="2" marL="1257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</a:rPr>
              <a:t>        Increased Consumer Choice</a:t>
            </a:r>
            <a:endParaRPr sz="1800">
              <a:solidFill>
                <a:srgbClr val="000000"/>
              </a:solidFill>
            </a:endParaRPr>
          </a:p>
          <a:p>
            <a:pPr indent="-317500" lvl="2" marL="1257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</a:rPr>
              <a:t>        Lower Premiums</a:t>
            </a:r>
            <a:endParaRPr sz="1800">
              <a:solidFill>
                <a:srgbClr val="000000"/>
              </a:solidFill>
            </a:endParaRPr>
          </a:p>
          <a:p>
            <a:pPr indent="-317500" lvl="2" marL="1257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</a:rPr>
              <a:t>        Ensuring Financial Security of Insurance Market</a:t>
            </a:r>
            <a:endParaRPr sz="18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Orderly Growth of Insurance Industry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Prevent Fraud OR Malpractices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To Bring Transparency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311700" y="445025"/>
            <a:ext cx="8520600" cy="837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Incentivize Good Behaviors</a:t>
            </a:r>
            <a:br>
              <a:rPr lang="en-US"/>
            </a:b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(in the form of discounts/Reward points)</a:t>
            </a:r>
            <a:br>
              <a:rPr lang="en-US"/>
            </a:b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311700" y="1332125"/>
            <a:ext cx="8680200" cy="3660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Patient: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he raises the claim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Adoption of Health/Wellness app OR Device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Buying Healthy compliant foods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a fitness trainer or gym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11700" y="445025"/>
            <a:ext cx="8520600" cy="837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Incentivize Good Behaviors</a:t>
            </a:r>
            <a:br>
              <a:rPr lang="en-US"/>
            </a:b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(in the form of discounts/Reward points)</a:t>
            </a:r>
            <a:br>
              <a:rPr lang="en-US"/>
            </a:b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11700" y="1332126"/>
            <a:ext cx="8680200" cy="2241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Hospitals: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they raise bills &lt; 25% of the Sum Assured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Simplify Appointment booking  OR Arrivals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Addressing behavior health visits  through TeleHealth  (Research says 80%   of  the behavior health visits can be managed by TeleHealth) 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Lease reduction discount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311700" y="445025"/>
            <a:ext cx="8520600" cy="837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Incentivize Good Behaviors</a:t>
            </a:r>
            <a:br>
              <a:rPr lang="en-US"/>
            </a:b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(in the form of discounts/Reward points)</a:t>
            </a:r>
            <a:br>
              <a:rPr lang="en-US"/>
            </a:b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311700" y="1332125"/>
            <a:ext cx="8680200" cy="3660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Insurance Companies: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Average Time to settle Claim ( ‘&lt;‘ Industry Average OR ‘&lt;‘ Prior year’s Average) 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Renewal/Retention ( '&gt;' Industry Average OR '&gt;' Prior year’s Average)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Sales/New Business ( '&gt;' Industry Average OR '&gt;' Prior year’s Average)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Underwriting speed ( '&gt;' Industry Average OR '&gt;' Prior year’s Average)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Policy Sales Growth ( '&lt;' Industry Average OR '&lt;' Prior year’s Average)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i="0" lang="en-US" u="none" cap="none" strike="noStrike">
                <a:solidFill>
                  <a:schemeClr val="accent1"/>
                </a:solidFill>
              </a:rPr>
              <a:t>Value Proposition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311700" y="1332125"/>
            <a:ext cx="8680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EMR (Electronic Medical Records), EHR (Electronic Health Records)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e-Prescriptions &amp; Reminders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Reduce Human Intervention through Smart Contracts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Reduction in Claims OR Disputes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Create a High trust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Future Enhancements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311700" y="1332125"/>
            <a:ext cx="8680200" cy="3649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Full Mobile Integration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1) Available any time any place                   2) Multilingual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Remote Health care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1) Reduced patients admission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2) Earlier discharges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3) Reduced need for visits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AI OR ML enabled system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e-Laboratory OR findings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616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aggregate value of processed claims : US health care market is ~3 trillion dollars . Claims : electronically and on paper. The total cost of insurance fraud (not counting health insurance) in the US is estimated to be more than $40B a year, according to the FBI.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isn’t just a problem for the insurance companies losing money — insurance fraud costs the average US family anywhere between $400 and $700 in the form of increased premiums.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07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Problem Statement</a:t>
            </a:r>
            <a:endParaRPr b="1" i="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11261" y="1840511"/>
            <a:ext cx="1956600" cy="402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Underwriter (Poor Due Diligence)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835427" y="2822257"/>
            <a:ext cx="1956600" cy="294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Privacy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497025"/>
            <a:ext cx="29559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382505" y="2331384"/>
            <a:ext cx="1312800" cy="402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273109" y="3372050"/>
            <a:ext cx="1422300" cy="402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Claim Processing timeframe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769921" y="1797093"/>
            <a:ext cx="1507200" cy="35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Accidental Claims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794234" y="2297796"/>
            <a:ext cx="1422300" cy="2553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Fake Policy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806379" y="2739580"/>
            <a:ext cx="1263900" cy="402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Inflated billing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855004" y="3338441"/>
            <a:ext cx="1677300" cy="2553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Signature forgery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842836" y="3809695"/>
            <a:ext cx="1507200" cy="35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Death Claims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757753" y="4266203"/>
            <a:ext cx="3147900" cy="35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Deletion of data by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 Insurance Companies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53264" y="3888234"/>
            <a:ext cx="2115000" cy="35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Grievances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030029" y="4487095"/>
            <a:ext cx="1677300" cy="35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Data Formats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879293" y="4722712"/>
            <a:ext cx="1956600" cy="2553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Rework Cost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248650" y="1748043"/>
            <a:ext cx="101400" cy="3229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071824" y="1905101"/>
            <a:ext cx="668400" cy="25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137780" y="2405048"/>
            <a:ext cx="668400" cy="25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137767" y="3470606"/>
            <a:ext cx="668400" cy="25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174286" y="3937303"/>
            <a:ext cx="668400" cy="25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071824" y="4536165"/>
            <a:ext cx="668400" cy="25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071824" y="2813243"/>
            <a:ext cx="668400" cy="25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578883" y="1905101"/>
            <a:ext cx="6684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737965" y="2308163"/>
            <a:ext cx="6684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744036" y="2811035"/>
            <a:ext cx="6684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729047" y="3374557"/>
            <a:ext cx="6684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635589" y="3858764"/>
            <a:ext cx="6684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35589" y="4315273"/>
            <a:ext cx="6684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729047" y="4722712"/>
            <a:ext cx="668400" cy="2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Demo- Execution of the application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1" name="Google Shape;35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259850" y="18138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57" name="Google Shape;35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We chose this application because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a) Domain expertise 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b) Interest in the area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c) Growth potential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(Data)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DATA</a:t>
            </a:r>
            <a:endParaRPr b="1" i="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49" y="1682599"/>
            <a:ext cx="3553900" cy="19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3276" y="1152426"/>
            <a:ext cx="4844400" cy="2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62759" y="4046483"/>
            <a:ext cx="737826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https://www.irdai.gov.in/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0" y="12769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575" y="445025"/>
            <a:ext cx="3212000" cy="19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DATA</a:t>
            </a:r>
            <a:endParaRPr b="1" i="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50" y="2470325"/>
            <a:ext cx="2822000" cy="23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078" y="445025"/>
            <a:ext cx="2443534" cy="18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394841" y="2585545"/>
            <a:ext cx="54443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https://www.irdai.gov.in/ADMINCMS/cms/frmGeneral_NoYearList.aspx?DF=AR&amp;mid=11.1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794" y="3176500"/>
            <a:ext cx="6830507" cy="1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96" y="1213296"/>
            <a:ext cx="5111358" cy="19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25" y="653825"/>
            <a:ext cx="3980816" cy="2229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7026" y="880032"/>
            <a:ext cx="3962390" cy="222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060" y="3109738"/>
            <a:ext cx="3980815" cy="175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7027" y="3109738"/>
            <a:ext cx="4158973" cy="17540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596250"/>
            <a:ext cx="85206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Team Member 1 - Santhosh 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Team Member 2 - Srinivas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Team Member 3 - Vijay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Team Member 4 - Gulrez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Team Member 5 - Sai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Team Member 6 - Abhishek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Group 7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