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3" r:id="rId7"/>
    <p:sldId id="264" r:id="rId8"/>
    <p:sldId id="265" r:id="rId9"/>
    <p:sldId id="266" r:id="rId10"/>
    <p:sldId id="262"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94660"/>
  </p:normalViewPr>
  <p:slideViewPr>
    <p:cSldViewPr snapToGrid="0">
      <p:cViewPr varScale="1">
        <p:scale>
          <a:sx n="92" d="100"/>
          <a:sy n="92" d="100"/>
        </p:scale>
        <p:origin x="101"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1446CC2-EC25-4877-9324-8E6B392E2242}" type="datetimeFigureOut">
              <a:rPr lang="en-IN" smtClean="0"/>
              <a:t>07-08-2022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27C31DC-0250-48BF-812C-FEEB12CA24A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3753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644248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779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885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402094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054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6849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1518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24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885063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4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46CC2-EC25-4877-9324-8E6B392E2242}"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060261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446CC2-EC25-4877-9324-8E6B392E2242}" type="datetimeFigureOut">
              <a:rPr lang="en-IN" smtClean="0"/>
              <a:t>07-08-2022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346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446CC2-EC25-4877-9324-8E6B392E2242}" type="datetimeFigureOut">
              <a:rPr lang="en-IN" smtClean="0"/>
              <a:t>07-08-2022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7C31DC-0250-48BF-812C-FEEB12CA24A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0313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46CC2-EC25-4877-9324-8E6B392E2242}" type="datetimeFigureOut">
              <a:rPr lang="en-IN" smtClean="0"/>
              <a:t>07-08-2022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807462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8487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72924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446CC2-EC25-4877-9324-8E6B392E2242}" type="datetimeFigureOut">
              <a:rPr lang="en-IN" smtClean="0"/>
              <a:t>07-08-2022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605840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2154116" y="2110154"/>
            <a:ext cx="8106735" cy="1197586"/>
          </a:xfrm>
        </p:spPr>
        <p:txBody>
          <a:bodyPr>
            <a:normAutofit fontScale="90000"/>
          </a:bodyPr>
          <a:lstStyle/>
          <a:p>
            <a:r>
              <a:rPr lang="en-IN" sz="4400" dirty="0">
                <a:solidFill>
                  <a:srgbClr val="FF0000"/>
                </a:solidFill>
                <a:latin typeface="Times New Roman" panose="02020603050405020304" pitchFamily="18" charset="0"/>
                <a:cs typeface="Times New Roman" panose="02020603050405020304" pitchFamily="18" charset="0"/>
              </a:rPr>
              <a:t>Database Management Systems</a:t>
            </a:r>
            <a:r>
              <a:rPr lang="en-IN" dirty="0">
                <a:solidFill>
                  <a:schemeClr val="accent1">
                    <a:lumMod val="75000"/>
                  </a:schemeClr>
                </a:solidFill>
              </a:rPr>
              <a:t/>
            </a:r>
            <a:br>
              <a:rPr lang="en-IN" dirty="0">
                <a:solidFill>
                  <a:schemeClr val="accent1">
                    <a:lumMod val="75000"/>
                  </a:schemeClr>
                </a:solidFill>
              </a:rPr>
            </a:br>
            <a:r>
              <a:rPr lang="en-IN" sz="3900" dirty="0">
                <a:solidFill>
                  <a:schemeClr val="accent1">
                    <a:lumMod val="75000"/>
                  </a:schemeClr>
                </a:solidFill>
                <a:latin typeface="Times New Roman" panose="02020603050405020304" pitchFamily="18" charset="0"/>
                <a:cs typeface="Times New Roman" panose="02020603050405020304" pitchFamily="18" charset="0"/>
              </a:rPr>
              <a:t>CATERING RESERVING AND ORDERING SYSTEM</a:t>
            </a:r>
            <a:endParaRPr lang="en-IN" sz="39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2154116" y="3490546"/>
            <a:ext cx="7526215" cy="1820008"/>
          </a:xfrm>
        </p:spPr>
        <p:txBody>
          <a:bodyPr>
            <a:normAutofit fontScale="40000" lnSpcReduction="20000"/>
          </a:bodyPr>
          <a:lstStyle/>
          <a:p>
            <a:r>
              <a:rPr lang="en-IN" sz="2500" dirty="0">
                <a:solidFill>
                  <a:srgbClr val="FF0000"/>
                </a:solidFill>
              </a:rPr>
              <a:t>By</a:t>
            </a:r>
          </a:p>
          <a:p>
            <a:r>
              <a:rPr lang="en-US" sz="2700" b="1" dirty="0">
                <a:solidFill>
                  <a:schemeClr val="accent3">
                    <a:lumMod val="75000"/>
                  </a:schemeClr>
                </a:solidFill>
                <a:latin typeface="Calibri" panose="020F0502020204030204" pitchFamily="34" charset="0"/>
                <a:cs typeface="Calibri" panose="020F0502020204030204" pitchFamily="34" charset="0"/>
              </a:rPr>
              <a:t>B.JAYA SAI REDDY      2110030091</a:t>
            </a:r>
          </a:p>
          <a:p>
            <a:r>
              <a:rPr lang="en-US" sz="2700" b="1" dirty="0">
                <a:solidFill>
                  <a:schemeClr val="accent3">
                    <a:lumMod val="75000"/>
                  </a:schemeClr>
                </a:solidFill>
                <a:latin typeface="Calibri" panose="020F0502020204030204" pitchFamily="34" charset="0"/>
                <a:cs typeface="Calibri" panose="020F0502020204030204" pitchFamily="34" charset="0"/>
              </a:rPr>
              <a:t>J.SAI VAMSHI               2110030296</a:t>
            </a:r>
          </a:p>
          <a:p>
            <a:r>
              <a:rPr lang="en-US" sz="2700" b="1" dirty="0">
                <a:solidFill>
                  <a:schemeClr val="accent3">
                    <a:lumMod val="75000"/>
                  </a:schemeClr>
                </a:solidFill>
                <a:latin typeface="Calibri" panose="020F0502020204030204" pitchFamily="34" charset="0"/>
                <a:cs typeface="Calibri" panose="020F0502020204030204" pitchFamily="34" charset="0"/>
              </a:rPr>
              <a:t>ROHITH REDDY          2110030201</a:t>
            </a:r>
          </a:p>
          <a:p>
            <a:r>
              <a:rPr lang="en-US" sz="2700" b="1" dirty="0">
                <a:solidFill>
                  <a:schemeClr val="accent3">
                    <a:lumMod val="75000"/>
                  </a:schemeClr>
                </a:solidFill>
                <a:latin typeface="Calibri" panose="020F0502020204030204" pitchFamily="34" charset="0"/>
                <a:cs typeface="Calibri" panose="020F0502020204030204" pitchFamily="34" charset="0"/>
              </a:rPr>
              <a:t>G.SRIRAG                      2110039472</a:t>
            </a:r>
            <a:endParaRPr lang="en-IN" sz="2700" b="1" dirty="0">
              <a:solidFill>
                <a:schemeClr val="accent3">
                  <a:lumMod val="75000"/>
                </a:schemeClr>
              </a:solidFill>
              <a:latin typeface="Calibri" panose="020F0502020204030204" pitchFamily="34" charset="0"/>
              <a:cs typeface="Calibri" panose="020F0502020204030204" pitchFamily="34" charset="0"/>
            </a:endParaRPr>
          </a:p>
          <a:p>
            <a:r>
              <a:rPr lang="en-IN" sz="2700" b="1" dirty="0">
                <a:solidFill>
                  <a:schemeClr val="accent3">
                    <a:lumMod val="75000"/>
                  </a:schemeClr>
                </a:solidFill>
                <a:latin typeface="Calibri" panose="020F0502020204030204" pitchFamily="34" charset="0"/>
                <a:cs typeface="Calibri" panose="020F0502020204030204" pitchFamily="34" charset="0"/>
              </a:rPr>
              <a:t>Under the guidance of </a:t>
            </a:r>
          </a:p>
          <a:p>
            <a:r>
              <a:rPr lang="en-US" sz="2700" b="1" dirty="0" smtClean="0">
                <a:solidFill>
                  <a:schemeClr val="accent3">
                    <a:lumMod val="75000"/>
                  </a:schemeClr>
                </a:solidFill>
                <a:latin typeface="Calibri" panose="020F0502020204030204" pitchFamily="34" charset="0"/>
                <a:cs typeface="Calibri" panose="020F0502020204030204" pitchFamily="34" charset="0"/>
              </a:rPr>
              <a:t>Mr. </a:t>
            </a:r>
            <a:r>
              <a:rPr lang="en-US" sz="2700" b="1" dirty="0" err="1" smtClean="0">
                <a:solidFill>
                  <a:schemeClr val="accent3">
                    <a:lumMod val="75000"/>
                  </a:schemeClr>
                </a:solidFill>
                <a:latin typeface="Calibri" panose="020F0502020204030204" pitchFamily="34" charset="0"/>
                <a:cs typeface="Calibri" panose="020F0502020204030204" pitchFamily="34" charset="0"/>
              </a:rPr>
              <a:t>Sumit</a:t>
            </a:r>
            <a:r>
              <a:rPr lang="en-US" sz="2700" b="1" dirty="0" smtClean="0">
                <a:solidFill>
                  <a:schemeClr val="accent3">
                    <a:lumMod val="75000"/>
                  </a:schemeClr>
                </a:solidFill>
                <a:latin typeface="Calibri" panose="020F0502020204030204" pitchFamily="34" charset="0"/>
                <a:cs typeface="Calibri" panose="020F0502020204030204" pitchFamily="34" charset="0"/>
              </a:rPr>
              <a:t> </a:t>
            </a:r>
            <a:r>
              <a:rPr lang="en-US" sz="2700" b="1" dirty="0" err="1" smtClean="0">
                <a:solidFill>
                  <a:schemeClr val="accent3">
                    <a:lumMod val="75000"/>
                  </a:schemeClr>
                </a:solidFill>
                <a:latin typeface="Calibri" panose="020F0502020204030204" pitchFamily="34" charset="0"/>
                <a:cs typeface="Calibri" panose="020F0502020204030204" pitchFamily="34" charset="0"/>
              </a:rPr>
              <a:t>Hazra</a:t>
            </a:r>
            <a:endParaRPr lang="en-IN" sz="2700" b="1" dirty="0">
              <a:solidFill>
                <a:schemeClr val="accent3">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normAutofit fontScale="90000"/>
          </a:bodyPr>
          <a:lstStyle/>
          <a:p>
            <a:r>
              <a:rPr lang="en-IN" dirty="0">
                <a:solidFill>
                  <a:schemeClr val="accent2">
                    <a:lumMod val="50000"/>
                  </a:schemeClr>
                </a:solidFill>
              </a:rPr>
              <a:t>Division of work among the group members</a:t>
            </a: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p:txBody>
          <a:bodyPr/>
          <a:lstStyle/>
          <a:p>
            <a:pPr marL="0" indent="0">
              <a:buNone/>
            </a:pPr>
            <a:r>
              <a:rPr lang="en-US" sz="1800" dirty="0">
                <a:latin typeface="Calibri" panose="020F0502020204030204" pitchFamily="34" charset="0"/>
                <a:cs typeface="Calibri" panose="020F0502020204030204" pitchFamily="34" charset="0"/>
              </a:rPr>
              <a:t>B.JAYA SAI REDDY     </a:t>
            </a:r>
            <a:r>
              <a:rPr lang="en-US" sz="1800" dirty="0" smtClean="0">
                <a:latin typeface="Calibri" panose="020F0502020204030204" pitchFamily="34" charset="0"/>
                <a:cs typeface="Calibri" panose="020F0502020204030204" pitchFamily="34" charset="0"/>
              </a:rPr>
              <a:t>  2110030091 – prepared class diagram</a:t>
            </a: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J.SAI VAMSHI               </a:t>
            </a:r>
            <a:r>
              <a:rPr lang="en-US" sz="1800" dirty="0" smtClean="0">
                <a:latin typeface="Calibri" panose="020F0502020204030204" pitchFamily="34" charset="0"/>
                <a:cs typeface="Calibri" panose="020F0502020204030204" pitchFamily="34" charset="0"/>
              </a:rPr>
              <a:t>2110030296 – Prepared PPT</a:t>
            </a:r>
          </a:p>
          <a:p>
            <a:pPr marL="0" indent="0">
              <a:buNone/>
            </a:pPr>
            <a:r>
              <a:rPr lang="en-US" sz="1800" dirty="0" smtClean="0">
                <a:latin typeface="Calibri" panose="020F0502020204030204" pitchFamily="34" charset="0"/>
                <a:cs typeface="Calibri" panose="020F0502020204030204" pitchFamily="34" charset="0"/>
              </a:rPr>
              <a:t>ROHITH </a:t>
            </a:r>
            <a:r>
              <a:rPr lang="en-US" sz="1800" dirty="0">
                <a:latin typeface="Calibri" panose="020F0502020204030204" pitchFamily="34" charset="0"/>
                <a:cs typeface="Calibri" panose="020F0502020204030204" pitchFamily="34" charset="0"/>
              </a:rPr>
              <a:t>REDDY       </a:t>
            </a:r>
            <a:r>
              <a:rPr lang="en-US" sz="1800" dirty="0" smtClean="0">
                <a:latin typeface="Calibri" panose="020F0502020204030204" pitchFamily="34" charset="0"/>
                <a:cs typeface="Calibri" panose="020F0502020204030204" pitchFamily="34" charset="0"/>
              </a:rPr>
              <a:t>     2110030201 – ER diagram</a:t>
            </a:r>
            <a:endParaRPr lang="en-US" sz="1800" dirty="0">
              <a:latin typeface="Calibri" panose="020F0502020204030204" pitchFamily="34" charset="0"/>
              <a:cs typeface="Calibri" panose="020F0502020204030204" pitchFamily="34" charset="0"/>
            </a:endParaRPr>
          </a:p>
          <a:p>
            <a:pPr marL="0" indent="0">
              <a:buNone/>
            </a:pPr>
            <a:r>
              <a:rPr lang="en-US" sz="1800" dirty="0" smtClean="0">
                <a:latin typeface="Calibri" panose="020F0502020204030204" pitchFamily="34" charset="0"/>
                <a:cs typeface="Calibri" panose="020F0502020204030204" pitchFamily="34" charset="0"/>
              </a:rPr>
              <a:t>G.SRIRAG                      2110039472 – Gathered information about project </a:t>
            </a:r>
            <a:endParaRPr lang="en-IN" sz="1800"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47713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nk brush vector lettering. Thank you modern phrase handwritten vector calligraphy with swooshes. Thank you ink brush vector lettering. Thank you modern phrase handwritten vector calligraphy with swooshes. Black paint lettering isolated on white background. Postcard, greeting card, t shirt print. thank you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99410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737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a:xfrm>
            <a:off x="1295401" y="876624"/>
            <a:ext cx="9601196" cy="1303867"/>
          </a:xfrm>
        </p:spPr>
        <p:txBody>
          <a:bodyPr/>
          <a:lstStyle/>
          <a:p>
            <a:r>
              <a:rPr lang="en-IN" dirty="0">
                <a:solidFill>
                  <a:schemeClr val="accent2">
                    <a:lumMod val="50000"/>
                  </a:schemeClr>
                </a:solidFill>
              </a:rPr>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p:txBody>
          <a:bodyPr>
            <a:normAutofit/>
          </a:bodyPr>
          <a:lstStyle/>
          <a:p>
            <a:pPr marL="0" indent="0" algn="just">
              <a:buNone/>
            </a:pPr>
            <a:r>
              <a:rPr lang="en-US" sz="2000" dirty="0">
                <a:latin typeface="Calibri" panose="020F0502020204030204" pitchFamily="34" charset="0"/>
                <a:cs typeface="Calibri" panose="020F0502020204030204" pitchFamily="34" charset="0"/>
              </a:rPr>
              <a:t>Food is a basic need which people consume every day. Aside, from homemade food, a lot of people are also fond of eating foods from restaurants. People usually go to their favorite restaurants to dine but this method is not convenient at all times due to physical barriers and time constraints. Purchasing foods outside home is hard for busy people and for those who are too lazy to go out. For catering services, the manual process is to reserve for it personally. Those who wish to avail for catering services would personally book reservation which requires a lot of effort and time. It is what the people and restaurant owner’s need is a platform where food ordering transaction is convenient and easy.</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r>
              <a:rPr lang="en-IN" dirty="0">
                <a:solidFill>
                  <a:schemeClr val="accent2">
                    <a:lumMod val="50000"/>
                  </a:schemeClr>
                </a:solidFill>
              </a:rPr>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p:txBody>
          <a:bodyPr>
            <a:normAutofit/>
          </a:bodyPr>
          <a:lstStyle/>
          <a:p>
            <a:pPr marL="0" indent="0" algn="just">
              <a:buNone/>
            </a:pPr>
            <a:r>
              <a:rPr lang="en-US" sz="2000" dirty="0">
                <a:latin typeface="Calibri" panose="020F0502020204030204" pitchFamily="34" charset="0"/>
                <a:cs typeface="Calibri" panose="020F0502020204030204" pitchFamily="34" charset="0"/>
              </a:rPr>
              <a:t>The proposed solution for the above mentioned problems is the food order and catering services system which will make food transaction go online. The system will be used by two sides, the customers and the restaurant personnel who is in-charge for the customer’s order. The customer can browse and order for food online. Reservation and booking of catering services is also available in the system. The system is easy to use and convenient for customers. This will improve the existing manual system of ordering for food.</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p:txBody>
          <a:bodyPr/>
          <a:lstStyle/>
          <a:p>
            <a:r>
              <a:rPr lang="en-IN" dirty="0">
                <a:solidFill>
                  <a:schemeClr val="accent2">
                    <a:lumMod val="50000"/>
                  </a:schemeClr>
                </a:solidFill>
              </a:rPr>
              <a:t>Data Structures needed</a:t>
            </a:r>
          </a:p>
        </p:txBody>
      </p:sp>
      <p:sp>
        <p:nvSpPr>
          <p:cNvPr id="3" name="Content Placeholder 2">
            <a:extLst>
              <a:ext uri="{FF2B5EF4-FFF2-40B4-BE49-F238E27FC236}">
                <a16:creationId xmlns:a16="http://schemas.microsoft.com/office/drawing/2014/main" id="{9F916CAF-A315-4FBB-AF10-D90D4319CD49}"/>
              </a:ext>
            </a:extLst>
          </p:cNvPr>
          <p:cNvSpPr>
            <a:spLocks noGrp="1"/>
          </p:cNvSpPr>
          <p:nvPr>
            <p:ph idx="1"/>
          </p:nvPr>
        </p:nvSpPr>
        <p:spPr/>
        <p:txBody>
          <a:bodyPr/>
          <a:lstStyle/>
          <a:p>
            <a:pPr marL="0" indent="0">
              <a:buNone/>
            </a:pPr>
            <a:r>
              <a:rPr lang="en-US" sz="2000" dirty="0">
                <a:latin typeface="Calibri" panose="020F0502020204030204" pitchFamily="34" charset="0"/>
                <a:cs typeface="Calibri" panose="020F0502020204030204" pitchFamily="34" charset="0"/>
              </a:rPr>
              <a:t>Database is responsible for storing the data in well-defined manner.</a:t>
            </a:r>
          </a:p>
          <a:p>
            <a:pPr marL="0" indent="0">
              <a:buNone/>
            </a:pPr>
            <a:r>
              <a:rPr lang="en-US" sz="2000" dirty="0">
                <a:latin typeface="Calibri" panose="020F0502020204030204" pitchFamily="34" charset="0"/>
                <a:cs typeface="Calibri" panose="020F0502020204030204" pitchFamily="34" charset="0"/>
              </a:rPr>
              <a:t>The required tools for this project are:</a:t>
            </a:r>
          </a:p>
          <a:p>
            <a:pPr>
              <a:buFont typeface="Wingdings" panose="05000000000000000000" pitchFamily="2" charset="2"/>
              <a:buChar char="§"/>
            </a:pPr>
            <a:r>
              <a:rPr lang="en-US" sz="2000" dirty="0" smtClean="0">
                <a:latin typeface="Calibri" panose="020F0502020204030204" pitchFamily="34" charset="0"/>
                <a:cs typeface="Calibri" panose="020F0502020204030204" pitchFamily="34" charset="0"/>
              </a:rPr>
              <a:t>MySQL</a:t>
            </a:r>
          </a:p>
          <a:p>
            <a:pPr>
              <a:buFont typeface="Wingdings" panose="05000000000000000000" pitchFamily="2" charset="2"/>
              <a:buChar char="§"/>
            </a:pPr>
            <a:r>
              <a:rPr lang="en-US" sz="2000" dirty="0" err="1" smtClean="0">
                <a:latin typeface="Calibri" panose="020F0502020204030204" pitchFamily="34" charset="0"/>
                <a:cs typeface="Calibri" panose="020F0502020204030204" pitchFamily="34" charset="0"/>
              </a:rPr>
              <a:t>StarUML</a:t>
            </a:r>
            <a:endParaRPr lang="en-US" sz="2000" dirty="0" smtClean="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000" dirty="0" err="1" smtClean="0">
                <a:latin typeface="Calibri" panose="020F0502020204030204" pitchFamily="34" charset="0"/>
                <a:cs typeface="Calibri" panose="020F0502020204030204" pitchFamily="34" charset="0"/>
              </a:rPr>
              <a:t>Pycharm</a:t>
            </a:r>
            <a:endParaRPr lang="en-US" sz="2000" dirty="0" smtClean="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000" smtClean="0">
                <a:latin typeface="Calibri" panose="020F0502020204030204" pitchFamily="34" charset="0"/>
                <a:cs typeface="Calibri" panose="020F0502020204030204" pitchFamily="34" charset="0"/>
              </a:rPr>
              <a:t>PythonTkinter</a:t>
            </a:r>
            <a:endParaRPr lang="en-US" sz="2000" dirty="0" smtClean="0">
              <a:latin typeface="Calibri" panose="020F0502020204030204" pitchFamily="34" charset="0"/>
              <a:cs typeface="Calibri" panose="020F0502020204030204" pitchFamily="34" charset="0"/>
            </a:endParaRPr>
          </a:p>
          <a:p>
            <a:pPr marL="0" indent="0">
              <a:buNone/>
            </a:pPr>
            <a:endParaRPr lang="en-US" sz="2000" dirty="0" smtClean="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1079686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a:xfrm>
            <a:off x="1119556" y="568161"/>
            <a:ext cx="9601196" cy="1303867"/>
          </a:xfrm>
        </p:spPr>
        <p:txBody>
          <a:bodyPr/>
          <a:lstStyle/>
          <a:p>
            <a:r>
              <a:rPr lang="en-IN" dirty="0" err="1">
                <a:solidFill>
                  <a:schemeClr val="accent2">
                    <a:lumMod val="50000"/>
                  </a:schemeClr>
                </a:solidFill>
              </a:rPr>
              <a:t>Github</a:t>
            </a:r>
            <a:r>
              <a:rPr lang="en-IN" dirty="0">
                <a:solidFill>
                  <a:schemeClr val="accent2">
                    <a:lumMod val="50000"/>
                  </a:schemeClr>
                </a:solidFill>
              </a:rPr>
              <a:t> setup</a:t>
            </a:r>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1589310" y="1586331"/>
            <a:ext cx="3930779" cy="1952626"/>
          </a:xfrm>
        </p:spPr>
      </p:pic>
      <p:pic>
        <p:nvPicPr>
          <p:cNvPr id="5" name="Picture 4"/>
          <p:cNvPicPr>
            <a:picLocks noChangeAspect="1"/>
          </p:cNvPicPr>
          <p:nvPr/>
        </p:nvPicPr>
        <p:blipFill>
          <a:blip r:embed="rId3"/>
          <a:stretch>
            <a:fillRect/>
          </a:stretch>
        </p:blipFill>
        <p:spPr>
          <a:xfrm>
            <a:off x="6722761" y="1586331"/>
            <a:ext cx="3930779" cy="1952626"/>
          </a:xfrm>
          <a:prstGeom prst="rect">
            <a:avLst/>
          </a:prstGeom>
        </p:spPr>
      </p:pic>
      <p:pic>
        <p:nvPicPr>
          <p:cNvPr id="6" name="Picture 5"/>
          <p:cNvPicPr>
            <a:picLocks noChangeAspect="1"/>
          </p:cNvPicPr>
          <p:nvPr/>
        </p:nvPicPr>
        <p:blipFill>
          <a:blip r:embed="rId4"/>
          <a:stretch>
            <a:fillRect/>
          </a:stretch>
        </p:blipFill>
        <p:spPr>
          <a:xfrm>
            <a:off x="1589310" y="3902446"/>
            <a:ext cx="3930779" cy="2161607"/>
          </a:xfrm>
          <a:prstGeom prst="rect">
            <a:avLst/>
          </a:prstGeom>
        </p:spPr>
      </p:pic>
      <p:pic>
        <p:nvPicPr>
          <p:cNvPr id="3" name="Picture 2"/>
          <p:cNvPicPr>
            <a:picLocks noChangeAspect="1"/>
          </p:cNvPicPr>
          <p:nvPr/>
        </p:nvPicPr>
        <p:blipFill>
          <a:blip r:embed="rId5"/>
          <a:stretch>
            <a:fillRect/>
          </a:stretch>
        </p:blipFill>
        <p:spPr>
          <a:xfrm>
            <a:off x="6814200" y="3902446"/>
            <a:ext cx="3839339" cy="2169251"/>
          </a:xfrm>
          <a:prstGeom prst="rect">
            <a:avLst/>
          </a:prstGeom>
        </p:spPr>
      </p:pic>
    </p:spTree>
    <p:extLst>
      <p:ext uri="{BB962C8B-B14F-4D97-AF65-F5344CB8AC3E}">
        <p14:creationId xmlns:p14="http://schemas.microsoft.com/office/powerpoint/2010/main" val="520040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798B49-5C31-365B-65A0-6F092A702A36}"/>
              </a:ext>
            </a:extLst>
          </p:cNvPr>
          <p:cNvSpPr/>
          <p:nvPr/>
        </p:nvSpPr>
        <p:spPr>
          <a:xfrm>
            <a:off x="3725944" y="603315"/>
            <a:ext cx="4740112" cy="6315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n w="0"/>
                <a:solidFill>
                  <a:sysClr val="windowText" lastClr="000000"/>
                </a:solidFill>
                <a:effectLst>
                  <a:outerShdw blurRad="38100" dist="19050" dir="2700000" algn="tl" rotWithShape="0">
                    <a:schemeClr val="dk1">
                      <a:alpha val="40000"/>
                    </a:schemeClr>
                  </a:outerShdw>
                </a:effectLst>
              </a:rPr>
              <a:t>CLASS DIAGRAM</a:t>
            </a:r>
          </a:p>
        </p:txBody>
      </p:sp>
      <p:pic>
        <p:nvPicPr>
          <p:cNvPr id="6" name="Picture 5">
            <a:extLst>
              <a:ext uri="{FF2B5EF4-FFF2-40B4-BE49-F238E27FC236}">
                <a16:creationId xmlns:a16="http://schemas.microsoft.com/office/drawing/2014/main" id="{D7BDF7D9-9249-2F58-CB24-30255868EBD0}"/>
              </a:ext>
            </a:extLst>
          </p:cNvPr>
          <p:cNvPicPr>
            <a:picLocks noChangeAspect="1"/>
          </p:cNvPicPr>
          <p:nvPr/>
        </p:nvPicPr>
        <p:blipFill rotWithShape="1">
          <a:blip r:embed="rId2"/>
          <a:srcRect l="23649" t="13104" r="26677" b="10098"/>
          <a:stretch/>
        </p:blipFill>
        <p:spPr>
          <a:xfrm>
            <a:off x="3195687" y="1234912"/>
            <a:ext cx="5995447" cy="5019774"/>
          </a:xfrm>
          <a:prstGeom prst="rect">
            <a:avLst/>
          </a:prstGeom>
        </p:spPr>
      </p:pic>
    </p:spTree>
    <p:extLst>
      <p:ext uri="{BB962C8B-B14F-4D97-AF65-F5344CB8AC3E}">
        <p14:creationId xmlns:p14="http://schemas.microsoft.com/office/powerpoint/2010/main" val="28915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610263-E07B-5910-35E6-12CEBA6AFE43}"/>
              </a:ext>
            </a:extLst>
          </p:cNvPr>
          <p:cNvSpPr/>
          <p:nvPr/>
        </p:nvSpPr>
        <p:spPr>
          <a:xfrm>
            <a:off x="3725944" y="603315"/>
            <a:ext cx="4740112" cy="6315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n w="0"/>
                <a:solidFill>
                  <a:sysClr val="windowText" lastClr="000000"/>
                </a:solidFill>
                <a:effectLst>
                  <a:outerShdw blurRad="38100" dist="19050" dir="2700000" algn="tl" rotWithShape="0">
                    <a:schemeClr val="dk1">
                      <a:alpha val="40000"/>
                    </a:schemeClr>
                  </a:outerShdw>
                </a:effectLst>
              </a:rPr>
              <a:t>USE CASE DIAGRAM</a:t>
            </a:r>
          </a:p>
        </p:txBody>
      </p:sp>
      <p:pic>
        <p:nvPicPr>
          <p:cNvPr id="4" name="Picture 3">
            <a:extLst>
              <a:ext uri="{FF2B5EF4-FFF2-40B4-BE49-F238E27FC236}">
                <a16:creationId xmlns:a16="http://schemas.microsoft.com/office/drawing/2014/main" id="{0709D8B9-2374-9787-C6D1-74DB95A303F0}"/>
              </a:ext>
            </a:extLst>
          </p:cNvPr>
          <p:cNvPicPr>
            <a:picLocks noChangeAspect="1"/>
          </p:cNvPicPr>
          <p:nvPr/>
        </p:nvPicPr>
        <p:blipFill rotWithShape="1">
          <a:blip r:embed="rId2"/>
          <a:srcRect l="10816" t="9737" r="29688" b="11412"/>
          <a:stretch/>
        </p:blipFill>
        <p:spPr>
          <a:xfrm>
            <a:off x="3044858" y="1451728"/>
            <a:ext cx="6325385" cy="4477732"/>
          </a:xfrm>
          <a:prstGeom prst="rect">
            <a:avLst/>
          </a:prstGeom>
        </p:spPr>
      </p:pic>
    </p:spTree>
    <p:extLst>
      <p:ext uri="{BB962C8B-B14F-4D97-AF65-F5344CB8AC3E}">
        <p14:creationId xmlns:p14="http://schemas.microsoft.com/office/powerpoint/2010/main" val="882554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C1CB57-537A-D427-AB6A-A52E0935DFC1}"/>
              </a:ext>
            </a:extLst>
          </p:cNvPr>
          <p:cNvSpPr/>
          <p:nvPr/>
        </p:nvSpPr>
        <p:spPr>
          <a:xfrm>
            <a:off x="3725944" y="603315"/>
            <a:ext cx="4740112" cy="6315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n w="0"/>
                <a:solidFill>
                  <a:sysClr val="windowText" lastClr="000000"/>
                </a:solidFill>
                <a:effectLst>
                  <a:outerShdw blurRad="38100" dist="19050" dir="2700000" algn="tl" rotWithShape="0">
                    <a:schemeClr val="dk1">
                      <a:alpha val="40000"/>
                    </a:schemeClr>
                  </a:outerShdw>
                </a:effectLst>
              </a:rPr>
              <a:t>ER DIGRAM</a:t>
            </a:r>
          </a:p>
        </p:txBody>
      </p:sp>
      <p:pic>
        <p:nvPicPr>
          <p:cNvPr id="4" name="Picture 3">
            <a:extLst>
              <a:ext uri="{FF2B5EF4-FFF2-40B4-BE49-F238E27FC236}">
                <a16:creationId xmlns:a16="http://schemas.microsoft.com/office/drawing/2014/main" id="{6031B9D2-9FB1-8C13-15C3-A39406E70C86}"/>
              </a:ext>
            </a:extLst>
          </p:cNvPr>
          <p:cNvPicPr>
            <a:picLocks noChangeAspect="1"/>
          </p:cNvPicPr>
          <p:nvPr/>
        </p:nvPicPr>
        <p:blipFill rotWithShape="1">
          <a:blip r:embed="rId2"/>
          <a:srcRect l="8380" t="12808" r="32379" b="12284"/>
          <a:stretch/>
        </p:blipFill>
        <p:spPr>
          <a:xfrm>
            <a:off x="2460396" y="1414022"/>
            <a:ext cx="7315200" cy="4840664"/>
          </a:xfrm>
          <a:prstGeom prst="rect">
            <a:avLst/>
          </a:prstGeom>
        </p:spPr>
      </p:pic>
    </p:spTree>
    <p:extLst>
      <p:ext uri="{BB962C8B-B14F-4D97-AF65-F5344CB8AC3E}">
        <p14:creationId xmlns:p14="http://schemas.microsoft.com/office/powerpoint/2010/main" val="115092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BE2EEE-2274-DFD3-EBDA-CEC509AB10D8}"/>
              </a:ext>
            </a:extLst>
          </p:cNvPr>
          <p:cNvSpPr/>
          <p:nvPr/>
        </p:nvSpPr>
        <p:spPr>
          <a:xfrm>
            <a:off x="3725944" y="603315"/>
            <a:ext cx="4740112" cy="6315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n w="0"/>
                <a:solidFill>
                  <a:sysClr val="windowText" lastClr="000000"/>
                </a:solidFill>
                <a:effectLst>
                  <a:outerShdw blurRad="38100" dist="19050" dir="2700000" algn="tl" rotWithShape="0">
                    <a:schemeClr val="dk1">
                      <a:alpha val="40000"/>
                    </a:schemeClr>
                  </a:outerShdw>
                </a:effectLst>
              </a:rPr>
              <a:t>SEQUENCE DIAGRAM</a:t>
            </a:r>
          </a:p>
        </p:txBody>
      </p:sp>
      <p:pic>
        <p:nvPicPr>
          <p:cNvPr id="4" name="Picture 3">
            <a:extLst>
              <a:ext uri="{FF2B5EF4-FFF2-40B4-BE49-F238E27FC236}">
                <a16:creationId xmlns:a16="http://schemas.microsoft.com/office/drawing/2014/main" id="{69B9D8EB-E80C-B66F-1BAB-E78BCFFB9962}"/>
              </a:ext>
            </a:extLst>
          </p:cNvPr>
          <p:cNvPicPr>
            <a:picLocks noChangeAspect="1"/>
          </p:cNvPicPr>
          <p:nvPr/>
        </p:nvPicPr>
        <p:blipFill rotWithShape="1">
          <a:blip r:embed="rId2"/>
          <a:srcRect l="24036" t="10012" r="28319" b="5975"/>
          <a:stretch/>
        </p:blipFill>
        <p:spPr>
          <a:xfrm>
            <a:off x="3252247" y="1338606"/>
            <a:ext cx="6353665" cy="4845378"/>
          </a:xfrm>
          <a:prstGeom prst="rect">
            <a:avLst/>
          </a:prstGeom>
        </p:spPr>
      </p:pic>
    </p:spTree>
    <p:extLst>
      <p:ext uri="{BB962C8B-B14F-4D97-AF65-F5344CB8AC3E}">
        <p14:creationId xmlns:p14="http://schemas.microsoft.com/office/powerpoint/2010/main" val="42106244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760</TotalTime>
  <Words>329</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Garamond</vt:lpstr>
      <vt:lpstr>Times New Roman</vt:lpstr>
      <vt:lpstr>Wingdings</vt:lpstr>
      <vt:lpstr>Organic</vt:lpstr>
      <vt:lpstr>Database Management Systems CATERING RESERVING AND ORDERING SYSTEM</vt:lpstr>
      <vt:lpstr>Problem statement and domain</vt:lpstr>
      <vt:lpstr>Existing solutions/ Naïve solutions</vt:lpstr>
      <vt:lpstr>Data Structures needed</vt:lpstr>
      <vt:lpstr>Github setup</vt:lpstr>
      <vt:lpstr>PowerPoint Presentation</vt:lpstr>
      <vt:lpstr>PowerPoint Presentation</vt:lpstr>
      <vt:lpstr>PowerPoint Presentation</vt:lpstr>
      <vt:lpstr>PowerPoint Presentation</vt:lpstr>
      <vt:lpstr>Division of work among the 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Lenovo</cp:lastModifiedBy>
  <cp:revision>10</cp:revision>
  <dcterms:created xsi:type="dcterms:W3CDTF">2022-02-18T09:01:51Z</dcterms:created>
  <dcterms:modified xsi:type="dcterms:W3CDTF">2022-08-08T02:59:17Z</dcterms:modified>
</cp:coreProperties>
</file>