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3" r:id="rId1"/>
  </p:sldMasterIdLst>
  <p:sldIdLst>
    <p:sldId id="257" r:id="rId2"/>
    <p:sldId id="258" r:id="rId3"/>
    <p:sldId id="259" r:id="rId4"/>
    <p:sldId id="260" r:id="rId5"/>
    <p:sldId id="261" r:id="rId6"/>
    <p:sldId id="262" r:id="rId7"/>
    <p:sldId id="263" r:id="rId8"/>
    <p:sldId id="264" r:id="rId9"/>
    <p:sldId id="265" r:id="rId10"/>
    <p:sldId id="266" r:id="rId11"/>
    <p:sldId id="277" r:id="rId12"/>
    <p:sldId id="267" r:id="rId13"/>
    <p:sldId id="268" r:id="rId14"/>
    <p:sldId id="269" r:id="rId15"/>
    <p:sldId id="278" r:id="rId16"/>
    <p:sldId id="279"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B31829-D9D4-D56C-2F54-7EEBFE737D83}" name="Madhu katam" initials="Mk" userId="c9900460495e103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E4045"/>
    <a:srgbClr val="6B605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86" autoAdjust="0"/>
    <p:restoredTop sz="94660"/>
  </p:normalViewPr>
  <p:slideViewPr>
    <p:cSldViewPr snapToGrid="0">
      <p:cViewPr varScale="1">
        <p:scale>
          <a:sx n="94" d="100"/>
          <a:sy n="94" d="100"/>
        </p:scale>
        <p:origin x="-91" y="-18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8/10/relationships/authors" Targe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8994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7657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9163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95468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6966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6887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05909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49005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1557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381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6052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2573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7395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1850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3752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3650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3509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54087551"/>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9111A3-CF3C-34F6-DD64-EB847844716E}"/>
              </a:ext>
            </a:extLst>
          </p:cNvPr>
          <p:cNvSpPr txBox="1"/>
          <p:nvPr/>
        </p:nvSpPr>
        <p:spPr>
          <a:xfrm>
            <a:off x="828869" y="1861287"/>
            <a:ext cx="9171992" cy="2554545"/>
          </a:xfrm>
          <a:prstGeom prst="rect">
            <a:avLst/>
          </a:prstGeom>
          <a:noFill/>
        </p:spPr>
        <p:txBody>
          <a:bodyPr wrap="square" rtlCol="0">
            <a:spAutoFit/>
          </a:bodyPr>
          <a:lstStyle/>
          <a:p>
            <a:r>
              <a:rPr lang="en-US" b="1" dirty="0">
                <a:solidFill>
                  <a:schemeClr val="accent6">
                    <a:lumMod val="75000"/>
                  </a:schemeClr>
                </a:solidFill>
              </a:rPr>
              <a:t>NAME</a:t>
            </a:r>
            <a:r>
              <a:rPr lang="en-US" b="1" dirty="0">
                <a:solidFill>
                  <a:schemeClr val="accent6">
                    <a:lumMod val="50000"/>
                  </a:schemeClr>
                </a:solidFill>
              </a:rPr>
              <a:t> </a:t>
            </a:r>
            <a:r>
              <a:rPr lang="en-US" b="1" dirty="0">
                <a:solidFill>
                  <a:srgbClr val="5E4045"/>
                </a:solidFill>
              </a:rPr>
              <a:t>                            :</a:t>
            </a:r>
            <a:r>
              <a:rPr lang="en-US" dirty="0">
                <a:solidFill>
                  <a:srgbClr val="5E4045"/>
                </a:solidFill>
              </a:rPr>
              <a:t>    </a:t>
            </a:r>
            <a:r>
              <a:rPr lang="en-GB" dirty="0" smtClean="0">
                <a:solidFill>
                  <a:schemeClr val="accent5">
                    <a:lumMod val="75000"/>
                  </a:schemeClr>
                </a:solidFill>
              </a:rPr>
              <a:t>JALASUTRAM SAIVANI</a:t>
            </a:r>
            <a:endParaRPr lang="en-US" dirty="0">
              <a:solidFill>
                <a:schemeClr val="accent5">
                  <a:lumMod val="75000"/>
                </a:schemeClr>
              </a:solidFill>
            </a:endParaRPr>
          </a:p>
          <a:p>
            <a:r>
              <a:rPr lang="en-US" b="1" dirty="0">
                <a:solidFill>
                  <a:schemeClr val="accent6">
                    <a:lumMod val="75000"/>
                  </a:schemeClr>
                </a:solidFill>
              </a:rPr>
              <a:t>EMAIL ID                         </a:t>
            </a:r>
            <a:r>
              <a:rPr lang="en-US" b="1">
                <a:solidFill>
                  <a:schemeClr val="accent6">
                    <a:lumMod val="75000"/>
                  </a:schemeClr>
                </a:solidFill>
              </a:rPr>
              <a:t>: </a:t>
            </a:r>
            <a:r>
              <a:rPr lang="en-US" b="1" smtClean="0">
                <a:solidFill>
                  <a:schemeClr val="accent6">
                    <a:lumMod val="75000"/>
                  </a:schemeClr>
                </a:solidFill>
              </a:rPr>
              <a:t>   </a:t>
            </a:r>
            <a:r>
              <a:rPr lang="en-US" b="1" smtClean="0">
                <a:solidFill>
                  <a:schemeClr val="accent6">
                    <a:lumMod val="75000"/>
                  </a:schemeClr>
                </a:solidFill>
              </a:rPr>
              <a:t>jalasutramsaivani@gmail.com</a:t>
            </a:r>
            <a:endParaRPr lang="en-US" dirty="0">
              <a:solidFill>
                <a:schemeClr val="accent5">
                  <a:lumMod val="75000"/>
                </a:schemeClr>
              </a:solidFill>
            </a:endParaRPr>
          </a:p>
          <a:p>
            <a:r>
              <a:rPr lang="en-US" b="1" dirty="0">
                <a:solidFill>
                  <a:schemeClr val="accent6">
                    <a:lumMod val="75000"/>
                  </a:schemeClr>
                </a:solidFill>
              </a:rPr>
              <a:t>COLLEGE NAME            </a:t>
            </a:r>
            <a:r>
              <a:rPr lang="en-US" dirty="0">
                <a:solidFill>
                  <a:schemeClr val="accent6">
                    <a:lumMod val="75000"/>
                  </a:schemeClr>
                </a:solidFill>
              </a:rPr>
              <a:t>:    </a:t>
            </a:r>
            <a:r>
              <a:rPr lang="en-US" dirty="0" smtClean="0">
                <a:solidFill>
                  <a:schemeClr val="accent6">
                    <a:lumMod val="75000"/>
                  </a:schemeClr>
                </a:solidFill>
              </a:rPr>
              <a:t>Universal College of Engineering and Technology</a:t>
            </a:r>
            <a:endParaRPr lang="en-US" dirty="0">
              <a:solidFill>
                <a:schemeClr val="accent5">
                  <a:lumMod val="75000"/>
                </a:schemeClr>
              </a:solidFill>
            </a:endParaRPr>
          </a:p>
          <a:p>
            <a:r>
              <a:rPr lang="en-US" b="1" dirty="0">
                <a:solidFill>
                  <a:schemeClr val="accent6">
                    <a:lumMod val="75000"/>
                  </a:schemeClr>
                </a:solidFill>
              </a:rPr>
              <a:t>ROLL NUMBER                </a:t>
            </a:r>
            <a:r>
              <a:rPr lang="en-US" dirty="0">
                <a:solidFill>
                  <a:schemeClr val="accent6">
                    <a:lumMod val="75000"/>
                  </a:schemeClr>
                </a:solidFill>
              </a:rPr>
              <a:t>:  </a:t>
            </a:r>
            <a:r>
              <a:rPr lang="en-US" dirty="0" smtClean="0">
                <a:solidFill>
                  <a:schemeClr val="accent6">
                    <a:lumMod val="75000"/>
                  </a:schemeClr>
                </a:solidFill>
              </a:rPr>
              <a:t>  20NF1A0426</a:t>
            </a:r>
            <a:endParaRPr lang="en-GB" dirty="0">
              <a:solidFill>
                <a:schemeClr val="accent5">
                  <a:lumMod val="75000"/>
                </a:schemeClr>
              </a:solidFill>
            </a:endParaRPr>
          </a:p>
          <a:p>
            <a:r>
              <a:rPr lang="en-US" b="1" dirty="0">
                <a:solidFill>
                  <a:schemeClr val="accent6">
                    <a:lumMod val="75000"/>
                  </a:schemeClr>
                </a:solidFill>
              </a:rPr>
              <a:t>COLLEGE STATE             </a:t>
            </a:r>
            <a:r>
              <a:rPr lang="en-US" dirty="0">
                <a:solidFill>
                  <a:schemeClr val="accent6">
                    <a:lumMod val="75000"/>
                  </a:schemeClr>
                </a:solidFill>
              </a:rPr>
              <a:t>:    </a:t>
            </a:r>
            <a:r>
              <a:rPr lang="en-US" dirty="0">
                <a:solidFill>
                  <a:schemeClr val="accent5">
                    <a:lumMod val="75000"/>
                  </a:schemeClr>
                </a:solidFill>
              </a:rPr>
              <a:t>Andhra Pradesh</a:t>
            </a:r>
          </a:p>
          <a:p>
            <a:r>
              <a:rPr lang="en-US" b="1" dirty="0">
                <a:solidFill>
                  <a:schemeClr val="accent6">
                    <a:lumMod val="75000"/>
                  </a:schemeClr>
                </a:solidFill>
              </a:rPr>
              <a:t>INTERNSHIP DOMAIN    </a:t>
            </a:r>
            <a:r>
              <a:rPr lang="en-US" dirty="0">
                <a:solidFill>
                  <a:schemeClr val="accent6">
                    <a:lumMod val="75000"/>
                  </a:schemeClr>
                </a:solidFill>
              </a:rPr>
              <a:t>:    </a:t>
            </a:r>
            <a:r>
              <a:rPr lang="en-US" dirty="0">
                <a:solidFill>
                  <a:schemeClr val="accent5">
                    <a:lumMod val="75000"/>
                  </a:schemeClr>
                </a:solidFill>
              </a:rPr>
              <a:t>Frontend Development</a:t>
            </a:r>
          </a:p>
          <a:p>
            <a:endParaRPr lang="en-US" sz="1600" dirty="0">
              <a:effectLst>
                <a:outerShdw blurRad="38100" dist="38100" dir="2700000" algn="tl">
                  <a:srgbClr val="000000">
                    <a:alpha val="43137"/>
                  </a:srgbClr>
                </a:outerShdw>
              </a:effectLst>
            </a:endParaRPr>
          </a:p>
          <a:p>
            <a:endParaRPr lang="en-US" dirty="0">
              <a:solidFill>
                <a:schemeClr val="accent1"/>
              </a:solidFill>
            </a:endParaRPr>
          </a:p>
          <a:p>
            <a:r>
              <a:rPr lang="en-US" dirty="0">
                <a:solidFill>
                  <a:schemeClr val="accent6">
                    <a:lumMod val="75000"/>
                  </a:schemeClr>
                </a:solidFill>
              </a:rPr>
              <a:t>START DATE:  </a:t>
            </a:r>
            <a:r>
              <a:rPr lang="en-US" dirty="0">
                <a:solidFill>
                  <a:schemeClr val="accent1"/>
                </a:solidFill>
              </a:rPr>
              <a:t>05-06-23                                                                   </a:t>
            </a:r>
            <a:r>
              <a:rPr lang="en-US" b="1" dirty="0">
                <a:solidFill>
                  <a:schemeClr val="accent6">
                    <a:lumMod val="75000"/>
                  </a:schemeClr>
                </a:solidFill>
              </a:rPr>
              <a:t>END DATE:</a:t>
            </a:r>
            <a:r>
              <a:rPr lang="en-US" dirty="0">
                <a:solidFill>
                  <a:schemeClr val="accent1"/>
                </a:solidFill>
              </a:rPr>
              <a:t>03-07-23</a:t>
            </a:r>
            <a:endParaRPr lang="en-IN" dirty="0">
              <a:solidFill>
                <a:schemeClr val="accent1"/>
              </a:solidFill>
            </a:endParaRPr>
          </a:p>
        </p:txBody>
      </p:sp>
      <p:sp>
        <p:nvSpPr>
          <p:cNvPr id="21506" name="AutoShape 2" descr="blob:https://web.whatsapp.com/2f119d43-7922-4de8-bdcc-21d7611684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ai.jpg"/>
          <p:cNvPicPr>
            <a:picLocks noChangeAspect="1"/>
          </p:cNvPicPr>
          <p:nvPr/>
        </p:nvPicPr>
        <p:blipFill>
          <a:blip r:embed="rId2"/>
          <a:stretch>
            <a:fillRect/>
          </a:stretch>
        </p:blipFill>
        <p:spPr>
          <a:xfrm>
            <a:off x="9354392" y="744467"/>
            <a:ext cx="2362875" cy="2492347"/>
          </a:xfrm>
          <a:prstGeom prst="rect">
            <a:avLst/>
          </a:prstGeom>
        </p:spPr>
      </p:pic>
    </p:spTree>
    <p:extLst>
      <p:ext uri="{BB962C8B-B14F-4D97-AF65-F5344CB8AC3E}">
        <p14:creationId xmlns:p14="http://schemas.microsoft.com/office/powerpoint/2010/main" xmlns="" val="129116947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992466-B5DB-E63F-26D7-19DBCAFA8E22}"/>
              </a:ext>
            </a:extLst>
          </p:cNvPr>
          <p:cNvSpPr txBox="1"/>
          <p:nvPr/>
        </p:nvSpPr>
        <p:spPr>
          <a:xfrm>
            <a:off x="2211355" y="320940"/>
            <a:ext cx="8354633" cy="584775"/>
          </a:xfrm>
          <a:prstGeom prst="rect">
            <a:avLst/>
          </a:prstGeom>
          <a:noFill/>
        </p:spPr>
        <p:txBody>
          <a:bodyPr wrap="square" rtlCol="0">
            <a:spAutoFit/>
          </a:bodyPr>
          <a:lstStyle/>
          <a:p>
            <a:r>
              <a:rPr lang="en-US" sz="3200" b="1" u="sng" dirty="0">
                <a:solidFill>
                  <a:srgbClr val="0070C0"/>
                </a:solidFill>
                <a:latin typeface="Arial Rounded MT Bold" panose="020F0704030504030204" pitchFamily="34" charset="0"/>
              </a:rPr>
              <a:t>S</a:t>
            </a:r>
            <a:r>
              <a:rPr lang="en-US" sz="3200" b="1" i="0" u="sng" dirty="0">
                <a:solidFill>
                  <a:srgbClr val="0070C0"/>
                </a:solidFill>
                <a:effectLst/>
                <a:latin typeface="Arial Rounded MT Bold" panose="020F0704030504030204" pitchFamily="34" charset="0"/>
              </a:rPr>
              <a:t>olution </a:t>
            </a:r>
            <a:r>
              <a:rPr lang="en-US" sz="3200" b="1" u="sng" dirty="0">
                <a:solidFill>
                  <a:srgbClr val="0070C0"/>
                </a:solidFill>
                <a:latin typeface="Arial Rounded MT Bold" panose="020F0704030504030204" pitchFamily="34" charset="0"/>
              </a:rPr>
              <a:t>A</a:t>
            </a:r>
            <a:r>
              <a:rPr lang="en-US" sz="3200" b="1" i="0" u="sng" dirty="0">
                <a:solidFill>
                  <a:srgbClr val="0070C0"/>
                </a:solidFill>
                <a:effectLst/>
                <a:latin typeface="Arial Rounded MT Bold" panose="020F0704030504030204" pitchFamily="34" charset="0"/>
              </a:rPr>
              <a:t>nd Its </a:t>
            </a:r>
            <a:r>
              <a:rPr lang="en-US" sz="3200" b="1" u="sng" dirty="0">
                <a:solidFill>
                  <a:srgbClr val="0070C0"/>
                </a:solidFill>
                <a:latin typeface="Arial Rounded MT Bold" panose="020F0704030504030204" pitchFamily="34" charset="0"/>
              </a:rPr>
              <a:t>V</a:t>
            </a:r>
            <a:r>
              <a:rPr lang="en-US" sz="3200" b="1" i="0" u="sng" dirty="0">
                <a:solidFill>
                  <a:srgbClr val="0070C0"/>
                </a:solidFill>
                <a:effectLst/>
                <a:latin typeface="Arial Rounded MT Bold" panose="020F0704030504030204" pitchFamily="34" charset="0"/>
              </a:rPr>
              <a:t>alue Proposition:</a:t>
            </a:r>
            <a:endParaRPr lang="en-IN" sz="3200" b="1" u="sng" dirty="0">
              <a:solidFill>
                <a:srgbClr val="0070C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xmlns="" id="{D4F81AA4-D119-548A-D77E-93CF3A56B623}"/>
              </a:ext>
            </a:extLst>
          </p:cNvPr>
          <p:cNvSpPr txBox="1"/>
          <p:nvPr/>
        </p:nvSpPr>
        <p:spPr>
          <a:xfrm>
            <a:off x="6228286" y="1645334"/>
            <a:ext cx="5346441" cy="369332"/>
          </a:xfrm>
          <a:prstGeom prst="rect">
            <a:avLst/>
          </a:prstGeom>
          <a:noFill/>
        </p:spPr>
        <p:txBody>
          <a:bodyPr wrap="square" rtlCol="0">
            <a:spAutoFit/>
          </a:bodyPr>
          <a:lstStyle/>
          <a:p>
            <a:r>
              <a:rPr lang="en-IN" b="0" i="0" dirty="0">
                <a:solidFill>
                  <a:schemeClr val="accent1">
                    <a:lumMod val="75000"/>
                  </a:schemeClr>
                </a:solidFill>
                <a:effectLst/>
                <a:latin typeface="Söhne"/>
              </a:rPr>
              <a:t>Professional Online Presence:</a:t>
            </a:r>
            <a:endParaRPr lang="en-IN" dirty="0">
              <a:solidFill>
                <a:schemeClr val="accent1">
                  <a:lumMod val="75000"/>
                </a:schemeClr>
              </a:solidFill>
            </a:endParaRPr>
          </a:p>
        </p:txBody>
      </p:sp>
      <p:sp>
        <p:nvSpPr>
          <p:cNvPr id="5" name="TextBox 4">
            <a:extLst>
              <a:ext uri="{FF2B5EF4-FFF2-40B4-BE49-F238E27FC236}">
                <a16:creationId xmlns:a16="http://schemas.microsoft.com/office/drawing/2014/main" xmlns="" id="{A794B364-3452-C905-C7BF-5B1BC7B9224E}"/>
              </a:ext>
            </a:extLst>
          </p:cNvPr>
          <p:cNvSpPr txBox="1"/>
          <p:nvPr/>
        </p:nvSpPr>
        <p:spPr>
          <a:xfrm>
            <a:off x="6302932" y="2234546"/>
            <a:ext cx="5197151" cy="1877437"/>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3">
                    <a:lumMod val="50000"/>
                  </a:schemeClr>
                </a:solidFill>
                <a:effectLst/>
                <a:latin typeface="Söhne"/>
              </a:rPr>
              <a:t>   </a:t>
            </a:r>
            <a:r>
              <a:rPr lang="en-US" sz="1600" b="0" i="0" dirty="0">
                <a:solidFill>
                  <a:schemeClr val="accent3">
                    <a:lumMod val="50000"/>
                  </a:schemeClr>
                </a:solidFill>
                <a:effectLst/>
                <a:latin typeface="Söhne"/>
              </a:rPr>
              <a:t>The personal portfolio website establishes a professional online presence, showcasing skills, expertise, and past projects in a visually appealing and easily accessible manner.</a:t>
            </a:r>
          </a:p>
          <a:p>
            <a:pPr algn="l">
              <a:buFont typeface="Arial" panose="020B0604020202020204" pitchFamily="34" charset="0"/>
              <a:buChar char="•"/>
            </a:pPr>
            <a:r>
              <a:rPr lang="en-US" sz="1600" b="0" i="0" dirty="0">
                <a:solidFill>
                  <a:schemeClr val="accent3">
                    <a:lumMod val="50000"/>
                  </a:schemeClr>
                </a:solidFill>
                <a:effectLst/>
                <a:latin typeface="Söhne"/>
              </a:rPr>
              <a:t>   It provides a centralized platform for potential clients, employers, colleagues, and visitors to learn about the portfolio owner's work and achievements.</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xmlns="" id="{1A0EB1B2-A72E-6330-23C3-9AE569EE0A49}"/>
              </a:ext>
            </a:extLst>
          </p:cNvPr>
          <p:cNvSpPr txBox="1"/>
          <p:nvPr/>
        </p:nvSpPr>
        <p:spPr>
          <a:xfrm>
            <a:off x="233265" y="1699680"/>
            <a:ext cx="3956180" cy="369332"/>
          </a:xfrm>
          <a:prstGeom prst="rect">
            <a:avLst/>
          </a:prstGeom>
          <a:noFill/>
        </p:spPr>
        <p:txBody>
          <a:bodyPr wrap="square" rtlCol="0">
            <a:spAutoFit/>
          </a:bodyPr>
          <a:lstStyle/>
          <a:p>
            <a:r>
              <a:rPr lang="en-IN" b="0" i="0" dirty="0">
                <a:solidFill>
                  <a:schemeClr val="accent1">
                    <a:lumMod val="75000"/>
                  </a:schemeClr>
                </a:solidFill>
                <a:effectLst/>
                <a:latin typeface="Söhne"/>
              </a:rPr>
              <a:t>Effective Branding and Communication</a:t>
            </a:r>
            <a:r>
              <a:rPr lang="en-IN" b="0" i="0" dirty="0">
                <a:solidFill>
                  <a:srgbClr val="374151"/>
                </a:solidFill>
                <a:effectLst/>
                <a:latin typeface="Söhne"/>
              </a:rPr>
              <a:t>:</a:t>
            </a:r>
            <a:endParaRPr lang="en-IN" dirty="0"/>
          </a:p>
        </p:txBody>
      </p:sp>
      <p:sp>
        <p:nvSpPr>
          <p:cNvPr id="7" name="TextBox 6">
            <a:extLst>
              <a:ext uri="{FF2B5EF4-FFF2-40B4-BE49-F238E27FC236}">
                <a16:creationId xmlns:a16="http://schemas.microsoft.com/office/drawing/2014/main" xmlns="" id="{59C97493-15AB-951C-546D-7FCC29A5B797}"/>
              </a:ext>
            </a:extLst>
          </p:cNvPr>
          <p:cNvSpPr txBox="1"/>
          <p:nvPr/>
        </p:nvSpPr>
        <p:spPr>
          <a:xfrm>
            <a:off x="139957" y="2277108"/>
            <a:ext cx="5032310" cy="1846659"/>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374151"/>
                </a:solidFill>
                <a:effectLst/>
                <a:latin typeface="Söhne"/>
              </a:rPr>
              <a:t>   </a:t>
            </a:r>
            <a:r>
              <a:rPr lang="en-US" sz="1600" b="0" i="0" dirty="0">
                <a:solidFill>
                  <a:schemeClr val="accent3">
                    <a:lumMod val="50000"/>
                  </a:schemeClr>
                </a:solidFill>
                <a:effectLst/>
                <a:latin typeface="Söhne"/>
              </a:rPr>
              <a:t>The website allows the portfolio owner to effectively communicate their brand identity, values, and unique selling points.</a:t>
            </a:r>
          </a:p>
          <a:p>
            <a:pPr algn="l">
              <a:buFont typeface="Arial" panose="020B0604020202020204" pitchFamily="34" charset="0"/>
              <a:buChar char="•"/>
            </a:pPr>
            <a:r>
              <a:rPr lang="en-US" sz="1600" b="0" i="0" dirty="0">
                <a:solidFill>
                  <a:schemeClr val="accent3">
                    <a:lumMod val="50000"/>
                  </a:schemeClr>
                </a:solidFill>
                <a:effectLst/>
                <a:latin typeface="Söhne"/>
              </a:rPr>
              <a:t>   Through carefully crafted content and design elements, the portfolio owner can create a lasting impression and differentiate themselves in a competitive market</a:t>
            </a:r>
            <a:r>
              <a:rPr lang="en-US" sz="1600" b="0" i="0" dirty="0">
                <a:solidFill>
                  <a:srgbClr val="374151"/>
                </a:solidFill>
                <a:effectLst/>
                <a:latin typeface="Söhne"/>
              </a:rPr>
              <a:t>.</a:t>
            </a:r>
          </a:p>
          <a:p>
            <a:endParaRPr lang="en-IN" dirty="0"/>
          </a:p>
        </p:txBody>
      </p:sp>
      <p:sp>
        <p:nvSpPr>
          <p:cNvPr id="8" name="TextBox 7">
            <a:extLst>
              <a:ext uri="{FF2B5EF4-FFF2-40B4-BE49-F238E27FC236}">
                <a16:creationId xmlns:a16="http://schemas.microsoft.com/office/drawing/2014/main" xmlns="" id="{86A24BFE-3EBC-2AF2-310B-DAEFEB68A7A7}"/>
              </a:ext>
            </a:extLst>
          </p:cNvPr>
          <p:cNvSpPr txBox="1"/>
          <p:nvPr/>
        </p:nvSpPr>
        <p:spPr>
          <a:xfrm>
            <a:off x="233265" y="4147197"/>
            <a:ext cx="4795935" cy="369332"/>
          </a:xfrm>
          <a:prstGeom prst="rect">
            <a:avLst/>
          </a:prstGeom>
          <a:noFill/>
        </p:spPr>
        <p:txBody>
          <a:bodyPr wrap="square" rtlCol="0">
            <a:spAutoFit/>
          </a:bodyPr>
          <a:lstStyle/>
          <a:p>
            <a:r>
              <a:rPr lang="en-IN" b="0" i="0" dirty="0">
                <a:solidFill>
                  <a:schemeClr val="accent1">
                    <a:lumMod val="75000"/>
                  </a:schemeClr>
                </a:solidFill>
                <a:effectLst/>
                <a:latin typeface="Söhne"/>
              </a:rPr>
              <a:t>Networking and Collaboration Opportunities</a:t>
            </a:r>
            <a:r>
              <a:rPr lang="en-IN" b="0" i="0" dirty="0">
                <a:solidFill>
                  <a:srgbClr val="374151"/>
                </a:solidFill>
                <a:effectLst/>
                <a:latin typeface="Söhne"/>
              </a:rPr>
              <a:t>:</a:t>
            </a:r>
            <a:endParaRPr lang="en-IN" dirty="0"/>
          </a:p>
        </p:txBody>
      </p:sp>
      <p:sp>
        <p:nvSpPr>
          <p:cNvPr id="9" name="TextBox 8">
            <a:extLst>
              <a:ext uri="{FF2B5EF4-FFF2-40B4-BE49-F238E27FC236}">
                <a16:creationId xmlns:a16="http://schemas.microsoft.com/office/drawing/2014/main" xmlns="" id="{8973A452-C2AF-2767-9BB1-F9A181349D54}"/>
              </a:ext>
            </a:extLst>
          </p:cNvPr>
          <p:cNvSpPr txBox="1"/>
          <p:nvPr/>
        </p:nvSpPr>
        <p:spPr>
          <a:xfrm>
            <a:off x="139957" y="4645781"/>
            <a:ext cx="5200261" cy="1877437"/>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3">
                    <a:lumMod val="50000"/>
                  </a:schemeClr>
                </a:solidFill>
                <a:effectLst/>
                <a:latin typeface="Söhne"/>
              </a:rPr>
              <a:t>   </a:t>
            </a:r>
            <a:r>
              <a:rPr lang="en-US" sz="1600" b="0" i="0" dirty="0">
                <a:solidFill>
                  <a:schemeClr val="accent3">
                    <a:lumMod val="50000"/>
                  </a:schemeClr>
                </a:solidFill>
                <a:effectLst/>
                <a:latin typeface="Söhne"/>
              </a:rPr>
              <a:t>The portfolio website allows colleagues, peers, and professionals within the industry to discover and connect with the portfolio owner.</a:t>
            </a:r>
          </a:p>
          <a:p>
            <a:pPr algn="l">
              <a:buFont typeface="Arial" panose="020B0604020202020204" pitchFamily="34" charset="0"/>
              <a:buChar char="•"/>
            </a:pPr>
            <a:r>
              <a:rPr lang="en-US" sz="1600" b="0" i="0" dirty="0">
                <a:solidFill>
                  <a:schemeClr val="accent3">
                    <a:lumMod val="50000"/>
                  </a:schemeClr>
                </a:solidFill>
                <a:effectLst/>
                <a:latin typeface="Söhne"/>
              </a:rPr>
              <a:t>   It creates opportunities for networking, collaboration, and knowledge-sharing, leading to potential partnerships, mentorship possibilities, or industry recognition.</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xmlns="" id="{502A316D-240D-EB0E-E140-A806BD74B9C7}"/>
              </a:ext>
            </a:extLst>
          </p:cNvPr>
          <p:cNvSpPr txBox="1"/>
          <p:nvPr/>
        </p:nvSpPr>
        <p:spPr>
          <a:xfrm>
            <a:off x="6302932" y="4100630"/>
            <a:ext cx="5103845" cy="369332"/>
          </a:xfrm>
          <a:prstGeom prst="rect">
            <a:avLst/>
          </a:prstGeom>
          <a:noFill/>
        </p:spPr>
        <p:txBody>
          <a:bodyPr wrap="square" rtlCol="0">
            <a:spAutoFit/>
          </a:bodyPr>
          <a:lstStyle/>
          <a:p>
            <a:r>
              <a:rPr lang="en-IN" b="0" i="0" dirty="0">
                <a:solidFill>
                  <a:schemeClr val="accent1">
                    <a:lumMod val="75000"/>
                  </a:schemeClr>
                </a:solidFill>
                <a:effectLst/>
                <a:latin typeface="Söhne"/>
              </a:rPr>
              <a:t>Building Trust and Credibility</a:t>
            </a:r>
            <a:r>
              <a:rPr lang="en-IN" b="0" i="0" dirty="0">
                <a:solidFill>
                  <a:srgbClr val="374151"/>
                </a:solidFill>
                <a:effectLst/>
                <a:latin typeface="Söhne"/>
              </a:rPr>
              <a:t>:</a:t>
            </a:r>
            <a:endParaRPr lang="en-IN" dirty="0"/>
          </a:p>
        </p:txBody>
      </p:sp>
      <p:sp>
        <p:nvSpPr>
          <p:cNvPr id="11" name="TextBox 10">
            <a:extLst>
              <a:ext uri="{FF2B5EF4-FFF2-40B4-BE49-F238E27FC236}">
                <a16:creationId xmlns:a16="http://schemas.microsoft.com/office/drawing/2014/main" xmlns="" id="{56015DE1-AF3C-E7E2-40A9-3E5C333A1BF7}"/>
              </a:ext>
            </a:extLst>
          </p:cNvPr>
          <p:cNvSpPr txBox="1"/>
          <p:nvPr/>
        </p:nvSpPr>
        <p:spPr>
          <a:xfrm>
            <a:off x="6302932" y="4621667"/>
            <a:ext cx="5467739" cy="1846659"/>
          </a:xfrm>
          <a:prstGeom prst="rect">
            <a:avLst/>
          </a:prstGeom>
          <a:noFill/>
        </p:spPr>
        <p:txBody>
          <a:bodyPr wrap="square" rtlCol="0">
            <a:spAutoFit/>
          </a:bodyPr>
          <a:lstStyle/>
          <a:p>
            <a:pPr algn="l">
              <a:buFont typeface="Arial" panose="020B0604020202020204" pitchFamily="34" charset="0"/>
              <a:buChar char="•"/>
            </a:pPr>
            <a:r>
              <a:rPr lang="en-US" sz="1600" b="0" i="0" dirty="0">
                <a:solidFill>
                  <a:schemeClr val="accent3">
                    <a:lumMod val="50000"/>
                  </a:schemeClr>
                </a:solidFill>
                <a:effectLst/>
                <a:latin typeface="Söhne"/>
              </a:rPr>
              <a:t>   The inclusion of testimonials, client reviews, and case studies on the website helps build trust and credibility with potential clients and employers.</a:t>
            </a:r>
          </a:p>
          <a:p>
            <a:pPr algn="l">
              <a:buFont typeface="Arial" panose="020B0604020202020204" pitchFamily="34" charset="0"/>
              <a:buChar char="•"/>
            </a:pPr>
            <a:r>
              <a:rPr lang="en-US" sz="1600" b="0" i="0" dirty="0">
                <a:solidFill>
                  <a:schemeClr val="accent3">
                    <a:lumMod val="50000"/>
                  </a:schemeClr>
                </a:solidFill>
                <a:effectLst/>
                <a:latin typeface="Söhne"/>
              </a:rPr>
              <a:t>   The portfolio owner's professionalism, reliability, and successful track record are effectively communicated, instilling confidence in prospective partners or employers.</a:t>
            </a:r>
          </a:p>
          <a:p>
            <a:endParaRPr lang="en-IN" dirty="0"/>
          </a:p>
        </p:txBody>
      </p:sp>
    </p:spTree>
    <p:extLst>
      <p:ext uri="{BB962C8B-B14F-4D97-AF65-F5344CB8AC3E}">
        <p14:creationId xmlns:p14="http://schemas.microsoft.com/office/powerpoint/2010/main" xmlns="" val="77763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739639-3093-2C83-1987-8CC738D7F956}"/>
              </a:ext>
            </a:extLst>
          </p:cNvPr>
          <p:cNvSpPr txBox="1"/>
          <p:nvPr/>
        </p:nvSpPr>
        <p:spPr>
          <a:xfrm>
            <a:off x="1039528" y="404261"/>
            <a:ext cx="10549288" cy="584775"/>
          </a:xfrm>
          <a:prstGeom prst="rect">
            <a:avLst/>
          </a:prstGeom>
          <a:noFill/>
        </p:spPr>
        <p:txBody>
          <a:bodyPr wrap="square" rtlCol="0">
            <a:spAutoFit/>
          </a:bodyPr>
          <a:lstStyle/>
          <a:p>
            <a:r>
              <a:rPr lang="en-IN" sz="3200" b="1" u="sng"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Customized the Reference Project &amp; made my own</a:t>
            </a:r>
            <a:r>
              <a:rPr lang="en-IN" sz="2000" b="1" u="sng"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xmlns="" id="{0E669B6B-7450-F01B-07D3-A90BFB456D1B}"/>
              </a:ext>
            </a:extLst>
          </p:cNvPr>
          <p:cNvPicPr>
            <a:picLocks noChangeAspect="1"/>
          </p:cNvPicPr>
          <p:nvPr/>
        </p:nvPicPr>
        <p:blipFill>
          <a:blip r:embed="rId2"/>
          <a:stretch>
            <a:fillRect/>
          </a:stretch>
        </p:blipFill>
        <p:spPr>
          <a:xfrm>
            <a:off x="345966" y="1218977"/>
            <a:ext cx="5371440" cy="5416308"/>
          </a:xfrm>
          <a:prstGeom prst="rect">
            <a:avLst/>
          </a:prstGeom>
        </p:spPr>
      </p:pic>
    </p:spTree>
    <p:extLst>
      <p:ext uri="{BB962C8B-B14F-4D97-AF65-F5344CB8AC3E}">
        <p14:creationId xmlns:p14="http://schemas.microsoft.com/office/powerpoint/2010/main" xmlns="" val="34398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47F5BCD-E8C1-FF94-D0E9-9D89AB6BC707}"/>
              </a:ext>
            </a:extLst>
          </p:cNvPr>
          <p:cNvSpPr txBox="1"/>
          <p:nvPr/>
        </p:nvSpPr>
        <p:spPr>
          <a:xfrm>
            <a:off x="3390638" y="261237"/>
            <a:ext cx="6264164" cy="523220"/>
          </a:xfrm>
          <a:prstGeom prst="rect">
            <a:avLst/>
          </a:prstGeom>
          <a:noFill/>
        </p:spPr>
        <p:txBody>
          <a:bodyPr wrap="square" rtlCol="0">
            <a:spAutoFit/>
          </a:bodyPr>
          <a:lstStyle/>
          <a:p>
            <a:r>
              <a:rPr lang="en-IN" sz="2800" b="1" u="sng" dirty="0">
                <a:solidFill>
                  <a:srgbClr val="0070C0"/>
                </a:solidFill>
                <a:latin typeface="Arial Rounded MT Bold" panose="020F0704030504030204" pitchFamily="34" charset="0"/>
              </a:rPr>
              <a:t>Modelling Technologies</a:t>
            </a:r>
            <a:r>
              <a:rPr lang="en-IN" b="1" dirty="0">
                <a:solidFill>
                  <a:srgbClr val="7030A0"/>
                </a:solidFill>
                <a:latin typeface="Arial Rounded MT Bold" panose="020F0704030504030204" pitchFamily="34" charset="0"/>
              </a:rPr>
              <a:t>:</a:t>
            </a:r>
          </a:p>
        </p:txBody>
      </p:sp>
      <p:sp>
        <p:nvSpPr>
          <p:cNvPr id="11" name="TextBox 10">
            <a:extLst>
              <a:ext uri="{FF2B5EF4-FFF2-40B4-BE49-F238E27FC236}">
                <a16:creationId xmlns:a16="http://schemas.microsoft.com/office/drawing/2014/main" xmlns="" id="{CD66D854-71FC-654C-73D3-ED0144983D9C}"/>
              </a:ext>
            </a:extLst>
          </p:cNvPr>
          <p:cNvSpPr txBox="1"/>
          <p:nvPr/>
        </p:nvSpPr>
        <p:spPr>
          <a:xfrm>
            <a:off x="236483" y="1362862"/>
            <a:ext cx="2459421" cy="369332"/>
          </a:xfrm>
          <a:prstGeom prst="rect">
            <a:avLst/>
          </a:prstGeom>
          <a:noFill/>
        </p:spPr>
        <p:txBody>
          <a:bodyPr wrap="square" rtlCol="0">
            <a:spAutoFit/>
          </a:bodyPr>
          <a:lstStyle/>
          <a:p>
            <a:r>
              <a:rPr lang="en-IN" dirty="0">
                <a:solidFill>
                  <a:srgbClr val="6B6051"/>
                </a:solidFill>
              </a:rPr>
              <a:t>Grid Layout</a:t>
            </a:r>
            <a:r>
              <a:rPr lang="en-IN" dirty="0">
                <a:solidFill>
                  <a:schemeClr val="bg2">
                    <a:lumMod val="25000"/>
                  </a:schemeClr>
                </a:solidFill>
              </a:rPr>
              <a:t>:</a:t>
            </a:r>
          </a:p>
        </p:txBody>
      </p:sp>
      <p:sp>
        <p:nvSpPr>
          <p:cNvPr id="12" name="TextBox 11">
            <a:extLst>
              <a:ext uri="{FF2B5EF4-FFF2-40B4-BE49-F238E27FC236}">
                <a16:creationId xmlns:a16="http://schemas.microsoft.com/office/drawing/2014/main" xmlns="" id="{2DF120D9-626F-7756-5C80-D794A13706A5}"/>
              </a:ext>
            </a:extLst>
          </p:cNvPr>
          <p:cNvSpPr txBox="1"/>
          <p:nvPr/>
        </p:nvSpPr>
        <p:spPr>
          <a:xfrm>
            <a:off x="236483" y="1923043"/>
            <a:ext cx="5328744" cy="1754326"/>
          </a:xfrm>
          <a:prstGeom prst="rect">
            <a:avLst/>
          </a:prstGeom>
          <a:noFill/>
        </p:spPr>
        <p:txBody>
          <a:bodyPr wrap="square" rtlCol="0">
            <a:spAutoFit/>
          </a:bodyPr>
          <a:lstStyle/>
          <a:p>
            <a:r>
              <a:rPr lang="en-US" dirty="0">
                <a:solidFill>
                  <a:srgbClr val="7030A0"/>
                </a:solidFill>
              </a:rPr>
              <a:t>Utilizing a grid-based layout helps organize your content in a structured and balanced manner. It allows for consistent spacing, alignment, and placement of elements, making it easier for visitors to navigate and explore your portfolio.</a:t>
            </a:r>
            <a:endParaRPr lang="en-IN" dirty="0">
              <a:solidFill>
                <a:srgbClr val="7030A0"/>
              </a:solidFill>
            </a:endParaRPr>
          </a:p>
        </p:txBody>
      </p:sp>
      <p:sp>
        <p:nvSpPr>
          <p:cNvPr id="13" name="TextBox 12">
            <a:extLst>
              <a:ext uri="{FF2B5EF4-FFF2-40B4-BE49-F238E27FC236}">
                <a16:creationId xmlns:a16="http://schemas.microsoft.com/office/drawing/2014/main" xmlns="" id="{6043323D-4482-3330-D375-F2A697081558}"/>
              </a:ext>
            </a:extLst>
          </p:cNvPr>
          <p:cNvSpPr txBox="1"/>
          <p:nvPr/>
        </p:nvSpPr>
        <p:spPr>
          <a:xfrm>
            <a:off x="152400" y="3720662"/>
            <a:ext cx="2837795" cy="369332"/>
          </a:xfrm>
          <a:prstGeom prst="rect">
            <a:avLst/>
          </a:prstGeom>
          <a:noFill/>
        </p:spPr>
        <p:txBody>
          <a:bodyPr wrap="square" rtlCol="0">
            <a:spAutoFit/>
          </a:bodyPr>
          <a:lstStyle/>
          <a:p>
            <a:r>
              <a:rPr lang="en-IN" dirty="0">
                <a:solidFill>
                  <a:srgbClr val="6B6051"/>
                </a:solidFill>
              </a:rPr>
              <a:t>Visual Hierarchy:</a:t>
            </a:r>
          </a:p>
        </p:txBody>
      </p:sp>
      <p:sp>
        <p:nvSpPr>
          <p:cNvPr id="14" name="TextBox 13">
            <a:extLst>
              <a:ext uri="{FF2B5EF4-FFF2-40B4-BE49-F238E27FC236}">
                <a16:creationId xmlns:a16="http://schemas.microsoft.com/office/drawing/2014/main" xmlns="" id="{EB7DBC60-79B4-D913-58D7-AF08FA637D15}"/>
              </a:ext>
            </a:extLst>
          </p:cNvPr>
          <p:cNvSpPr txBox="1"/>
          <p:nvPr/>
        </p:nvSpPr>
        <p:spPr>
          <a:xfrm>
            <a:off x="152400" y="4240900"/>
            <a:ext cx="5087007" cy="1754326"/>
          </a:xfrm>
          <a:prstGeom prst="rect">
            <a:avLst/>
          </a:prstGeom>
          <a:noFill/>
        </p:spPr>
        <p:txBody>
          <a:bodyPr wrap="square" rtlCol="0">
            <a:spAutoFit/>
          </a:bodyPr>
          <a:lstStyle/>
          <a:p>
            <a:r>
              <a:rPr lang="en-US" dirty="0"/>
              <a:t> </a:t>
            </a:r>
            <a:r>
              <a:rPr lang="en-US" dirty="0">
                <a:solidFill>
                  <a:srgbClr val="7030A0"/>
                </a:solidFill>
              </a:rPr>
              <a:t>Establishing a clear visual hierarchy ensures that the most important elements of your portfolio stand out. You can achieve this by using different font sizes, contrasting colors, and strategic placement of content. This technique guides visitors' attention and helps them focus on key aspects of your work.</a:t>
            </a:r>
            <a:endParaRPr lang="en-IN" dirty="0">
              <a:solidFill>
                <a:srgbClr val="7030A0"/>
              </a:solidFill>
            </a:endParaRPr>
          </a:p>
        </p:txBody>
      </p:sp>
      <p:sp>
        <p:nvSpPr>
          <p:cNvPr id="16" name="TextBox 15">
            <a:extLst>
              <a:ext uri="{FF2B5EF4-FFF2-40B4-BE49-F238E27FC236}">
                <a16:creationId xmlns:a16="http://schemas.microsoft.com/office/drawing/2014/main" xmlns="" id="{22751BA8-CF6F-4F1E-04E3-233B4719A96F}"/>
              </a:ext>
            </a:extLst>
          </p:cNvPr>
          <p:cNvSpPr txBox="1"/>
          <p:nvPr/>
        </p:nvSpPr>
        <p:spPr>
          <a:xfrm>
            <a:off x="6284135" y="879881"/>
            <a:ext cx="2459421" cy="646331"/>
          </a:xfrm>
          <a:prstGeom prst="rect">
            <a:avLst/>
          </a:prstGeom>
          <a:noFill/>
        </p:spPr>
        <p:txBody>
          <a:bodyPr wrap="square" rtlCol="0">
            <a:spAutoFit/>
          </a:bodyPr>
          <a:lstStyle/>
          <a:p>
            <a:r>
              <a:rPr lang="en-IN" dirty="0">
                <a:solidFill>
                  <a:srgbClr val="6B6051"/>
                </a:solidFill>
              </a:rPr>
              <a:t>Multimedia Integration:</a:t>
            </a:r>
          </a:p>
        </p:txBody>
      </p:sp>
      <p:sp>
        <p:nvSpPr>
          <p:cNvPr id="18" name="TextBox 17">
            <a:extLst>
              <a:ext uri="{FF2B5EF4-FFF2-40B4-BE49-F238E27FC236}">
                <a16:creationId xmlns:a16="http://schemas.microsoft.com/office/drawing/2014/main" xmlns="" id="{3138AFC1-F4A0-D223-F97F-87BF7F6A6D35}"/>
              </a:ext>
            </a:extLst>
          </p:cNvPr>
          <p:cNvSpPr txBox="1"/>
          <p:nvPr/>
        </p:nvSpPr>
        <p:spPr>
          <a:xfrm>
            <a:off x="6096000" y="1698210"/>
            <a:ext cx="6053959" cy="1754326"/>
          </a:xfrm>
          <a:prstGeom prst="rect">
            <a:avLst/>
          </a:prstGeom>
          <a:noFill/>
        </p:spPr>
        <p:txBody>
          <a:bodyPr wrap="square" rtlCol="0">
            <a:spAutoFit/>
          </a:bodyPr>
          <a:lstStyle/>
          <a:p>
            <a:r>
              <a:rPr lang="en-US" dirty="0">
                <a:solidFill>
                  <a:srgbClr val="7030A0"/>
                </a:solidFill>
              </a:rPr>
              <a:t>Incorporating various multimedia elements, such as images, videos, audio clips, or interactive features, can enhance the impact and engagement of your portfolio. You can showcase your projects through image galleries, video presentations, or interactive prototypes, depending on the type of work you want to display.</a:t>
            </a:r>
            <a:endParaRPr lang="en-IN" dirty="0">
              <a:solidFill>
                <a:srgbClr val="7030A0"/>
              </a:solidFill>
            </a:endParaRPr>
          </a:p>
        </p:txBody>
      </p:sp>
      <p:sp>
        <p:nvSpPr>
          <p:cNvPr id="19" name="TextBox 18">
            <a:extLst>
              <a:ext uri="{FF2B5EF4-FFF2-40B4-BE49-F238E27FC236}">
                <a16:creationId xmlns:a16="http://schemas.microsoft.com/office/drawing/2014/main" xmlns="" id="{BBC204D0-EE97-3B0D-0554-14A559644C45}"/>
              </a:ext>
            </a:extLst>
          </p:cNvPr>
          <p:cNvSpPr txBox="1"/>
          <p:nvPr/>
        </p:nvSpPr>
        <p:spPr>
          <a:xfrm>
            <a:off x="6025581" y="3700636"/>
            <a:ext cx="3384331" cy="369332"/>
          </a:xfrm>
          <a:prstGeom prst="rect">
            <a:avLst/>
          </a:prstGeom>
          <a:noFill/>
        </p:spPr>
        <p:txBody>
          <a:bodyPr wrap="square" rtlCol="0">
            <a:spAutoFit/>
          </a:bodyPr>
          <a:lstStyle/>
          <a:p>
            <a:r>
              <a:rPr lang="en-IN" dirty="0">
                <a:solidFill>
                  <a:srgbClr val="6B6051"/>
                </a:solidFill>
              </a:rPr>
              <a:t>Responsive Design</a:t>
            </a:r>
            <a:r>
              <a:rPr lang="en-IN" dirty="0"/>
              <a:t>:</a:t>
            </a:r>
          </a:p>
        </p:txBody>
      </p:sp>
      <p:sp>
        <p:nvSpPr>
          <p:cNvPr id="20" name="TextBox 19">
            <a:extLst>
              <a:ext uri="{FF2B5EF4-FFF2-40B4-BE49-F238E27FC236}">
                <a16:creationId xmlns:a16="http://schemas.microsoft.com/office/drawing/2014/main" xmlns="" id="{7300C7A1-350C-A85C-49BB-1B4374C8DEE8}"/>
              </a:ext>
            </a:extLst>
          </p:cNvPr>
          <p:cNvSpPr txBox="1"/>
          <p:nvPr/>
        </p:nvSpPr>
        <p:spPr>
          <a:xfrm>
            <a:off x="6063066" y="4240900"/>
            <a:ext cx="5912068" cy="1477328"/>
          </a:xfrm>
          <a:prstGeom prst="rect">
            <a:avLst/>
          </a:prstGeom>
          <a:noFill/>
        </p:spPr>
        <p:txBody>
          <a:bodyPr wrap="square" rtlCol="0">
            <a:spAutoFit/>
          </a:bodyPr>
          <a:lstStyle/>
          <a:p>
            <a:r>
              <a:rPr lang="en-US" dirty="0">
                <a:solidFill>
                  <a:srgbClr val="7030A0"/>
                </a:solidFill>
              </a:rPr>
              <a:t>With the increasing use of mobile devices, it's essential to create a portfolio site that is responsive and adapts to different screen sizes. Responsive design ensures that your site looks and functions well on various devices, providing an optimal user experience for all visitors.</a:t>
            </a:r>
            <a:endParaRPr lang="en-IN" dirty="0">
              <a:solidFill>
                <a:srgbClr val="7030A0"/>
              </a:solidFill>
            </a:endParaRPr>
          </a:p>
        </p:txBody>
      </p:sp>
    </p:spTree>
    <p:extLst>
      <p:ext uri="{BB962C8B-B14F-4D97-AF65-F5344CB8AC3E}">
        <p14:creationId xmlns:p14="http://schemas.microsoft.com/office/powerpoint/2010/main" xmlns="" val="829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7876C5C-A155-6ED5-0FEE-66085CCB2232}"/>
              </a:ext>
            </a:extLst>
          </p:cNvPr>
          <p:cNvSpPr txBox="1"/>
          <p:nvPr/>
        </p:nvSpPr>
        <p:spPr>
          <a:xfrm>
            <a:off x="4151585" y="1746454"/>
            <a:ext cx="4729656" cy="369332"/>
          </a:xfrm>
          <a:prstGeom prst="rect">
            <a:avLst/>
          </a:prstGeom>
          <a:noFill/>
        </p:spPr>
        <p:txBody>
          <a:bodyPr wrap="square" rtlCol="0">
            <a:spAutoFit/>
          </a:bodyPr>
          <a:lstStyle/>
          <a:p>
            <a:r>
              <a:rPr lang="en-IN" dirty="0">
                <a:solidFill>
                  <a:srgbClr val="6B6051"/>
                </a:solidFill>
              </a:rPr>
              <a:t>Navigation and User Experience</a:t>
            </a:r>
            <a:r>
              <a:rPr lang="en-IN" dirty="0"/>
              <a:t>: </a:t>
            </a:r>
          </a:p>
        </p:txBody>
      </p:sp>
      <p:sp>
        <p:nvSpPr>
          <p:cNvPr id="3" name="TextBox 2">
            <a:extLst>
              <a:ext uri="{FF2B5EF4-FFF2-40B4-BE49-F238E27FC236}">
                <a16:creationId xmlns:a16="http://schemas.microsoft.com/office/drawing/2014/main" xmlns="" id="{A2E727B9-49F3-94AC-53FD-F7EF7FCA896B}"/>
              </a:ext>
            </a:extLst>
          </p:cNvPr>
          <p:cNvSpPr txBox="1"/>
          <p:nvPr/>
        </p:nvSpPr>
        <p:spPr>
          <a:xfrm>
            <a:off x="1192924" y="2188487"/>
            <a:ext cx="10646979" cy="923330"/>
          </a:xfrm>
          <a:prstGeom prst="rect">
            <a:avLst/>
          </a:prstGeom>
          <a:noFill/>
        </p:spPr>
        <p:txBody>
          <a:bodyPr wrap="square" rtlCol="0">
            <a:spAutoFit/>
          </a:bodyPr>
          <a:lstStyle/>
          <a:p>
            <a:r>
              <a:rPr lang="en-US" dirty="0">
                <a:solidFill>
                  <a:srgbClr val="7030A0"/>
                </a:solidFill>
              </a:rPr>
              <a:t> Designing intuitive navigation and ensuring a seamless user experience are crucial for portfolio sites. Implement clear and easy-to-use navigation menus, provide descriptive labels for sections or categories, and offer smooth transitions between pages to enhance usability and help visitors find the information they are looking for.</a:t>
            </a:r>
            <a:endParaRPr lang="en-IN" dirty="0">
              <a:solidFill>
                <a:srgbClr val="7030A0"/>
              </a:solidFill>
            </a:endParaRPr>
          </a:p>
        </p:txBody>
      </p:sp>
      <p:sp>
        <p:nvSpPr>
          <p:cNvPr id="4" name="TextBox 3">
            <a:extLst>
              <a:ext uri="{FF2B5EF4-FFF2-40B4-BE49-F238E27FC236}">
                <a16:creationId xmlns:a16="http://schemas.microsoft.com/office/drawing/2014/main" xmlns="" id="{794817CD-1206-6C77-BB66-F67F52074132}"/>
              </a:ext>
            </a:extLst>
          </p:cNvPr>
          <p:cNvSpPr txBox="1"/>
          <p:nvPr/>
        </p:nvSpPr>
        <p:spPr>
          <a:xfrm>
            <a:off x="423218" y="3520613"/>
            <a:ext cx="3426372" cy="378373"/>
          </a:xfrm>
          <a:prstGeom prst="rect">
            <a:avLst/>
          </a:prstGeom>
          <a:noFill/>
        </p:spPr>
        <p:txBody>
          <a:bodyPr wrap="square" rtlCol="0">
            <a:spAutoFit/>
          </a:bodyPr>
          <a:lstStyle/>
          <a:p>
            <a:r>
              <a:rPr lang="en-IN" dirty="0">
                <a:solidFill>
                  <a:srgbClr val="6B6051"/>
                </a:solidFill>
              </a:rPr>
              <a:t>Colour Palette and Branding: </a:t>
            </a:r>
          </a:p>
        </p:txBody>
      </p:sp>
      <p:sp>
        <p:nvSpPr>
          <p:cNvPr id="5" name="TextBox 4">
            <a:extLst>
              <a:ext uri="{FF2B5EF4-FFF2-40B4-BE49-F238E27FC236}">
                <a16:creationId xmlns:a16="http://schemas.microsoft.com/office/drawing/2014/main" xmlns="" id="{7A3042CA-F4E9-6B0D-0B0E-9877771F3583}"/>
              </a:ext>
            </a:extLst>
          </p:cNvPr>
          <p:cNvSpPr txBox="1"/>
          <p:nvPr/>
        </p:nvSpPr>
        <p:spPr>
          <a:xfrm>
            <a:off x="352097" y="4207848"/>
            <a:ext cx="4992414" cy="1477328"/>
          </a:xfrm>
          <a:prstGeom prst="rect">
            <a:avLst/>
          </a:prstGeom>
          <a:noFill/>
        </p:spPr>
        <p:txBody>
          <a:bodyPr wrap="square" rtlCol="0">
            <a:spAutoFit/>
          </a:bodyPr>
          <a:lstStyle/>
          <a:p>
            <a:r>
              <a:rPr lang="en-US" dirty="0">
                <a:solidFill>
                  <a:srgbClr val="7030A0"/>
                </a:solidFill>
              </a:rPr>
              <a:t>Establishing a consistent color palette that aligns with your personal or brand identity can help create a cohesive and memorable portfolio. Choose colors that complement your work and evoke the desired emotions or associations.</a:t>
            </a:r>
            <a:endParaRPr lang="en-IN" dirty="0">
              <a:solidFill>
                <a:srgbClr val="7030A0"/>
              </a:solidFill>
            </a:endParaRPr>
          </a:p>
        </p:txBody>
      </p:sp>
      <p:sp>
        <p:nvSpPr>
          <p:cNvPr id="6" name="TextBox 5">
            <a:extLst>
              <a:ext uri="{FF2B5EF4-FFF2-40B4-BE49-F238E27FC236}">
                <a16:creationId xmlns:a16="http://schemas.microsoft.com/office/drawing/2014/main" xmlns="" id="{A081DBB0-4BB1-538A-8FCE-6C2E0F618401}"/>
              </a:ext>
            </a:extLst>
          </p:cNvPr>
          <p:cNvSpPr txBox="1"/>
          <p:nvPr/>
        </p:nvSpPr>
        <p:spPr>
          <a:xfrm>
            <a:off x="6521669" y="3520613"/>
            <a:ext cx="3426372" cy="369332"/>
          </a:xfrm>
          <a:prstGeom prst="rect">
            <a:avLst/>
          </a:prstGeom>
          <a:noFill/>
        </p:spPr>
        <p:txBody>
          <a:bodyPr wrap="square" rtlCol="0">
            <a:spAutoFit/>
          </a:bodyPr>
          <a:lstStyle/>
          <a:p>
            <a:r>
              <a:rPr lang="en-IN" dirty="0">
                <a:solidFill>
                  <a:srgbClr val="6B6051"/>
                </a:solidFill>
              </a:rPr>
              <a:t>Minimalism and Simplicity</a:t>
            </a:r>
            <a:r>
              <a:rPr lang="en-IN" dirty="0"/>
              <a:t>:</a:t>
            </a:r>
          </a:p>
        </p:txBody>
      </p:sp>
      <p:sp>
        <p:nvSpPr>
          <p:cNvPr id="7" name="TextBox 6">
            <a:extLst>
              <a:ext uri="{FF2B5EF4-FFF2-40B4-BE49-F238E27FC236}">
                <a16:creationId xmlns:a16="http://schemas.microsoft.com/office/drawing/2014/main" xmlns="" id="{5CE0C382-61B3-6DF0-5FC4-4A01C1FB35B8}"/>
              </a:ext>
            </a:extLst>
          </p:cNvPr>
          <p:cNvSpPr txBox="1"/>
          <p:nvPr/>
        </p:nvSpPr>
        <p:spPr>
          <a:xfrm>
            <a:off x="6521669" y="4207848"/>
            <a:ext cx="5318234" cy="1477328"/>
          </a:xfrm>
          <a:prstGeom prst="rect">
            <a:avLst/>
          </a:prstGeom>
          <a:noFill/>
        </p:spPr>
        <p:txBody>
          <a:bodyPr wrap="square" rtlCol="0">
            <a:spAutoFit/>
          </a:bodyPr>
          <a:lstStyle/>
          <a:p>
            <a:r>
              <a:rPr lang="en-US" dirty="0">
                <a:solidFill>
                  <a:srgbClr val="7030A0"/>
                </a:solidFill>
              </a:rPr>
              <a:t> Employing a minimalist design approach can highlight the content of your portfolio and create a clean and elegant aesthetic. Avoid cluttering your pages with excessive elements and focus on creating a visually pleasing and uncluttered experience.</a:t>
            </a:r>
            <a:endParaRPr lang="en-IN" dirty="0">
              <a:solidFill>
                <a:srgbClr val="7030A0"/>
              </a:solidFill>
            </a:endParaRPr>
          </a:p>
        </p:txBody>
      </p:sp>
      <p:sp>
        <p:nvSpPr>
          <p:cNvPr id="8" name="TextBox 7">
            <a:extLst>
              <a:ext uri="{FF2B5EF4-FFF2-40B4-BE49-F238E27FC236}">
                <a16:creationId xmlns:a16="http://schemas.microsoft.com/office/drawing/2014/main" xmlns="" id="{BCF8056C-D094-4A87-E655-78BD8B25FB04}"/>
              </a:ext>
            </a:extLst>
          </p:cNvPr>
          <p:cNvSpPr txBox="1"/>
          <p:nvPr/>
        </p:nvSpPr>
        <p:spPr>
          <a:xfrm>
            <a:off x="3341590" y="388813"/>
            <a:ext cx="4729656" cy="523220"/>
          </a:xfrm>
          <a:prstGeom prst="rect">
            <a:avLst/>
          </a:prstGeom>
          <a:noFill/>
        </p:spPr>
        <p:txBody>
          <a:bodyPr wrap="square" rtlCol="0">
            <a:spAutoFit/>
          </a:bodyPr>
          <a:lstStyle/>
          <a:p>
            <a:r>
              <a:rPr lang="en-IN" sz="2800" b="1" dirty="0">
                <a:solidFill>
                  <a:srgbClr val="0070C0"/>
                </a:solidFill>
                <a:latin typeface="Arial Rounded MT Bold" panose="020F0704030504030204" pitchFamily="34" charset="0"/>
              </a:rPr>
              <a:t>Modelling Technologies</a:t>
            </a:r>
          </a:p>
        </p:txBody>
      </p:sp>
    </p:spTree>
    <p:extLst>
      <p:ext uri="{BB962C8B-B14F-4D97-AF65-F5344CB8AC3E}">
        <p14:creationId xmlns:p14="http://schemas.microsoft.com/office/powerpoint/2010/main" xmlns="" val="107890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021552-0874-D4E9-5D6C-1600BB88FB08}"/>
              </a:ext>
            </a:extLst>
          </p:cNvPr>
          <p:cNvSpPr txBox="1"/>
          <p:nvPr/>
        </p:nvSpPr>
        <p:spPr>
          <a:xfrm>
            <a:off x="4821795" y="342636"/>
            <a:ext cx="3972910" cy="707886"/>
          </a:xfrm>
          <a:prstGeom prst="rect">
            <a:avLst/>
          </a:prstGeom>
          <a:noFill/>
        </p:spPr>
        <p:txBody>
          <a:bodyPr wrap="square" rtlCol="0">
            <a:spAutoFit/>
          </a:bodyPr>
          <a:lstStyle/>
          <a:p>
            <a:r>
              <a:rPr lang="en-IN" sz="4000" b="1" dirty="0">
                <a:solidFill>
                  <a:srgbClr val="7030A0"/>
                </a:solidFill>
                <a:latin typeface="Arial Rounded MT Bold" panose="020F0704030504030204" pitchFamily="34" charset="0"/>
              </a:rPr>
              <a:t>Result:</a:t>
            </a:r>
          </a:p>
        </p:txBody>
      </p:sp>
      <p:sp>
        <p:nvSpPr>
          <p:cNvPr id="4" name="TextBox 3">
            <a:extLst>
              <a:ext uri="{FF2B5EF4-FFF2-40B4-BE49-F238E27FC236}">
                <a16:creationId xmlns:a16="http://schemas.microsoft.com/office/drawing/2014/main" xmlns="" id="{0FBE34A8-BC82-A159-01BB-EA99DB81297C}"/>
              </a:ext>
            </a:extLst>
          </p:cNvPr>
          <p:cNvSpPr txBox="1"/>
          <p:nvPr/>
        </p:nvSpPr>
        <p:spPr>
          <a:xfrm>
            <a:off x="345440" y="767839"/>
            <a:ext cx="1991360" cy="646331"/>
          </a:xfrm>
          <a:prstGeom prst="rect">
            <a:avLst/>
          </a:prstGeom>
          <a:noFill/>
        </p:spPr>
        <p:txBody>
          <a:bodyPr wrap="square" rtlCol="0">
            <a:spAutoFit/>
          </a:bodyPr>
          <a:lstStyle/>
          <a:p>
            <a:r>
              <a:rPr lang="en-US" sz="3600" b="1" dirty="0">
                <a:solidFill>
                  <a:schemeClr val="accent1">
                    <a:lumMod val="20000"/>
                    <a:lumOff val="80000"/>
                  </a:schemeClr>
                </a:solidFill>
                <a:latin typeface="Algerian" panose="04020705040A02060702" pitchFamily="82" charset="0"/>
              </a:rPr>
              <a:t>Photos</a:t>
            </a:r>
            <a:r>
              <a:rPr lang="en-US" sz="3600" dirty="0">
                <a:solidFill>
                  <a:schemeClr val="accent1">
                    <a:lumMod val="20000"/>
                    <a:lumOff val="80000"/>
                  </a:schemeClr>
                </a:solidFill>
                <a:latin typeface="Algerian" panose="04020705040A02060702" pitchFamily="82" charset="0"/>
              </a:rPr>
              <a:t>:</a:t>
            </a:r>
            <a:endParaRPr lang="en-IN" sz="3600" dirty="0">
              <a:solidFill>
                <a:schemeClr val="accent1">
                  <a:lumMod val="20000"/>
                  <a:lumOff val="80000"/>
                </a:schemeClr>
              </a:solidFill>
              <a:latin typeface="Algerian" panose="04020705040A02060702" pitchFamily="82" charset="0"/>
            </a:endParaRPr>
          </a:p>
        </p:txBody>
      </p:sp>
      <p:pic>
        <p:nvPicPr>
          <p:cNvPr id="1028" name="Picture 4"/>
          <p:cNvPicPr>
            <a:picLocks noChangeAspect="1" noChangeArrowheads="1"/>
          </p:cNvPicPr>
          <p:nvPr/>
        </p:nvPicPr>
        <p:blipFill>
          <a:blip r:embed="rId2"/>
          <a:srcRect/>
          <a:stretch>
            <a:fillRect/>
          </a:stretch>
        </p:blipFill>
        <p:spPr bwMode="auto">
          <a:xfrm>
            <a:off x="0" y="1456566"/>
            <a:ext cx="12192000" cy="4830946"/>
          </a:xfrm>
          <a:prstGeom prst="rect">
            <a:avLst/>
          </a:prstGeom>
          <a:noFill/>
          <a:ln w="9525">
            <a:noFill/>
            <a:miter lim="800000"/>
            <a:headEnd/>
            <a:tailEnd/>
          </a:ln>
          <a:effectLst/>
        </p:spPr>
      </p:pic>
    </p:spTree>
    <p:extLst>
      <p:ext uri="{BB962C8B-B14F-4D97-AF65-F5344CB8AC3E}">
        <p14:creationId xmlns:p14="http://schemas.microsoft.com/office/powerpoint/2010/main" xmlns="" val="106362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xmlns="" val="256342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8283" y="679731"/>
            <a:ext cx="11215561" cy="5381204"/>
          </a:xfrm>
          <a:prstGeom prst="rect">
            <a:avLst/>
          </a:prstGeom>
          <a:noFill/>
          <a:ln w="9525">
            <a:noFill/>
            <a:miter lim="800000"/>
            <a:headEnd/>
            <a:tailEnd/>
          </a:ln>
          <a:effectLst/>
        </p:spPr>
      </p:pic>
    </p:spTree>
    <p:extLst>
      <p:ext uri="{BB962C8B-B14F-4D97-AF65-F5344CB8AC3E}">
        <p14:creationId xmlns:p14="http://schemas.microsoft.com/office/powerpoint/2010/main" xmlns="" val="148492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D433904-5781-E777-2A82-329B32068F66}"/>
              </a:ext>
            </a:extLst>
          </p:cNvPr>
          <p:cNvSpPr txBox="1"/>
          <p:nvPr/>
        </p:nvSpPr>
        <p:spPr>
          <a:xfrm>
            <a:off x="2946400" y="934720"/>
            <a:ext cx="7112000" cy="523220"/>
          </a:xfrm>
          <a:prstGeom prst="rect">
            <a:avLst/>
          </a:prstGeom>
          <a:noFill/>
        </p:spPr>
        <p:txBody>
          <a:bodyPr wrap="square" rtlCol="0">
            <a:spAutoFit/>
          </a:bodyPr>
          <a:lstStyle/>
          <a:p>
            <a:r>
              <a:rPr lang="en-IN" sz="2800" b="1" dirty="0">
                <a:ln w="6600">
                  <a:solidFill>
                    <a:schemeClr val="tx1"/>
                  </a:solidFill>
                  <a:prstDash val="solid"/>
                </a:ln>
                <a:solidFill>
                  <a:srgbClr val="7030A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GitHub link of My Project on Portfolio:-</a:t>
            </a:r>
          </a:p>
        </p:txBody>
      </p:sp>
      <p:sp>
        <p:nvSpPr>
          <p:cNvPr id="4" name="TextBox 3">
            <a:extLst>
              <a:ext uri="{FF2B5EF4-FFF2-40B4-BE49-F238E27FC236}">
                <a16:creationId xmlns:a16="http://schemas.microsoft.com/office/drawing/2014/main" xmlns="" id="{AA3616E2-BD6F-9223-D6A7-867B53583904}"/>
              </a:ext>
            </a:extLst>
          </p:cNvPr>
          <p:cNvSpPr txBox="1"/>
          <p:nvPr/>
        </p:nvSpPr>
        <p:spPr>
          <a:xfrm>
            <a:off x="836954" y="2579469"/>
            <a:ext cx="10260530" cy="646331"/>
          </a:xfrm>
          <a:prstGeom prst="rect">
            <a:avLst/>
          </a:prstGeom>
          <a:noFill/>
        </p:spPr>
        <p:txBody>
          <a:bodyPr wrap="square" rtlCol="0">
            <a:spAutoFit/>
          </a:bodyPr>
          <a:lstStyle/>
          <a:p>
            <a:r>
              <a:rPr lang="en-IN" b="1" dirty="0"/>
              <a:t>Git Hub Url: </a:t>
            </a:r>
            <a:r>
              <a:rPr lang="en-IN" b="1" dirty="0" smtClean="0">
                <a:solidFill>
                  <a:schemeClr val="accent1">
                    <a:lumMod val="60000"/>
                    <a:lumOff val="40000"/>
                  </a:schemeClr>
                </a:solidFill>
              </a:rPr>
              <a:t>https://github.com/saivani04 </a:t>
            </a:r>
            <a:endParaRPr lang="en-IN" b="1" dirty="0">
              <a:solidFill>
                <a:schemeClr val="accent1">
                  <a:lumMod val="60000"/>
                  <a:lumOff val="40000"/>
                </a:schemeClr>
              </a:solidFill>
            </a:endParaRPr>
          </a:p>
          <a:p>
            <a:r>
              <a:rPr lang="en-IN" b="1" dirty="0"/>
              <a:t>Project Url: </a:t>
            </a:r>
            <a:r>
              <a:rPr lang="en-IN" b="1" i="0" dirty="0">
                <a:solidFill>
                  <a:srgbClr val="1F2328"/>
                </a:solidFill>
                <a:effectLst/>
                <a:latin typeface="-apple-system"/>
              </a:rPr>
              <a:t>  </a:t>
            </a:r>
            <a:r>
              <a:rPr lang="en-IN" b="1" dirty="0" smtClean="0">
                <a:solidFill>
                  <a:srgbClr val="1F2328"/>
                </a:solidFill>
                <a:latin typeface="-apple-system"/>
              </a:rPr>
              <a:t> </a:t>
            </a:r>
            <a:endParaRPr lang="en-IN" b="1" dirty="0"/>
          </a:p>
        </p:txBody>
      </p:sp>
    </p:spTree>
    <p:extLst>
      <p:ext uri="{BB962C8B-B14F-4D97-AF65-F5344CB8AC3E}">
        <p14:creationId xmlns:p14="http://schemas.microsoft.com/office/powerpoint/2010/main" xmlns="" val="44434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D7B07C-C74B-7549-DDEA-DE378A66BEE5}"/>
              </a:ext>
            </a:extLst>
          </p:cNvPr>
          <p:cNvSpPr txBox="1"/>
          <p:nvPr/>
        </p:nvSpPr>
        <p:spPr>
          <a:xfrm>
            <a:off x="3633534" y="2651944"/>
            <a:ext cx="8158481" cy="1323439"/>
          </a:xfrm>
          <a:prstGeom prst="rect">
            <a:avLst/>
          </a:prstGeom>
          <a:noFill/>
        </p:spPr>
        <p:txBody>
          <a:bodyPr wrap="square" rtlCol="0">
            <a:spAutoFit/>
          </a:bodyPr>
          <a:lstStyle/>
          <a:p>
            <a:r>
              <a:rPr lang="en-IN" sz="8000" i="1" dirty="0">
                <a:solidFill>
                  <a:srgbClr val="00B0F0"/>
                </a:solidFill>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xmlns="" val="276536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BEECEA-7EC3-E6F0-132E-44E0665EA647}"/>
              </a:ext>
            </a:extLst>
          </p:cNvPr>
          <p:cNvSpPr txBox="1"/>
          <p:nvPr/>
        </p:nvSpPr>
        <p:spPr>
          <a:xfrm>
            <a:off x="1709073" y="1717422"/>
            <a:ext cx="9657183" cy="2585323"/>
          </a:xfrm>
          <a:prstGeom prst="rect">
            <a:avLst/>
          </a:prstGeom>
          <a:noFill/>
        </p:spPr>
        <p:txBody>
          <a:bodyPr wrap="square" rtlCol="0">
            <a:spAutoFit/>
          </a:bodyPr>
          <a:lstStyle/>
          <a:p>
            <a:r>
              <a:rPr lang="en-US" sz="5400" b="1" i="1" dirty="0">
                <a:solidFill>
                  <a:schemeClr val="tx2">
                    <a:lumMod val="75000"/>
                  </a:schemeClr>
                </a:solidFill>
                <a:latin typeface="Algerian" panose="04020705040A02060702" pitchFamily="82" charset="0"/>
                <a:cs typeface="Times New Roman" panose="02020603050405020304" pitchFamily="18" charset="0"/>
              </a:rPr>
              <a:t>CREATE A  WEBPAGE  ON </a:t>
            </a:r>
          </a:p>
          <a:p>
            <a:r>
              <a:rPr lang="en-US" sz="5400" b="1" i="1" dirty="0">
                <a:solidFill>
                  <a:schemeClr val="accent4">
                    <a:lumMod val="50000"/>
                  </a:schemeClr>
                </a:solidFill>
                <a:latin typeface="Algerian" panose="04020705040A02060702" pitchFamily="82" charset="0"/>
              </a:rPr>
              <a:t>        </a:t>
            </a:r>
            <a:r>
              <a:rPr lang="en-US" sz="5400" b="1" i="1" dirty="0">
                <a:solidFill>
                  <a:srgbClr val="00B050"/>
                </a:solidFill>
                <a:latin typeface="Algerian" panose="04020705040A02060702" pitchFamily="82" charset="0"/>
                <a:cs typeface="Times New Roman" panose="02020603050405020304" pitchFamily="18" charset="0"/>
              </a:rPr>
              <a:t>PORTFOLIO SITE             </a:t>
            </a:r>
          </a:p>
          <a:p>
            <a:r>
              <a:rPr lang="en-US" sz="5400" dirty="0">
                <a:solidFill>
                  <a:srgbClr val="FFC000"/>
                </a:solidFill>
                <a:latin typeface="Algerian" panose="04020705040A02060702" pitchFamily="82" charset="0"/>
                <a:cs typeface="Times New Roman" panose="02020603050405020304" pitchFamily="18" charset="0"/>
              </a:rPr>
              <a:t>      </a:t>
            </a:r>
            <a:r>
              <a:rPr lang="en-US" sz="5400" b="1" dirty="0">
                <a:solidFill>
                  <a:srgbClr val="0070C0"/>
                </a:solidFill>
                <a:latin typeface="Algerian" panose="04020705040A02060702" pitchFamily="82" charset="0"/>
                <a:cs typeface="Times New Roman" panose="02020603050405020304" pitchFamily="18" charset="0"/>
              </a:rPr>
              <a:t>USING  BOOTSTRAP </a:t>
            </a:r>
            <a:endParaRPr lang="en-IN" sz="5400" b="1" dirty="0">
              <a:solidFill>
                <a:srgbClr val="0070C0"/>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xmlns="" val="421109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4D6A3C-DEBB-F48C-BC26-D8239D54864D}"/>
              </a:ext>
            </a:extLst>
          </p:cNvPr>
          <p:cNvSpPr txBox="1"/>
          <p:nvPr/>
        </p:nvSpPr>
        <p:spPr>
          <a:xfrm>
            <a:off x="5061346" y="316512"/>
            <a:ext cx="2222831" cy="646331"/>
          </a:xfrm>
          <a:prstGeom prst="rect">
            <a:avLst/>
          </a:prstGeom>
          <a:noFill/>
        </p:spPr>
        <p:txBody>
          <a:bodyPr wrap="square" rtlCol="0">
            <a:spAutoFit/>
          </a:bodyPr>
          <a:lstStyle/>
          <a:p>
            <a:r>
              <a:rPr lang="en-US" sz="3600" b="1" u="sng" dirty="0">
                <a:solidFill>
                  <a:srgbClr val="0070C0"/>
                </a:solidFill>
                <a:latin typeface="Arial Rounded MT Bold" panose="020F0704030504030204" pitchFamily="34" charset="0"/>
                <a:cs typeface="Times New Roman" panose="02020603050405020304" pitchFamily="18" charset="0"/>
              </a:rPr>
              <a:t>AGENDA</a:t>
            </a:r>
            <a:endParaRPr lang="en-IN" sz="3600" b="1" u="sng" dirty="0">
              <a:solidFill>
                <a:srgbClr val="0070C0"/>
              </a:solidFill>
              <a:latin typeface="Arial Rounded MT Bold" panose="020F07040305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BA407866-9D15-D2A5-D991-D6F6FA1E774B}"/>
              </a:ext>
            </a:extLst>
          </p:cNvPr>
          <p:cNvSpPr txBox="1"/>
          <p:nvPr/>
        </p:nvSpPr>
        <p:spPr>
          <a:xfrm>
            <a:off x="552475" y="1314071"/>
            <a:ext cx="5015930" cy="1107996"/>
          </a:xfrm>
          <a:prstGeom prst="rect">
            <a:avLst/>
          </a:prstGeom>
          <a:noFill/>
        </p:spPr>
        <p:txBody>
          <a:bodyPr wrap="square" rtlCol="0">
            <a:spAutoFit/>
          </a:bodyPr>
          <a:lstStyle/>
          <a:p>
            <a:r>
              <a:rPr lang="en-US" dirty="0">
                <a:solidFill>
                  <a:srgbClr val="FF0000"/>
                </a:solidFill>
              </a:rPr>
              <a:t>1</a:t>
            </a:r>
            <a:r>
              <a:rPr lang="en-US" sz="2400" dirty="0"/>
              <a:t> </a:t>
            </a:r>
            <a:r>
              <a:rPr lang="en-US" dirty="0">
                <a:solidFill>
                  <a:srgbClr val="00B0F0"/>
                </a:solidFill>
              </a:rPr>
              <a:t>Introduction </a:t>
            </a:r>
            <a:r>
              <a:rPr lang="en-IN" b="0" i="0" dirty="0">
                <a:solidFill>
                  <a:srgbClr val="00B0F0"/>
                </a:solidFill>
                <a:effectLst/>
                <a:latin typeface="Söhne"/>
              </a:rPr>
              <a:t>to Frontend Development</a:t>
            </a:r>
            <a:endParaRPr lang="en-US" dirty="0">
              <a:solidFill>
                <a:srgbClr val="00B0F0"/>
              </a:solidFill>
            </a:endParaRPr>
          </a:p>
          <a:p>
            <a:r>
              <a:rPr lang="en-US" sz="2400" dirty="0">
                <a:solidFill>
                  <a:srgbClr val="00B0F0"/>
                </a:solidFill>
              </a:rPr>
              <a:t>   </a:t>
            </a:r>
          </a:p>
          <a:p>
            <a:endParaRPr lang="en-IN" dirty="0"/>
          </a:p>
        </p:txBody>
      </p:sp>
      <p:sp>
        <p:nvSpPr>
          <p:cNvPr id="5" name="TextBox 4">
            <a:extLst>
              <a:ext uri="{FF2B5EF4-FFF2-40B4-BE49-F238E27FC236}">
                <a16:creationId xmlns:a16="http://schemas.microsoft.com/office/drawing/2014/main" xmlns="" id="{70C4667F-A7E8-BA44-9A66-47BFC9CD8799}"/>
              </a:ext>
            </a:extLst>
          </p:cNvPr>
          <p:cNvSpPr txBox="1"/>
          <p:nvPr/>
        </p:nvSpPr>
        <p:spPr>
          <a:xfrm>
            <a:off x="1136054" y="1928288"/>
            <a:ext cx="3993502" cy="923330"/>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374151"/>
                </a:solidFill>
                <a:effectLst/>
                <a:latin typeface="Söhne"/>
              </a:rPr>
              <a:t>Definition and Importance</a:t>
            </a:r>
            <a:endParaRPr lang="en-US" b="0" i="0" dirty="0">
              <a:solidFill>
                <a:srgbClr val="374151"/>
              </a:solidFill>
              <a:effectLst/>
              <a:latin typeface="Söhne"/>
            </a:endParaRPr>
          </a:p>
          <a:p>
            <a:pPr marL="285750" indent="-285750">
              <a:buFont typeface="Arial" panose="020B0604020202020204" pitchFamily="34" charset="0"/>
              <a:buChar char="•"/>
            </a:pPr>
            <a:r>
              <a:rPr lang="en-IN" b="0" i="0" dirty="0">
                <a:solidFill>
                  <a:srgbClr val="374151"/>
                </a:solidFill>
                <a:effectLst/>
                <a:latin typeface="Söhne"/>
              </a:rPr>
              <a:t>Role in Web Development</a:t>
            </a:r>
            <a:endParaRPr lang="en-US" dirty="0"/>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xmlns="" id="{2446DA02-F627-FBDF-DED0-FFA36318DFCF}"/>
              </a:ext>
            </a:extLst>
          </p:cNvPr>
          <p:cNvSpPr txBox="1"/>
          <p:nvPr/>
        </p:nvSpPr>
        <p:spPr>
          <a:xfrm>
            <a:off x="513184" y="2596028"/>
            <a:ext cx="5122506" cy="369332"/>
          </a:xfrm>
          <a:prstGeom prst="rect">
            <a:avLst/>
          </a:prstGeom>
          <a:noFill/>
        </p:spPr>
        <p:txBody>
          <a:bodyPr wrap="square" rtlCol="0">
            <a:spAutoFit/>
          </a:bodyPr>
          <a:lstStyle/>
          <a:p>
            <a:r>
              <a:rPr lang="en-US" dirty="0">
                <a:solidFill>
                  <a:srgbClr val="FF0000"/>
                </a:solidFill>
              </a:rPr>
              <a:t>2  </a:t>
            </a:r>
            <a:r>
              <a:rPr lang="en-IN" b="0" i="0" dirty="0">
                <a:solidFill>
                  <a:srgbClr val="00B0F0"/>
                </a:solidFill>
                <a:effectLst/>
                <a:latin typeface="Söhne"/>
              </a:rPr>
              <a:t>HTML Fundamentals</a:t>
            </a:r>
            <a:endParaRPr lang="en-IN" dirty="0">
              <a:solidFill>
                <a:srgbClr val="00B0F0"/>
              </a:solidFill>
            </a:endParaRPr>
          </a:p>
        </p:txBody>
      </p:sp>
      <p:sp>
        <p:nvSpPr>
          <p:cNvPr id="7" name="TextBox 6">
            <a:extLst>
              <a:ext uri="{FF2B5EF4-FFF2-40B4-BE49-F238E27FC236}">
                <a16:creationId xmlns:a16="http://schemas.microsoft.com/office/drawing/2014/main" xmlns="" id="{98AF3C41-328F-89EF-287D-E69BC08C14B4}"/>
              </a:ext>
            </a:extLst>
          </p:cNvPr>
          <p:cNvSpPr txBox="1"/>
          <p:nvPr/>
        </p:nvSpPr>
        <p:spPr>
          <a:xfrm>
            <a:off x="1175657" y="3079102"/>
            <a:ext cx="3769567" cy="120032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374151"/>
                </a:solidFill>
                <a:effectLst/>
                <a:latin typeface="Söhne"/>
              </a:rPr>
              <a:t>Structure of an HTML Document</a:t>
            </a:r>
          </a:p>
          <a:p>
            <a:pPr algn="l">
              <a:buFont typeface="Arial" panose="020B0604020202020204" pitchFamily="34" charset="0"/>
              <a:buChar char="•"/>
            </a:pPr>
            <a:r>
              <a:rPr lang="en-US" b="0" i="0" dirty="0">
                <a:solidFill>
                  <a:srgbClr val="374151"/>
                </a:solidFill>
                <a:effectLst/>
                <a:latin typeface="Söhne"/>
              </a:rPr>
              <a:t>    Common HTML Tags and Elements</a:t>
            </a:r>
          </a:p>
          <a:p>
            <a:pPr algn="l">
              <a:buFont typeface="Arial" panose="020B0604020202020204" pitchFamily="34" charset="0"/>
              <a:buChar char="•"/>
            </a:pPr>
            <a:r>
              <a:rPr lang="en-US" b="0" i="0" dirty="0">
                <a:solidFill>
                  <a:srgbClr val="374151"/>
                </a:solidFill>
                <a:effectLst/>
                <a:latin typeface="Söhne"/>
              </a:rPr>
              <a:t>    Semantic HTML</a:t>
            </a:r>
          </a:p>
          <a:p>
            <a:endParaRPr lang="en-IN" dirty="0"/>
          </a:p>
        </p:txBody>
      </p:sp>
      <p:sp>
        <p:nvSpPr>
          <p:cNvPr id="8" name="TextBox 7">
            <a:extLst>
              <a:ext uri="{FF2B5EF4-FFF2-40B4-BE49-F238E27FC236}">
                <a16:creationId xmlns:a16="http://schemas.microsoft.com/office/drawing/2014/main" xmlns="" id="{4BAE72E9-4857-AB71-AC70-545AD4A822D2}"/>
              </a:ext>
            </a:extLst>
          </p:cNvPr>
          <p:cNvSpPr txBox="1"/>
          <p:nvPr/>
        </p:nvSpPr>
        <p:spPr>
          <a:xfrm>
            <a:off x="513184" y="4094765"/>
            <a:ext cx="3928188" cy="369332"/>
          </a:xfrm>
          <a:prstGeom prst="rect">
            <a:avLst/>
          </a:prstGeom>
          <a:noFill/>
        </p:spPr>
        <p:txBody>
          <a:bodyPr wrap="square" rtlCol="0">
            <a:spAutoFit/>
          </a:bodyPr>
          <a:lstStyle/>
          <a:p>
            <a:r>
              <a:rPr lang="en-US" dirty="0">
                <a:solidFill>
                  <a:srgbClr val="FF0000"/>
                </a:solidFill>
              </a:rPr>
              <a:t>3</a:t>
            </a:r>
            <a:r>
              <a:rPr lang="en-US" dirty="0"/>
              <a:t>  </a:t>
            </a:r>
            <a:r>
              <a:rPr lang="en-IN" b="0" i="0" dirty="0">
                <a:solidFill>
                  <a:srgbClr val="00B0F0"/>
                </a:solidFill>
                <a:effectLst/>
                <a:latin typeface="Söhne"/>
              </a:rPr>
              <a:t>CSS Basics</a:t>
            </a:r>
            <a:endParaRPr lang="en-IN" dirty="0">
              <a:solidFill>
                <a:srgbClr val="00B0F0"/>
              </a:solidFill>
            </a:endParaRPr>
          </a:p>
        </p:txBody>
      </p:sp>
      <p:sp>
        <p:nvSpPr>
          <p:cNvPr id="9" name="TextBox 8">
            <a:extLst>
              <a:ext uri="{FF2B5EF4-FFF2-40B4-BE49-F238E27FC236}">
                <a16:creationId xmlns:a16="http://schemas.microsoft.com/office/drawing/2014/main" xmlns="" id="{7BB8B3CA-FC89-4FAA-BE3D-646BE9EF8C16}"/>
              </a:ext>
            </a:extLst>
          </p:cNvPr>
          <p:cNvSpPr txBox="1"/>
          <p:nvPr/>
        </p:nvSpPr>
        <p:spPr>
          <a:xfrm>
            <a:off x="1175657" y="4670172"/>
            <a:ext cx="4208106"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Introduction to Cascading Style Sheets</a:t>
            </a:r>
          </a:p>
          <a:p>
            <a:pPr algn="l">
              <a:buFont typeface="Arial" panose="020B0604020202020204" pitchFamily="34" charset="0"/>
              <a:buChar char="•"/>
            </a:pPr>
            <a:r>
              <a:rPr lang="en-US" b="0" i="0" dirty="0">
                <a:solidFill>
                  <a:srgbClr val="374151"/>
                </a:solidFill>
                <a:effectLst/>
                <a:latin typeface="Söhne"/>
              </a:rPr>
              <a:t>   Selectors and Specificity</a:t>
            </a:r>
          </a:p>
          <a:p>
            <a:pPr algn="l">
              <a:buFont typeface="Arial" panose="020B0604020202020204" pitchFamily="34" charset="0"/>
              <a:buChar char="•"/>
            </a:pPr>
            <a:r>
              <a:rPr lang="en-US" b="0" i="0" dirty="0">
                <a:solidFill>
                  <a:srgbClr val="374151"/>
                </a:solidFill>
                <a:effectLst/>
                <a:latin typeface="Söhne"/>
              </a:rPr>
              <a:t>   Box Model and Layouts</a:t>
            </a:r>
          </a:p>
          <a:p>
            <a:pPr algn="l">
              <a:buFont typeface="Arial" panose="020B0604020202020204" pitchFamily="34" charset="0"/>
              <a:buChar char="•"/>
            </a:pPr>
            <a:r>
              <a:rPr lang="en-US" b="0" i="0" dirty="0">
                <a:solidFill>
                  <a:srgbClr val="374151"/>
                </a:solidFill>
                <a:effectLst/>
                <a:latin typeface="Söhne"/>
              </a:rPr>
              <a:t>   CSS Flexbox and Grid</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xmlns="" id="{AB5BCCF4-4BB8-B844-6711-B9CCB80D435E}"/>
              </a:ext>
            </a:extLst>
          </p:cNvPr>
          <p:cNvSpPr txBox="1"/>
          <p:nvPr/>
        </p:nvSpPr>
        <p:spPr>
          <a:xfrm>
            <a:off x="7573342" y="1692693"/>
            <a:ext cx="5772539" cy="369332"/>
          </a:xfrm>
          <a:prstGeom prst="rect">
            <a:avLst/>
          </a:prstGeom>
          <a:noFill/>
        </p:spPr>
        <p:txBody>
          <a:bodyPr wrap="square" rtlCol="0">
            <a:spAutoFit/>
          </a:bodyPr>
          <a:lstStyle/>
          <a:p>
            <a:r>
              <a:rPr lang="en-US" dirty="0">
                <a:solidFill>
                  <a:srgbClr val="FF0000"/>
                </a:solidFill>
              </a:rPr>
              <a:t>4 </a:t>
            </a:r>
            <a:r>
              <a:rPr lang="en-US" dirty="0"/>
              <a:t> </a:t>
            </a:r>
            <a:r>
              <a:rPr lang="en-IN" b="0" i="0" dirty="0">
                <a:solidFill>
                  <a:srgbClr val="00B0F0"/>
                </a:solidFill>
                <a:effectLst/>
                <a:latin typeface="Söhne"/>
              </a:rPr>
              <a:t>Responsive Web Design</a:t>
            </a:r>
            <a:endParaRPr lang="en-IN" dirty="0">
              <a:solidFill>
                <a:srgbClr val="00B0F0"/>
              </a:solidFill>
            </a:endParaRPr>
          </a:p>
        </p:txBody>
      </p:sp>
      <p:sp>
        <p:nvSpPr>
          <p:cNvPr id="11" name="TextBox 10">
            <a:extLst>
              <a:ext uri="{FF2B5EF4-FFF2-40B4-BE49-F238E27FC236}">
                <a16:creationId xmlns:a16="http://schemas.microsoft.com/office/drawing/2014/main" xmlns="" id="{858ACE5C-8E46-2F17-B537-1BCCB662B079}"/>
              </a:ext>
            </a:extLst>
          </p:cNvPr>
          <p:cNvSpPr txBox="1"/>
          <p:nvPr/>
        </p:nvSpPr>
        <p:spPr>
          <a:xfrm>
            <a:off x="7778827" y="2178148"/>
            <a:ext cx="3993502"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Mobile-First Approach</a:t>
            </a:r>
          </a:p>
          <a:p>
            <a:pPr algn="l">
              <a:buFont typeface="Arial" panose="020B0604020202020204" pitchFamily="34" charset="0"/>
              <a:buChar char="•"/>
            </a:pPr>
            <a:r>
              <a:rPr lang="en-US" b="0" i="0" dirty="0">
                <a:solidFill>
                  <a:srgbClr val="374151"/>
                </a:solidFill>
                <a:effectLst/>
                <a:latin typeface="Söhne"/>
              </a:rPr>
              <a:t>   Media Queries</a:t>
            </a:r>
          </a:p>
          <a:p>
            <a:pPr algn="l">
              <a:buFont typeface="Arial" panose="020B0604020202020204" pitchFamily="34" charset="0"/>
              <a:buChar char="•"/>
            </a:pPr>
            <a:r>
              <a:rPr lang="en-US" b="0" i="0" dirty="0">
                <a:solidFill>
                  <a:srgbClr val="374151"/>
                </a:solidFill>
                <a:effectLst/>
                <a:latin typeface="Söhne"/>
              </a:rPr>
              <a:t>   Flexible Images and Fluid Layouts</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xmlns="" id="{33FC1AE7-B71F-572C-E0C8-2365494057EF}"/>
              </a:ext>
            </a:extLst>
          </p:cNvPr>
          <p:cNvSpPr txBox="1"/>
          <p:nvPr/>
        </p:nvSpPr>
        <p:spPr>
          <a:xfrm>
            <a:off x="7597395" y="3193811"/>
            <a:ext cx="3645161" cy="369332"/>
          </a:xfrm>
          <a:prstGeom prst="rect">
            <a:avLst/>
          </a:prstGeom>
          <a:noFill/>
        </p:spPr>
        <p:txBody>
          <a:bodyPr wrap="square" rtlCol="0">
            <a:spAutoFit/>
          </a:bodyPr>
          <a:lstStyle/>
          <a:p>
            <a:r>
              <a:rPr lang="en-US" dirty="0">
                <a:solidFill>
                  <a:srgbClr val="FF0000"/>
                </a:solidFill>
              </a:rPr>
              <a:t>5</a:t>
            </a:r>
            <a:r>
              <a:rPr lang="en-US" dirty="0"/>
              <a:t>  </a:t>
            </a:r>
            <a:r>
              <a:rPr lang="en-IN" b="0" i="0" dirty="0">
                <a:solidFill>
                  <a:srgbClr val="00B0F0"/>
                </a:solidFill>
                <a:effectLst/>
                <a:latin typeface="Söhne"/>
              </a:rPr>
              <a:t>JavaScript Essentials</a:t>
            </a:r>
            <a:endParaRPr lang="en-IN" dirty="0">
              <a:solidFill>
                <a:srgbClr val="00B0F0"/>
              </a:solidFill>
            </a:endParaRPr>
          </a:p>
        </p:txBody>
      </p:sp>
      <p:sp>
        <p:nvSpPr>
          <p:cNvPr id="13" name="TextBox 12">
            <a:extLst>
              <a:ext uri="{FF2B5EF4-FFF2-40B4-BE49-F238E27FC236}">
                <a16:creationId xmlns:a16="http://schemas.microsoft.com/office/drawing/2014/main" xmlns="" id="{269980A7-C2A5-011F-6EB9-8F160A93CDEE}"/>
              </a:ext>
            </a:extLst>
          </p:cNvPr>
          <p:cNvSpPr txBox="1"/>
          <p:nvPr/>
        </p:nvSpPr>
        <p:spPr>
          <a:xfrm>
            <a:off x="7778827" y="3679266"/>
            <a:ext cx="3470988"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Introduction to JavaScript</a:t>
            </a:r>
          </a:p>
          <a:p>
            <a:pPr algn="l">
              <a:buFont typeface="Arial" panose="020B0604020202020204" pitchFamily="34" charset="0"/>
              <a:buChar char="•"/>
            </a:pPr>
            <a:r>
              <a:rPr lang="en-US" b="0" i="0" dirty="0">
                <a:solidFill>
                  <a:srgbClr val="374151"/>
                </a:solidFill>
                <a:effectLst/>
                <a:latin typeface="Söhne"/>
              </a:rPr>
              <a:t>   Variables, Data Types, and    Operators</a:t>
            </a:r>
          </a:p>
          <a:p>
            <a:pPr algn="l">
              <a:buFont typeface="Arial" panose="020B0604020202020204" pitchFamily="34" charset="0"/>
              <a:buChar char="•"/>
            </a:pPr>
            <a:r>
              <a:rPr lang="en-US" b="0" i="0" dirty="0">
                <a:solidFill>
                  <a:srgbClr val="374151"/>
                </a:solidFill>
                <a:effectLst/>
                <a:latin typeface="Söhne"/>
              </a:rPr>
              <a:t>   Control Flow and Loops</a:t>
            </a:r>
          </a:p>
          <a:p>
            <a:pPr algn="l">
              <a:buFont typeface="Arial" panose="020B0604020202020204" pitchFamily="34" charset="0"/>
              <a:buChar char="•"/>
            </a:pPr>
            <a:r>
              <a:rPr lang="en-US" b="0" i="0" dirty="0">
                <a:solidFill>
                  <a:srgbClr val="374151"/>
                </a:solidFill>
                <a:effectLst/>
                <a:latin typeface="Söhne"/>
              </a:rPr>
              <a:t>   Functions and Events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32701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E9CB3FF-7F29-D9B8-74B1-4288594EC122}"/>
              </a:ext>
            </a:extLst>
          </p:cNvPr>
          <p:cNvSpPr txBox="1"/>
          <p:nvPr/>
        </p:nvSpPr>
        <p:spPr>
          <a:xfrm>
            <a:off x="578498" y="401216"/>
            <a:ext cx="3097763"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xmlns="" id="{7BB5B899-BC27-CF24-817C-F893674C32FA}"/>
              </a:ext>
            </a:extLst>
          </p:cNvPr>
          <p:cNvSpPr txBox="1"/>
          <p:nvPr/>
        </p:nvSpPr>
        <p:spPr>
          <a:xfrm>
            <a:off x="4791323" y="425157"/>
            <a:ext cx="2920482" cy="861774"/>
          </a:xfrm>
          <a:prstGeom prst="rect">
            <a:avLst/>
          </a:prstGeom>
          <a:noFill/>
        </p:spPr>
        <p:txBody>
          <a:bodyPr wrap="square" rtlCol="0">
            <a:spAutoFit/>
          </a:bodyPr>
          <a:lstStyle/>
          <a:p>
            <a:r>
              <a:rPr lang="en-US" sz="3200" b="1" u="sng" dirty="0">
                <a:solidFill>
                  <a:srgbClr val="0070C0"/>
                </a:solidFill>
                <a:latin typeface="Arial Rounded MT Bold" panose="020F0704030504030204" pitchFamily="34" charset="0"/>
              </a:rPr>
              <a:t>AGENDA</a:t>
            </a:r>
            <a:endParaRPr lang="en-IN" sz="3200" b="1" u="sng" dirty="0">
              <a:solidFill>
                <a:srgbClr val="0070C0"/>
              </a:solidFill>
              <a:latin typeface="Arial Rounded MT Bold" panose="020F0704030504030204" pitchFamily="34" charset="0"/>
            </a:endParaRPr>
          </a:p>
          <a:p>
            <a:endParaRPr lang="en-IN" dirty="0"/>
          </a:p>
        </p:txBody>
      </p:sp>
      <p:sp>
        <p:nvSpPr>
          <p:cNvPr id="6" name="TextBox 5">
            <a:extLst>
              <a:ext uri="{FF2B5EF4-FFF2-40B4-BE49-F238E27FC236}">
                <a16:creationId xmlns:a16="http://schemas.microsoft.com/office/drawing/2014/main" xmlns="" id="{E10ED5DB-902F-BEF0-C984-A67FDFE93DB8}"/>
              </a:ext>
            </a:extLst>
          </p:cNvPr>
          <p:cNvSpPr txBox="1"/>
          <p:nvPr/>
        </p:nvSpPr>
        <p:spPr>
          <a:xfrm>
            <a:off x="342900" y="1412746"/>
            <a:ext cx="3993502" cy="369332"/>
          </a:xfrm>
          <a:prstGeom prst="rect">
            <a:avLst/>
          </a:prstGeom>
          <a:noFill/>
        </p:spPr>
        <p:txBody>
          <a:bodyPr wrap="square" rtlCol="0">
            <a:spAutoFit/>
          </a:bodyPr>
          <a:lstStyle/>
          <a:p>
            <a:r>
              <a:rPr lang="en-US" dirty="0">
                <a:solidFill>
                  <a:srgbClr val="FF0000"/>
                </a:solidFill>
              </a:rPr>
              <a:t>6</a:t>
            </a:r>
            <a:r>
              <a:rPr lang="en-US" dirty="0"/>
              <a:t>  </a:t>
            </a:r>
            <a:r>
              <a:rPr lang="en-IN" b="0" i="0" dirty="0">
                <a:solidFill>
                  <a:srgbClr val="00B0F0"/>
                </a:solidFill>
                <a:effectLst/>
                <a:latin typeface="Söhne"/>
              </a:rPr>
              <a:t>Introduction to Frontend Frameworks</a:t>
            </a:r>
            <a:endParaRPr lang="en-IN" dirty="0">
              <a:solidFill>
                <a:srgbClr val="00B0F0"/>
              </a:solidFill>
            </a:endParaRPr>
          </a:p>
        </p:txBody>
      </p:sp>
      <p:sp>
        <p:nvSpPr>
          <p:cNvPr id="7" name="TextBox 6">
            <a:extLst>
              <a:ext uri="{FF2B5EF4-FFF2-40B4-BE49-F238E27FC236}">
                <a16:creationId xmlns:a16="http://schemas.microsoft.com/office/drawing/2014/main" xmlns="" id="{F0A5CDEE-5D66-68E0-18D4-0AF9C73F2CDE}"/>
              </a:ext>
            </a:extLst>
          </p:cNvPr>
          <p:cNvSpPr txBox="1"/>
          <p:nvPr/>
        </p:nvSpPr>
        <p:spPr>
          <a:xfrm>
            <a:off x="667138" y="1772275"/>
            <a:ext cx="4805265"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Overview of Popular Frameworks (e.g., React, Angular, Vue)</a:t>
            </a:r>
          </a:p>
          <a:p>
            <a:pPr algn="l">
              <a:buFont typeface="Arial" panose="020B0604020202020204" pitchFamily="34" charset="0"/>
              <a:buChar char="•"/>
            </a:pPr>
            <a:r>
              <a:rPr lang="en-US" b="0" i="0" dirty="0">
                <a:solidFill>
                  <a:srgbClr val="374151"/>
                </a:solidFill>
                <a:effectLst/>
                <a:latin typeface="Söhne"/>
              </a:rPr>
              <a:t>   Benefits and Use Cases</a:t>
            </a:r>
          </a:p>
          <a:p>
            <a:pPr algn="l">
              <a:buFont typeface="Arial" panose="020B0604020202020204" pitchFamily="34" charset="0"/>
              <a:buChar char="•"/>
            </a:pPr>
            <a:r>
              <a:rPr lang="en-US" b="0" i="0" dirty="0">
                <a:solidFill>
                  <a:srgbClr val="374151"/>
                </a:solidFill>
                <a:effectLst/>
                <a:latin typeface="Söhne"/>
              </a:rPr>
              <a:t>   Components and State Management</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xmlns="" id="{623D6D16-08CF-9EBE-A34D-845F8D0E16BF}"/>
              </a:ext>
            </a:extLst>
          </p:cNvPr>
          <p:cNvSpPr txBox="1"/>
          <p:nvPr/>
        </p:nvSpPr>
        <p:spPr>
          <a:xfrm>
            <a:off x="354562" y="2941008"/>
            <a:ext cx="4572000" cy="369332"/>
          </a:xfrm>
          <a:prstGeom prst="rect">
            <a:avLst/>
          </a:prstGeom>
          <a:noFill/>
        </p:spPr>
        <p:txBody>
          <a:bodyPr wrap="square" rtlCol="0">
            <a:spAutoFit/>
          </a:bodyPr>
          <a:lstStyle/>
          <a:p>
            <a:r>
              <a:rPr lang="en-US" dirty="0">
                <a:solidFill>
                  <a:srgbClr val="FF0000"/>
                </a:solidFill>
              </a:rPr>
              <a:t>7</a:t>
            </a:r>
            <a:r>
              <a:rPr lang="en-US" dirty="0"/>
              <a:t>  </a:t>
            </a:r>
            <a:r>
              <a:rPr lang="en-IN" b="0" i="0" dirty="0">
                <a:solidFill>
                  <a:srgbClr val="00B0F0"/>
                </a:solidFill>
                <a:effectLst/>
                <a:latin typeface="Söhne"/>
              </a:rPr>
              <a:t>Performance Optimization</a:t>
            </a:r>
            <a:endParaRPr lang="en-IN" dirty="0">
              <a:solidFill>
                <a:srgbClr val="00B0F0"/>
              </a:solidFill>
            </a:endParaRPr>
          </a:p>
        </p:txBody>
      </p:sp>
      <p:sp>
        <p:nvSpPr>
          <p:cNvPr id="9" name="TextBox 8">
            <a:extLst>
              <a:ext uri="{FF2B5EF4-FFF2-40B4-BE49-F238E27FC236}">
                <a16:creationId xmlns:a16="http://schemas.microsoft.com/office/drawing/2014/main" xmlns="" id="{DAF07C91-D19F-0B88-7C1C-3ABDF927E032}"/>
              </a:ext>
            </a:extLst>
          </p:cNvPr>
          <p:cNvSpPr txBox="1"/>
          <p:nvPr/>
        </p:nvSpPr>
        <p:spPr>
          <a:xfrm>
            <a:off x="699795" y="3337803"/>
            <a:ext cx="3881535"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Minification and Concatenation</a:t>
            </a:r>
          </a:p>
          <a:p>
            <a:pPr algn="l">
              <a:buFont typeface="Arial" panose="020B0604020202020204" pitchFamily="34" charset="0"/>
              <a:buChar char="•"/>
            </a:pPr>
            <a:r>
              <a:rPr lang="en-US" b="0" i="0" dirty="0">
                <a:solidFill>
                  <a:srgbClr val="374151"/>
                </a:solidFill>
                <a:effectLst/>
                <a:latin typeface="Söhne"/>
              </a:rPr>
              <a:t>   Caching and CDN Usage</a:t>
            </a:r>
          </a:p>
          <a:p>
            <a:pPr algn="l">
              <a:buFont typeface="Arial" panose="020B0604020202020204" pitchFamily="34" charset="0"/>
              <a:buChar char="•"/>
            </a:pPr>
            <a:r>
              <a:rPr lang="en-US" b="0" i="0" dirty="0">
                <a:solidFill>
                  <a:srgbClr val="374151"/>
                </a:solidFill>
                <a:effectLst/>
                <a:latin typeface="Söhne"/>
              </a:rPr>
              <a:t>   Image Optimization</a:t>
            </a:r>
          </a:p>
          <a:p>
            <a:pPr algn="l">
              <a:buFont typeface="Arial" panose="020B0604020202020204" pitchFamily="34" charset="0"/>
              <a:buChar char="•"/>
            </a:pPr>
            <a:r>
              <a:rPr lang="en-US" b="0" i="0" dirty="0">
                <a:solidFill>
                  <a:srgbClr val="374151"/>
                </a:solidFill>
                <a:effectLst/>
                <a:latin typeface="Söhne"/>
              </a:rPr>
              <a:t>   Code Splitting and Lazy Loading</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xmlns="" id="{A6AB5877-CF83-FC9B-2B98-6B4416419111}"/>
              </a:ext>
            </a:extLst>
          </p:cNvPr>
          <p:cNvSpPr txBox="1"/>
          <p:nvPr/>
        </p:nvSpPr>
        <p:spPr>
          <a:xfrm>
            <a:off x="376334" y="4532495"/>
            <a:ext cx="4077478" cy="369332"/>
          </a:xfrm>
          <a:prstGeom prst="rect">
            <a:avLst/>
          </a:prstGeom>
          <a:noFill/>
        </p:spPr>
        <p:txBody>
          <a:bodyPr wrap="square" rtlCol="0">
            <a:spAutoFit/>
          </a:bodyPr>
          <a:lstStyle/>
          <a:p>
            <a:r>
              <a:rPr lang="en-US" dirty="0">
                <a:solidFill>
                  <a:srgbClr val="FF0000"/>
                </a:solidFill>
              </a:rPr>
              <a:t>8</a:t>
            </a:r>
            <a:r>
              <a:rPr lang="en-US" dirty="0"/>
              <a:t>  </a:t>
            </a:r>
            <a:r>
              <a:rPr lang="en-IN" b="0" i="0" dirty="0">
                <a:solidFill>
                  <a:srgbClr val="00B0F0"/>
                </a:solidFill>
                <a:effectLst/>
                <a:latin typeface="Söhne"/>
              </a:rPr>
              <a:t>Frontend Testing and Debugging</a:t>
            </a:r>
            <a:endParaRPr lang="en-IN" dirty="0">
              <a:solidFill>
                <a:srgbClr val="00B0F0"/>
              </a:solidFill>
            </a:endParaRPr>
          </a:p>
        </p:txBody>
      </p:sp>
      <p:sp>
        <p:nvSpPr>
          <p:cNvPr id="11" name="TextBox 10">
            <a:extLst>
              <a:ext uri="{FF2B5EF4-FFF2-40B4-BE49-F238E27FC236}">
                <a16:creationId xmlns:a16="http://schemas.microsoft.com/office/drawing/2014/main" xmlns="" id="{BFBAF3DE-3D74-19E9-3B99-153C7E042C6E}"/>
              </a:ext>
            </a:extLst>
          </p:cNvPr>
          <p:cNvSpPr txBox="1"/>
          <p:nvPr/>
        </p:nvSpPr>
        <p:spPr>
          <a:xfrm>
            <a:off x="720321" y="4964068"/>
            <a:ext cx="3881535"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Types of Testing (Unit, Integration, E2E)</a:t>
            </a:r>
          </a:p>
          <a:p>
            <a:pPr algn="l">
              <a:buFont typeface="Arial" panose="020B0604020202020204" pitchFamily="34" charset="0"/>
              <a:buChar char="•"/>
            </a:pPr>
            <a:r>
              <a:rPr lang="en-US" b="0" i="0" dirty="0">
                <a:solidFill>
                  <a:srgbClr val="374151"/>
                </a:solidFill>
                <a:effectLst/>
                <a:latin typeface="Söhne"/>
              </a:rPr>
              <a:t>   Testing Frameworks (e.g., Jest, Cypress)</a:t>
            </a:r>
          </a:p>
          <a:p>
            <a:pPr algn="l">
              <a:buFont typeface="Arial" panose="020B0604020202020204" pitchFamily="34" charset="0"/>
              <a:buChar char="•"/>
            </a:pPr>
            <a:r>
              <a:rPr lang="en-US" b="0" i="0" dirty="0">
                <a:solidFill>
                  <a:srgbClr val="374151"/>
                </a:solidFill>
                <a:effectLst/>
                <a:latin typeface="Söhne"/>
              </a:rPr>
              <a:t>   Debugging Techniques and Tools</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xmlns="" id="{8F294231-103A-61EE-4412-20AA9795788E}"/>
              </a:ext>
            </a:extLst>
          </p:cNvPr>
          <p:cNvSpPr txBox="1"/>
          <p:nvPr/>
        </p:nvSpPr>
        <p:spPr>
          <a:xfrm>
            <a:off x="6741472" y="1465960"/>
            <a:ext cx="5268686" cy="369332"/>
          </a:xfrm>
          <a:prstGeom prst="rect">
            <a:avLst/>
          </a:prstGeom>
          <a:noFill/>
        </p:spPr>
        <p:txBody>
          <a:bodyPr wrap="square" rtlCol="0">
            <a:spAutoFit/>
          </a:bodyPr>
          <a:lstStyle/>
          <a:p>
            <a:r>
              <a:rPr lang="en-US" dirty="0">
                <a:solidFill>
                  <a:srgbClr val="FF0000"/>
                </a:solidFill>
              </a:rPr>
              <a:t>9</a:t>
            </a:r>
            <a:r>
              <a:rPr lang="en-US" dirty="0"/>
              <a:t>  </a:t>
            </a:r>
            <a:r>
              <a:rPr lang="en-IN" b="0" i="0" dirty="0">
                <a:solidFill>
                  <a:srgbClr val="00B0F0"/>
                </a:solidFill>
                <a:effectLst/>
                <a:latin typeface="Söhne"/>
              </a:rPr>
              <a:t>Accessibility and Usability</a:t>
            </a:r>
            <a:endParaRPr lang="en-IN" dirty="0">
              <a:solidFill>
                <a:srgbClr val="00B0F0"/>
              </a:solidFill>
            </a:endParaRPr>
          </a:p>
        </p:txBody>
      </p:sp>
      <p:sp>
        <p:nvSpPr>
          <p:cNvPr id="13" name="TextBox 12">
            <a:extLst>
              <a:ext uri="{FF2B5EF4-FFF2-40B4-BE49-F238E27FC236}">
                <a16:creationId xmlns:a16="http://schemas.microsoft.com/office/drawing/2014/main" xmlns="" id="{EB2440E9-D9CC-B971-59A8-D1853F2BE2F0}"/>
              </a:ext>
            </a:extLst>
          </p:cNvPr>
          <p:cNvSpPr txBox="1"/>
          <p:nvPr/>
        </p:nvSpPr>
        <p:spPr>
          <a:xfrm>
            <a:off x="7057364" y="1835292"/>
            <a:ext cx="4114800"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Importance of Accessibility</a:t>
            </a:r>
          </a:p>
          <a:p>
            <a:pPr algn="l">
              <a:buFont typeface="Arial" panose="020B0604020202020204" pitchFamily="34" charset="0"/>
              <a:buChar char="•"/>
            </a:pPr>
            <a:r>
              <a:rPr lang="en-US" b="0" i="0" dirty="0">
                <a:solidFill>
                  <a:srgbClr val="374151"/>
                </a:solidFill>
                <a:effectLst/>
                <a:latin typeface="Söhne"/>
              </a:rPr>
              <a:t>   Web Content Accessibility Guidelines (WCAG)</a:t>
            </a:r>
          </a:p>
          <a:p>
            <a:pPr algn="l">
              <a:buFont typeface="Arial" panose="020B0604020202020204" pitchFamily="34" charset="0"/>
              <a:buChar char="•"/>
            </a:pPr>
            <a:r>
              <a:rPr lang="en-US" b="0" i="0" dirty="0">
                <a:solidFill>
                  <a:srgbClr val="374151"/>
                </a:solidFill>
                <a:effectLst/>
                <a:latin typeface="Söhne"/>
              </a:rPr>
              <a:t>   Usability Principles and Best Practices</a:t>
            </a:r>
          </a:p>
          <a:p>
            <a:pPr marL="285750" indent="-285750">
              <a:buFont typeface="Arial" panose="020B0604020202020204" pitchFamily="34" charset="0"/>
              <a:buChar char="•"/>
            </a:pPr>
            <a:endParaRPr lang="en-IN" dirty="0"/>
          </a:p>
        </p:txBody>
      </p:sp>
      <p:sp>
        <p:nvSpPr>
          <p:cNvPr id="14" name="TextBox 13">
            <a:extLst>
              <a:ext uri="{FF2B5EF4-FFF2-40B4-BE49-F238E27FC236}">
                <a16:creationId xmlns:a16="http://schemas.microsoft.com/office/drawing/2014/main" xmlns="" id="{F1BD082E-74CE-A5F7-344B-DED481270892}"/>
              </a:ext>
            </a:extLst>
          </p:cNvPr>
          <p:cNvSpPr txBox="1"/>
          <p:nvPr/>
        </p:nvSpPr>
        <p:spPr>
          <a:xfrm>
            <a:off x="6741472" y="2918104"/>
            <a:ext cx="5334000" cy="369332"/>
          </a:xfrm>
          <a:prstGeom prst="rect">
            <a:avLst/>
          </a:prstGeom>
          <a:noFill/>
        </p:spPr>
        <p:txBody>
          <a:bodyPr wrap="square" rtlCol="0">
            <a:spAutoFit/>
          </a:bodyPr>
          <a:lstStyle/>
          <a:p>
            <a:r>
              <a:rPr lang="en-US" dirty="0">
                <a:solidFill>
                  <a:srgbClr val="FF0000"/>
                </a:solidFill>
              </a:rPr>
              <a:t>10</a:t>
            </a:r>
            <a:r>
              <a:rPr lang="en-US" dirty="0"/>
              <a:t> </a:t>
            </a:r>
            <a:r>
              <a:rPr lang="en-IN" b="0" i="0" dirty="0">
                <a:solidFill>
                  <a:srgbClr val="00B0F0"/>
                </a:solidFill>
                <a:effectLst/>
                <a:latin typeface="Söhne"/>
              </a:rPr>
              <a:t>UI/UX Trends and Modern Frontend Technologies</a:t>
            </a:r>
            <a:endParaRPr lang="en-IN" dirty="0">
              <a:solidFill>
                <a:srgbClr val="00B0F0"/>
              </a:solidFill>
            </a:endParaRPr>
          </a:p>
        </p:txBody>
      </p:sp>
      <p:sp>
        <p:nvSpPr>
          <p:cNvPr id="15" name="TextBox 14">
            <a:extLst>
              <a:ext uri="{FF2B5EF4-FFF2-40B4-BE49-F238E27FC236}">
                <a16:creationId xmlns:a16="http://schemas.microsoft.com/office/drawing/2014/main" xmlns="" id="{BC25A98C-84A1-A05E-83CA-54F1994967C1}"/>
              </a:ext>
            </a:extLst>
          </p:cNvPr>
          <p:cNvSpPr txBox="1"/>
          <p:nvPr/>
        </p:nvSpPr>
        <p:spPr>
          <a:xfrm>
            <a:off x="6973388" y="3337803"/>
            <a:ext cx="4198776" cy="1477328"/>
          </a:xfrm>
          <a:prstGeom prst="rect">
            <a:avLst/>
          </a:prstGeom>
          <a:noFill/>
        </p:spPr>
        <p:txBody>
          <a:bodyPr wrap="square" rtlCol="0">
            <a:spAutoFit/>
          </a:bodyPr>
          <a:lstStyle/>
          <a:p>
            <a:pPr algn="l">
              <a:buFont typeface="Arial" panose="020B0604020202020204" pitchFamily="34" charset="0"/>
              <a:buChar char="•"/>
            </a:pPr>
            <a:r>
              <a:rPr lang="en-IN" b="0" i="0" dirty="0">
                <a:solidFill>
                  <a:srgbClr val="374151"/>
                </a:solidFill>
                <a:effectLst/>
                <a:latin typeface="Söhne"/>
              </a:rPr>
              <a:t>   Introduction to UI/UX Design</a:t>
            </a:r>
          </a:p>
          <a:p>
            <a:pPr algn="l">
              <a:buFont typeface="Arial" panose="020B0604020202020204" pitchFamily="34" charset="0"/>
              <a:buChar char="•"/>
            </a:pPr>
            <a:r>
              <a:rPr lang="en-IN" b="0" i="0" dirty="0">
                <a:solidFill>
                  <a:srgbClr val="374151"/>
                </a:solidFill>
                <a:effectLst/>
                <a:latin typeface="Söhne"/>
              </a:rPr>
              <a:t>   Micro interactions and Animations</a:t>
            </a:r>
          </a:p>
          <a:p>
            <a:pPr algn="l">
              <a:buFont typeface="Arial" panose="020B0604020202020204" pitchFamily="34" charset="0"/>
              <a:buChar char="•"/>
            </a:pPr>
            <a:r>
              <a:rPr lang="en-IN" b="0" i="0" dirty="0">
                <a:solidFill>
                  <a:srgbClr val="374151"/>
                </a:solidFill>
                <a:effectLst/>
                <a:latin typeface="Söhne"/>
              </a:rPr>
              <a:t>   Progressive Web Apps (PWAs)</a:t>
            </a:r>
          </a:p>
          <a:p>
            <a:pPr algn="l">
              <a:buFont typeface="Arial" panose="020B0604020202020204" pitchFamily="34" charset="0"/>
              <a:buChar char="•"/>
            </a:pPr>
            <a:r>
              <a:rPr lang="en-IN" b="0" i="0" dirty="0">
                <a:solidFill>
                  <a:srgbClr val="374151"/>
                </a:solidFill>
                <a:effectLst/>
                <a:latin typeface="Söhne"/>
              </a:rPr>
              <a:t>   Single-Page Applications (SPAs)</a:t>
            </a:r>
          </a:p>
          <a:p>
            <a:pPr marL="285750" indent="-285750">
              <a:buFont typeface="Arial" panose="020B0604020202020204" pitchFamily="34" charset="0"/>
              <a:buChar char="•"/>
            </a:pPr>
            <a:endParaRPr lang="en-IN" dirty="0"/>
          </a:p>
        </p:txBody>
      </p:sp>
      <p:sp>
        <p:nvSpPr>
          <p:cNvPr id="16" name="TextBox 15">
            <a:extLst>
              <a:ext uri="{FF2B5EF4-FFF2-40B4-BE49-F238E27FC236}">
                <a16:creationId xmlns:a16="http://schemas.microsoft.com/office/drawing/2014/main" xmlns="" id="{CF32FFB7-1864-7CA7-00C2-A7EB1E820660}"/>
              </a:ext>
            </a:extLst>
          </p:cNvPr>
          <p:cNvSpPr txBox="1"/>
          <p:nvPr/>
        </p:nvSpPr>
        <p:spPr>
          <a:xfrm>
            <a:off x="6845870" y="4717161"/>
            <a:ext cx="5128727" cy="646331"/>
          </a:xfrm>
          <a:prstGeom prst="rect">
            <a:avLst/>
          </a:prstGeom>
          <a:noFill/>
        </p:spPr>
        <p:txBody>
          <a:bodyPr wrap="square" rtlCol="0">
            <a:spAutoFit/>
          </a:bodyPr>
          <a:lstStyle/>
          <a:p>
            <a:r>
              <a:rPr lang="en-US" dirty="0">
                <a:solidFill>
                  <a:srgbClr val="FF0000"/>
                </a:solidFill>
              </a:rPr>
              <a:t>11</a:t>
            </a:r>
            <a:r>
              <a:rPr lang="en-US" dirty="0">
                <a:solidFill>
                  <a:srgbClr val="00B0F0"/>
                </a:solidFill>
              </a:rPr>
              <a:t> </a:t>
            </a:r>
            <a:r>
              <a:rPr lang="en-IN" b="0" i="0" dirty="0">
                <a:solidFill>
                  <a:srgbClr val="00B0F0"/>
                </a:solidFill>
                <a:effectLst/>
                <a:latin typeface="Söhne"/>
              </a:rPr>
              <a:t>Conclusion and Q&amp;A</a:t>
            </a:r>
          </a:p>
          <a:p>
            <a:endParaRPr lang="en-IN" dirty="0"/>
          </a:p>
        </p:txBody>
      </p:sp>
    </p:spTree>
    <p:extLst>
      <p:ext uri="{BB962C8B-B14F-4D97-AF65-F5344CB8AC3E}">
        <p14:creationId xmlns:p14="http://schemas.microsoft.com/office/powerpoint/2010/main" xmlns="" val="156487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6D48AD5-E89C-8A9C-7EE1-547D82803F4C}"/>
              </a:ext>
            </a:extLst>
          </p:cNvPr>
          <p:cNvSpPr txBox="1"/>
          <p:nvPr/>
        </p:nvSpPr>
        <p:spPr>
          <a:xfrm>
            <a:off x="3365240" y="156960"/>
            <a:ext cx="6279503" cy="646331"/>
          </a:xfrm>
          <a:prstGeom prst="rect">
            <a:avLst/>
          </a:prstGeom>
          <a:noFill/>
        </p:spPr>
        <p:txBody>
          <a:bodyPr wrap="square" rtlCol="0">
            <a:spAutoFit/>
          </a:bodyPr>
          <a:lstStyle/>
          <a:p>
            <a:r>
              <a:rPr lang="en-IN" sz="3600" b="1" i="0" u="sng" dirty="0">
                <a:solidFill>
                  <a:srgbClr val="0070C0"/>
                </a:solidFill>
                <a:effectLst/>
                <a:latin typeface="Arial Rounded MT Bold" panose="020F0704030504030204" pitchFamily="34" charset="0"/>
              </a:rPr>
              <a:t>Project Overview:</a:t>
            </a:r>
            <a:endParaRPr lang="en-IN" sz="3600" b="1" u="sng" dirty="0">
              <a:solidFill>
                <a:srgbClr val="0070C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xmlns="" id="{7546207B-A463-AF3B-5F2F-AA1A892DEEA6}"/>
              </a:ext>
            </a:extLst>
          </p:cNvPr>
          <p:cNvSpPr txBox="1"/>
          <p:nvPr/>
        </p:nvSpPr>
        <p:spPr>
          <a:xfrm>
            <a:off x="3183295" y="1135148"/>
            <a:ext cx="10440955" cy="461665"/>
          </a:xfrm>
          <a:prstGeom prst="rect">
            <a:avLst/>
          </a:prstGeom>
          <a:noFill/>
        </p:spPr>
        <p:txBody>
          <a:bodyPr wrap="square" rtlCol="0">
            <a:spAutoFit/>
          </a:bodyPr>
          <a:lstStyle/>
          <a:p>
            <a:r>
              <a:rPr lang="en-US" sz="2400" b="0" i="0" dirty="0">
                <a:solidFill>
                  <a:srgbClr val="FF0000"/>
                </a:solidFill>
                <a:effectLst/>
                <a:latin typeface="Söhne"/>
              </a:rPr>
              <a:t>Project Name  </a:t>
            </a:r>
            <a:r>
              <a:rPr lang="en-US" b="0" i="0" dirty="0">
                <a:solidFill>
                  <a:srgbClr val="374151"/>
                </a:solidFill>
                <a:effectLst/>
                <a:latin typeface="Söhne"/>
              </a:rPr>
              <a:t>:</a:t>
            </a:r>
            <a:r>
              <a:rPr lang="en-US" sz="2400" b="0" i="0" dirty="0">
                <a:solidFill>
                  <a:srgbClr val="0070C0"/>
                </a:solidFill>
                <a:effectLst/>
                <a:latin typeface="Söhne"/>
              </a:rPr>
              <a:t> Personal Portfolio Website</a:t>
            </a:r>
            <a:endParaRPr lang="en-IN" sz="2400" dirty="0">
              <a:solidFill>
                <a:srgbClr val="0070C0"/>
              </a:solidFill>
            </a:endParaRPr>
          </a:p>
        </p:txBody>
      </p:sp>
      <p:sp>
        <p:nvSpPr>
          <p:cNvPr id="5" name="TextBox 4">
            <a:extLst>
              <a:ext uri="{FF2B5EF4-FFF2-40B4-BE49-F238E27FC236}">
                <a16:creationId xmlns:a16="http://schemas.microsoft.com/office/drawing/2014/main" xmlns="" id="{D406C4A8-FDFE-5207-EDA8-947C704A279F}"/>
              </a:ext>
            </a:extLst>
          </p:cNvPr>
          <p:cNvSpPr txBox="1"/>
          <p:nvPr/>
        </p:nvSpPr>
        <p:spPr>
          <a:xfrm>
            <a:off x="149289" y="1528560"/>
            <a:ext cx="3638940" cy="400110"/>
          </a:xfrm>
          <a:prstGeom prst="rect">
            <a:avLst/>
          </a:prstGeom>
          <a:noFill/>
        </p:spPr>
        <p:txBody>
          <a:bodyPr wrap="square" rtlCol="0">
            <a:spAutoFit/>
          </a:bodyPr>
          <a:lstStyle/>
          <a:p>
            <a:r>
              <a:rPr lang="en-IN" sz="2000" b="0" i="0" dirty="0">
                <a:solidFill>
                  <a:srgbClr val="00B0F0"/>
                </a:solidFill>
                <a:effectLst/>
                <a:latin typeface="Söhne"/>
              </a:rPr>
              <a:t>Objective</a:t>
            </a:r>
            <a:r>
              <a:rPr lang="en-IN" b="0" i="0" dirty="0">
                <a:solidFill>
                  <a:srgbClr val="374151"/>
                </a:solidFill>
                <a:effectLst/>
                <a:latin typeface="Söhne"/>
              </a:rPr>
              <a:t> :</a:t>
            </a:r>
            <a:endParaRPr lang="en-IN" dirty="0"/>
          </a:p>
        </p:txBody>
      </p:sp>
      <p:sp>
        <p:nvSpPr>
          <p:cNvPr id="6" name="TextBox 5">
            <a:extLst>
              <a:ext uri="{FF2B5EF4-FFF2-40B4-BE49-F238E27FC236}">
                <a16:creationId xmlns:a16="http://schemas.microsoft.com/office/drawing/2014/main" xmlns="" id="{1065F187-F99B-6522-6CD8-335E502FC957}"/>
              </a:ext>
            </a:extLst>
          </p:cNvPr>
          <p:cNvSpPr txBox="1"/>
          <p:nvPr/>
        </p:nvSpPr>
        <p:spPr>
          <a:xfrm>
            <a:off x="727788" y="2080727"/>
            <a:ext cx="11392677"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1">
                    <a:lumMod val="75000"/>
                  </a:schemeClr>
                </a:solidFill>
                <a:effectLst/>
                <a:latin typeface="Söhne"/>
              </a:rPr>
              <a:t>The objective of this project is to create a personal portfolio website to showcase my skills, projects, and achievements. The website will serve as a professional platform to highlight my expertise, attract potential clients or employers, and provide a central hub for my online presence</a:t>
            </a:r>
            <a:r>
              <a:rPr lang="en-US" b="0" i="0" dirty="0">
                <a:solidFill>
                  <a:srgbClr val="374151"/>
                </a:solidFill>
                <a:effectLst/>
                <a:latin typeface="Söhne"/>
              </a:rPr>
              <a:t>.</a:t>
            </a:r>
            <a:endParaRPr lang="en-IN" dirty="0"/>
          </a:p>
        </p:txBody>
      </p:sp>
      <p:sp>
        <p:nvSpPr>
          <p:cNvPr id="7" name="TextBox 6">
            <a:extLst>
              <a:ext uri="{FF2B5EF4-FFF2-40B4-BE49-F238E27FC236}">
                <a16:creationId xmlns:a16="http://schemas.microsoft.com/office/drawing/2014/main" xmlns="" id="{DF7A8804-D9C3-6CCF-E6C0-D485D08DEA73}"/>
              </a:ext>
            </a:extLst>
          </p:cNvPr>
          <p:cNvSpPr txBox="1"/>
          <p:nvPr/>
        </p:nvSpPr>
        <p:spPr>
          <a:xfrm>
            <a:off x="149289" y="3424335"/>
            <a:ext cx="3219062" cy="400110"/>
          </a:xfrm>
          <a:prstGeom prst="rect">
            <a:avLst/>
          </a:prstGeom>
          <a:noFill/>
        </p:spPr>
        <p:txBody>
          <a:bodyPr wrap="square" rtlCol="0">
            <a:spAutoFit/>
          </a:bodyPr>
          <a:lstStyle/>
          <a:p>
            <a:r>
              <a:rPr lang="en-IN" sz="2000" b="0" i="0" dirty="0">
                <a:solidFill>
                  <a:srgbClr val="00B0F0"/>
                </a:solidFill>
                <a:effectLst/>
                <a:latin typeface="Söhne"/>
              </a:rPr>
              <a:t>Key Features</a:t>
            </a:r>
            <a:r>
              <a:rPr lang="en-IN" b="0" i="0" dirty="0">
                <a:solidFill>
                  <a:srgbClr val="374151"/>
                </a:solidFill>
                <a:effectLst/>
                <a:latin typeface="Söhne"/>
              </a:rPr>
              <a:t>:</a:t>
            </a:r>
            <a:endParaRPr lang="en-IN" dirty="0"/>
          </a:p>
        </p:txBody>
      </p:sp>
      <p:sp>
        <p:nvSpPr>
          <p:cNvPr id="8" name="TextBox 7">
            <a:extLst>
              <a:ext uri="{FF2B5EF4-FFF2-40B4-BE49-F238E27FC236}">
                <a16:creationId xmlns:a16="http://schemas.microsoft.com/office/drawing/2014/main" xmlns="" id="{9EC8817A-D2A7-9E39-EA24-C39D94BFFD64}"/>
              </a:ext>
            </a:extLst>
          </p:cNvPr>
          <p:cNvSpPr txBox="1"/>
          <p:nvPr/>
        </p:nvSpPr>
        <p:spPr>
          <a:xfrm>
            <a:off x="419877" y="3949636"/>
            <a:ext cx="5542384" cy="369332"/>
          </a:xfrm>
          <a:prstGeom prst="rect">
            <a:avLst/>
          </a:prstGeom>
          <a:noFill/>
        </p:spPr>
        <p:txBody>
          <a:bodyPr wrap="square" rtlCol="0">
            <a:spAutoFit/>
          </a:bodyPr>
          <a:lstStyle/>
          <a:p>
            <a:r>
              <a:rPr lang="en-IN" dirty="0">
                <a:highlight>
                  <a:srgbClr val="FFFF00"/>
                </a:highlight>
              </a:rPr>
              <a:t>1</a:t>
            </a:r>
            <a:r>
              <a:rPr lang="en-IN" dirty="0"/>
              <a:t>  </a:t>
            </a:r>
            <a:r>
              <a:rPr lang="en-IN" b="0" i="0" dirty="0">
                <a:solidFill>
                  <a:srgbClr val="FF0000"/>
                </a:solidFill>
                <a:effectLst/>
                <a:latin typeface="Söhne"/>
              </a:rPr>
              <a:t>Home Page</a:t>
            </a:r>
            <a:r>
              <a:rPr lang="en-IN" b="0" i="0" dirty="0">
                <a:solidFill>
                  <a:srgbClr val="374151"/>
                </a:solidFill>
                <a:effectLst/>
                <a:latin typeface="Söhne"/>
              </a:rPr>
              <a:t>:</a:t>
            </a:r>
            <a:endParaRPr lang="en-IN" dirty="0"/>
          </a:p>
        </p:txBody>
      </p:sp>
      <p:sp>
        <p:nvSpPr>
          <p:cNvPr id="9" name="TextBox 8">
            <a:extLst>
              <a:ext uri="{FF2B5EF4-FFF2-40B4-BE49-F238E27FC236}">
                <a16:creationId xmlns:a16="http://schemas.microsoft.com/office/drawing/2014/main" xmlns="" id="{172A1C39-6BEA-EF2C-3AD7-FC33205DFD2C}"/>
              </a:ext>
            </a:extLst>
          </p:cNvPr>
          <p:cNvSpPr txBox="1"/>
          <p:nvPr/>
        </p:nvSpPr>
        <p:spPr>
          <a:xfrm>
            <a:off x="667139" y="4499722"/>
            <a:ext cx="8882743"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chemeClr val="accent2">
                    <a:lumMod val="75000"/>
                  </a:schemeClr>
                </a:solidFill>
                <a:effectLst/>
                <a:latin typeface="Söhne"/>
              </a:rPr>
              <a:t>Introduction and welcome message</a:t>
            </a:r>
          </a:p>
          <a:p>
            <a:pPr algn="l">
              <a:buFont typeface="Arial" panose="020B0604020202020204" pitchFamily="34" charset="0"/>
              <a:buChar char="•"/>
            </a:pPr>
            <a:r>
              <a:rPr lang="en-US" b="0" i="0" dirty="0">
                <a:solidFill>
                  <a:schemeClr val="accent2">
                    <a:lumMod val="75000"/>
                  </a:schemeClr>
                </a:solidFill>
                <a:effectLst/>
                <a:latin typeface="Söhne"/>
              </a:rPr>
              <a:t>   Brief overview of skills and expertise</a:t>
            </a:r>
          </a:p>
          <a:p>
            <a:pPr algn="l">
              <a:buFont typeface="Arial" panose="020B0604020202020204" pitchFamily="34" charset="0"/>
              <a:buChar char="•"/>
            </a:pPr>
            <a:r>
              <a:rPr lang="en-US" b="0" i="0" dirty="0">
                <a:solidFill>
                  <a:schemeClr val="accent2">
                    <a:lumMod val="75000"/>
                  </a:schemeClr>
                </a:solidFill>
                <a:effectLst/>
                <a:latin typeface="Söhne"/>
              </a:rPr>
              <a:t>   Call-to-action buttons for contacting or exploring further</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xmlns="" id="{4F1C62A2-6053-64AF-7F14-DAF738DCB38C}"/>
              </a:ext>
            </a:extLst>
          </p:cNvPr>
          <p:cNvSpPr txBox="1"/>
          <p:nvPr/>
        </p:nvSpPr>
        <p:spPr>
          <a:xfrm>
            <a:off x="7517364" y="3949636"/>
            <a:ext cx="4254759" cy="369332"/>
          </a:xfrm>
          <a:prstGeom prst="rect">
            <a:avLst/>
          </a:prstGeom>
          <a:noFill/>
        </p:spPr>
        <p:txBody>
          <a:bodyPr wrap="square" rtlCol="0">
            <a:spAutoFit/>
          </a:bodyPr>
          <a:lstStyle/>
          <a:p>
            <a:r>
              <a:rPr lang="en-IN" dirty="0">
                <a:highlight>
                  <a:srgbClr val="FFFF00"/>
                </a:highlight>
              </a:rPr>
              <a:t>2</a:t>
            </a:r>
            <a:r>
              <a:rPr lang="en-IN" dirty="0"/>
              <a:t>  </a:t>
            </a:r>
            <a:r>
              <a:rPr lang="en-IN" dirty="0">
                <a:solidFill>
                  <a:srgbClr val="FF0000"/>
                </a:solidFill>
              </a:rPr>
              <a:t>Portfolio :</a:t>
            </a:r>
          </a:p>
        </p:txBody>
      </p:sp>
      <p:sp>
        <p:nvSpPr>
          <p:cNvPr id="11" name="TextBox 10">
            <a:extLst>
              <a:ext uri="{FF2B5EF4-FFF2-40B4-BE49-F238E27FC236}">
                <a16:creationId xmlns:a16="http://schemas.microsoft.com/office/drawing/2014/main" xmlns="" id="{BE43B3F0-16B0-C5F2-4464-6699CEC7CBB7}"/>
              </a:ext>
            </a:extLst>
          </p:cNvPr>
          <p:cNvSpPr txBox="1"/>
          <p:nvPr/>
        </p:nvSpPr>
        <p:spPr>
          <a:xfrm>
            <a:off x="7349413" y="4499722"/>
            <a:ext cx="4758612"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chemeClr val="accent2">
                    <a:lumMod val="75000"/>
                  </a:schemeClr>
                </a:solidFill>
                <a:effectLst/>
                <a:latin typeface="Söhne"/>
              </a:rPr>
              <a:t>Showcasing a selection of my best projects</a:t>
            </a:r>
          </a:p>
          <a:p>
            <a:pPr algn="l">
              <a:buFont typeface="Arial" panose="020B0604020202020204" pitchFamily="34" charset="0"/>
              <a:buChar char="•"/>
            </a:pPr>
            <a:r>
              <a:rPr lang="en-US" b="0" i="0" dirty="0">
                <a:solidFill>
                  <a:schemeClr val="accent2">
                    <a:lumMod val="75000"/>
                  </a:schemeClr>
                </a:solidFill>
                <a:effectLst/>
                <a:latin typeface="Söhne"/>
              </a:rPr>
              <a:t>   Description, images, and links to each project</a:t>
            </a:r>
          </a:p>
          <a:p>
            <a:pPr algn="l">
              <a:buFont typeface="Arial" panose="020B0604020202020204" pitchFamily="34" charset="0"/>
              <a:buChar char="•"/>
            </a:pPr>
            <a:r>
              <a:rPr lang="en-US" b="0" i="0" dirty="0">
                <a:solidFill>
                  <a:schemeClr val="accent2">
                    <a:lumMod val="75000"/>
                  </a:schemeClr>
                </a:solidFill>
                <a:effectLst/>
                <a:latin typeface="Söhne"/>
              </a:rPr>
              <a:t>   Categorization of projects for easy navigation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31059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7D2CEBE-AD97-98BA-988E-E08B28D19551}"/>
              </a:ext>
            </a:extLst>
          </p:cNvPr>
          <p:cNvSpPr txBox="1"/>
          <p:nvPr/>
        </p:nvSpPr>
        <p:spPr>
          <a:xfrm>
            <a:off x="3328824" y="316365"/>
            <a:ext cx="5710334" cy="923330"/>
          </a:xfrm>
          <a:prstGeom prst="rect">
            <a:avLst/>
          </a:prstGeom>
          <a:noFill/>
        </p:spPr>
        <p:txBody>
          <a:bodyPr wrap="square" rtlCol="0">
            <a:spAutoFit/>
          </a:bodyPr>
          <a:lstStyle/>
          <a:p>
            <a:r>
              <a:rPr lang="en-IN" sz="3600" b="1" i="0" u="sng" dirty="0">
                <a:solidFill>
                  <a:srgbClr val="0070C0"/>
                </a:solidFill>
                <a:effectLst/>
                <a:latin typeface="Arial Rounded MT Bold" panose="020F0704030504030204" pitchFamily="34" charset="0"/>
              </a:rPr>
              <a:t>Project Overview:</a:t>
            </a:r>
            <a:endParaRPr lang="en-IN" sz="3600" b="1" u="sng" dirty="0">
              <a:solidFill>
                <a:srgbClr val="0070C0"/>
              </a:solidFill>
              <a:latin typeface="Arial Rounded MT Bold" panose="020F0704030504030204" pitchFamily="34" charset="0"/>
            </a:endParaRPr>
          </a:p>
          <a:p>
            <a:endParaRPr lang="en-IN" dirty="0"/>
          </a:p>
        </p:txBody>
      </p:sp>
      <p:sp>
        <p:nvSpPr>
          <p:cNvPr id="3" name="TextBox 2">
            <a:extLst>
              <a:ext uri="{FF2B5EF4-FFF2-40B4-BE49-F238E27FC236}">
                <a16:creationId xmlns:a16="http://schemas.microsoft.com/office/drawing/2014/main" xmlns="" id="{977AC9BD-6F46-CE00-1391-240AEA30331E}"/>
              </a:ext>
            </a:extLst>
          </p:cNvPr>
          <p:cNvSpPr txBox="1"/>
          <p:nvPr/>
        </p:nvSpPr>
        <p:spPr>
          <a:xfrm>
            <a:off x="429208" y="1464068"/>
            <a:ext cx="3872204" cy="369332"/>
          </a:xfrm>
          <a:prstGeom prst="rect">
            <a:avLst/>
          </a:prstGeom>
          <a:noFill/>
        </p:spPr>
        <p:txBody>
          <a:bodyPr wrap="square" rtlCol="0">
            <a:spAutoFit/>
          </a:bodyPr>
          <a:lstStyle/>
          <a:p>
            <a:r>
              <a:rPr lang="en-IN" dirty="0">
                <a:highlight>
                  <a:srgbClr val="FFFF00"/>
                </a:highlight>
              </a:rPr>
              <a:t>3 </a:t>
            </a:r>
            <a:r>
              <a:rPr lang="en-IN" dirty="0"/>
              <a:t> </a:t>
            </a:r>
            <a:r>
              <a:rPr lang="en-IN" b="0" i="0" dirty="0">
                <a:solidFill>
                  <a:srgbClr val="FF0000"/>
                </a:solidFill>
                <a:effectLst/>
                <a:latin typeface="Söhne"/>
              </a:rPr>
              <a:t>About Me</a:t>
            </a:r>
            <a:r>
              <a:rPr lang="en-IN" b="0" i="0" dirty="0">
                <a:solidFill>
                  <a:srgbClr val="374151"/>
                </a:solidFill>
                <a:effectLst/>
                <a:latin typeface="Söhne"/>
              </a:rPr>
              <a:t>:</a:t>
            </a:r>
            <a:endParaRPr lang="en-IN" dirty="0"/>
          </a:p>
        </p:txBody>
      </p:sp>
      <p:sp>
        <p:nvSpPr>
          <p:cNvPr id="4" name="TextBox 3">
            <a:extLst>
              <a:ext uri="{FF2B5EF4-FFF2-40B4-BE49-F238E27FC236}">
                <a16:creationId xmlns:a16="http://schemas.microsoft.com/office/drawing/2014/main" xmlns="" id="{BEFE1CEE-D402-B4C8-F109-5ADDF2B78E80}"/>
              </a:ext>
            </a:extLst>
          </p:cNvPr>
          <p:cNvSpPr txBox="1"/>
          <p:nvPr/>
        </p:nvSpPr>
        <p:spPr>
          <a:xfrm>
            <a:off x="532881" y="1826728"/>
            <a:ext cx="7035282" cy="1200329"/>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2">
                    <a:lumMod val="75000"/>
                  </a:schemeClr>
                </a:solidFill>
                <a:effectLst/>
                <a:latin typeface="Söhne"/>
              </a:rPr>
              <a:t>   Detailed information about my background, education, and experience</a:t>
            </a:r>
          </a:p>
          <a:p>
            <a:pPr algn="l">
              <a:buFont typeface="Arial" panose="020B0604020202020204" pitchFamily="34" charset="0"/>
              <a:buChar char="•"/>
            </a:pPr>
            <a:r>
              <a:rPr lang="en-US" b="0" i="0" dirty="0">
                <a:solidFill>
                  <a:schemeClr val="accent2">
                    <a:lumMod val="75000"/>
                  </a:schemeClr>
                </a:solidFill>
                <a:effectLst/>
                <a:latin typeface="Söhne"/>
              </a:rPr>
              <a:t>   Summary of key skills and accomplishments</a:t>
            </a:r>
          </a:p>
          <a:p>
            <a:pPr algn="l">
              <a:buFont typeface="Arial" panose="020B0604020202020204" pitchFamily="34" charset="0"/>
              <a:buChar char="•"/>
            </a:pPr>
            <a:r>
              <a:rPr lang="en-US" b="0" i="0" dirty="0">
                <a:solidFill>
                  <a:schemeClr val="accent2">
                    <a:lumMod val="75000"/>
                  </a:schemeClr>
                </a:solidFill>
                <a:effectLst/>
                <a:latin typeface="Söhne"/>
              </a:rPr>
              <a:t>   Personal interests and hobbies</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xmlns="" id="{E8E5543D-B1E0-F4B9-66A4-CECACB6580EA}"/>
              </a:ext>
            </a:extLst>
          </p:cNvPr>
          <p:cNvSpPr txBox="1"/>
          <p:nvPr/>
        </p:nvSpPr>
        <p:spPr>
          <a:xfrm>
            <a:off x="429208" y="3001124"/>
            <a:ext cx="3256384" cy="369332"/>
          </a:xfrm>
          <a:prstGeom prst="rect">
            <a:avLst/>
          </a:prstGeom>
          <a:noFill/>
        </p:spPr>
        <p:txBody>
          <a:bodyPr wrap="square" rtlCol="0">
            <a:spAutoFit/>
          </a:bodyPr>
          <a:lstStyle/>
          <a:p>
            <a:r>
              <a:rPr lang="en-IN" dirty="0">
                <a:highlight>
                  <a:srgbClr val="FFFF00"/>
                </a:highlight>
              </a:rPr>
              <a:t>4</a:t>
            </a:r>
            <a:r>
              <a:rPr lang="en-IN" dirty="0"/>
              <a:t>  </a:t>
            </a:r>
            <a:r>
              <a:rPr lang="en-IN" b="0" i="0" dirty="0">
                <a:solidFill>
                  <a:srgbClr val="FF0000"/>
                </a:solidFill>
                <a:effectLst/>
                <a:latin typeface="Söhne"/>
              </a:rPr>
              <a:t>Services:</a:t>
            </a:r>
            <a:endParaRPr lang="en-IN" dirty="0">
              <a:solidFill>
                <a:srgbClr val="FF0000"/>
              </a:solidFill>
            </a:endParaRPr>
          </a:p>
        </p:txBody>
      </p:sp>
      <p:sp>
        <p:nvSpPr>
          <p:cNvPr id="6" name="TextBox 5">
            <a:extLst>
              <a:ext uri="{FF2B5EF4-FFF2-40B4-BE49-F238E27FC236}">
                <a16:creationId xmlns:a16="http://schemas.microsoft.com/office/drawing/2014/main" xmlns="" id="{DB6F5BF3-2752-9DE3-8229-7EC3484B93FC}"/>
              </a:ext>
            </a:extLst>
          </p:cNvPr>
          <p:cNvSpPr txBox="1"/>
          <p:nvPr/>
        </p:nvSpPr>
        <p:spPr>
          <a:xfrm>
            <a:off x="532881" y="3475804"/>
            <a:ext cx="8612155"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chemeClr val="accent2">
                    <a:lumMod val="75000"/>
                  </a:schemeClr>
                </a:solidFill>
                <a:effectLst/>
                <a:latin typeface="Söhne"/>
              </a:rPr>
              <a:t>Listing the services I offer (e.g., web design, front-end development)</a:t>
            </a:r>
          </a:p>
          <a:p>
            <a:pPr algn="l">
              <a:buFont typeface="Arial" panose="020B0604020202020204" pitchFamily="34" charset="0"/>
              <a:buChar char="•"/>
            </a:pPr>
            <a:r>
              <a:rPr lang="en-US" b="0" i="0" dirty="0">
                <a:solidFill>
                  <a:schemeClr val="accent2">
                    <a:lumMod val="75000"/>
                  </a:schemeClr>
                </a:solidFill>
                <a:effectLst/>
                <a:latin typeface="Söhne"/>
              </a:rPr>
              <a:t>   Description of each service and its benefits</a:t>
            </a:r>
          </a:p>
          <a:p>
            <a:pPr algn="l">
              <a:buFont typeface="Arial" panose="020B0604020202020204" pitchFamily="34" charset="0"/>
              <a:buChar char="•"/>
            </a:pPr>
            <a:r>
              <a:rPr lang="en-US" b="0" i="0" dirty="0">
                <a:solidFill>
                  <a:schemeClr val="accent2">
                    <a:lumMod val="75000"/>
                  </a:schemeClr>
                </a:solidFill>
                <a:effectLst/>
                <a:latin typeface="Söhne"/>
              </a:rPr>
              <a:t>   Pricing information or a call-to-action for inquiries</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xmlns="" id="{DBECAEB4-7588-14F2-0714-4AEAF622B942}"/>
              </a:ext>
            </a:extLst>
          </p:cNvPr>
          <p:cNvSpPr txBox="1"/>
          <p:nvPr/>
        </p:nvSpPr>
        <p:spPr>
          <a:xfrm>
            <a:off x="429208" y="4676804"/>
            <a:ext cx="5225143" cy="369332"/>
          </a:xfrm>
          <a:prstGeom prst="rect">
            <a:avLst/>
          </a:prstGeom>
          <a:noFill/>
        </p:spPr>
        <p:txBody>
          <a:bodyPr wrap="square" rtlCol="0">
            <a:spAutoFit/>
          </a:bodyPr>
          <a:lstStyle/>
          <a:p>
            <a:r>
              <a:rPr lang="en-IN" dirty="0">
                <a:highlight>
                  <a:srgbClr val="FFFF00"/>
                </a:highlight>
              </a:rPr>
              <a:t>5</a:t>
            </a:r>
            <a:r>
              <a:rPr lang="en-IN" dirty="0"/>
              <a:t>  </a:t>
            </a:r>
            <a:r>
              <a:rPr lang="en-IN" b="0" i="0" dirty="0">
                <a:solidFill>
                  <a:srgbClr val="FF0000"/>
                </a:solidFill>
                <a:effectLst/>
                <a:latin typeface="Söhne"/>
              </a:rPr>
              <a:t>Contact:</a:t>
            </a:r>
            <a:endParaRPr lang="en-IN" dirty="0">
              <a:solidFill>
                <a:srgbClr val="FF0000"/>
              </a:solidFill>
            </a:endParaRPr>
          </a:p>
        </p:txBody>
      </p:sp>
      <p:sp>
        <p:nvSpPr>
          <p:cNvPr id="8" name="TextBox 7">
            <a:extLst>
              <a:ext uri="{FF2B5EF4-FFF2-40B4-BE49-F238E27FC236}">
                <a16:creationId xmlns:a16="http://schemas.microsoft.com/office/drawing/2014/main" xmlns="" id="{93174CB1-C494-6BD6-09F7-8E9A6BF36815}"/>
              </a:ext>
            </a:extLst>
          </p:cNvPr>
          <p:cNvSpPr txBox="1"/>
          <p:nvPr/>
        </p:nvSpPr>
        <p:spPr>
          <a:xfrm>
            <a:off x="532881" y="5336150"/>
            <a:ext cx="8322905" cy="9233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chemeClr val="accent2">
                    <a:lumMod val="75000"/>
                  </a:schemeClr>
                </a:solidFill>
                <a:effectLst/>
                <a:latin typeface="Söhne"/>
              </a:rPr>
              <a:t>Contact form or information for potential clients or employers to reach out</a:t>
            </a:r>
          </a:p>
          <a:p>
            <a:pPr algn="l">
              <a:buFont typeface="Arial" panose="020B0604020202020204" pitchFamily="34" charset="0"/>
              <a:buChar char="•"/>
            </a:pPr>
            <a:r>
              <a:rPr lang="en-US" b="0" i="0" dirty="0">
                <a:solidFill>
                  <a:schemeClr val="accent2">
                    <a:lumMod val="75000"/>
                  </a:schemeClr>
                </a:solidFill>
                <a:effectLst/>
                <a:latin typeface="Söhne"/>
              </a:rPr>
              <a:t>   Integration with email or messaging platforms for easy communication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4076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94F705F-018E-03B1-CF83-F96F06252318}"/>
              </a:ext>
            </a:extLst>
          </p:cNvPr>
          <p:cNvSpPr txBox="1"/>
          <p:nvPr/>
        </p:nvSpPr>
        <p:spPr>
          <a:xfrm>
            <a:off x="676469" y="1586976"/>
            <a:ext cx="5747658" cy="369332"/>
          </a:xfrm>
          <a:prstGeom prst="rect">
            <a:avLst/>
          </a:prstGeom>
          <a:noFill/>
        </p:spPr>
        <p:txBody>
          <a:bodyPr wrap="square" rtlCol="0">
            <a:spAutoFit/>
          </a:bodyPr>
          <a:lstStyle/>
          <a:p>
            <a:r>
              <a:rPr lang="en-IN" b="0" i="0" dirty="0">
                <a:solidFill>
                  <a:schemeClr val="accent3">
                    <a:lumMod val="50000"/>
                  </a:schemeClr>
                </a:solidFill>
                <a:effectLst/>
                <a:latin typeface="Söhne"/>
              </a:rPr>
              <a:t>Technologies Used</a:t>
            </a:r>
            <a:r>
              <a:rPr lang="en-IN" b="0" i="0" dirty="0">
                <a:solidFill>
                  <a:srgbClr val="374151"/>
                </a:solidFill>
                <a:effectLst/>
                <a:latin typeface="Söhne"/>
              </a:rPr>
              <a:t>:</a:t>
            </a:r>
            <a:endParaRPr lang="en-IN" dirty="0"/>
          </a:p>
        </p:txBody>
      </p:sp>
      <p:sp>
        <p:nvSpPr>
          <p:cNvPr id="4" name="TextBox 3">
            <a:extLst>
              <a:ext uri="{FF2B5EF4-FFF2-40B4-BE49-F238E27FC236}">
                <a16:creationId xmlns:a16="http://schemas.microsoft.com/office/drawing/2014/main" xmlns="" id="{B85BA1AF-A3F7-0820-FE9A-87E42BCBA1C2}"/>
              </a:ext>
            </a:extLst>
          </p:cNvPr>
          <p:cNvSpPr txBox="1"/>
          <p:nvPr/>
        </p:nvSpPr>
        <p:spPr>
          <a:xfrm>
            <a:off x="3649409" y="139334"/>
            <a:ext cx="4394719" cy="923330"/>
          </a:xfrm>
          <a:prstGeom prst="rect">
            <a:avLst/>
          </a:prstGeom>
          <a:noFill/>
        </p:spPr>
        <p:txBody>
          <a:bodyPr wrap="square" rtlCol="0">
            <a:spAutoFit/>
          </a:bodyPr>
          <a:lstStyle/>
          <a:p>
            <a:r>
              <a:rPr lang="en-IN" sz="3600" b="1" i="0" u="sng" dirty="0">
                <a:solidFill>
                  <a:srgbClr val="0070C0"/>
                </a:solidFill>
                <a:effectLst/>
                <a:latin typeface="Arial Rounded MT Bold" panose="020F0704030504030204" pitchFamily="34" charset="0"/>
              </a:rPr>
              <a:t>Project Overview:</a:t>
            </a:r>
            <a:endParaRPr lang="en-IN" sz="3600" b="1" u="sng" dirty="0">
              <a:solidFill>
                <a:srgbClr val="0070C0"/>
              </a:solidFill>
              <a:latin typeface="Arial Rounded MT Bold" panose="020F0704030504030204" pitchFamily="34" charset="0"/>
            </a:endParaRPr>
          </a:p>
          <a:p>
            <a:endParaRPr lang="en-IN" dirty="0"/>
          </a:p>
        </p:txBody>
      </p:sp>
      <p:sp>
        <p:nvSpPr>
          <p:cNvPr id="5" name="TextBox 4">
            <a:extLst>
              <a:ext uri="{FF2B5EF4-FFF2-40B4-BE49-F238E27FC236}">
                <a16:creationId xmlns:a16="http://schemas.microsoft.com/office/drawing/2014/main" xmlns="" id="{4910FC42-C2CC-A3A1-0C68-736FA2FB6E45}"/>
              </a:ext>
            </a:extLst>
          </p:cNvPr>
          <p:cNvSpPr txBox="1"/>
          <p:nvPr/>
        </p:nvSpPr>
        <p:spPr>
          <a:xfrm>
            <a:off x="676469" y="2146709"/>
            <a:ext cx="8565502"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chemeClr val="accent1"/>
                </a:solidFill>
                <a:effectLst/>
                <a:latin typeface="Söhne"/>
              </a:rPr>
              <a:t>Frontend : HTML5, CSS3, JavaScript</a:t>
            </a:r>
          </a:p>
          <a:p>
            <a:pPr algn="l">
              <a:buFont typeface="Arial" panose="020B0604020202020204" pitchFamily="34" charset="0"/>
              <a:buChar char="•"/>
            </a:pPr>
            <a:r>
              <a:rPr lang="en-US" b="0" i="0" dirty="0">
                <a:solidFill>
                  <a:schemeClr val="accent1"/>
                </a:solidFill>
                <a:effectLst/>
                <a:latin typeface="Söhne"/>
              </a:rPr>
              <a:t>   Deployment : Hosting on a web server or cloud platform</a:t>
            </a:r>
          </a:p>
          <a:p>
            <a:pPr algn="l">
              <a:buFont typeface="Arial" panose="020B0604020202020204" pitchFamily="34" charset="0"/>
              <a:buChar char="•"/>
            </a:pPr>
            <a:r>
              <a:rPr lang="en-US" b="0" i="0" dirty="0">
                <a:solidFill>
                  <a:schemeClr val="accent1"/>
                </a:solidFill>
                <a:effectLst/>
                <a:latin typeface="Söhne"/>
              </a:rPr>
              <a:t>   Styling : Bootstrap or custom CSS</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xmlns="" id="{3282790A-F181-2555-97F9-A39134962E39}"/>
              </a:ext>
            </a:extLst>
          </p:cNvPr>
          <p:cNvSpPr txBox="1"/>
          <p:nvPr/>
        </p:nvSpPr>
        <p:spPr>
          <a:xfrm>
            <a:off x="6867330" y="1376175"/>
            <a:ext cx="4749281" cy="369332"/>
          </a:xfrm>
          <a:prstGeom prst="rect">
            <a:avLst/>
          </a:prstGeom>
          <a:noFill/>
        </p:spPr>
        <p:txBody>
          <a:bodyPr wrap="square" rtlCol="0">
            <a:spAutoFit/>
          </a:bodyPr>
          <a:lstStyle/>
          <a:p>
            <a:r>
              <a:rPr lang="en-IN" b="0" i="0" dirty="0">
                <a:solidFill>
                  <a:schemeClr val="accent3">
                    <a:lumMod val="50000"/>
                  </a:schemeClr>
                </a:solidFill>
                <a:effectLst/>
                <a:latin typeface="Söhne"/>
              </a:rPr>
              <a:t>Timeline</a:t>
            </a:r>
            <a:r>
              <a:rPr lang="en-IN" b="0" i="0" dirty="0">
                <a:solidFill>
                  <a:srgbClr val="374151"/>
                </a:solidFill>
                <a:effectLst/>
                <a:latin typeface="Söhne"/>
              </a:rPr>
              <a:t>:</a:t>
            </a:r>
            <a:endParaRPr lang="en-IN" dirty="0"/>
          </a:p>
        </p:txBody>
      </p:sp>
      <p:sp>
        <p:nvSpPr>
          <p:cNvPr id="7" name="TextBox 6">
            <a:extLst>
              <a:ext uri="{FF2B5EF4-FFF2-40B4-BE49-F238E27FC236}">
                <a16:creationId xmlns:a16="http://schemas.microsoft.com/office/drawing/2014/main" xmlns="" id="{46FBF5A0-A937-FC2A-CFA1-71C93772F0D2}"/>
              </a:ext>
            </a:extLst>
          </p:cNvPr>
          <p:cNvSpPr txBox="1"/>
          <p:nvPr/>
        </p:nvSpPr>
        <p:spPr>
          <a:xfrm>
            <a:off x="6867331" y="1861317"/>
            <a:ext cx="5589037" cy="1754326"/>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1"/>
                </a:solidFill>
                <a:effectLst/>
                <a:latin typeface="Söhne"/>
              </a:rPr>
              <a:t>   Planning and Design : 1 week</a:t>
            </a:r>
          </a:p>
          <a:p>
            <a:pPr algn="l">
              <a:buFont typeface="Arial" panose="020B0604020202020204" pitchFamily="34" charset="0"/>
              <a:buChar char="•"/>
            </a:pPr>
            <a:r>
              <a:rPr lang="en-US" b="0" i="0" dirty="0">
                <a:solidFill>
                  <a:schemeClr val="accent1"/>
                </a:solidFill>
                <a:effectLst/>
                <a:latin typeface="Söhne"/>
              </a:rPr>
              <a:t>   Development : 2 weeks</a:t>
            </a:r>
          </a:p>
          <a:p>
            <a:pPr algn="l">
              <a:buFont typeface="Arial" panose="020B0604020202020204" pitchFamily="34" charset="0"/>
              <a:buChar char="•"/>
            </a:pPr>
            <a:r>
              <a:rPr lang="en-US" b="0" i="0" dirty="0">
                <a:solidFill>
                  <a:schemeClr val="accent1"/>
                </a:solidFill>
                <a:effectLst/>
                <a:latin typeface="Söhne"/>
              </a:rPr>
              <a:t>   Content Creation : Ongoing during development</a:t>
            </a:r>
          </a:p>
          <a:p>
            <a:pPr algn="l">
              <a:buFont typeface="Arial" panose="020B0604020202020204" pitchFamily="34" charset="0"/>
              <a:buChar char="•"/>
            </a:pPr>
            <a:r>
              <a:rPr lang="en-US" b="0" i="0" dirty="0">
                <a:solidFill>
                  <a:schemeClr val="accent1"/>
                </a:solidFill>
                <a:effectLst/>
                <a:latin typeface="Söhne"/>
              </a:rPr>
              <a:t>   Testing and Refinement : 1 week</a:t>
            </a:r>
          </a:p>
          <a:p>
            <a:pPr algn="l">
              <a:buFont typeface="Arial" panose="020B0604020202020204" pitchFamily="34" charset="0"/>
              <a:buChar char="•"/>
            </a:pPr>
            <a:r>
              <a:rPr lang="en-US" b="0" i="0" dirty="0">
                <a:solidFill>
                  <a:schemeClr val="accent1"/>
                </a:solidFill>
                <a:effectLst/>
                <a:latin typeface="Söhne"/>
              </a:rPr>
              <a:t>   Deployment and Launch : Final week</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xmlns="" id="{494F39BD-2F45-73D5-B505-141FD4AED152}"/>
              </a:ext>
            </a:extLst>
          </p:cNvPr>
          <p:cNvSpPr txBox="1"/>
          <p:nvPr/>
        </p:nvSpPr>
        <p:spPr>
          <a:xfrm>
            <a:off x="4959220" y="3574123"/>
            <a:ext cx="4861249" cy="369332"/>
          </a:xfrm>
          <a:prstGeom prst="rect">
            <a:avLst/>
          </a:prstGeom>
          <a:noFill/>
        </p:spPr>
        <p:txBody>
          <a:bodyPr wrap="square" rtlCol="0">
            <a:spAutoFit/>
          </a:bodyPr>
          <a:lstStyle/>
          <a:p>
            <a:r>
              <a:rPr lang="en-IN" b="0" i="0" dirty="0">
                <a:solidFill>
                  <a:schemeClr val="accent3">
                    <a:lumMod val="50000"/>
                  </a:schemeClr>
                </a:solidFill>
                <a:effectLst/>
                <a:latin typeface="Söhne"/>
              </a:rPr>
              <a:t>Benefits:</a:t>
            </a:r>
            <a:endParaRPr lang="en-IN" dirty="0">
              <a:solidFill>
                <a:schemeClr val="accent3">
                  <a:lumMod val="50000"/>
                </a:schemeClr>
              </a:solidFill>
            </a:endParaRPr>
          </a:p>
        </p:txBody>
      </p:sp>
      <p:sp>
        <p:nvSpPr>
          <p:cNvPr id="9" name="TextBox 8">
            <a:extLst>
              <a:ext uri="{FF2B5EF4-FFF2-40B4-BE49-F238E27FC236}">
                <a16:creationId xmlns:a16="http://schemas.microsoft.com/office/drawing/2014/main" xmlns="" id="{38FFB7C2-AE3A-22EA-4C26-15B01382726F}"/>
              </a:ext>
            </a:extLst>
          </p:cNvPr>
          <p:cNvSpPr txBox="1"/>
          <p:nvPr/>
        </p:nvSpPr>
        <p:spPr>
          <a:xfrm>
            <a:off x="2299996" y="4097172"/>
            <a:ext cx="7865706" cy="1477328"/>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1"/>
                </a:solidFill>
                <a:effectLst/>
                <a:latin typeface="Söhne"/>
              </a:rPr>
              <a:t>   Showcasing skills and expertise to attract clients or employers</a:t>
            </a:r>
          </a:p>
          <a:p>
            <a:pPr algn="l">
              <a:buFont typeface="Arial" panose="020B0604020202020204" pitchFamily="34" charset="0"/>
              <a:buChar char="•"/>
            </a:pPr>
            <a:r>
              <a:rPr lang="en-US" b="0" i="0" dirty="0">
                <a:solidFill>
                  <a:schemeClr val="accent1"/>
                </a:solidFill>
                <a:effectLst/>
                <a:latin typeface="Söhne"/>
              </a:rPr>
              <a:t>   Central hub for online presence and professional branding</a:t>
            </a:r>
          </a:p>
          <a:p>
            <a:pPr algn="l">
              <a:buFont typeface="Arial" panose="020B0604020202020204" pitchFamily="34" charset="0"/>
              <a:buChar char="•"/>
            </a:pPr>
            <a:r>
              <a:rPr lang="en-US" b="0" i="0" dirty="0">
                <a:solidFill>
                  <a:schemeClr val="accent1"/>
                </a:solidFill>
                <a:effectLst/>
                <a:latin typeface="Söhne"/>
              </a:rPr>
              <a:t>   Opportunity to demonstrate creativity and technical abilities</a:t>
            </a:r>
          </a:p>
          <a:p>
            <a:pPr algn="l">
              <a:buFont typeface="Arial" panose="020B0604020202020204" pitchFamily="34" charset="0"/>
              <a:buChar char="•"/>
            </a:pPr>
            <a:r>
              <a:rPr lang="en-US" b="0" i="0" dirty="0">
                <a:solidFill>
                  <a:schemeClr val="accent1"/>
                </a:solidFill>
                <a:effectLst/>
                <a:latin typeface="Söhne"/>
              </a:rPr>
              <a:t>   Platform for sharing knowledge and insights through a blog (if included)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41307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62D9CA3-E6BB-4B5B-A8F4-9A89DB520C53}"/>
              </a:ext>
            </a:extLst>
          </p:cNvPr>
          <p:cNvSpPr txBox="1"/>
          <p:nvPr/>
        </p:nvSpPr>
        <p:spPr>
          <a:xfrm flipH="1">
            <a:off x="2686049" y="196192"/>
            <a:ext cx="6819901" cy="584775"/>
          </a:xfrm>
          <a:prstGeom prst="rect">
            <a:avLst/>
          </a:prstGeom>
          <a:noFill/>
        </p:spPr>
        <p:txBody>
          <a:bodyPr wrap="square" rtlCol="0">
            <a:spAutoFit/>
          </a:bodyPr>
          <a:lstStyle/>
          <a:p>
            <a:r>
              <a:rPr lang="en-US" sz="3200" b="1" u="sng" dirty="0">
                <a:solidFill>
                  <a:srgbClr val="0070C0"/>
                </a:solidFill>
                <a:latin typeface="Arial Rounded MT Bold" panose="020F0704030504030204" pitchFamily="34" charset="0"/>
              </a:rPr>
              <a:t>WHO ARE THE END USERS ?</a:t>
            </a:r>
            <a:endParaRPr lang="en-IN" sz="3200" b="1" u="sng" dirty="0">
              <a:solidFill>
                <a:srgbClr val="0070C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xmlns="" id="{92351AC4-A5AC-FE4A-4155-D1A41F038234}"/>
              </a:ext>
            </a:extLst>
          </p:cNvPr>
          <p:cNvSpPr txBox="1"/>
          <p:nvPr/>
        </p:nvSpPr>
        <p:spPr>
          <a:xfrm>
            <a:off x="239486" y="1393061"/>
            <a:ext cx="3629608" cy="400110"/>
          </a:xfrm>
          <a:prstGeom prst="rect">
            <a:avLst/>
          </a:prstGeom>
          <a:noFill/>
        </p:spPr>
        <p:txBody>
          <a:bodyPr wrap="square" rtlCol="0">
            <a:spAutoFit/>
          </a:bodyPr>
          <a:lstStyle/>
          <a:p>
            <a:r>
              <a:rPr lang="en-IN" sz="2000" b="0" i="0" dirty="0">
                <a:solidFill>
                  <a:srgbClr val="C00000"/>
                </a:solidFill>
                <a:effectLst/>
                <a:latin typeface="Söhne"/>
              </a:rPr>
              <a:t>Potential Clients:</a:t>
            </a:r>
            <a:endParaRPr lang="en-IN" sz="2000" dirty="0">
              <a:solidFill>
                <a:srgbClr val="C00000"/>
              </a:solidFill>
            </a:endParaRPr>
          </a:p>
        </p:txBody>
      </p:sp>
      <p:sp>
        <p:nvSpPr>
          <p:cNvPr id="5" name="TextBox 4">
            <a:extLst>
              <a:ext uri="{FF2B5EF4-FFF2-40B4-BE49-F238E27FC236}">
                <a16:creationId xmlns:a16="http://schemas.microsoft.com/office/drawing/2014/main" xmlns="" id="{2AC1E5F5-51E0-B3D7-8CDD-08DA5D18626C}"/>
              </a:ext>
            </a:extLst>
          </p:cNvPr>
          <p:cNvSpPr txBox="1"/>
          <p:nvPr/>
        </p:nvSpPr>
        <p:spPr>
          <a:xfrm>
            <a:off x="245292" y="1802796"/>
            <a:ext cx="11775233"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rgbClr val="0070C0"/>
                </a:solidFill>
                <a:effectLst/>
                <a:latin typeface="Söhne"/>
              </a:rPr>
              <a:t>Characteristics: </a:t>
            </a:r>
            <a:r>
              <a:rPr lang="en-US" b="0" i="0" dirty="0">
                <a:solidFill>
                  <a:schemeClr val="accent2">
                    <a:lumMod val="50000"/>
                  </a:schemeClr>
                </a:solidFill>
                <a:effectLst/>
                <a:latin typeface="Söhne"/>
              </a:rPr>
              <a:t>Small businesses, startups, entrepreneurs, or individuals looking for professional web design or front-end   development services. They may have limited technical knowledge but seek high-quality and visually appealing websites.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Needs: </a:t>
            </a:r>
            <a:r>
              <a:rPr lang="en-US" b="0" i="0" dirty="0">
                <a:solidFill>
                  <a:schemeClr val="accent2">
                    <a:lumMod val="50000"/>
                  </a:schemeClr>
                </a:solidFill>
                <a:effectLst/>
                <a:latin typeface="Söhne"/>
              </a:rPr>
              <a:t>They require a reliable and skilled professional who can effectively communicate their brand identity, create an engaging user experience, and deliver a visually impressive website that aligns with their goals.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Benefits: </a:t>
            </a:r>
            <a:r>
              <a:rPr lang="en-US" b="0" i="0" dirty="0">
                <a:solidFill>
                  <a:schemeClr val="accent2">
                    <a:lumMod val="50000"/>
                  </a:schemeClr>
                </a:solidFill>
                <a:effectLst/>
                <a:latin typeface="Söhne"/>
              </a:rPr>
              <a:t>The portfolio website demonstrates my skills, expertise, and past projects, instilling confidence in potential clients. They can assess the quality of my work, view testimonials, and easily contact me, leading to increased inquiries and potential project opportunities</a:t>
            </a:r>
            <a:r>
              <a:rPr lang="en-US" b="0" i="0" dirty="0">
                <a:solidFill>
                  <a:srgbClr val="374151"/>
                </a:solidFill>
                <a:effectLst/>
                <a:latin typeface="Söhne"/>
              </a:rPr>
              <a:t>.</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xmlns="" id="{0375EFE4-45CE-7305-25C9-33894578FD58}"/>
              </a:ext>
            </a:extLst>
          </p:cNvPr>
          <p:cNvSpPr txBox="1"/>
          <p:nvPr/>
        </p:nvSpPr>
        <p:spPr>
          <a:xfrm>
            <a:off x="239486" y="3873444"/>
            <a:ext cx="3536301" cy="400110"/>
          </a:xfrm>
          <a:prstGeom prst="rect">
            <a:avLst/>
          </a:prstGeom>
          <a:noFill/>
        </p:spPr>
        <p:txBody>
          <a:bodyPr wrap="square" rtlCol="0">
            <a:spAutoFit/>
          </a:bodyPr>
          <a:lstStyle/>
          <a:p>
            <a:r>
              <a:rPr lang="en-IN" sz="2000" b="0" i="0" dirty="0">
                <a:solidFill>
                  <a:srgbClr val="C00000"/>
                </a:solidFill>
                <a:effectLst/>
                <a:latin typeface="Söhne"/>
              </a:rPr>
              <a:t>Employers and Hiring Managers</a:t>
            </a:r>
            <a:r>
              <a:rPr lang="en-IN" sz="2000" b="0" i="0" dirty="0">
                <a:solidFill>
                  <a:schemeClr val="accent3">
                    <a:lumMod val="50000"/>
                  </a:schemeClr>
                </a:solidFill>
                <a:effectLst/>
                <a:latin typeface="Söhne"/>
              </a:rPr>
              <a:t>:</a:t>
            </a:r>
            <a:endParaRPr lang="en-IN" sz="2000" dirty="0">
              <a:solidFill>
                <a:schemeClr val="accent3">
                  <a:lumMod val="50000"/>
                </a:schemeClr>
              </a:solidFill>
            </a:endParaRPr>
          </a:p>
        </p:txBody>
      </p:sp>
      <p:sp>
        <p:nvSpPr>
          <p:cNvPr id="7" name="TextBox 6">
            <a:extLst>
              <a:ext uri="{FF2B5EF4-FFF2-40B4-BE49-F238E27FC236}">
                <a16:creationId xmlns:a16="http://schemas.microsoft.com/office/drawing/2014/main" xmlns="" id="{965F0950-E3AE-C125-BCE0-7085FD047294}"/>
              </a:ext>
            </a:extLst>
          </p:cNvPr>
          <p:cNvSpPr txBox="1"/>
          <p:nvPr/>
        </p:nvSpPr>
        <p:spPr>
          <a:xfrm>
            <a:off x="309465" y="4364351"/>
            <a:ext cx="11573070"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   </a:t>
            </a:r>
            <a:r>
              <a:rPr lang="en-US" b="0" i="0" dirty="0">
                <a:solidFill>
                  <a:srgbClr val="0070C0"/>
                </a:solidFill>
                <a:effectLst/>
                <a:latin typeface="Söhne"/>
              </a:rPr>
              <a:t>Characteristics: </a:t>
            </a:r>
            <a:r>
              <a:rPr lang="en-US" b="0" i="0" dirty="0">
                <a:solidFill>
                  <a:schemeClr val="accent2">
                    <a:lumMod val="50000"/>
                  </a:schemeClr>
                </a:solidFill>
                <a:effectLst/>
                <a:latin typeface="Söhne"/>
              </a:rPr>
              <a:t>Recruiters, HR professionals, or hiring managers responsible for evaluating and hiring candidates for web development or related positions. They may represent companies of various sizes and industries.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Needs: </a:t>
            </a:r>
            <a:r>
              <a:rPr lang="en-US" b="0" i="0" dirty="0">
                <a:solidFill>
                  <a:schemeClr val="accent2">
                    <a:lumMod val="50000"/>
                  </a:schemeClr>
                </a:solidFill>
                <a:effectLst/>
                <a:latin typeface="Söhne"/>
              </a:rPr>
              <a:t>They seek individuals with strong technical skills, a solid portfolio, and a professional online presence. They need to assess the candidate's capabilities, work experience, and suitability for specific projects or positions.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Benefits: </a:t>
            </a:r>
            <a:r>
              <a:rPr lang="en-US" b="0" i="0" dirty="0">
                <a:solidFill>
                  <a:schemeClr val="accent2">
                    <a:lumMod val="50000"/>
                  </a:schemeClr>
                </a:solidFill>
                <a:effectLst/>
                <a:latin typeface="Söhne"/>
              </a:rPr>
              <a:t>The portfolio website allows employers to evaluate my skills, experience, and expertise easily. They can review my projects, assess my technical abilities, and gauge my fit within their organization. This can lead to potential job offers, freelance opportunities, or interviews for further evaluation.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338820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E97745B-0A99-9DD1-CD4E-9B4EFEF463A0}"/>
              </a:ext>
            </a:extLst>
          </p:cNvPr>
          <p:cNvSpPr txBox="1"/>
          <p:nvPr/>
        </p:nvSpPr>
        <p:spPr>
          <a:xfrm>
            <a:off x="2710438" y="204644"/>
            <a:ext cx="7490201" cy="861774"/>
          </a:xfrm>
          <a:prstGeom prst="rect">
            <a:avLst/>
          </a:prstGeom>
          <a:noFill/>
        </p:spPr>
        <p:txBody>
          <a:bodyPr wrap="square" rtlCol="0">
            <a:spAutoFit/>
          </a:bodyPr>
          <a:lstStyle/>
          <a:p>
            <a:r>
              <a:rPr lang="en-US" sz="3200" b="1" u="sng" dirty="0">
                <a:solidFill>
                  <a:srgbClr val="0070C0"/>
                </a:solidFill>
                <a:latin typeface="Arial Rounded MT Bold" panose="020F0704030504030204" pitchFamily="34" charset="0"/>
              </a:rPr>
              <a:t>WHO ARE THE END USERS ?</a:t>
            </a:r>
            <a:endParaRPr lang="en-IN" sz="3200" b="1" u="sng" dirty="0">
              <a:solidFill>
                <a:srgbClr val="0070C0"/>
              </a:solidFill>
              <a:latin typeface="Arial Rounded MT Bold" panose="020F0704030504030204" pitchFamily="34" charset="0"/>
            </a:endParaRPr>
          </a:p>
          <a:p>
            <a:endParaRPr lang="en-IN" dirty="0"/>
          </a:p>
        </p:txBody>
      </p:sp>
      <p:sp>
        <p:nvSpPr>
          <p:cNvPr id="3" name="TextBox 2">
            <a:extLst>
              <a:ext uri="{FF2B5EF4-FFF2-40B4-BE49-F238E27FC236}">
                <a16:creationId xmlns:a16="http://schemas.microsoft.com/office/drawing/2014/main" xmlns="" id="{BA4BCB4F-73E9-D755-7CB7-2E6B31FEBABE}"/>
              </a:ext>
            </a:extLst>
          </p:cNvPr>
          <p:cNvSpPr txBox="1"/>
          <p:nvPr/>
        </p:nvSpPr>
        <p:spPr>
          <a:xfrm>
            <a:off x="345025" y="1266473"/>
            <a:ext cx="4077478" cy="400110"/>
          </a:xfrm>
          <a:prstGeom prst="rect">
            <a:avLst/>
          </a:prstGeom>
          <a:noFill/>
        </p:spPr>
        <p:txBody>
          <a:bodyPr wrap="square" rtlCol="0">
            <a:spAutoFit/>
          </a:bodyPr>
          <a:lstStyle/>
          <a:p>
            <a:r>
              <a:rPr lang="en-IN" sz="2000" b="0" i="0" dirty="0">
                <a:solidFill>
                  <a:srgbClr val="C00000"/>
                </a:solidFill>
                <a:effectLst/>
                <a:latin typeface="Söhne"/>
              </a:rPr>
              <a:t>Colleagues and Peers:</a:t>
            </a:r>
            <a:endParaRPr lang="en-IN" sz="2000" dirty="0">
              <a:solidFill>
                <a:srgbClr val="C00000"/>
              </a:solidFill>
            </a:endParaRPr>
          </a:p>
        </p:txBody>
      </p:sp>
      <p:sp>
        <p:nvSpPr>
          <p:cNvPr id="4" name="TextBox 3">
            <a:extLst>
              <a:ext uri="{FF2B5EF4-FFF2-40B4-BE49-F238E27FC236}">
                <a16:creationId xmlns:a16="http://schemas.microsoft.com/office/drawing/2014/main" xmlns="" id="{DCD0B34E-8003-3BB3-F168-55014AF44051}"/>
              </a:ext>
            </a:extLst>
          </p:cNvPr>
          <p:cNvSpPr txBox="1"/>
          <p:nvPr/>
        </p:nvSpPr>
        <p:spPr>
          <a:xfrm>
            <a:off x="329267" y="1691393"/>
            <a:ext cx="11812555" cy="2308324"/>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Characteristics: </a:t>
            </a:r>
            <a:r>
              <a:rPr lang="en-US" b="0" i="0" dirty="0">
                <a:solidFill>
                  <a:schemeClr val="accent2">
                    <a:lumMod val="50000"/>
                  </a:schemeClr>
                </a:solidFill>
                <a:effectLst/>
                <a:latin typeface="Söhne"/>
              </a:rPr>
              <a:t>Fellow professionals in the web development industry, including designers, developers, and individuals involved in related fields. They may have similar or complementary skills and seek networking opportunities.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Needs: </a:t>
            </a:r>
            <a:r>
              <a:rPr lang="en-US" b="0" i="0" dirty="0">
                <a:solidFill>
                  <a:schemeClr val="accent2">
                    <a:lumMod val="50000"/>
                  </a:schemeClr>
                </a:solidFill>
                <a:effectLst/>
                <a:latin typeface="Söhne"/>
              </a:rPr>
              <a:t>They are interested in connecting, collaborating, and sharing knowledge within the industry. They may look for inspiration, potential partnership opportunities, or mentorship possibilities.</a:t>
            </a:r>
          </a:p>
          <a:p>
            <a:pPr algn="l">
              <a:buFont typeface="Arial" panose="020B0604020202020204" pitchFamily="34" charset="0"/>
              <a:buChar char="•"/>
            </a:pPr>
            <a:r>
              <a:rPr lang="en-US" b="0" i="0" dirty="0">
                <a:solidFill>
                  <a:schemeClr val="accent2">
                    <a:lumMod val="50000"/>
                  </a:schemeClr>
                </a:solidFill>
                <a:effectLst/>
                <a:latin typeface="Söhne"/>
              </a:rPr>
              <a:t>   </a:t>
            </a:r>
            <a:r>
              <a:rPr lang="en-US" b="0" i="0" dirty="0">
                <a:solidFill>
                  <a:srgbClr val="0070C0"/>
                </a:solidFill>
                <a:effectLst/>
                <a:latin typeface="Söhne"/>
              </a:rPr>
              <a:t>Benefits: </a:t>
            </a:r>
            <a:r>
              <a:rPr lang="en-US" b="0" i="0" dirty="0">
                <a:solidFill>
                  <a:schemeClr val="accent2">
                    <a:lumMod val="50000"/>
                  </a:schemeClr>
                </a:solidFill>
                <a:effectLst/>
                <a:latin typeface="Söhne"/>
              </a:rPr>
              <a:t>The portfolio website allows colleagues and peers to explore my work, get inspired by my projects, and learn about my skills and expertise. They can easily contact me for collaborations, discuss industry trends, or seek guidance, fostering professional connections and opportunities for growth.</a:t>
            </a:r>
          </a:p>
          <a:p>
            <a:endParaRPr lang="en-IN" dirty="0"/>
          </a:p>
        </p:txBody>
      </p:sp>
      <p:sp>
        <p:nvSpPr>
          <p:cNvPr id="5" name="TextBox 4">
            <a:extLst>
              <a:ext uri="{FF2B5EF4-FFF2-40B4-BE49-F238E27FC236}">
                <a16:creationId xmlns:a16="http://schemas.microsoft.com/office/drawing/2014/main" xmlns="" id="{FF2E1B24-CD78-9A58-055B-C31946A8201C}"/>
              </a:ext>
            </a:extLst>
          </p:cNvPr>
          <p:cNvSpPr txBox="1"/>
          <p:nvPr/>
        </p:nvSpPr>
        <p:spPr>
          <a:xfrm>
            <a:off x="345025" y="3799662"/>
            <a:ext cx="3424334" cy="400110"/>
          </a:xfrm>
          <a:prstGeom prst="rect">
            <a:avLst/>
          </a:prstGeom>
          <a:noFill/>
        </p:spPr>
        <p:txBody>
          <a:bodyPr wrap="square" rtlCol="0">
            <a:spAutoFit/>
          </a:bodyPr>
          <a:lstStyle/>
          <a:p>
            <a:r>
              <a:rPr lang="en-IN" sz="2000" b="0" i="0" dirty="0">
                <a:solidFill>
                  <a:srgbClr val="C00000"/>
                </a:solidFill>
                <a:effectLst/>
                <a:latin typeface="Söhne"/>
              </a:rPr>
              <a:t>Visitors and General Audience</a:t>
            </a:r>
            <a:r>
              <a:rPr lang="en-IN" sz="2000" b="0" i="0" dirty="0">
                <a:solidFill>
                  <a:schemeClr val="accent3">
                    <a:lumMod val="50000"/>
                  </a:schemeClr>
                </a:solidFill>
                <a:effectLst/>
                <a:latin typeface="Söhne"/>
              </a:rPr>
              <a:t>:</a:t>
            </a:r>
            <a:endParaRPr lang="en-IN" sz="2000" dirty="0">
              <a:solidFill>
                <a:schemeClr val="accent3">
                  <a:lumMod val="50000"/>
                </a:schemeClr>
              </a:solidFill>
            </a:endParaRPr>
          </a:p>
        </p:txBody>
      </p:sp>
      <p:sp>
        <p:nvSpPr>
          <p:cNvPr id="6" name="TextBox 5">
            <a:extLst>
              <a:ext uri="{FF2B5EF4-FFF2-40B4-BE49-F238E27FC236}">
                <a16:creationId xmlns:a16="http://schemas.microsoft.com/office/drawing/2014/main" xmlns="" id="{5E9954BE-55B9-692F-FE63-36B755632C35}"/>
              </a:ext>
            </a:extLst>
          </p:cNvPr>
          <p:cNvSpPr txBox="1"/>
          <p:nvPr/>
        </p:nvSpPr>
        <p:spPr>
          <a:xfrm>
            <a:off x="233265" y="4383107"/>
            <a:ext cx="11374017"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70C0"/>
                </a:solidFill>
                <a:effectLst/>
                <a:latin typeface="Söhne"/>
              </a:rPr>
              <a:t>Characteristics: </a:t>
            </a:r>
            <a:r>
              <a:rPr lang="en-US" b="0" i="0" dirty="0">
                <a:solidFill>
                  <a:schemeClr val="accent2">
                    <a:lumMod val="50000"/>
                  </a:schemeClr>
                </a:solidFill>
                <a:effectLst/>
                <a:latin typeface="Söhne"/>
              </a:rPr>
              <a:t>Friends, family, acquaintances, or individuals who come across the portfolio website out of curiosity or interest in my professional endeavors. They may have varying levels of technical knowledge and diverse backgrounds.</a:t>
            </a:r>
          </a:p>
          <a:p>
            <a:pPr algn="l">
              <a:buFont typeface="Arial" panose="020B0604020202020204" pitchFamily="34" charset="0"/>
              <a:buChar char="•"/>
            </a:pPr>
            <a:r>
              <a:rPr lang="en-US" b="0" i="0" dirty="0">
                <a:solidFill>
                  <a:srgbClr val="0070C0"/>
                </a:solidFill>
                <a:effectLst/>
                <a:latin typeface="Söhne"/>
              </a:rPr>
              <a:t>Needs: </a:t>
            </a:r>
            <a:r>
              <a:rPr lang="en-US" b="0" i="0" dirty="0">
                <a:solidFill>
                  <a:schemeClr val="accent2">
                    <a:lumMod val="50000"/>
                  </a:schemeClr>
                </a:solidFill>
                <a:effectLst/>
                <a:latin typeface="Söhne"/>
              </a:rPr>
              <a:t>They are looking to learn more about my work, skills, and achievements. They may be interested in understanding my background, expertise, and personal interests.</a:t>
            </a:r>
          </a:p>
          <a:p>
            <a:pPr algn="l">
              <a:buFont typeface="Arial" panose="020B0604020202020204" pitchFamily="34" charset="0"/>
              <a:buChar char="•"/>
            </a:pPr>
            <a:r>
              <a:rPr lang="en-US" b="0" i="0" dirty="0">
                <a:solidFill>
                  <a:srgbClr val="0070C0"/>
                </a:solidFill>
                <a:effectLst/>
                <a:latin typeface="Söhne"/>
              </a:rPr>
              <a:t>Benefits: </a:t>
            </a:r>
            <a:r>
              <a:rPr lang="en-US" b="0" i="0" dirty="0">
                <a:solidFill>
                  <a:schemeClr val="accent2">
                    <a:lumMod val="50000"/>
                  </a:schemeClr>
                </a:solidFill>
                <a:effectLst/>
                <a:latin typeface="Söhne"/>
              </a:rPr>
              <a:t>The portfolio website provides visitors with a comprehensive view of my capabilities, past projects, and professional journey. They can gain insights into my skills, review my achievements, and understand my areas of expertise. This can lead to increased recognition, support, and potential opportunities for collaboration or referrals.</a:t>
            </a:r>
          </a:p>
          <a:p>
            <a:endParaRPr lang="en-IN" dirty="0"/>
          </a:p>
        </p:txBody>
      </p:sp>
    </p:spTree>
    <p:extLst>
      <p:ext uri="{BB962C8B-B14F-4D97-AF65-F5344CB8AC3E}">
        <p14:creationId xmlns:p14="http://schemas.microsoft.com/office/powerpoint/2010/main" xmlns="" val="21984235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692</TotalTime>
  <Words>1711</Words>
  <Application>Microsoft Office PowerPoint</Application>
  <PresentationFormat>Custom</PresentationFormat>
  <Paragraphs>154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pavanichinthalapudi321@outlook.com</dc:creator>
  <cp:lastModifiedBy>ALLU</cp:lastModifiedBy>
  <cp:revision>53</cp:revision>
  <dcterms:created xsi:type="dcterms:W3CDTF">2023-06-22T13:41:41Z</dcterms:created>
  <dcterms:modified xsi:type="dcterms:W3CDTF">2023-08-05T03:13:12Z</dcterms:modified>
</cp:coreProperties>
</file>