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a:srgbClr val="FFFF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BFD5-A38D-4022-AB84-16A4A6503A83}"/>
              </a:ext>
            </a:extLst>
          </p:cNvPr>
          <p:cNvSpPr>
            <a:spLocks noGrp="1"/>
          </p:cNvSpPr>
          <p:nvPr>
            <p:ph type="ctrTitle"/>
          </p:nvPr>
        </p:nvSpPr>
        <p:spPr>
          <a:xfrm>
            <a:off x="600809" y="2938042"/>
            <a:ext cx="8144134" cy="981916"/>
          </a:xfrm>
        </p:spPr>
        <p:txBody>
          <a:bodyPr/>
          <a:lstStyle/>
          <a:p>
            <a:pPr algn="ctr"/>
            <a:r>
              <a:rPr lang="en-IN" b="1" dirty="0">
                <a:latin typeface="Microsoft YaHei UI" panose="020B0503020204020204" pitchFamily="34" charset="-122"/>
                <a:ea typeface="Microsoft YaHei UI" panose="020B0503020204020204" pitchFamily="34" charset="-122"/>
              </a:rPr>
              <a:t>HANGMAN GAME</a:t>
            </a:r>
          </a:p>
        </p:txBody>
      </p:sp>
      <p:sp>
        <p:nvSpPr>
          <p:cNvPr id="3" name="Subtitle 2">
            <a:extLst>
              <a:ext uri="{FF2B5EF4-FFF2-40B4-BE49-F238E27FC236}">
                <a16:creationId xmlns:a16="http://schemas.microsoft.com/office/drawing/2014/main" id="{9C7784AB-7BF9-4A2B-8314-EFBD95BE2E84}"/>
              </a:ext>
            </a:extLst>
          </p:cNvPr>
          <p:cNvSpPr>
            <a:spLocks noGrp="1"/>
          </p:cNvSpPr>
          <p:nvPr>
            <p:ph type="subTitle" idx="1"/>
          </p:nvPr>
        </p:nvSpPr>
        <p:spPr>
          <a:xfrm>
            <a:off x="1787428" y="1046541"/>
            <a:ext cx="8617143" cy="694796"/>
          </a:xfrm>
        </p:spPr>
        <p:txBody>
          <a:bodyPr>
            <a:normAutofit fontScale="92500"/>
          </a:bodyPr>
          <a:lstStyle/>
          <a:p>
            <a:pPr algn="ctr"/>
            <a:r>
              <a:rPr lang="en-IN" sz="2800" b="1" dirty="0">
                <a:solidFill>
                  <a:srgbClr val="FFC000"/>
                </a:solidFill>
                <a:latin typeface="Microsoft YaHei UI" panose="020B0503020204020204" pitchFamily="34" charset="-122"/>
                <a:ea typeface="Microsoft YaHei UI" panose="020B0503020204020204" pitchFamily="34" charset="-122"/>
                <a:cs typeface="Calibri" panose="020F0502020204030204" pitchFamily="34" charset="0"/>
              </a:rPr>
              <a:t>18ECE201J - PYTHON AND SCIENTIFIC PYTHON</a:t>
            </a:r>
          </a:p>
        </p:txBody>
      </p:sp>
      <p:sp>
        <p:nvSpPr>
          <p:cNvPr id="7" name="TextBox 6">
            <a:extLst>
              <a:ext uri="{FF2B5EF4-FFF2-40B4-BE49-F238E27FC236}">
                <a16:creationId xmlns:a16="http://schemas.microsoft.com/office/drawing/2014/main" id="{431A7AB8-5ECC-46CE-BAED-953C180B6DE1}"/>
              </a:ext>
            </a:extLst>
          </p:cNvPr>
          <p:cNvSpPr txBox="1"/>
          <p:nvPr/>
        </p:nvSpPr>
        <p:spPr>
          <a:xfrm>
            <a:off x="9390491" y="3018658"/>
            <a:ext cx="2944633" cy="707886"/>
          </a:xfrm>
          <a:prstGeom prst="rect">
            <a:avLst/>
          </a:prstGeom>
          <a:noFill/>
        </p:spPr>
        <p:txBody>
          <a:bodyPr wrap="square" rtlCol="0">
            <a:spAutoFit/>
          </a:bodyPr>
          <a:lstStyle/>
          <a:p>
            <a:r>
              <a:rPr lang="en-IN" sz="2000" dirty="0">
                <a:solidFill>
                  <a:schemeClr val="bg2"/>
                </a:solidFill>
                <a:latin typeface="Dubai Medium" panose="020B0603030403030204" pitchFamily="34" charset="-78"/>
                <a:ea typeface="Microsoft YaHei UI" panose="020B0503020204020204" pitchFamily="34" charset="-122"/>
                <a:cs typeface="Dubai Medium" panose="020B0603030403030204" pitchFamily="34" charset="-78"/>
              </a:rPr>
              <a:t>SAI VARDHAN ARANGI</a:t>
            </a:r>
          </a:p>
          <a:p>
            <a:r>
              <a:rPr lang="en-IN" sz="2000" dirty="0">
                <a:solidFill>
                  <a:schemeClr val="bg2"/>
                </a:solidFill>
                <a:latin typeface="Dubai Medium" panose="020B0603030403030204" pitchFamily="34" charset="-78"/>
                <a:ea typeface="Microsoft YaHei UI" panose="020B0503020204020204" pitchFamily="34" charset="-122"/>
                <a:cs typeface="Dubai Medium" panose="020B0603030403030204" pitchFamily="34" charset="-78"/>
              </a:rPr>
              <a:t>RA1911004010528</a:t>
            </a:r>
          </a:p>
        </p:txBody>
      </p:sp>
      <p:pic>
        <p:nvPicPr>
          <p:cNvPr id="9" name="Picture 8">
            <a:extLst>
              <a:ext uri="{FF2B5EF4-FFF2-40B4-BE49-F238E27FC236}">
                <a16:creationId xmlns:a16="http://schemas.microsoft.com/office/drawing/2014/main" id="{6DF114E5-A813-409D-A094-B46CB32201C9}"/>
              </a:ext>
            </a:extLst>
          </p:cNvPr>
          <p:cNvPicPr>
            <a:picLocks noChangeAspect="1"/>
          </p:cNvPicPr>
          <p:nvPr/>
        </p:nvPicPr>
        <p:blipFill>
          <a:blip r:embed="rId2"/>
          <a:stretch>
            <a:fillRect/>
          </a:stretch>
        </p:blipFill>
        <p:spPr>
          <a:xfrm>
            <a:off x="2401870" y="4982175"/>
            <a:ext cx="2154227" cy="14168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EEBBF71C-8A9C-4AC1-B2E5-2479BF805F5B}"/>
              </a:ext>
            </a:extLst>
          </p:cNvPr>
          <p:cNvPicPr>
            <a:picLocks noChangeAspect="1"/>
          </p:cNvPicPr>
          <p:nvPr/>
        </p:nvPicPr>
        <p:blipFill rotWithShape="1">
          <a:blip r:embed="rId3"/>
          <a:srcRect b="5199"/>
          <a:stretch/>
        </p:blipFill>
        <p:spPr>
          <a:xfrm>
            <a:off x="8026008" y="4960550"/>
            <a:ext cx="2046804" cy="14384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9336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C881-115C-4112-BAD3-713238C449A6}"/>
              </a:ext>
            </a:extLst>
          </p:cNvPr>
          <p:cNvSpPr>
            <a:spLocks noGrp="1"/>
          </p:cNvSpPr>
          <p:nvPr>
            <p:ph type="title"/>
          </p:nvPr>
        </p:nvSpPr>
        <p:spPr>
          <a:xfrm>
            <a:off x="680321" y="921811"/>
            <a:ext cx="7644695" cy="1184746"/>
          </a:xfrm>
        </p:spPr>
        <p:txBody>
          <a:bodyPr>
            <a:normAutofit fontScale="90000"/>
          </a:bodyPr>
          <a:lstStyle/>
          <a:p>
            <a:r>
              <a:rPr lang="en-US" sz="5400" b="1" i="0" dirty="0">
                <a:solidFill>
                  <a:srgbClr val="FFC000"/>
                </a:solidFill>
                <a:effectLst/>
                <a:latin typeface="Candara" panose="020E0502030303020204" pitchFamily="34" charset="0"/>
              </a:rPr>
              <a:t>About Ha</a:t>
            </a:r>
            <a:r>
              <a:rPr lang="en-US" sz="5400" b="1" dirty="0">
                <a:solidFill>
                  <a:srgbClr val="FFC000"/>
                </a:solidFill>
                <a:latin typeface="Candara" panose="020E0502030303020204" pitchFamily="34" charset="0"/>
              </a:rPr>
              <a:t>ngm</a:t>
            </a:r>
            <a:r>
              <a:rPr lang="en-US" sz="5400" b="1" i="0" dirty="0">
                <a:solidFill>
                  <a:srgbClr val="FFC000"/>
                </a:solidFill>
                <a:effectLst/>
                <a:latin typeface="Candara" panose="020E0502030303020204" pitchFamily="34" charset="0"/>
              </a:rPr>
              <a:t>an</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358E2D7E-8FE8-44EA-AAD3-C9386CEA763E}"/>
              </a:ext>
            </a:extLst>
          </p:cNvPr>
          <p:cNvSpPr>
            <a:spLocks noGrp="1"/>
          </p:cNvSpPr>
          <p:nvPr>
            <p:ph idx="1"/>
          </p:nvPr>
        </p:nvSpPr>
        <p:spPr>
          <a:xfrm>
            <a:off x="680321" y="2511801"/>
            <a:ext cx="10705947" cy="3912852"/>
          </a:xfrm>
        </p:spPr>
        <p:txBody>
          <a:bodyPr>
            <a:normAutofit fontScale="92500"/>
          </a:bodyPr>
          <a:lstStyle/>
          <a:p>
            <a:pPr algn="l" fontAlgn="base"/>
            <a:r>
              <a:rPr lang="en-US" b="0" i="0" dirty="0">
                <a:effectLst/>
                <a:latin typeface="-apple-system"/>
              </a:rPr>
              <a:t>Hangman is a guessing game in which the objective of the player is to find out the hidden word. Every incorrect guess leads to the decrement of the chances left for the player.</a:t>
            </a:r>
          </a:p>
          <a:p>
            <a:pPr algn="l" fontAlgn="base"/>
            <a:r>
              <a:rPr lang="en-US" b="0" i="0" dirty="0">
                <a:effectLst/>
                <a:latin typeface="-apple-system"/>
              </a:rPr>
              <a:t>The chances left are represented in the form of a hanging man. And the job of every hero is to save lives.</a:t>
            </a:r>
          </a:p>
          <a:p>
            <a:pPr algn="l" fontAlgn="base"/>
            <a:r>
              <a:rPr lang="en-US" b="0" i="0" dirty="0">
                <a:effectLst/>
                <a:latin typeface="-apple-system"/>
              </a:rPr>
              <a:t>The Hangman program randomly selects a secret word from a list of secret words with the help of random module. The Game: Here, a random word (a character name) is picked up from our collection and the player gets limited chances to win the game.</a:t>
            </a:r>
          </a:p>
          <a:p>
            <a:pPr algn="l" fontAlgn="base"/>
            <a:r>
              <a:rPr lang="en-US" b="0" i="0" dirty="0">
                <a:effectLst/>
                <a:latin typeface="-apple-system"/>
              </a:rPr>
              <a:t>When a letter in that word is guessed correctly, that letter position in the word is made visible. In this way, all letters of the word are to be guessed before all the chances are over.</a:t>
            </a:r>
          </a:p>
          <a:p>
            <a:endParaRPr lang="en-IN" dirty="0"/>
          </a:p>
        </p:txBody>
      </p:sp>
      <p:pic>
        <p:nvPicPr>
          <p:cNvPr id="2050" name="Picture 2" descr="Beulen Images, Stock Photos &amp;amp; Vectors | Shutterstock">
            <a:extLst>
              <a:ext uri="{FF2B5EF4-FFF2-40B4-BE49-F238E27FC236}">
                <a16:creationId xmlns:a16="http://schemas.microsoft.com/office/drawing/2014/main" id="{F7DCF661-E8A5-4132-B7B8-5EE02CBD6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97" b="17577"/>
          <a:stretch/>
        </p:blipFill>
        <p:spPr bwMode="auto">
          <a:xfrm>
            <a:off x="7451185" y="372635"/>
            <a:ext cx="3174408" cy="18213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2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35D9-F2D5-4869-8DAF-2725AEA17A35}"/>
              </a:ext>
            </a:extLst>
          </p:cNvPr>
          <p:cNvSpPr>
            <a:spLocks noGrp="1"/>
          </p:cNvSpPr>
          <p:nvPr>
            <p:ph type="title"/>
          </p:nvPr>
        </p:nvSpPr>
        <p:spPr/>
        <p:txBody>
          <a:bodyPr>
            <a:normAutofit/>
          </a:bodyPr>
          <a:lstStyle/>
          <a:p>
            <a:r>
              <a:rPr lang="en-IN" sz="4400" b="1" dirty="0">
                <a:solidFill>
                  <a:srgbClr val="FFC000"/>
                </a:solidFill>
                <a:latin typeface="Candara" panose="020E0502030303020204" pitchFamily="34" charset="0"/>
              </a:rPr>
              <a:t>HANGMAN DESIGN</a:t>
            </a:r>
          </a:p>
        </p:txBody>
      </p:sp>
      <p:sp>
        <p:nvSpPr>
          <p:cNvPr id="3" name="Content Placeholder 2">
            <a:extLst>
              <a:ext uri="{FF2B5EF4-FFF2-40B4-BE49-F238E27FC236}">
                <a16:creationId xmlns:a16="http://schemas.microsoft.com/office/drawing/2014/main" id="{DD356790-6C73-4B39-8C15-7CD74920DC4F}"/>
              </a:ext>
            </a:extLst>
          </p:cNvPr>
          <p:cNvSpPr>
            <a:spLocks noGrp="1"/>
          </p:cNvSpPr>
          <p:nvPr>
            <p:ph idx="1"/>
          </p:nvPr>
        </p:nvSpPr>
        <p:spPr>
          <a:xfrm>
            <a:off x="680321" y="2249409"/>
            <a:ext cx="10364041" cy="3599316"/>
          </a:xfrm>
        </p:spPr>
        <p:txBody>
          <a:bodyPr>
            <a:normAutofit/>
          </a:bodyPr>
          <a:lstStyle/>
          <a:p>
            <a:pPr algn="l" fontAlgn="base"/>
            <a:r>
              <a:rPr lang="en-US" b="0" i="0" dirty="0">
                <a:effectLst/>
                <a:latin typeface="-apple-system"/>
              </a:rPr>
              <a:t>As we know, after every incorrect move, a new part of the hanging man’s body is displayed. To implement this, we store the body parts in a list.</a:t>
            </a:r>
          </a:p>
          <a:p>
            <a:pPr marL="0" indent="0">
              <a:buNone/>
            </a:pPr>
            <a:br>
              <a:rPr lang="en-US" b="0" i="0" dirty="0">
                <a:solidFill>
                  <a:srgbClr val="0A0C10"/>
                </a:solidFill>
                <a:effectLst/>
                <a:latin typeface="-apple-system"/>
              </a:rPr>
            </a:br>
            <a:r>
              <a:rPr lang="en-US" b="1" i="0" dirty="0">
                <a:solidFill>
                  <a:srgbClr val="FFC000"/>
                </a:solidFill>
                <a:effectLst/>
                <a:latin typeface="Candara" panose="020E0502030303020204" pitchFamily="34" charset="0"/>
              </a:rPr>
              <a:t># Stores the hangman's body values</a:t>
            </a:r>
            <a:endParaRPr lang="en-US" sz="2800" b="1" i="0" dirty="0">
              <a:solidFill>
                <a:srgbClr val="FFC000"/>
              </a:solidFill>
              <a:effectLst/>
              <a:latin typeface="Candara" panose="020E0502030303020204" pitchFamily="34" charset="0"/>
            </a:endParaRPr>
          </a:p>
          <a:p>
            <a:pPr marL="0" indent="0">
              <a:buNone/>
            </a:pPr>
            <a:r>
              <a:rPr kumimoji="0" lang="en-US" altLang="en-US" sz="2400" b="0" i="0" u="none" strike="noStrike" cap="none" normalizeH="0" baseline="0" dirty="0">
                <a:ln>
                  <a:noFill/>
                </a:ln>
                <a:effectLst/>
                <a:latin typeface="-apple-system"/>
              </a:rPr>
              <a:t>hangman_values </a:t>
            </a:r>
            <a:r>
              <a:rPr kumimoji="0" lang="en-US" altLang="en-US" sz="2400" b="1" i="0" u="none" strike="noStrike" cap="none" normalizeH="0" baseline="0" dirty="0">
                <a:ln>
                  <a:noFill/>
                </a:ln>
                <a:effectLst/>
                <a:latin typeface="-apple-system"/>
              </a:rPr>
              <a:t>=</a:t>
            </a:r>
            <a:r>
              <a:rPr kumimoji="0" lang="en-US" altLang="en-US" sz="2400" b="0" i="0" u="none" strike="noStrike" cap="none" normalizeH="0" baseline="0" dirty="0">
                <a:ln>
                  <a:noFill/>
                </a:ln>
                <a:effectLst/>
                <a:latin typeface="-apple-system"/>
              </a:rPr>
              <a:t> ['O','/','|','\\','|','</a:t>
            </a:r>
            <a:r>
              <a:rPr kumimoji="0" lang="en-US" altLang="en-US" sz="2400" b="1" i="0" u="none" strike="noStrike" cap="none" normalizeH="0" baseline="0" dirty="0">
                <a:ln>
                  <a:noFill/>
                </a:ln>
                <a:effectLst/>
                <a:latin typeface="-apple-system"/>
              </a:rPr>
              <a:t>/</a:t>
            </a:r>
            <a:r>
              <a:rPr kumimoji="0" lang="en-US" altLang="en-US" sz="2400" b="0" i="0" u="none" strike="noStrike" cap="none" normalizeH="0" baseline="0" dirty="0">
                <a:ln>
                  <a:noFill/>
                </a:ln>
                <a:effectLst/>
                <a:latin typeface="-apple-system"/>
              </a:rPr>
              <a:t>','\\’]</a:t>
            </a:r>
            <a:r>
              <a:rPr kumimoji="0" lang="en-US" altLang="en-US" sz="1200" b="0" i="0" u="none" strike="noStrike" cap="none" normalizeH="0" baseline="0" dirty="0">
                <a:ln>
                  <a:noFill/>
                </a:ln>
                <a:effectLst/>
                <a:latin typeface="-apple-system"/>
              </a:rPr>
              <a:t> </a:t>
            </a:r>
          </a:p>
          <a:p>
            <a:pPr marL="0" indent="0">
              <a:buNone/>
            </a:pPr>
            <a:endParaRPr kumimoji="0" lang="en-US" altLang="en-US" sz="3600" b="0" i="0" u="none" strike="noStrike" cap="none" normalizeH="0" baseline="0" dirty="0">
              <a:ln>
                <a:noFill/>
              </a:ln>
              <a:effectLst/>
              <a:latin typeface="Arial" panose="020B0604020202020204" pitchFamily="34" charset="0"/>
            </a:endParaRPr>
          </a:p>
          <a:p>
            <a:pPr marL="0" indent="0">
              <a:buNone/>
            </a:pPr>
            <a:r>
              <a:rPr lang="en-US" b="1" i="0" dirty="0">
                <a:solidFill>
                  <a:srgbClr val="FFC000"/>
                </a:solidFill>
                <a:effectLst/>
                <a:latin typeface="Candara" panose="020E0502030303020204" pitchFamily="34" charset="0"/>
              </a:rPr>
              <a:t># Stores the hangman's body values to be shown to the player</a:t>
            </a:r>
          </a:p>
          <a:p>
            <a:pPr marL="0" indent="0">
              <a:buNone/>
            </a:pPr>
            <a:r>
              <a:rPr kumimoji="0" lang="en-US" altLang="en-US" sz="2400" b="0" i="0" u="none" strike="noStrike" cap="none" normalizeH="0" baseline="0" dirty="0" err="1">
                <a:ln>
                  <a:noFill/>
                </a:ln>
                <a:effectLst/>
                <a:latin typeface="-apple-system"/>
              </a:rPr>
              <a:t>show_hangman_values</a:t>
            </a:r>
            <a:r>
              <a:rPr kumimoji="0" lang="en-US" altLang="en-US" sz="2400" b="0" i="0" u="none" strike="noStrike" cap="none" normalizeH="0" baseline="0" dirty="0">
                <a:ln>
                  <a:noFill/>
                </a:ln>
                <a:effectLst/>
                <a:latin typeface="-apple-system"/>
              </a:rPr>
              <a:t> </a:t>
            </a:r>
            <a:r>
              <a:rPr kumimoji="0" lang="en-US" altLang="en-US" sz="2400" b="1" i="0" u="none" strike="noStrike" cap="none" normalizeH="0" baseline="0" dirty="0">
                <a:ln>
                  <a:noFill/>
                </a:ln>
                <a:effectLst/>
                <a:latin typeface="-apple-system"/>
              </a:rPr>
              <a:t>=</a:t>
            </a:r>
            <a:r>
              <a:rPr kumimoji="0" lang="en-US" altLang="en-US" sz="2400" b="0" i="0" u="none" strike="noStrike" cap="none" normalizeH="0" baseline="0" dirty="0">
                <a:ln>
                  <a:noFill/>
                </a:ln>
                <a:effectLst/>
                <a:latin typeface="-apple-system"/>
              </a:rPr>
              <a:t> [' ', ' ', ' ', ' ', ' ', ' ', ' ']</a:t>
            </a:r>
            <a:r>
              <a:rPr kumimoji="0" lang="en-US" altLang="en-US" sz="1200" b="0" i="0" u="none" strike="noStrike" cap="none" normalizeH="0" baseline="0" dirty="0">
                <a:ln>
                  <a:noFill/>
                </a:ln>
                <a:effectLst/>
                <a:latin typeface="-apple-system"/>
              </a:rPr>
              <a:t> </a:t>
            </a:r>
            <a:endParaRPr kumimoji="0" lang="en-US" altLang="en-US" sz="3600" b="0" i="0" u="none" strike="noStrike" cap="none" normalizeH="0" baseline="0" dirty="0">
              <a:ln>
                <a:noFill/>
              </a:ln>
              <a:effectLst/>
              <a:latin typeface="-apple-system"/>
            </a:endParaRPr>
          </a:p>
          <a:p>
            <a:pPr marL="0" indent="0">
              <a:buNone/>
            </a:pPr>
            <a:endParaRPr lang="en-IN" b="1" dirty="0">
              <a:solidFill>
                <a:srgbClr val="FFC000"/>
              </a:solidFill>
              <a:latin typeface="Candara" panose="020E0502030303020204" pitchFamily="34" charset="0"/>
            </a:endParaRPr>
          </a:p>
        </p:txBody>
      </p:sp>
    </p:spTree>
    <p:extLst>
      <p:ext uri="{BB962C8B-B14F-4D97-AF65-F5344CB8AC3E}">
        <p14:creationId xmlns:p14="http://schemas.microsoft.com/office/powerpoint/2010/main" val="166515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BB769A-0C1D-4806-880A-7E2F68BDCABE}"/>
              </a:ext>
            </a:extLst>
          </p:cNvPr>
          <p:cNvPicPr>
            <a:picLocks noGrp="1" noChangeAspect="1"/>
          </p:cNvPicPr>
          <p:nvPr>
            <p:ph idx="4294967295"/>
          </p:nvPr>
        </p:nvPicPr>
        <p:blipFill rotWithShape="1">
          <a:blip r:embed="rId2"/>
          <a:srcRect b="50000"/>
          <a:stretch/>
        </p:blipFill>
        <p:spPr>
          <a:xfrm>
            <a:off x="5568563" y="263449"/>
            <a:ext cx="6130456" cy="2222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03F766A-F25E-462C-BAAA-DC6A442BFE93}"/>
              </a:ext>
            </a:extLst>
          </p:cNvPr>
          <p:cNvPicPr>
            <a:picLocks noChangeAspect="1"/>
          </p:cNvPicPr>
          <p:nvPr/>
        </p:nvPicPr>
        <p:blipFill rotWithShape="1">
          <a:blip r:embed="rId2"/>
          <a:srcRect t="50000" r="5441"/>
          <a:stretch/>
        </p:blipFill>
        <p:spPr>
          <a:xfrm>
            <a:off x="331365" y="3755004"/>
            <a:ext cx="5894506" cy="2259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Box 11">
            <a:extLst>
              <a:ext uri="{FF2B5EF4-FFF2-40B4-BE49-F238E27FC236}">
                <a16:creationId xmlns:a16="http://schemas.microsoft.com/office/drawing/2014/main" id="{A17AB715-7E49-4565-83FA-C0B194D53E27}"/>
              </a:ext>
            </a:extLst>
          </p:cNvPr>
          <p:cNvSpPr txBox="1"/>
          <p:nvPr/>
        </p:nvSpPr>
        <p:spPr>
          <a:xfrm>
            <a:off x="413468" y="354349"/>
            <a:ext cx="4916556" cy="2246769"/>
          </a:xfrm>
          <a:prstGeom prst="rect">
            <a:avLst/>
          </a:prstGeom>
          <a:noFill/>
        </p:spPr>
        <p:txBody>
          <a:bodyPr wrap="square" rtlCol="0">
            <a:spAutoFit/>
          </a:bodyPr>
          <a:lstStyle/>
          <a:p>
            <a:r>
              <a:rPr lang="en-US" sz="2000" b="0" i="0" dirty="0">
                <a:effectLst/>
                <a:latin typeface="-apple-system"/>
              </a:rPr>
              <a:t>The function that handles these hangman values is presented in previous slide</a:t>
            </a:r>
          </a:p>
          <a:p>
            <a:endParaRPr lang="en-US" sz="2000" b="0" i="0" dirty="0">
              <a:effectLst/>
              <a:latin typeface="-apple-system"/>
            </a:endParaRPr>
          </a:p>
          <a:p>
            <a:r>
              <a:rPr lang="en-US" sz="2000" dirty="0">
                <a:latin typeface="-apple-system"/>
              </a:rPr>
              <a:t>It displays all the hangman states possible in the game. Each incorrect mistake adds a body part until the body is complete and the player loses.</a:t>
            </a:r>
            <a:endParaRPr lang="en-IN" sz="2000" dirty="0">
              <a:latin typeface="-apple-system"/>
            </a:endParaRPr>
          </a:p>
        </p:txBody>
      </p:sp>
      <p:sp>
        <p:nvSpPr>
          <p:cNvPr id="14" name="TextBox 13">
            <a:extLst>
              <a:ext uri="{FF2B5EF4-FFF2-40B4-BE49-F238E27FC236}">
                <a16:creationId xmlns:a16="http://schemas.microsoft.com/office/drawing/2014/main" id="{543C581D-2B90-41FC-8E6C-81CC04CA6A50}"/>
              </a:ext>
            </a:extLst>
          </p:cNvPr>
          <p:cNvSpPr txBox="1"/>
          <p:nvPr/>
        </p:nvSpPr>
        <p:spPr>
          <a:xfrm>
            <a:off x="6687047" y="4284601"/>
            <a:ext cx="5075583" cy="1200329"/>
          </a:xfrm>
          <a:prstGeom prst="rect">
            <a:avLst/>
          </a:prstGeom>
          <a:noFill/>
        </p:spPr>
        <p:txBody>
          <a:bodyPr wrap="square" rtlCol="0">
            <a:spAutoFit/>
          </a:bodyPr>
          <a:lstStyle/>
          <a:p>
            <a:r>
              <a:rPr lang="en-US" sz="2400" dirty="0">
                <a:latin typeface="-apple-system"/>
              </a:rPr>
              <a:t>'</a:t>
            </a:r>
            <a:r>
              <a:rPr lang="en-US" sz="2400" dirty="0" err="1">
                <a:latin typeface="-apple-system"/>
              </a:rPr>
              <a:t>print_hangman_win</a:t>
            </a:r>
            <a:r>
              <a:rPr lang="en-US" sz="2400" dirty="0">
                <a:latin typeface="-apple-system"/>
              </a:rPr>
              <a:t>()' takes care of printing the escaped hangman when the player wins</a:t>
            </a:r>
            <a:r>
              <a:rPr lang="en-US" sz="2000" dirty="0">
                <a:latin typeface="-apple-system"/>
              </a:rPr>
              <a:t>. </a:t>
            </a:r>
            <a:endParaRPr lang="en-IN" sz="2000" dirty="0">
              <a:latin typeface="-apple-system"/>
            </a:endParaRPr>
          </a:p>
        </p:txBody>
      </p:sp>
    </p:spTree>
    <p:extLst>
      <p:ext uri="{BB962C8B-B14F-4D97-AF65-F5344CB8AC3E}">
        <p14:creationId xmlns:p14="http://schemas.microsoft.com/office/powerpoint/2010/main" val="33057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A09F-C601-4A7B-9B55-45FC534CFD89}"/>
              </a:ext>
            </a:extLst>
          </p:cNvPr>
          <p:cNvSpPr>
            <a:spLocks noGrp="1"/>
          </p:cNvSpPr>
          <p:nvPr>
            <p:ph type="title"/>
          </p:nvPr>
        </p:nvSpPr>
        <p:spPr>
          <a:xfrm>
            <a:off x="680321" y="1049032"/>
            <a:ext cx="5415679" cy="1043767"/>
          </a:xfrm>
        </p:spPr>
        <p:txBody>
          <a:bodyPr>
            <a:normAutofit fontScale="90000"/>
          </a:bodyPr>
          <a:lstStyle/>
          <a:p>
            <a:r>
              <a:rPr lang="en-US" sz="4400" b="1" dirty="0">
                <a:solidFill>
                  <a:srgbClr val="FFC000"/>
                </a:solidFill>
                <a:latin typeface="Candara" panose="020E0502030303020204" pitchFamily="34" charset="0"/>
              </a:rPr>
              <a:t>Data-set For Words</a:t>
            </a:r>
            <a:br>
              <a:rPr lang="en-US" dirty="0"/>
            </a:br>
            <a:endParaRPr lang="en-IN" dirty="0"/>
          </a:p>
        </p:txBody>
      </p:sp>
      <p:sp>
        <p:nvSpPr>
          <p:cNvPr id="3" name="Content Placeholder 2">
            <a:extLst>
              <a:ext uri="{FF2B5EF4-FFF2-40B4-BE49-F238E27FC236}">
                <a16:creationId xmlns:a16="http://schemas.microsoft.com/office/drawing/2014/main" id="{1A75860A-695C-43A7-A267-BD6253600287}"/>
              </a:ext>
            </a:extLst>
          </p:cNvPr>
          <p:cNvSpPr>
            <a:spLocks noGrp="1"/>
          </p:cNvSpPr>
          <p:nvPr>
            <p:ph idx="1"/>
          </p:nvPr>
        </p:nvSpPr>
        <p:spPr>
          <a:xfrm>
            <a:off x="929882" y="2197772"/>
            <a:ext cx="318473" cy="139911"/>
          </a:xfrm>
        </p:spPr>
        <p:txBody>
          <a:bodyPr>
            <a:normAutofit fontScale="25000" lnSpcReduction="20000"/>
          </a:bodyPr>
          <a:lstStyle/>
          <a:p>
            <a:endParaRPr lang="en-US" dirty="0">
              <a:latin typeface="-apple-system"/>
            </a:endParaRPr>
          </a:p>
          <a:p>
            <a:endParaRPr lang="en-IN" dirty="0"/>
          </a:p>
        </p:txBody>
      </p:sp>
      <p:sp>
        <p:nvSpPr>
          <p:cNvPr id="6" name="TextBox 5">
            <a:extLst>
              <a:ext uri="{FF2B5EF4-FFF2-40B4-BE49-F238E27FC236}">
                <a16:creationId xmlns:a16="http://schemas.microsoft.com/office/drawing/2014/main" id="{147BE9B1-D2D9-4992-837A-CA168CE4DFCC}"/>
              </a:ext>
            </a:extLst>
          </p:cNvPr>
          <p:cNvSpPr txBox="1"/>
          <p:nvPr/>
        </p:nvSpPr>
        <p:spPr>
          <a:xfrm>
            <a:off x="513355" y="2535514"/>
            <a:ext cx="11678645" cy="3416320"/>
          </a:xfrm>
          <a:prstGeom prst="rect">
            <a:avLst/>
          </a:prstGeom>
          <a:noFill/>
        </p:spPr>
        <p:txBody>
          <a:bodyPr wrap="square">
            <a:spAutoFit/>
          </a:bodyPr>
          <a:lstStyle/>
          <a:p>
            <a:pPr algn="l" rtl="0" fontAlgn="base"/>
            <a:r>
              <a:rPr lang="en-IN" sz="1800" b="0" i="0" dirty="0">
                <a:solidFill>
                  <a:srgbClr val="FFC000"/>
                </a:solidFill>
                <a:effectLst/>
                <a:latin typeface="Dubai Medium" panose="020B0603030403030204" pitchFamily="34" charset="-78"/>
                <a:ea typeface="Microsoft YaHei UI" panose="020B0503020204020204" pitchFamily="34" charset="-122"/>
                <a:cs typeface="Dubai Medium" panose="020B0603030403030204" pitchFamily="34" charset="-78"/>
              </a:rPr>
              <a:t># Types of categories</a:t>
            </a:r>
          </a:p>
          <a:p>
            <a:pPr algn="l" rtl="0" fontAlgn="base"/>
            <a:r>
              <a:rPr lang="en-IN" sz="1800" b="0" i="0" dirty="0">
                <a:effectLst/>
                <a:latin typeface="Fira Mono" panose="020B0509050000020004" pitchFamily="49" charset="0"/>
              </a:rPr>
              <a:t>topics = {1: "DC characters", 2:"Marvel characters", 3:“</a:t>
            </a:r>
            <a:r>
              <a:rPr lang="en-IN" dirty="0">
                <a:latin typeface="Fira Mono" panose="020B0509050000020004" pitchFamily="49" charset="0"/>
              </a:rPr>
              <a:t>Countries</a:t>
            </a:r>
            <a:r>
              <a:rPr lang="en-IN" sz="1800" b="0" i="0" dirty="0">
                <a:effectLst/>
                <a:latin typeface="Fira Mono" panose="020B0509050000020004" pitchFamily="49" charset="0"/>
              </a:rPr>
              <a:t>“, 4:”States”}</a:t>
            </a:r>
          </a:p>
          <a:p>
            <a:pPr algn="l" rtl="0" fontAlgn="base"/>
            <a:r>
              <a:rPr lang="en-IN" sz="1800" b="0" i="0" dirty="0">
                <a:effectLst/>
                <a:latin typeface="Fira Mono" panose="020B0509050000020004" pitchFamily="49" charset="0"/>
              </a:rPr>
              <a:t> </a:t>
            </a:r>
          </a:p>
          <a:p>
            <a:pPr algn="l" rtl="0" fontAlgn="base"/>
            <a:r>
              <a:rPr lang="en-IN" sz="1800" b="0" i="0" dirty="0">
                <a:solidFill>
                  <a:srgbClr val="FFC000"/>
                </a:solidFill>
                <a:effectLst/>
                <a:latin typeface="Dubai Medium" panose="020B0603030403030204" pitchFamily="34" charset="-78"/>
                <a:cs typeface="Dubai Medium" panose="020B0603030403030204" pitchFamily="34" charset="-78"/>
              </a:rPr>
              <a:t># Words in each category</a:t>
            </a:r>
          </a:p>
          <a:p>
            <a:pPr algn="l" rtl="0" fontAlgn="base"/>
            <a:r>
              <a:rPr lang="en-IN" sz="1600" b="0" i="0" dirty="0">
                <a:effectLst/>
                <a:latin typeface="Fira Mono" panose="020B0509050000020004" pitchFamily="49" charset="0"/>
              </a:rPr>
              <a:t>dataset = {"DC characters":["SUPERMAN", "JOKER", "HARLEY QUINN", "GREEN LANTERN", "FLASH", "WONDER WOMAN", "AQUAMAN", "MARTIAN MANHUNTER", "BATMAN"],</a:t>
            </a:r>
          </a:p>
          <a:p>
            <a:pPr algn="l" rtl="0" fontAlgn="base"/>
            <a:endParaRPr lang="en-IN" sz="1600" b="0" i="0" dirty="0">
              <a:effectLst/>
              <a:latin typeface="Fira Mono" panose="020B0509050000020004" pitchFamily="49" charset="0"/>
            </a:endParaRPr>
          </a:p>
          <a:p>
            <a:pPr algn="l" rtl="0" fontAlgn="base"/>
            <a:r>
              <a:rPr lang="en-IN" sz="1600" b="0" i="0" dirty="0">
                <a:effectLst/>
                <a:latin typeface="Fira Mono" panose="020B0509050000020004" pitchFamily="49" charset="0"/>
              </a:rPr>
              <a:t>"Marvel characters":["CAPTAIN AMERICA", "IRON MAN", "THANOS", “</a:t>
            </a:r>
            <a:r>
              <a:rPr lang="en-IN" sz="1600" dirty="0">
                <a:latin typeface="Fira Mono" panose="020B0509050000020004" pitchFamily="49" charset="0"/>
              </a:rPr>
              <a:t>DOCTOR STRANGE</a:t>
            </a:r>
            <a:r>
              <a:rPr lang="en-IN" sz="1600" b="0" i="0" dirty="0">
                <a:effectLst/>
                <a:latin typeface="Fira Mono" panose="020B0509050000020004" pitchFamily="49" charset="0"/>
              </a:rPr>
              <a:t>", "BLACK PANTHER", "BLACK WIDOW“],</a:t>
            </a:r>
          </a:p>
          <a:p>
            <a:pPr algn="l" rtl="0" fontAlgn="base"/>
            <a:endParaRPr lang="en-IN" sz="1600" b="0" i="0" dirty="0">
              <a:effectLst/>
              <a:latin typeface="Fira Mono" panose="020B0509050000020004" pitchFamily="49" charset="0"/>
            </a:endParaRPr>
          </a:p>
          <a:p>
            <a:pPr algn="l" rtl="0" fontAlgn="base"/>
            <a:r>
              <a:rPr lang="en-IN" sz="1600" b="0" i="0" dirty="0">
                <a:effectLst/>
                <a:latin typeface="Fira Mono" panose="020B0509050000020004" pitchFamily="49" charset="0"/>
              </a:rPr>
              <a:t>"COUNTRIES":["CHINA", "INDIA", "UNITED STATES","PAKISTAN", "SOUTH AFRICA", "SRILANKA", "CANADA"],</a:t>
            </a:r>
          </a:p>
          <a:p>
            <a:pPr algn="l" rtl="0" fontAlgn="base"/>
            <a:r>
              <a:rPr lang="en-IN" sz="1600" b="0" i="0" dirty="0">
                <a:effectLst/>
                <a:latin typeface="Fira Mono" panose="020B0509050000020004" pitchFamily="49" charset="0"/>
              </a:rPr>
              <a:t>"STATES":["ANDHRAPRADESH","TELANGANA","TAMILNADU","PUNJAB","ASSAM","MAHARASTRA","KARNATAKA"]</a:t>
            </a:r>
          </a:p>
        </p:txBody>
      </p:sp>
    </p:spTree>
    <p:extLst>
      <p:ext uri="{BB962C8B-B14F-4D97-AF65-F5344CB8AC3E}">
        <p14:creationId xmlns:p14="http://schemas.microsoft.com/office/powerpoint/2010/main" val="242309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6" name="Picture 5" descr="IMG_256">
            <a:extLst>
              <a:ext uri="{FF2B5EF4-FFF2-40B4-BE49-F238E27FC236}">
                <a16:creationId xmlns:a16="http://schemas.microsoft.com/office/drawing/2014/main" id="{8F2C238B-7450-4D62-A7F5-A718CCF8C448}"/>
              </a:ext>
            </a:extLst>
          </p:cNvPr>
          <p:cNvPicPr>
            <a:picLocks noChangeAspect="1"/>
          </p:cNvPicPr>
          <p:nvPr/>
        </p:nvPicPr>
        <p:blipFill>
          <a:blip r:embed="rId2"/>
          <a:stretch>
            <a:fillRect/>
          </a:stretch>
        </p:blipFill>
        <p:spPr>
          <a:xfrm>
            <a:off x="3601527" y="95250"/>
            <a:ext cx="4400550" cy="6667500"/>
          </a:xfrm>
          <a:prstGeom prst="rect">
            <a:avLst/>
          </a:prstGeom>
          <a:noFill/>
          <a:ln w="9525">
            <a:noFill/>
          </a:ln>
        </p:spPr>
      </p:pic>
      <p:sp>
        <p:nvSpPr>
          <p:cNvPr id="7" name="TextBox 6">
            <a:extLst>
              <a:ext uri="{FF2B5EF4-FFF2-40B4-BE49-F238E27FC236}">
                <a16:creationId xmlns:a16="http://schemas.microsoft.com/office/drawing/2014/main" id="{A9A48EA0-951C-4018-857B-4D29EAACDC41}"/>
              </a:ext>
            </a:extLst>
          </p:cNvPr>
          <p:cNvSpPr txBox="1"/>
          <p:nvPr/>
        </p:nvSpPr>
        <p:spPr>
          <a:xfrm>
            <a:off x="1789045" y="691060"/>
            <a:ext cx="151074" cy="5632311"/>
          </a:xfrm>
          <a:prstGeom prst="rect">
            <a:avLst/>
          </a:prstGeom>
          <a:noFill/>
        </p:spPr>
        <p:txBody>
          <a:bodyPr wrap="square" rtlCol="0">
            <a:spAutoFit/>
          </a:bodyPr>
          <a:lstStyle/>
          <a:p>
            <a:pPr algn="ctr"/>
            <a:r>
              <a:rPr lang="en-IN" sz="3600" b="1" dirty="0">
                <a:solidFill>
                  <a:srgbClr val="FF0000"/>
                </a:solidFill>
                <a:latin typeface="Arial Black" panose="020B0A04020102020204" pitchFamily="34" charset="0"/>
              </a:rPr>
              <a:t>FLO</a:t>
            </a:r>
          </a:p>
          <a:p>
            <a:pPr algn="ctr"/>
            <a:r>
              <a:rPr lang="en-IN" sz="3600" b="1" dirty="0">
                <a:solidFill>
                  <a:srgbClr val="FF0000"/>
                </a:solidFill>
                <a:latin typeface="Arial Black" panose="020B0A04020102020204" pitchFamily="34" charset="0"/>
              </a:rPr>
              <a:t>W       C HART</a:t>
            </a:r>
          </a:p>
        </p:txBody>
      </p:sp>
    </p:spTree>
    <p:extLst>
      <p:ext uri="{BB962C8B-B14F-4D97-AF65-F5344CB8AC3E}">
        <p14:creationId xmlns:p14="http://schemas.microsoft.com/office/powerpoint/2010/main" val="197764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8E6-C653-40CE-82F6-E3646D3F0E42}"/>
              </a:ext>
            </a:extLst>
          </p:cNvPr>
          <p:cNvSpPr>
            <a:spLocks noGrp="1"/>
          </p:cNvSpPr>
          <p:nvPr>
            <p:ph type="title"/>
          </p:nvPr>
        </p:nvSpPr>
        <p:spPr/>
        <p:txBody>
          <a:bodyPr>
            <a:normAutofit/>
          </a:bodyPr>
          <a:lstStyle/>
          <a:p>
            <a:pPr algn="ctr"/>
            <a:r>
              <a:rPr lang="en-US" sz="4800" dirty="0">
                <a:solidFill>
                  <a:srgbClr val="FFC000"/>
                </a:solidFill>
                <a:latin typeface="Arial Black" panose="020B0A04020102020204" pitchFamily="34" charset="0"/>
              </a:rPr>
              <a:t>OUTPUT</a:t>
            </a:r>
            <a:endParaRPr lang="en-IN" sz="4800" dirty="0">
              <a:solidFill>
                <a:srgbClr val="FFC000"/>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8887558A-9F2B-400B-8645-A47F5EB08BCF}"/>
              </a:ext>
            </a:extLst>
          </p:cNvPr>
          <p:cNvPicPr>
            <a:picLocks noGrp="1" noChangeAspect="1"/>
          </p:cNvPicPr>
          <p:nvPr>
            <p:ph idx="1"/>
          </p:nvPr>
        </p:nvPicPr>
        <p:blipFill rotWithShape="1">
          <a:blip r:embed="rId2"/>
          <a:srcRect r="6935"/>
          <a:stretch/>
        </p:blipFill>
        <p:spPr>
          <a:xfrm>
            <a:off x="410491" y="3092405"/>
            <a:ext cx="5617008" cy="204995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B0865DF-5A7E-4C7E-B9F8-26A211209BB7}"/>
              </a:ext>
            </a:extLst>
          </p:cNvPr>
          <p:cNvPicPr>
            <a:picLocks noChangeAspect="1"/>
          </p:cNvPicPr>
          <p:nvPr/>
        </p:nvPicPr>
        <p:blipFill rotWithShape="1">
          <a:blip r:embed="rId3"/>
          <a:srcRect t="30307" r="10248"/>
          <a:stretch/>
        </p:blipFill>
        <p:spPr>
          <a:xfrm>
            <a:off x="6339023" y="2524063"/>
            <a:ext cx="5553805" cy="3186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9417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8E6-C653-40CE-82F6-E3646D3F0E42}"/>
              </a:ext>
            </a:extLst>
          </p:cNvPr>
          <p:cNvSpPr>
            <a:spLocks noGrp="1"/>
          </p:cNvSpPr>
          <p:nvPr>
            <p:ph type="title"/>
          </p:nvPr>
        </p:nvSpPr>
        <p:spPr/>
        <p:txBody>
          <a:bodyPr>
            <a:normAutofit/>
          </a:bodyPr>
          <a:lstStyle/>
          <a:p>
            <a:pPr algn="ctr"/>
            <a:r>
              <a:rPr lang="en-US" sz="4800" dirty="0">
                <a:solidFill>
                  <a:srgbClr val="FFC000"/>
                </a:solidFill>
                <a:latin typeface="Arial Black" panose="020B0A04020102020204" pitchFamily="34" charset="0"/>
              </a:rPr>
              <a:t>OUTPUT</a:t>
            </a:r>
            <a:endParaRPr lang="en-IN" sz="4800" dirty="0">
              <a:solidFill>
                <a:srgbClr val="FFC000"/>
              </a:solidFill>
              <a:latin typeface="Arial Black" panose="020B0A04020102020204" pitchFamily="34" charset="0"/>
            </a:endParaRPr>
          </a:p>
        </p:txBody>
      </p:sp>
      <p:pic>
        <p:nvPicPr>
          <p:cNvPr id="8" name="Content Placeholder 7">
            <a:extLst>
              <a:ext uri="{FF2B5EF4-FFF2-40B4-BE49-F238E27FC236}">
                <a16:creationId xmlns:a16="http://schemas.microsoft.com/office/drawing/2014/main" id="{E21052A0-3499-4AE6-836E-35A606735AB2}"/>
              </a:ext>
            </a:extLst>
          </p:cNvPr>
          <p:cNvPicPr>
            <a:picLocks noGrp="1" noChangeAspect="1"/>
          </p:cNvPicPr>
          <p:nvPr>
            <p:ph idx="1"/>
          </p:nvPr>
        </p:nvPicPr>
        <p:blipFill>
          <a:blip r:embed="rId2"/>
          <a:stretch>
            <a:fillRect/>
          </a:stretch>
        </p:blipFill>
        <p:spPr>
          <a:xfrm>
            <a:off x="613963" y="2845349"/>
            <a:ext cx="4770533" cy="28044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2369441C-A85F-4B7F-ACCB-FF6AABC9D3D2}"/>
              </a:ext>
            </a:extLst>
          </p:cNvPr>
          <p:cNvPicPr>
            <a:picLocks noChangeAspect="1"/>
          </p:cNvPicPr>
          <p:nvPr/>
        </p:nvPicPr>
        <p:blipFill>
          <a:blip r:embed="rId3"/>
          <a:stretch>
            <a:fillRect/>
          </a:stretch>
        </p:blipFill>
        <p:spPr>
          <a:xfrm>
            <a:off x="6807506" y="2823968"/>
            <a:ext cx="4166977" cy="28257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22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CB13-29B3-4380-92D9-D1EC5498AAAA}"/>
              </a:ext>
            </a:extLst>
          </p:cNvPr>
          <p:cNvSpPr>
            <a:spLocks noGrp="1"/>
          </p:cNvSpPr>
          <p:nvPr>
            <p:ph type="ctrTitle"/>
          </p:nvPr>
        </p:nvSpPr>
        <p:spPr>
          <a:xfrm>
            <a:off x="759836" y="2742465"/>
            <a:ext cx="8144134" cy="1373070"/>
          </a:xfrm>
        </p:spPr>
        <p:txBody>
          <a:bodyPr/>
          <a:lstStyle/>
          <a:p>
            <a:r>
              <a:rPr lang="en-US" sz="8000" dirty="0">
                <a:solidFill>
                  <a:srgbClr val="0070C0"/>
                </a:solidFill>
                <a:latin typeface="Arial Black" panose="020B0A04020102020204" pitchFamily="34" charset="0"/>
              </a:rPr>
              <a:t>THANK YOU</a:t>
            </a:r>
            <a:endParaRPr lang="en-IN" sz="8000" dirty="0">
              <a:solidFill>
                <a:srgbClr val="0070C0"/>
              </a:solidFill>
              <a:latin typeface="Arial Black" panose="020B0A04020102020204" pitchFamily="34" charset="0"/>
            </a:endParaRPr>
          </a:p>
        </p:txBody>
      </p:sp>
      <p:pic>
        <p:nvPicPr>
          <p:cNvPr id="1026" name="Picture 2" descr="Hangman Images, Stock Photos &amp;amp; Vectors | Shutterstock">
            <a:extLst>
              <a:ext uri="{FF2B5EF4-FFF2-40B4-BE49-F238E27FC236}">
                <a16:creationId xmlns:a16="http://schemas.microsoft.com/office/drawing/2014/main" id="{DA103C93-F70D-4B2B-8BFA-E385D2A07D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192"/>
          <a:stretch/>
        </p:blipFill>
        <p:spPr bwMode="auto">
          <a:xfrm rot="680473">
            <a:off x="921363" y="4637376"/>
            <a:ext cx="2007109" cy="168533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2" descr="Beulen Images, Stock Photos &amp;amp; Vectors | Shutterstock">
            <a:extLst>
              <a:ext uri="{FF2B5EF4-FFF2-40B4-BE49-F238E27FC236}">
                <a16:creationId xmlns:a16="http://schemas.microsoft.com/office/drawing/2014/main" id="{DC1D87EB-917A-4CB5-8544-9017243B4B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97" b="17577"/>
          <a:stretch/>
        </p:blipFill>
        <p:spPr bwMode="auto">
          <a:xfrm rot="613432">
            <a:off x="8214510" y="404439"/>
            <a:ext cx="3174408" cy="1821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367597576"/>
      </p:ext>
    </p:extLst>
  </p:cSld>
  <p:clrMapOvr>
    <a:masterClrMapping/>
  </p:clrMapOvr>
</p:sld>
</file>

<file path=ppt/theme/theme1.xml><?xml version="1.0" encoding="utf-8"?>
<a:theme xmlns:a="http://schemas.openxmlformats.org/drawingml/2006/main" name="Berlin">
  <a:themeElements>
    <a:clrScheme name="Custom 3">
      <a:dk1>
        <a:sysClr val="windowText" lastClr="000000"/>
      </a:dk1>
      <a:lt1>
        <a:sysClr val="window" lastClr="FFFFFF"/>
      </a:lt1>
      <a:dk2>
        <a:srgbClr val="39302A"/>
      </a:dk2>
      <a:lt2>
        <a:srgbClr val="E5DEDB"/>
      </a:lt2>
      <a:accent1>
        <a:srgbClr val="FFCA08"/>
      </a:accent1>
      <a:accent2>
        <a:srgbClr val="FFFF00"/>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486</TotalTime>
  <Words>451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Microsoft YaHei UI</vt:lpstr>
      <vt:lpstr>-apple-system</vt:lpstr>
      <vt:lpstr>Arial</vt:lpstr>
      <vt:lpstr>Arial Black</vt:lpstr>
      <vt:lpstr>Candara</vt:lpstr>
      <vt:lpstr>Dubai Medium</vt:lpstr>
      <vt:lpstr>Fira Mono</vt:lpstr>
      <vt:lpstr>Trebuchet MS</vt:lpstr>
      <vt:lpstr>Berlin</vt:lpstr>
      <vt:lpstr>HANGMAN GAME</vt:lpstr>
      <vt:lpstr>About Hangman </vt:lpstr>
      <vt:lpstr>HANGMAN DESIGN</vt:lpstr>
      <vt:lpstr>PowerPoint Presentation</vt:lpstr>
      <vt:lpstr>Data-set For Words </vt:lpstr>
      <vt:lpstr>PowerPoint Presentation</vt:lpstr>
      <vt:lpstr>OUTPUT</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GAME</dc:title>
  <dc:creator>sai vardhan arangi</dc:creator>
  <cp:lastModifiedBy>sai vardhan arangi</cp:lastModifiedBy>
  <cp:revision>6</cp:revision>
  <dcterms:created xsi:type="dcterms:W3CDTF">2021-10-30T07:47:40Z</dcterms:created>
  <dcterms:modified xsi:type="dcterms:W3CDTF">2021-11-01T17:47:56Z</dcterms:modified>
</cp:coreProperties>
</file>