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58" r:id="rId4"/>
  </p:sldMasterIdLst>
  <p:notesMasterIdLst>
    <p:notesMasterId r:id="rId17"/>
  </p:notesMasterIdLst>
  <p:handoutMasterIdLst>
    <p:handoutMasterId r:id="rId18"/>
  </p:handoutMasterIdLst>
  <p:sldIdLst>
    <p:sldId id="325" r:id="rId5"/>
    <p:sldId id="307" r:id="rId6"/>
    <p:sldId id="312" r:id="rId7"/>
    <p:sldId id="332" r:id="rId8"/>
    <p:sldId id="333" r:id="rId9"/>
    <p:sldId id="334" r:id="rId10"/>
    <p:sldId id="326" r:id="rId11"/>
    <p:sldId id="331" r:id="rId12"/>
    <p:sldId id="327" r:id="rId13"/>
    <p:sldId id="328" r:id="rId14"/>
    <p:sldId id="330"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45" autoAdjust="0"/>
    <p:restoredTop sz="95394" autoAdjust="0"/>
  </p:normalViewPr>
  <p:slideViewPr>
    <p:cSldViewPr snapToGrid="0">
      <p:cViewPr varScale="1">
        <p:scale>
          <a:sx n="74" d="100"/>
          <a:sy n="74" d="100"/>
        </p:scale>
        <p:origin x="1210" y="72"/>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4/9/2025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4/9/2025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416713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761844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250438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40805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970669"/>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753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281822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6814248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2486623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141273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0993503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551870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9288823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086430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5518540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6935531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4" r:id="rId14"/>
    <p:sldLayoutId id="2147483882"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8;p1">
            <a:extLst>
              <a:ext uri="{FF2B5EF4-FFF2-40B4-BE49-F238E27FC236}">
                <a16:creationId xmlns:a16="http://schemas.microsoft.com/office/drawing/2014/main" id="{0627261E-9934-5659-BE0B-BF265487CA8D}"/>
              </a:ext>
            </a:extLst>
          </p:cNvPr>
          <p:cNvSpPr txBox="1"/>
          <p:nvPr/>
        </p:nvSpPr>
        <p:spPr>
          <a:xfrm>
            <a:off x="2123439" y="736600"/>
            <a:ext cx="8360988" cy="52706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err="1">
                <a:solidFill>
                  <a:srgbClr val="0B5394"/>
                </a:solidFill>
                <a:latin typeface="Old English Text MT" panose="03040902040508030806" pitchFamily="66" charset="0"/>
                <a:sym typeface="Constantia"/>
              </a:rPr>
              <a:t>Bapatla</a:t>
            </a:r>
            <a:r>
              <a:rPr lang="en-IN" sz="2800" b="1" dirty="0">
                <a:solidFill>
                  <a:srgbClr val="0B5394"/>
                </a:solidFill>
                <a:latin typeface="Old English Text MT" panose="03040902040508030806" pitchFamily="66" charset="0"/>
                <a:sym typeface="Constantia"/>
              </a:rPr>
              <a:t> Engineering College: </a:t>
            </a:r>
            <a:r>
              <a:rPr lang="en-IN" sz="2800" b="1" dirty="0" err="1">
                <a:solidFill>
                  <a:srgbClr val="0B5394"/>
                </a:solidFill>
                <a:latin typeface="Old English Text MT" panose="03040902040508030806" pitchFamily="66" charset="0"/>
                <a:sym typeface="Constantia"/>
              </a:rPr>
              <a:t>Bapatla</a:t>
            </a:r>
            <a:r>
              <a:rPr lang="en-IN" sz="2800" b="1" dirty="0">
                <a:solidFill>
                  <a:srgbClr val="0B5394"/>
                </a:solidFill>
                <a:latin typeface="Old English Text MT" panose="03040902040508030806" pitchFamily="66" charset="0"/>
                <a:sym typeface="Constantia"/>
              </a:rPr>
              <a:t> – 522102</a:t>
            </a:r>
          </a:p>
          <a:p>
            <a:pPr marL="0" marR="0" lvl="0" indent="0" algn="ctr" rtl="0">
              <a:spcBef>
                <a:spcPts val="0"/>
              </a:spcBef>
              <a:spcAft>
                <a:spcPts val="0"/>
              </a:spcAft>
              <a:buNone/>
            </a:pPr>
            <a:r>
              <a:rPr lang="en-IN" sz="2400" b="1" dirty="0">
                <a:solidFill>
                  <a:srgbClr val="0B5394"/>
                </a:solidFill>
                <a:latin typeface="Constantia"/>
                <a:sym typeface="Constantia"/>
              </a:rPr>
              <a:t>(Autonomous)</a:t>
            </a:r>
          </a:p>
          <a:p>
            <a:pPr algn="ctr"/>
            <a:r>
              <a:rPr lang="en-US" b="1" dirty="0">
                <a:solidFill>
                  <a:srgbClr val="0B5394"/>
                </a:solidFill>
                <a:latin typeface="Constantia"/>
                <a:ea typeface="Constantia"/>
                <a:cs typeface="Constantia"/>
                <a:sym typeface="Constantia"/>
              </a:rPr>
              <a:t>Department of Computer Science and Engineering</a:t>
            </a:r>
          </a:p>
          <a:p>
            <a:pPr algn="ctr"/>
            <a:endParaRPr lang="en-US" sz="2400" b="1" dirty="0">
              <a:solidFill>
                <a:srgbClr val="0B5394"/>
              </a:solidFill>
              <a:latin typeface="Constantia"/>
              <a:sym typeface="Constantia"/>
            </a:endParaRPr>
          </a:p>
          <a:p>
            <a:pPr algn="ctr"/>
            <a:r>
              <a:rPr lang="en-US" sz="2400" b="1" dirty="0">
                <a:latin typeface="Cambria" pitchFamily="18" charset="0"/>
                <a:ea typeface="Cambria" pitchFamily="18" charset="0"/>
              </a:rPr>
              <a:t>Optimizing Data-Driven Healthcare Cost Prediction Using </a:t>
            </a:r>
            <a:r>
              <a:rPr lang="en-US" sz="2400" b="1" dirty="0" err="1">
                <a:latin typeface="Cambria" pitchFamily="18" charset="0"/>
                <a:ea typeface="Cambria" pitchFamily="18" charset="0"/>
              </a:rPr>
              <a:t>XGBoost</a:t>
            </a:r>
            <a:r>
              <a:rPr lang="en-US" sz="2400" b="1" dirty="0">
                <a:latin typeface="Cambria" pitchFamily="18" charset="0"/>
                <a:ea typeface="Cambria" pitchFamily="18" charset="0"/>
              </a:rPr>
              <a:t> ML Algorithm</a:t>
            </a:r>
          </a:p>
          <a:p>
            <a:pPr algn="ctr"/>
            <a:endParaRPr lang="en-US" dirty="0">
              <a:latin typeface="Cambria" pitchFamily="18" charset="0"/>
              <a:ea typeface="Cambria" pitchFamily="18" charset="0"/>
            </a:endParaRPr>
          </a:p>
          <a:p>
            <a:pPr algn="ctr"/>
            <a:r>
              <a:rPr lang="en-US" dirty="0">
                <a:latin typeface="Cambria" pitchFamily="18" charset="0"/>
                <a:ea typeface="Cambria" pitchFamily="18" charset="0"/>
              </a:rPr>
              <a:t>Presented by</a:t>
            </a:r>
          </a:p>
          <a:p>
            <a:pPr algn="ctr"/>
            <a:endParaRPr lang="en-US" sz="1050" dirty="0">
              <a:latin typeface="Cambria" pitchFamily="18" charset="0"/>
              <a:ea typeface="Cambria" pitchFamily="18" charset="0"/>
            </a:endParaRPr>
          </a:p>
          <a:p>
            <a:pPr algn="ctr"/>
            <a:r>
              <a:rPr lang="en-US" dirty="0" err="1">
                <a:latin typeface="Cambria" pitchFamily="18" charset="0"/>
                <a:ea typeface="Cambria" pitchFamily="18" charset="0"/>
              </a:rPr>
              <a:t>M.Naga</a:t>
            </a:r>
            <a:r>
              <a:rPr lang="en-US" dirty="0">
                <a:latin typeface="Cambria" pitchFamily="18" charset="0"/>
                <a:ea typeface="Cambria" pitchFamily="18" charset="0"/>
              </a:rPr>
              <a:t> Supraja[Y21ACS499]                        </a:t>
            </a:r>
          </a:p>
          <a:p>
            <a:pPr algn="ctr"/>
            <a:r>
              <a:rPr lang="en-US" dirty="0" err="1">
                <a:latin typeface="Cambria" pitchFamily="18" charset="0"/>
                <a:ea typeface="Cambria" pitchFamily="18" charset="0"/>
              </a:rPr>
              <a:t>M.Sai</a:t>
            </a:r>
            <a:r>
              <a:rPr lang="en-US" dirty="0">
                <a:latin typeface="Cambria" pitchFamily="18" charset="0"/>
                <a:ea typeface="Cambria" pitchFamily="18" charset="0"/>
              </a:rPr>
              <a:t> Vardan[Y21ACS503]                                     </a:t>
            </a:r>
            <a:r>
              <a:rPr lang="en-US" dirty="0" err="1">
                <a:latin typeface="Cambria" pitchFamily="18" charset="0"/>
                <a:ea typeface="Cambria" pitchFamily="18" charset="0"/>
              </a:rPr>
              <a:t>K.Durga</a:t>
            </a:r>
            <a:r>
              <a:rPr lang="en-US" dirty="0">
                <a:latin typeface="Cambria" pitchFamily="18" charset="0"/>
                <a:ea typeface="Cambria" pitchFamily="18" charset="0"/>
              </a:rPr>
              <a:t> Manohar Reddy[Y21ACS482]                         </a:t>
            </a:r>
          </a:p>
          <a:p>
            <a:pPr algn="ctr"/>
            <a:r>
              <a:rPr lang="en-US" dirty="0" err="1">
                <a:latin typeface="Cambria" pitchFamily="18" charset="0"/>
                <a:ea typeface="Cambria" pitchFamily="18" charset="0"/>
              </a:rPr>
              <a:t>K.Sekhar</a:t>
            </a:r>
            <a:r>
              <a:rPr lang="en-US" dirty="0">
                <a:latin typeface="Cambria" pitchFamily="18" charset="0"/>
                <a:ea typeface="Cambria" pitchFamily="18" charset="0"/>
              </a:rPr>
              <a:t> Venkata Prasad[Y20ACS470] </a:t>
            </a:r>
          </a:p>
          <a:p>
            <a:pPr algn="ctr"/>
            <a:r>
              <a:rPr lang="en-US">
                <a:solidFill>
                  <a:srgbClr val="FF0000"/>
                </a:solidFill>
                <a:latin typeface="Cambria" pitchFamily="18" charset="0"/>
                <a:ea typeface="Cambria" pitchFamily="18" charset="0"/>
              </a:rPr>
              <a:t>Batch </a:t>
            </a:r>
            <a:r>
              <a:rPr lang="en-US" dirty="0">
                <a:solidFill>
                  <a:srgbClr val="FF0000"/>
                </a:solidFill>
                <a:latin typeface="Cambria" pitchFamily="18" charset="0"/>
                <a:ea typeface="Cambria" pitchFamily="18" charset="0"/>
              </a:rPr>
              <a:t>No – B1</a:t>
            </a:r>
          </a:p>
          <a:p>
            <a:pPr algn="ctr"/>
            <a:endParaRPr lang="en-US" dirty="0">
              <a:latin typeface="Cambria" pitchFamily="18" charset="0"/>
              <a:ea typeface="Cambria" pitchFamily="18" charset="0"/>
            </a:endParaRPr>
          </a:p>
          <a:p>
            <a:pPr algn="ctr"/>
            <a:r>
              <a:rPr lang="en-US" dirty="0">
                <a:latin typeface="Cambria" pitchFamily="18" charset="0"/>
                <a:ea typeface="Cambria" pitchFamily="18" charset="0"/>
              </a:rPr>
              <a:t>Under the Guidance of </a:t>
            </a:r>
          </a:p>
          <a:p>
            <a:pPr algn="ctr">
              <a:spcBef>
                <a:spcPts val="0"/>
              </a:spcBef>
            </a:pPr>
            <a:r>
              <a:rPr lang="en-US" sz="2400" b="1" dirty="0" err="1">
                <a:latin typeface="Cambria" pitchFamily="18" charset="0"/>
                <a:ea typeface="Cambria" pitchFamily="18" charset="0"/>
              </a:rPr>
              <a:t>Mr.N.Srikanth</a:t>
            </a:r>
            <a:r>
              <a:rPr lang="en-US" sz="2400" dirty="0">
                <a:latin typeface="Cambria" pitchFamily="18" charset="0"/>
                <a:ea typeface="Cambria" pitchFamily="18" charset="0"/>
              </a:rPr>
              <a:t>, </a:t>
            </a:r>
            <a:r>
              <a:rPr lang="en-US" sz="2400" baseline="-25000" dirty="0" err="1">
                <a:latin typeface="Cambria" pitchFamily="18" charset="0"/>
                <a:ea typeface="Cambria" pitchFamily="18" charset="0"/>
              </a:rPr>
              <a:t>M.Tech</a:t>
            </a:r>
            <a:r>
              <a:rPr lang="en-US" sz="2400" baseline="-25000" dirty="0">
                <a:latin typeface="Cambria" pitchFamily="18" charset="0"/>
                <a:ea typeface="Cambria" pitchFamily="18" charset="0"/>
              </a:rPr>
              <a:t>.,(Ph.D.)</a:t>
            </a:r>
          </a:p>
          <a:p>
            <a:pPr algn="ctr">
              <a:spcBef>
                <a:spcPts val="0"/>
              </a:spcBef>
            </a:pPr>
            <a:r>
              <a:rPr lang="en-US" sz="2400" baseline="-25000" dirty="0">
                <a:latin typeface="Cambria" pitchFamily="18" charset="0"/>
                <a:ea typeface="Cambria" pitchFamily="18" charset="0"/>
              </a:rPr>
              <a:t>Assistant Professor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825" y="736600"/>
            <a:ext cx="947870" cy="1205081"/>
          </a:xfrm>
          <a:prstGeom prst="rect">
            <a:avLst/>
          </a:prstGeom>
        </p:spPr>
      </p:pic>
    </p:spTree>
    <p:extLst>
      <p:ext uri="{BB962C8B-B14F-4D97-AF65-F5344CB8AC3E}">
        <p14:creationId xmlns:p14="http://schemas.microsoft.com/office/powerpoint/2010/main" val="388581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latin typeface="Cambria" pitchFamily="18" charset="0"/>
                <a:ea typeface="Cambria" pitchFamily="18" charset="0"/>
              </a:rPr>
              <a:t>Conclusion</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9106" y="1690688"/>
            <a:ext cx="9741183" cy="4149003"/>
          </a:xfrm>
        </p:spPr>
        <p:txBody>
          <a:bodyPr>
            <a:noAutofit/>
          </a:bodyPr>
          <a:lstStyle/>
          <a:p>
            <a:pPr marL="342900" indent="-342900">
              <a:buFont typeface="Wingdings" panose="05000000000000000000" pitchFamily="2" charset="2"/>
              <a:buChar char="Ø"/>
            </a:pPr>
            <a:r>
              <a:rPr lang="en-US" sz="2000" b="1" dirty="0"/>
              <a:t>Model Performance: </a:t>
            </a:r>
            <a:r>
              <a:rPr lang="en-US" sz="2000" dirty="0" err="1"/>
              <a:t>XGBoost</a:t>
            </a:r>
            <a:r>
              <a:rPr lang="en-US" sz="2000" dirty="0"/>
              <a:t> effectively predicted health insurance prices with high accuracy, outperforming simpler models like Linear Regression.</a:t>
            </a:r>
          </a:p>
          <a:p>
            <a:pPr marL="342900" indent="-342900">
              <a:buFont typeface="Wingdings" panose="05000000000000000000" pitchFamily="2" charset="2"/>
              <a:buChar char="Ø"/>
            </a:pPr>
            <a:r>
              <a:rPr lang="en-US" sz="2000" b="1" dirty="0"/>
              <a:t>Key Features: </a:t>
            </a:r>
            <a:r>
              <a:rPr lang="en-US" sz="2000" dirty="0"/>
              <a:t>The most significant factors influencing insurance charges include age, BMI, and smoking status, as determined by the model’s feature importance.</a:t>
            </a:r>
          </a:p>
          <a:p>
            <a:pPr marL="342900" indent="-342900">
              <a:buFont typeface="Wingdings" panose="05000000000000000000" pitchFamily="2" charset="2"/>
              <a:buChar char="Ø"/>
            </a:pPr>
            <a:r>
              <a:rPr lang="en-US" sz="2000" b="1" dirty="0"/>
              <a:t>Practical Application: </a:t>
            </a:r>
            <a:r>
              <a:rPr lang="en-US" sz="2000" dirty="0"/>
              <a:t>The predictive model can be used by insurance companies to estimate health insurance premiums based on individual characteristics, improving pricing accuracy.</a:t>
            </a:r>
          </a:p>
          <a:p>
            <a:pPr marL="342900" indent="-342900">
              <a:buFont typeface="Wingdings" panose="05000000000000000000" pitchFamily="2" charset="2"/>
              <a:buChar char="Ø"/>
            </a:pPr>
            <a:r>
              <a:rPr lang="en-US" sz="2000" b="1" dirty="0"/>
              <a:t>Evaluation Metrics</a:t>
            </a:r>
            <a:r>
              <a:rPr lang="en-US" sz="2000" dirty="0"/>
              <a:t>: The model demonstrated strong performance, with evaluation metrics like R-squared and RMSE indicating a good fit to the data.</a:t>
            </a:r>
          </a:p>
          <a:p>
            <a:pPr marL="342900" indent="-342900">
              <a:buFont typeface="Wingdings" panose="05000000000000000000" pitchFamily="2" charset="2"/>
              <a:buChar char="Ø"/>
            </a:pPr>
            <a:r>
              <a:rPr lang="en-US" sz="2000" b="1" dirty="0"/>
              <a:t>Real-World Impact: </a:t>
            </a:r>
            <a:r>
              <a:rPr lang="en-US" sz="2000" dirty="0"/>
              <a:t>The model’s results can be directly applied to real-world insurance pricing systems, aiding in more personalized and accurate premium calculation.</a:t>
            </a: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10</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10</a:t>
            </a:fld>
            <a:endParaRPr lang="en-US" dirty="0"/>
          </a:p>
        </p:txBody>
      </p:sp>
    </p:spTree>
    <p:extLst>
      <p:ext uri="{BB962C8B-B14F-4D97-AF65-F5344CB8AC3E}">
        <p14:creationId xmlns:p14="http://schemas.microsoft.com/office/powerpoint/2010/main" val="121298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3E42-FEDB-28EA-DC5B-916C29DA57DE}"/>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C29AA535-4CCF-F57A-9440-7BEF41042B41}"/>
              </a:ext>
            </a:extLst>
          </p:cNvPr>
          <p:cNvSpPr>
            <a:spLocks noGrp="1"/>
          </p:cNvSpPr>
          <p:nvPr>
            <p:ph idx="1"/>
          </p:nvPr>
        </p:nvSpPr>
        <p:spPr>
          <a:xfrm>
            <a:off x="420624" y="1482871"/>
            <a:ext cx="10515600" cy="4341320"/>
          </a:xfrm>
        </p:spPr>
        <p:txBody>
          <a:bodyPr>
            <a:noAutofit/>
          </a:bodyPr>
          <a:lstStyle/>
          <a:p>
            <a:pPr>
              <a:buFont typeface="Wingdings" panose="05000000000000000000" pitchFamily="2" charset="2"/>
              <a:buChar char="Ø"/>
            </a:pPr>
            <a:r>
              <a:rPr lang="en-US" sz="1800" b="1" dirty="0"/>
              <a:t>Integration with Real-Time Health </a:t>
            </a:r>
            <a:r>
              <a:rPr lang="en-US" sz="1800" b="1" dirty="0" err="1"/>
              <a:t>Data:</a:t>
            </a:r>
            <a:r>
              <a:rPr lang="en-US" sz="1800" dirty="0" err="1"/>
              <a:t>The</a:t>
            </a:r>
            <a:r>
              <a:rPr lang="en-US" sz="1800" dirty="0"/>
              <a:t> model can be connected to hospital databases or health-tracking devices (e.g., Fitbit, Apple Health) to fetch real-time health metrics. This would enable dynamic insurance pricing based on current health trends rather than static user inputs.</a:t>
            </a:r>
            <a:endParaRPr lang="en-US" sz="1800" b="1" dirty="0"/>
          </a:p>
          <a:p>
            <a:pPr>
              <a:buFont typeface="Wingdings" panose="05000000000000000000" pitchFamily="2" charset="2"/>
              <a:buChar char="Ø"/>
            </a:pPr>
            <a:r>
              <a:rPr lang="en-US" sz="1800" b="1" dirty="0"/>
              <a:t>Incorporation of Deep Learning </a:t>
            </a:r>
            <a:r>
              <a:rPr lang="en-US" sz="1800" b="1" dirty="0" err="1"/>
              <a:t>Models:</a:t>
            </a:r>
            <a:r>
              <a:rPr lang="en-US" sz="1800" dirty="0" err="1"/>
              <a:t>Future</a:t>
            </a:r>
            <a:r>
              <a:rPr lang="en-US" sz="1800" dirty="0"/>
              <a:t> work can explore advanced models like Artificial Neural Networks (ANN) or hybrid deep learning architectures that might outperform </a:t>
            </a:r>
            <a:r>
              <a:rPr lang="en-US" sz="1800" dirty="0" err="1"/>
              <a:t>XGBoost</a:t>
            </a:r>
            <a:r>
              <a:rPr lang="en-US" sz="1800" dirty="0"/>
              <a:t> in larger, more complex datasets.</a:t>
            </a:r>
          </a:p>
          <a:p>
            <a:pPr>
              <a:buFont typeface="Wingdings" panose="05000000000000000000" pitchFamily="2" charset="2"/>
              <a:buChar char="Ø"/>
            </a:pPr>
            <a:r>
              <a:rPr lang="en-US" sz="1800" b="1" dirty="0"/>
              <a:t>Feature Engineering: </a:t>
            </a:r>
            <a:r>
              <a:rPr lang="en-US" sz="1800" dirty="0"/>
              <a:t>Explore additional features (e.g., family history, pre-existing conditions) to enhance prediction accuracy.</a:t>
            </a:r>
          </a:p>
          <a:p>
            <a:pPr>
              <a:buFont typeface="Wingdings" panose="05000000000000000000" pitchFamily="2" charset="2"/>
              <a:buChar char="Ø"/>
            </a:pPr>
            <a:r>
              <a:rPr lang="en-US" sz="1800" b="1" dirty="0"/>
              <a:t>Feedback-Driven </a:t>
            </a:r>
            <a:r>
              <a:rPr lang="en-US" sz="1800" b="1" dirty="0" err="1"/>
              <a:t>Retraining:</a:t>
            </a:r>
            <a:r>
              <a:rPr lang="en-US" sz="1800" dirty="0" err="1"/>
              <a:t>The</a:t>
            </a:r>
            <a:r>
              <a:rPr lang="en-US" sz="1800" dirty="0"/>
              <a:t> model can be periodically updated using real-world feedback, such as final premium values or appeal outcomes, allowing it to adapt to changing market trends and customer behaviors.</a:t>
            </a:r>
          </a:p>
          <a:p>
            <a:pPr>
              <a:buFont typeface="Wingdings" panose="05000000000000000000" pitchFamily="2" charset="2"/>
              <a:buChar char="Ø"/>
            </a:pPr>
            <a:r>
              <a:rPr lang="en-US" sz="1800" b="1" dirty="0"/>
              <a:t>Expansion to Other Insurance </a:t>
            </a:r>
            <a:r>
              <a:rPr lang="en-US" sz="1800" b="1" dirty="0" err="1"/>
              <a:t>Domains:</a:t>
            </a:r>
            <a:r>
              <a:rPr lang="en-US" sz="1800" dirty="0" err="1"/>
              <a:t>While</a:t>
            </a:r>
            <a:r>
              <a:rPr lang="en-US" sz="1800" dirty="0"/>
              <a:t> this project focuses on health insurance, the same predictive framework can be extended to other types such as life insurance, motor insurance, and travel insurance by training on domain-specific datasets..</a:t>
            </a:r>
          </a:p>
        </p:txBody>
      </p:sp>
      <p:sp>
        <p:nvSpPr>
          <p:cNvPr id="4" name="Slide Number Placeholder 3">
            <a:extLst>
              <a:ext uri="{FF2B5EF4-FFF2-40B4-BE49-F238E27FC236}">
                <a16:creationId xmlns:a16="http://schemas.microsoft.com/office/drawing/2014/main" id="{4462F474-BF76-214A-B7B6-01DC93B0BA9E}"/>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Tree>
    <p:extLst>
      <p:ext uri="{BB962C8B-B14F-4D97-AF65-F5344CB8AC3E}">
        <p14:creationId xmlns:p14="http://schemas.microsoft.com/office/powerpoint/2010/main" val="220104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lstStyle/>
          <a:p>
            <a:r>
              <a:rPr lang="en-US" dirty="0">
                <a:latin typeface="Cambria" pitchFamily="18" charset="0"/>
                <a:ea typeface="Cambria" pitchFamily="18" charset="0"/>
              </a:rPr>
              <a:t>Thank You</a:t>
            </a:r>
          </a:p>
        </p:txBody>
      </p: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p:txBody>
          <a:bodyPr/>
          <a:lstStyle/>
          <a:p>
            <a:r>
              <a:rPr lang="en-US" dirty="0">
                <a:latin typeface="Cambria" pitchFamily="18" charset="0"/>
                <a:ea typeface="Cambria" pitchFamily="18" charset="0"/>
              </a:rPr>
              <a:t>Agenda</a:t>
            </a:r>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287817" y="2028263"/>
            <a:ext cx="10778221" cy="3237892"/>
          </a:xfrm>
        </p:spPr>
        <p:txBody>
          <a:bodyPr/>
          <a:lstStyle/>
          <a:p>
            <a:pPr marL="342900" indent="-342900">
              <a:buFont typeface="Wingdings" pitchFamily="2" charset="2"/>
              <a:buChar char="q"/>
            </a:pPr>
            <a:r>
              <a:rPr lang="en-US" dirty="0">
                <a:latin typeface="Cambria" pitchFamily="18" charset="0"/>
                <a:ea typeface="Cambria" pitchFamily="18" charset="0"/>
              </a:rPr>
              <a:t>Outline of the Implementation Code</a:t>
            </a:r>
          </a:p>
          <a:p>
            <a:pPr marL="342900" indent="-342900">
              <a:buFont typeface="Wingdings" pitchFamily="2" charset="2"/>
              <a:buChar char="q"/>
            </a:pPr>
            <a:r>
              <a:rPr lang="en-US" dirty="0">
                <a:latin typeface="Cambria" pitchFamily="18" charset="0"/>
                <a:ea typeface="Cambria" pitchFamily="18" charset="0"/>
              </a:rPr>
              <a:t>Input(s) and Output(s) of the Project</a:t>
            </a:r>
          </a:p>
          <a:p>
            <a:pPr marL="342900" indent="-342900">
              <a:buFont typeface="Wingdings" pitchFamily="2" charset="2"/>
              <a:buChar char="q"/>
            </a:pPr>
            <a:r>
              <a:rPr lang="en-US" dirty="0">
                <a:latin typeface="Cambria" pitchFamily="18" charset="0"/>
                <a:ea typeface="Cambria" pitchFamily="18" charset="0"/>
              </a:rPr>
              <a:t>Analysis of the Result</a:t>
            </a:r>
          </a:p>
          <a:p>
            <a:pPr marL="342900" indent="-342900">
              <a:buFont typeface="Wingdings" pitchFamily="2" charset="2"/>
              <a:buChar char="q"/>
            </a:pPr>
            <a:r>
              <a:rPr lang="en-US" dirty="0">
                <a:latin typeface="Cambria" pitchFamily="18" charset="0"/>
                <a:ea typeface="Cambria" pitchFamily="18" charset="0"/>
              </a:rPr>
              <a:t>Conclusion and Future Scope</a:t>
            </a:r>
            <a:endParaRPr lang="en-IN" dirty="0">
              <a:latin typeface="Cambria" pitchFamily="18" charset="0"/>
              <a:ea typeface="Cambria" pitchFamily="18" charset="0"/>
            </a:endParaRPr>
          </a:p>
        </p:txBody>
      </p:sp>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latin typeface="Cambria" pitchFamily="18" charset="0"/>
                <a:ea typeface="Cambria" pitchFamily="18" charset="0"/>
              </a:rPr>
              <a:t>Outline of the Implementation Code</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533406" y="1856943"/>
            <a:ext cx="9741183" cy="3961967"/>
          </a:xfrm>
        </p:spPr>
        <p:txBody>
          <a:bodyPr>
            <a:noAutofit/>
          </a:bodyPr>
          <a:lstStyle/>
          <a:p>
            <a:pPr marL="342900" indent="-342900">
              <a:buFont typeface="Wingdings" panose="05000000000000000000" pitchFamily="2" charset="2"/>
              <a:buChar char="Ø"/>
            </a:pPr>
            <a:r>
              <a:rPr lang="en-US" sz="1900" b="1" dirty="0"/>
              <a:t>Importing Libraries: </a:t>
            </a:r>
            <a:r>
              <a:rPr lang="en-US" sz="2000" dirty="0"/>
              <a:t>The first step in the implementation involves importing essential Python libraries required for data processing, visualization, machine learning, and web deployment.</a:t>
            </a:r>
          </a:p>
          <a:p>
            <a:r>
              <a:rPr lang="en-US" sz="2000" b="1" dirty="0"/>
              <a:t>           </a:t>
            </a:r>
          </a:p>
          <a:p>
            <a:endParaRPr lang="en-US" sz="2000" b="1" dirty="0"/>
          </a:p>
          <a:p>
            <a:endParaRPr lang="en-US" sz="2000" b="1" dirty="0"/>
          </a:p>
          <a:p>
            <a:endParaRPr lang="en-US" sz="1900" b="1" dirty="0"/>
          </a:p>
          <a:p>
            <a:pPr marL="342900" indent="-342900">
              <a:buFont typeface="Wingdings" panose="05000000000000000000" pitchFamily="2" charset="2"/>
              <a:buChar char="Ø"/>
            </a:pPr>
            <a:r>
              <a:rPr lang="en-US" sz="1900" b="1" dirty="0"/>
              <a:t>Data </a:t>
            </a:r>
            <a:r>
              <a:rPr lang="en-US" sz="1900" b="1" dirty="0" err="1"/>
              <a:t>Loading:</a:t>
            </a:r>
            <a:r>
              <a:rPr lang="en-US" sz="1900" dirty="0" err="1"/>
              <a:t>Loaded</a:t>
            </a:r>
            <a:r>
              <a:rPr lang="en-US" sz="1900" dirty="0"/>
              <a:t> the health insurance dataset using pandas for further processing.</a:t>
            </a:r>
          </a:p>
          <a:p>
            <a:endParaRPr lang="en-US" sz="1900" dirty="0"/>
          </a:p>
          <a:p>
            <a:endParaRPr lang="en-US" sz="1900" dirty="0"/>
          </a:p>
          <a:p>
            <a:endParaRPr lang="en-US" sz="1900" dirty="0"/>
          </a:p>
          <a:p>
            <a:endParaRPr lang="en-US" sz="1900" dirty="0"/>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3</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3</a:t>
            </a:fld>
            <a:endParaRPr lang="en-US" dirty="0"/>
          </a:p>
        </p:txBody>
      </p:sp>
      <p:pic>
        <p:nvPicPr>
          <p:cNvPr id="6" name="Picture 5">
            <a:extLst>
              <a:ext uri="{FF2B5EF4-FFF2-40B4-BE49-F238E27FC236}">
                <a16:creationId xmlns:a16="http://schemas.microsoft.com/office/drawing/2014/main" id="{8F9ADCBB-8C3D-00F7-3CDE-6770601C7C9C}"/>
              </a:ext>
            </a:extLst>
          </p:cNvPr>
          <p:cNvPicPr>
            <a:picLocks noChangeAspect="1"/>
          </p:cNvPicPr>
          <p:nvPr/>
        </p:nvPicPr>
        <p:blipFill>
          <a:blip r:embed="rId3"/>
          <a:stretch>
            <a:fillRect/>
          </a:stretch>
        </p:blipFill>
        <p:spPr>
          <a:xfrm>
            <a:off x="2766803" y="2783363"/>
            <a:ext cx="3000794" cy="1457528"/>
          </a:xfrm>
          <a:prstGeom prst="rect">
            <a:avLst/>
          </a:prstGeom>
        </p:spPr>
      </p:pic>
      <p:pic>
        <p:nvPicPr>
          <p:cNvPr id="8" name="Picture 7">
            <a:extLst>
              <a:ext uri="{FF2B5EF4-FFF2-40B4-BE49-F238E27FC236}">
                <a16:creationId xmlns:a16="http://schemas.microsoft.com/office/drawing/2014/main" id="{BF9C9EB0-3B92-9CBA-C0F6-3CF7884D4F8E}"/>
              </a:ext>
            </a:extLst>
          </p:cNvPr>
          <p:cNvPicPr>
            <a:picLocks noChangeAspect="1"/>
          </p:cNvPicPr>
          <p:nvPr/>
        </p:nvPicPr>
        <p:blipFill>
          <a:blip r:embed="rId4"/>
          <a:stretch>
            <a:fillRect/>
          </a:stretch>
        </p:blipFill>
        <p:spPr>
          <a:xfrm>
            <a:off x="2766803" y="4852942"/>
            <a:ext cx="4658375" cy="628738"/>
          </a:xfrm>
          <a:prstGeom prst="rect">
            <a:avLst/>
          </a:prstGeom>
        </p:spPr>
      </p:pic>
    </p:spTree>
    <p:extLst>
      <p:ext uri="{BB962C8B-B14F-4D97-AF65-F5344CB8AC3E}">
        <p14:creationId xmlns:p14="http://schemas.microsoft.com/office/powerpoint/2010/main" val="119562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3F7D9A-B1F2-EE16-801B-D325AEE58C4F}"/>
              </a:ext>
            </a:extLst>
          </p:cNvPr>
          <p:cNvSpPr>
            <a:spLocks noGrp="1"/>
          </p:cNvSpPr>
          <p:nvPr>
            <p:ph idx="1"/>
          </p:nvPr>
        </p:nvSpPr>
        <p:spPr>
          <a:xfrm>
            <a:off x="420624" y="467591"/>
            <a:ext cx="10515600" cy="5564417"/>
          </a:xfrm>
        </p:spPr>
        <p:txBody>
          <a:bodyPr/>
          <a:lstStyle/>
          <a:p>
            <a:pPr>
              <a:buFont typeface="Wingdings" panose="05000000000000000000" pitchFamily="2" charset="2"/>
              <a:buChar char="Ø"/>
            </a:pPr>
            <a:r>
              <a:rPr lang="en-US" sz="2400" b="1" dirty="0"/>
              <a:t>Data </a:t>
            </a:r>
            <a:r>
              <a:rPr lang="en-US" sz="2400" b="1" dirty="0" err="1"/>
              <a:t>Preprocessing:</a:t>
            </a:r>
            <a:r>
              <a:rPr lang="en-US" sz="2400" dirty="0" err="1"/>
              <a:t>Cleaned</a:t>
            </a:r>
            <a:r>
              <a:rPr lang="en-US" sz="2400" dirty="0"/>
              <a:t> the data and encoded categorical variables to prepare it for modeling.</a:t>
            </a:r>
          </a:p>
          <a:p>
            <a:pPr marL="0" indent="0">
              <a:buNone/>
            </a:pPr>
            <a:r>
              <a:rPr lang="en-IN" dirty="0"/>
              <a:t>     </a:t>
            </a:r>
          </a:p>
          <a:p>
            <a:pPr marL="0" indent="0">
              <a:buNone/>
            </a:pPr>
            <a:endParaRPr lang="en-IN" dirty="0"/>
          </a:p>
          <a:p>
            <a:pPr marL="0" indent="0">
              <a:buNone/>
            </a:pPr>
            <a:endParaRPr lang="en-IN" dirty="0"/>
          </a:p>
          <a:p>
            <a:pPr>
              <a:buFont typeface="Wingdings" panose="05000000000000000000" pitchFamily="2" charset="2"/>
              <a:buChar char="Ø"/>
            </a:pPr>
            <a:r>
              <a:rPr lang="en-US" sz="2400" b="1" dirty="0"/>
              <a:t>Train-Test </a:t>
            </a:r>
            <a:r>
              <a:rPr lang="en-US" sz="2400" b="1" dirty="0" err="1"/>
              <a:t>Split</a:t>
            </a:r>
            <a:r>
              <a:rPr lang="en-US" sz="2400" dirty="0" err="1"/>
              <a:t>:Split</a:t>
            </a:r>
            <a:r>
              <a:rPr lang="en-US" sz="2400" dirty="0"/>
              <a:t> the dataset into training and testing sets to evaluate model performance.</a:t>
            </a: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6936FA49-CB1D-3962-066F-5DF7F56CD501}"/>
              </a:ext>
            </a:extLst>
          </p:cNvPr>
          <p:cNvSpPr>
            <a:spLocks noGrp="1"/>
          </p:cNvSpPr>
          <p:nvPr>
            <p:ph type="sldNum" sz="quarter" idx="12"/>
          </p:nvPr>
        </p:nvSpPr>
        <p:spPr/>
        <p:txBody>
          <a:bodyPr/>
          <a:lstStyle/>
          <a:p>
            <a:fld id="{3A4F6043-7A67-491B-98BC-F933DED7226D}" type="slidenum">
              <a:rPr lang="en-US" smtClean="0"/>
              <a:pPr/>
              <a:t>4</a:t>
            </a:fld>
            <a:endParaRPr lang="en-US" dirty="0"/>
          </a:p>
        </p:txBody>
      </p:sp>
      <p:pic>
        <p:nvPicPr>
          <p:cNvPr id="6" name="Picture 5">
            <a:extLst>
              <a:ext uri="{FF2B5EF4-FFF2-40B4-BE49-F238E27FC236}">
                <a16:creationId xmlns:a16="http://schemas.microsoft.com/office/drawing/2014/main" id="{C792423C-6D43-D8B7-70B1-ED9B24616D58}"/>
              </a:ext>
            </a:extLst>
          </p:cNvPr>
          <p:cNvPicPr>
            <a:picLocks noChangeAspect="1"/>
          </p:cNvPicPr>
          <p:nvPr/>
        </p:nvPicPr>
        <p:blipFill>
          <a:blip r:embed="rId2"/>
          <a:stretch>
            <a:fillRect/>
          </a:stretch>
        </p:blipFill>
        <p:spPr>
          <a:xfrm>
            <a:off x="1599403" y="1361209"/>
            <a:ext cx="5210902" cy="1669117"/>
          </a:xfrm>
          <a:prstGeom prst="rect">
            <a:avLst/>
          </a:prstGeom>
        </p:spPr>
      </p:pic>
      <p:pic>
        <p:nvPicPr>
          <p:cNvPr id="8" name="Picture 7">
            <a:extLst>
              <a:ext uri="{FF2B5EF4-FFF2-40B4-BE49-F238E27FC236}">
                <a16:creationId xmlns:a16="http://schemas.microsoft.com/office/drawing/2014/main" id="{AC0EDB48-27FE-9BD5-7D1E-96A376169B04}"/>
              </a:ext>
            </a:extLst>
          </p:cNvPr>
          <p:cNvPicPr>
            <a:picLocks noChangeAspect="1"/>
          </p:cNvPicPr>
          <p:nvPr/>
        </p:nvPicPr>
        <p:blipFill>
          <a:blip r:embed="rId3"/>
          <a:stretch>
            <a:fillRect/>
          </a:stretch>
        </p:blipFill>
        <p:spPr>
          <a:xfrm>
            <a:off x="1510655" y="4015133"/>
            <a:ext cx="8335538" cy="1238423"/>
          </a:xfrm>
          <a:prstGeom prst="rect">
            <a:avLst/>
          </a:prstGeom>
        </p:spPr>
      </p:pic>
    </p:spTree>
    <p:extLst>
      <p:ext uri="{BB962C8B-B14F-4D97-AF65-F5344CB8AC3E}">
        <p14:creationId xmlns:p14="http://schemas.microsoft.com/office/powerpoint/2010/main" val="760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049583-DF0A-7A39-C307-06A8A1A484B0}"/>
              </a:ext>
            </a:extLst>
          </p:cNvPr>
          <p:cNvSpPr>
            <a:spLocks noGrp="1"/>
          </p:cNvSpPr>
          <p:nvPr>
            <p:ph idx="1"/>
          </p:nvPr>
        </p:nvSpPr>
        <p:spPr>
          <a:xfrm>
            <a:off x="327106" y="457200"/>
            <a:ext cx="10515600" cy="5439871"/>
          </a:xfrm>
        </p:spPr>
        <p:txBody>
          <a:bodyPr/>
          <a:lstStyle/>
          <a:p>
            <a:pPr>
              <a:buFont typeface="Wingdings" panose="05000000000000000000" pitchFamily="2" charset="2"/>
              <a:buChar char="Ø"/>
            </a:pPr>
            <a:r>
              <a:rPr lang="en-US" sz="2400" b="1" dirty="0"/>
              <a:t>Model Training &amp; </a:t>
            </a:r>
            <a:r>
              <a:rPr lang="en-US" sz="2400" b="1" dirty="0" err="1"/>
              <a:t>Predicting</a:t>
            </a:r>
            <a:r>
              <a:rPr lang="en-US" sz="2400" dirty="0" err="1"/>
              <a:t>:Trained</a:t>
            </a:r>
            <a:r>
              <a:rPr lang="en-US" sz="2400" dirty="0"/>
              <a:t> the </a:t>
            </a:r>
            <a:r>
              <a:rPr lang="en-US" sz="2400" dirty="0" err="1"/>
              <a:t>XGBoost</a:t>
            </a:r>
            <a:r>
              <a:rPr lang="en-US" sz="2400" dirty="0"/>
              <a:t> model using the training dataset and selected parameters.</a:t>
            </a:r>
          </a:p>
          <a:p>
            <a:pPr marL="0" indent="0">
              <a:buNone/>
            </a:pPr>
            <a:endParaRPr lang="en-US" sz="2400" dirty="0"/>
          </a:p>
          <a:p>
            <a:pPr marL="0" indent="0">
              <a:buNone/>
            </a:pPr>
            <a:endParaRPr lang="en-US" dirty="0"/>
          </a:p>
          <a:p>
            <a:pPr marL="0" indent="0">
              <a:buNone/>
            </a:pPr>
            <a:endParaRPr lang="en-US" sz="2400" dirty="0"/>
          </a:p>
          <a:p>
            <a:pPr>
              <a:buFont typeface="Wingdings" panose="05000000000000000000" pitchFamily="2" charset="2"/>
              <a:buChar char="Ø"/>
            </a:pPr>
            <a:endParaRPr lang="en-US" sz="2400" b="1" dirty="0"/>
          </a:p>
          <a:p>
            <a:pPr>
              <a:buFont typeface="Wingdings" panose="05000000000000000000" pitchFamily="2" charset="2"/>
              <a:buChar char="Ø"/>
            </a:pPr>
            <a:r>
              <a:rPr lang="en-US" sz="2400" b="1" dirty="0"/>
              <a:t>Model </a:t>
            </a:r>
            <a:r>
              <a:rPr lang="en-US" sz="2400" b="1" dirty="0" err="1"/>
              <a:t>Evaluation</a:t>
            </a:r>
            <a:r>
              <a:rPr lang="en-US" sz="2400" dirty="0" err="1"/>
              <a:t>:Assessed</a:t>
            </a:r>
            <a:r>
              <a:rPr lang="en-US" sz="2400" dirty="0"/>
              <a:t> the model's performance using R2 score.</a:t>
            </a:r>
          </a:p>
          <a:p>
            <a:pPr marL="0" indent="0">
              <a:buNone/>
            </a:pPr>
            <a:endParaRPr lang="en-US" dirty="0"/>
          </a:p>
          <a:p>
            <a:pPr marL="0" indent="0">
              <a:buNone/>
            </a:pPr>
            <a:endParaRPr lang="en-US" sz="2400" dirty="0"/>
          </a:p>
          <a:p>
            <a:pPr marL="0" indent="0">
              <a:buNone/>
            </a:pPr>
            <a:endParaRPr lang="en-IN" dirty="0"/>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57AF992D-CD7A-82AA-C9AF-2C81378B8039}"/>
              </a:ext>
            </a:extLst>
          </p:cNvPr>
          <p:cNvSpPr>
            <a:spLocks noGrp="1"/>
          </p:cNvSpPr>
          <p:nvPr>
            <p:ph type="sldNum" sz="quarter" idx="12"/>
          </p:nvPr>
        </p:nvSpPr>
        <p:spPr/>
        <p:txBody>
          <a:bodyPr/>
          <a:lstStyle/>
          <a:p>
            <a:fld id="{3A4F6043-7A67-491B-98BC-F933DED7226D}" type="slidenum">
              <a:rPr lang="en-US" smtClean="0"/>
              <a:pPr/>
              <a:t>5</a:t>
            </a:fld>
            <a:endParaRPr lang="en-US" dirty="0"/>
          </a:p>
        </p:txBody>
      </p:sp>
      <p:pic>
        <p:nvPicPr>
          <p:cNvPr id="8" name="Picture 7">
            <a:extLst>
              <a:ext uri="{FF2B5EF4-FFF2-40B4-BE49-F238E27FC236}">
                <a16:creationId xmlns:a16="http://schemas.microsoft.com/office/drawing/2014/main" id="{0E485886-0D87-5478-D799-26F29B356618}"/>
              </a:ext>
            </a:extLst>
          </p:cNvPr>
          <p:cNvPicPr>
            <a:picLocks noChangeAspect="1"/>
          </p:cNvPicPr>
          <p:nvPr/>
        </p:nvPicPr>
        <p:blipFill>
          <a:blip r:embed="rId2"/>
          <a:stretch>
            <a:fillRect/>
          </a:stretch>
        </p:blipFill>
        <p:spPr>
          <a:xfrm>
            <a:off x="1163954" y="1492321"/>
            <a:ext cx="8841903" cy="1758786"/>
          </a:xfrm>
          <a:prstGeom prst="rect">
            <a:avLst/>
          </a:prstGeom>
        </p:spPr>
      </p:pic>
      <p:pic>
        <p:nvPicPr>
          <p:cNvPr id="12" name="Picture 11">
            <a:extLst>
              <a:ext uri="{FF2B5EF4-FFF2-40B4-BE49-F238E27FC236}">
                <a16:creationId xmlns:a16="http://schemas.microsoft.com/office/drawing/2014/main" id="{C164723B-FBB6-DCCB-8D1C-1CDF8A708E46}"/>
              </a:ext>
            </a:extLst>
          </p:cNvPr>
          <p:cNvPicPr>
            <a:picLocks noChangeAspect="1"/>
          </p:cNvPicPr>
          <p:nvPr/>
        </p:nvPicPr>
        <p:blipFill>
          <a:blip r:embed="rId3"/>
          <a:stretch>
            <a:fillRect/>
          </a:stretch>
        </p:blipFill>
        <p:spPr>
          <a:xfrm>
            <a:off x="2342626" y="4286228"/>
            <a:ext cx="3753374" cy="1105054"/>
          </a:xfrm>
          <a:prstGeom prst="rect">
            <a:avLst/>
          </a:prstGeom>
        </p:spPr>
      </p:pic>
    </p:spTree>
    <p:extLst>
      <p:ext uri="{BB962C8B-B14F-4D97-AF65-F5344CB8AC3E}">
        <p14:creationId xmlns:p14="http://schemas.microsoft.com/office/powerpoint/2010/main" val="107983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16D6B2-7FF4-BB03-29A0-94A6F225F19E}"/>
              </a:ext>
            </a:extLst>
          </p:cNvPr>
          <p:cNvSpPr>
            <a:spLocks noGrp="1"/>
          </p:cNvSpPr>
          <p:nvPr>
            <p:ph idx="1"/>
          </p:nvPr>
        </p:nvSpPr>
        <p:spPr>
          <a:xfrm>
            <a:off x="420624" y="519547"/>
            <a:ext cx="10515600" cy="5933208"/>
          </a:xfrm>
        </p:spPr>
        <p:txBody>
          <a:bodyPr/>
          <a:lstStyle/>
          <a:p>
            <a:pPr>
              <a:buFont typeface="Wingdings" panose="05000000000000000000" pitchFamily="2" charset="2"/>
              <a:buChar char="Ø"/>
            </a:pPr>
            <a:r>
              <a:rPr lang="en-IN" sz="2000" b="1" dirty="0"/>
              <a:t>Parameter Tuning: </a:t>
            </a:r>
            <a:r>
              <a:rPr lang="en-IN" sz="2000" dirty="0"/>
              <a:t>Identify the best parameters and train the model to get high accuracy.</a:t>
            </a:r>
          </a:p>
          <a:p>
            <a:pPr marL="0" indent="0">
              <a:buNone/>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marL="0" indent="0">
              <a:buNone/>
            </a:pPr>
            <a:endParaRPr lang="en-IN" dirty="0"/>
          </a:p>
          <a:p>
            <a:pPr marL="0" indent="0">
              <a:buNone/>
            </a:pPr>
            <a:endParaRPr lang="en-IN" dirty="0"/>
          </a:p>
          <a:p>
            <a:pPr marL="0" indent="0">
              <a:buNone/>
            </a:pPr>
            <a:endParaRPr lang="en-IN" dirty="0"/>
          </a:p>
          <a:p>
            <a:pPr>
              <a:buFont typeface="Wingdings" panose="05000000000000000000" pitchFamily="2" charset="2"/>
              <a:buChar char="Ø"/>
            </a:pPr>
            <a:r>
              <a:rPr lang="en-IN" sz="2000" b="1" dirty="0"/>
              <a:t>Model Evaluation after parameter tuning:</a:t>
            </a:r>
            <a:r>
              <a:rPr lang="en-US" sz="2000" dirty="0"/>
              <a:t>Assessed the model's performance using R-squared, RMSE, and MAE metrics.</a:t>
            </a:r>
          </a:p>
          <a:p>
            <a:pPr>
              <a:buFont typeface="Wingdings" panose="05000000000000000000" pitchFamily="2" charset="2"/>
              <a:buChar char="Ø"/>
            </a:pPr>
            <a:endParaRPr lang="en-IN" sz="2000" b="1" dirty="0"/>
          </a:p>
          <a:p>
            <a:pPr marL="0" indent="0">
              <a:buNone/>
            </a:pPr>
            <a:endParaRPr lang="en-IN" b="1" dirty="0"/>
          </a:p>
        </p:txBody>
      </p:sp>
      <p:sp>
        <p:nvSpPr>
          <p:cNvPr id="4" name="Slide Number Placeholder 3">
            <a:extLst>
              <a:ext uri="{FF2B5EF4-FFF2-40B4-BE49-F238E27FC236}">
                <a16:creationId xmlns:a16="http://schemas.microsoft.com/office/drawing/2014/main" id="{DB953195-95FA-05B6-3AAA-44176A443D80}"/>
              </a:ext>
            </a:extLst>
          </p:cNvPr>
          <p:cNvSpPr>
            <a:spLocks noGrp="1"/>
          </p:cNvSpPr>
          <p:nvPr>
            <p:ph type="sldNum" sz="quarter" idx="12"/>
          </p:nvPr>
        </p:nvSpPr>
        <p:spPr/>
        <p:txBody>
          <a:bodyPr/>
          <a:lstStyle/>
          <a:p>
            <a:fld id="{3A4F6043-7A67-491B-98BC-F933DED7226D}" type="slidenum">
              <a:rPr lang="en-US" smtClean="0"/>
              <a:pPr/>
              <a:t>6</a:t>
            </a:fld>
            <a:endParaRPr lang="en-US" dirty="0"/>
          </a:p>
        </p:txBody>
      </p:sp>
      <p:pic>
        <p:nvPicPr>
          <p:cNvPr id="8" name="Picture 7">
            <a:extLst>
              <a:ext uri="{FF2B5EF4-FFF2-40B4-BE49-F238E27FC236}">
                <a16:creationId xmlns:a16="http://schemas.microsoft.com/office/drawing/2014/main" id="{EF90E8EC-7105-CB6F-884A-24A0A1F74CF6}"/>
              </a:ext>
            </a:extLst>
          </p:cNvPr>
          <p:cNvPicPr>
            <a:picLocks noChangeAspect="1"/>
          </p:cNvPicPr>
          <p:nvPr/>
        </p:nvPicPr>
        <p:blipFill>
          <a:blip r:embed="rId2"/>
          <a:stretch>
            <a:fillRect/>
          </a:stretch>
        </p:blipFill>
        <p:spPr>
          <a:xfrm>
            <a:off x="3662023" y="1141864"/>
            <a:ext cx="4120768" cy="3274035"/>
          </a:xfrm>
          <a:prstGeom prst="rect">
            <a:avLst/>
          </a:prstGeom>
        </p:spPr>
      </p:pic>
      <p:pic>
        <p:nvPicPr>
          <p:cNvPr id="10" name="Picture 9">
            <a:extLst>
              <a:ext uri="{FF2B5EF4-FFF2-40B4-BE49-F238E27FC236}">
                <a16:creationId xmlns:a16="http://schemas.microsoft.com/office/drawing/2014/main" id="{0FD25334-1B85-C685-291F-B79E316ADD7E}"/>
              </a:ext>
            </a:extLst>
          </p:cNvPr>
          <p:cNvPicPr>
            <a:picLocks noChangeAspect="1"/>
          </p:cNvPicPr>
          <p:nvPr/>
        </p:nvPicPr>
        <p:blipFill>
          <a:blip r:embed="rId3"/>
          <a:stretch>
            <a:fillRect/>
          </a:stretch>
        </p:blipFill>
        <p:spPr>
          <a:xfrm>
            <a:off x="3999360" y="5122572"/>
            <a:ext cx="3943900" cy="1028844"/>
          </a:xfrm>
          <a:prstGeom prst="rect">
            <a:avLst/>
          </a:prstGeom>
        </p:spPr>
      </p:pic>
    </p:spTree>
    <p:extLst>
      <p:ext uri="{BB962C8B-B14F-4D97-AF65-F5344CB8AC3E}">
        <p14:creationId xmlns:p14="http://schemas.microsoft.com/office/powerpoint/2010/main" val="1079283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latin typeface="Cambria" pitchFamily="18" charset="0"/>
                <a:ea typeface="Cambria" pitchFamily="18" charset="0"/>
              </a:rPr>
              <a:t>Input(s) of the project</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22178" y="1856943"/>
            <a:ext cx="9741183" cy="3853543"/>
          </a:xfrm>
        </p:spPr>
        <p:txBody>
          <a:bodyPr>
            <a:noAutofit/>
          </a:bodyPr>
          <a:lstStyle/>
          <a:p>
            <a:pPr marL="342900" indent="-342900">
              <a:buFont typeface="Wingdings" panose="05000000000000000000" pitchFamily="2" charset="2"/>
              <a:buChar char="Ø"/>
            </a:pPr>
            <a:r>
              <a:rPr lang="en-US" sz="2200" b="1" dirty="0" err="1"/>
              <a:t>Age</a:t>
            </a:r>
            <a:r>
              <a:rPr lang="en-US" sz="2200" dirty="0" err="1"/>
              <a:t>:Age</a:t>
            </a:r>
            <a:r>
              <a:rPr lang="en-US" sz="2200" dirty="0"/>
              <a:t> of the individual (in years)</a:t>
            </a:r>
          </a:p>
          <a:p>
            <a:pPr marL="342900" indent="-342900">
              <a:buFont typeface="Wingdings" panose="05000000000000000000" pitchFamily="2" charset="2"/>
              <a:buChar char="Ø"/>
            </a:pPr>
            <a:r>
              <a:rPr lang="en-US" sz="2200" b="1" dirty="0" err="1"/>
              <a:t>Sex</a:t>
            </a:r>
            <a:r>
              <a:rPr lang="en-US" sz="2200" dirty="0" err="1"/>
              <a:t>:Gender</a:t>
            </a:r>
            <a:r>
              <a:rPr lang="en-US" sz="2200" dirty="0"/>
              <a:t> of the individual (male or female)</a:t>
            </a:r>
          </a:p>
          <a:p>
            <a:pPr marL="342900" indent="-342900">
              <a:buFont typeface="Wingdings" panose="05000000000000000000" pitchFamily="2" charset="2"/>
              <a:buChar char="Ø"/>
            </a:pPr>
            <a:r>
              <a:rPr lang="en-US" sz="2200" b="1" dirty="0" err="1"/>
              <a:t>BMI</a:t>
            </a:r>
            <a:r>
              <a:rPr lang="en-US" sz="2200" dirty="0" err="1"/>
              <a:t>:Body</a:t>
            </a:r>
            <a:r>
              <a:rPr lang="en-US" sz="2200" dirty="0"/>
              <a:t> Mass Index (numeric value based on height and weight)</a:t>
            </a:r>
          </a:p>
          <a:p>
            <a:pPr marL="342900" indent="-342900">
              <a:buFont typeface="Wingdings" panose="05000000000000000000" pitchFamily="2" charset="2"/>
              <a:buChar char="Ø"/>
            </a:pPr>
            <a:r>
              <a:rPr lang="en-US" sz="2200" b="1" dirty="0" err="1"/>
              <a:t>Children</a:t>
            </a:r>
            <a:r>
              <a:rPr lang="en-US" sz="2200" dirty="0" err="1"/>
              <a:t>:Number</a:t>
            </a:r>
            <a:r>
              <a:rPr lang="en-US" sz="2200" dirty="0"/>
              <a:t> of dependent children</a:t>
            </a:r>
          </a:p>
          <a:p>
            <a:pPr marL="342900" indent="-342900">
              <a:buFont typeface="Wingdings" panose="05000000000000000000" pitchFamily="2" charset="2"/>
              <a:buChar char="Ø"/>
            </a:pPr>
            <a:r>
              <a:rPr lang="en-US" sz="2200" b="1" dirty="0" err="1"/>
              <a:t>Smoker</a:t>
            </a:r>
            <a:r>
              <a:rPr lang="en-US" sz="2200" dirty="0" err="1"/>
              <a:t>:Smoking</a:t>
            </a:r>
            <a:r>
              <a:rPr lang="en-US" sz="2200" dirty="0"/>
              <a:t> status (yes or no)</a:t>
            </a:r>
          </a:p>
          <a:p>
            <a:pPr marL="342900" indent="-342900">
              <a:buFont typeface="Wingdings" panose="05000000000000000000" pitchFamily="2" charset="2"/>
              <a:buChar char="Ø"/>
            </a:pPr>
            <a:r>
              <a:rPr lang="en-US" sz="2200" b="1" dirty="0" err="1"/>
              <a:t>Region</a:t>
            </a:r>
            <a:r>
              <a:rPr lang="en-US" sz="2200" dirty="0" err="1"/>
              <a:t>:Residential</a:t>
            </a:r>
            <a:r>
              <a:rPr lang="en-US" sz="2200" dirty="0"/>
              <a:t> region (northeast, northwest, southeast, or southwest)</a:t>
            </a:r>
          </a:p>
          <a:p>
            <a:endParaRPr lang="en-US" sz="2000" dirty="0"/>
          </a:p>
          <a:p>
            <a:endParaRPr lang="en-US" sz="2000" dirty="0"/>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7</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7</a:t>
            </a:fld>
            <a:endParaRPr lang="en-US" dirty="0"/>
          </a:p>
        </p:txBody>
      </p:sp>
    </p:spTree>
    <p:extLst>
      <p:ext uri="{BB962C8B-B14F-4D97-AF65-F5344CB8AC3E}">
        <p14:creationId xmlns:p14="http://schemas.microsoft.com/office/powerpoint/2010/main" val="169195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725E-C03E-4C38-7754-90690E56AA9B}"/>
              </a:ext>
            </a:extLst>
          </p:cNvPr>
          <p:cNvSpPr>
            <a:spLocks noGrp="1"/>
          </p:cNvSpPr>
          <p:nvPr>
            <p:ph type="title"/>
          </p:nvPr>
        </p:nvSpPr>
        <p:spPr/>
        <p:txBody>
          <a:bodyPr/>
          <a:lstStyle/>
          <a:p>
            <a:r>
              <a:rPr lang="en-US" dirty="0"/>
              <a:t>Output(s) of the Project</a:t>
            </a:r>
            <a:endParaRPr lang="en-IN" dirty="0"/>
          </a:p>
        </p:txBody>
      </p:sp>
      <p:sp>
        <p:nvSpPr>
          <p:cNvPr id="3" name="Content Placeholder 2">
            <a:extLst>
              <a:ext uri="{FF2B5EF4-FFF2-40B4-BE49-F238E27FC236}">
                <a16:creationId xmlns:a16="http://schemas.microsoft.com/office/drawing/2014/main" id="{C05DAC58-E90D-3DF3-AA20-7D27D3C4EEEC}"/>
              </a:ext>
            </a:extLst>
          </p:cNvPr>
          <p:cNvSpPr>
            <a:spLocks noGrp="1"/>
          </p:cNvSpPr>
          <p:nvPr>
            <p:ph idx="1"/>
          </p:nvPr>
        </p:nvSpPr>
        <p:spPr/>
        <p:txBody>
          <a:bodyPr/>
          <a:lstStyle/>
          <a:p>
            <a:pPr>
              <a:buFont typeface="Wingdings" panose="05000000000000000000" pitchFamily="2" charset="2"/>
              <a:buChar char="Ø"/>
            </a:pPr>
            <a:r>
              <a:rPr lang="en-US" sz="2400" b="1" dirty="0"/>
              <a:t>Insurance Premium Amount(per year):</a:t>
            </a:r>
            <a:r>
              <a:rPr lang="en-US" sz="2400" dirty="0"/>
              <a:t>The model predicts the health insurance cost for each individual by analyzing the relationship between various input features such as age, gender, BMI, number of children, smoking status, and region. By learning patterns from historical data, the model is able to estimate the expected insurance premium that a person is likely to be charged based on their personal and lifestyle attributes.</a:t>
            </a:r>
          </a:p>
          <a:p>
            <a:pPr marL="0" indent="0">
              <a:buNone/>
            </a:pPr>
            <a:endParaRPr lang="en-IN" dirty="0"/>
          </a:p>
        </p:txBody>
      </p:sp>
      <p:sp>
        <p:nvSpPr>
          <p:cNvPr id="4" name="Slide Number Placeholder 3">
            <a:extLst>
              <a:ext uri="{FF2B5EF4-FFF2-40B4-BE49-F238E27FC236}">
                <a16:creationId xmlns:a16="http://schemas.microsoft.com/office/drawing/2014/main" id="{7CBB8160-06D1-AD4B-4D0E-A332352B7AB3}"/>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Tree>
    <p:extLst>
      <p:ext uri="{BB962C8B-B14F-4D97-AF65-F5344CB8AC3E}">
        <p14:creationId xmlns:p14="http://schemas.microsoft.com/office/powerpoint/2010/main" val="306900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a:xfrm>
            <a:off x="426751" y="-143237"/>
            <a:ext cx="9733538" cy="1325563"/>
          </a:xfrm>
        </p:spPr>
        <p:txBody>
          <a:bodyPr/>
          <a:lstStyle/>
          <a:p>
            <a:r>
              <a:rPr lang="en-US" dirty="0">
                <a:latin typeface="Cambria" pitchFamily="18" charset="0"/>
                <a:ea typeface="Cambria" pitchFamily="18" charset="0"/>
              </a:rPr>
              <a:t>Analysis of the Result</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419106" y="992332"/>
            <a:ext cx="9741183" cy="4873336"/>
          </a:xfrm>
        </p:spPr>
        <p:txBody>
          <a:bodyPr>
            <a:noAutofit/>
          </a:bodyPr>
          <a:lstStyle/>
          <a:p>
            <a:pPr marL="342900" indent="-342900">
              <a:buFont typeface="Wingdings" panose="05000000000000000000" pitchFamily="2" charset="2"/>
              <a:buChar char="Ø"/>
            </a:pPr>
            <a:r>
              <a:rPr lang="en-US" sz="1850" b="1" dirty="0"/>
              <a:t>Comparative Model </a:t>
            </a:r>
            <a:r>
              <a:rPr lang="en-US" sz="1850" b="1" dirty="0" err="1"/>
              <a:t>Performance:</a:t>
            </a:r>
            <a:r>
              <a:rPr lang="en-US" sz="1850" dirty="0" err="1"/>
              <a:t>The</a:t>
            </a:r>
            <a:r>
              <a:rPr lang="en-US" sz="1850" dirty="0"/>
              <a:t> project evaluated several machine learning regression models, including Linear Regression, Decision Tree, Random Forest, and </a:t>
            </a:r>
            <a:r>
              <a:rPr lang="en-US" sz="1850" dirty="0" err="1"/>
              <a:t>XGBoost</a:t>
            </a:r>
            <a:r>
              <a:rPr lang="en-US" sz="1850" dirty="0"/>
              <a:t>. While all models were trained on the same dataset, </a:t>
            </a:r>
            <a:r>
              <a:rPr lang="en-US" sz="1850" dirty="0" err="1"/>
              <a:t>XGBoost</a:t>
            </a:r>
            <a:r>
              <a:rPr lang="en-US" sz="1850" dirty="0"/>
              <a:t> clearly outperformed the rest in terms of prediction accuracy and error metrics.</a:t>
            </a:r>
          </a:p>
          <a:p>
            <a:pPr marL="342900" indent="-342900">
              <a:buFont typeface="Wingdings" panose="05000000000000000000" pitchFamily="2" charset="2"/>
              <a:buChar char="Ø"/>
            </a:pPr>
            <a:r>
              <a:rPr lang="en-US" sz="1850" b="1" dirty="0"/>
              <a:t>Accuracy and </a:t>
            </a:r>
            <a:r>
              <a:rPr lang="en-US" sz="1850" b="1" dirty="0" err="1"/>
              <a:t>Generalization:</a:t>
            </a:r>
            <a:r>
              <a:rPr lang="en-US" sz="1850" dirty="0" err="1"/>
              <a:t>The</a:t>
            </a:r>
            <a:r>
              <a:rPr lang="en-US" sz="1850" dirty="0"/>
              <a:t> </a:t>
            </a:r>
            <a:r>
              <a:rPr lang="en-US" sz="1850" dirty="0" err="1"/>
              <a:t>XGBoost</a:t>
            </a:r>
            <a:r>
              <a:rPr lang="en-US" sz="1850" dirty="0"/>
              <a:t> model achieved the highest R² score (95.17%), indicating a strong ability to explain the variance in the dataset. This high score reflects its effectiveness in generalizing well on unseen data, making it suitable for real-world prediction tasks.</a:t>
            </a:r>
          </a:p>
          <a:p>
            <a:pPr marL="342900" indent="-342900">
              <a:buFont typeface="Wingdings" panose="05000000000000000000" pitchFamily="2" charset="2"/>
              <a:buChar char="Ø"/>
            </a:pPr>
            <a:r>
              <a:rPr lang="en-US" sz="1850" b="1" dirty="0"/>
              <a:t>Error Metrics </a:t>
            </a:r>
            <a:r>
              <a:rPr lang="en-US" sz="1850" b="1" dirty="0" err="1"/>
              <a:t>Insight:</a:t>
            </a:r>
            <a:r>
              <a:rPr lang="en-US" sz="1850" dirty="0" err="1"/>
              <a:t>Compared</a:t>
            </a:r>
            <a:r>
              <a:rPr lang="en-US" sz="1850" dirty="0"/>
              <a:t> to other models, </a:t>
            </a:r>
            <a:r>
              <a:rPr lang="en-US" sz="1850" dirty="0" err="1"/>
              <a:t>XGBoost</a:t>
            </a:r>
            <a:r>
              <a:rPr lang="en-US" sz="1850" dirty="0"/>
              <a:t> reported the lowest MAE (1263.52) and RMSE (2721.28). These results indicate that its predictions are more consistent and closer to the actual values, significantly reducing the risk of under- or over-estimating insurance premiums.</a:t>
            </a:r>
          </a:p>
          <a:p>
            <a:pPr marL="342900" indent="-342900">
              <a:buFont typeface="Wingdings" panose="05000000000000000000" pitchFamily="2" charset="2"/>
              <a:buChar char="Ø"/>
            </a:pPr>
            <a:r>
              <a:rPr lang="en-US" sz="1850" b="1" dirty="0"/>
              <a:t>Importance of Input </a:t>
            </a:r>
            <a:r>
              <a:rPr lang="en-US" sz="1850" b="1" dirty="0" err="1"/>
              <a:t>Features:</a:t>
            </a:r>
            <a:r>
              <a:rPr lang="en-US" sz="1850" dirty="0" err="1"/>
              <a:t>Feature</a:t>
            </a:r>
            <a:r>
              <a:rPr lang="en-US" sz="1850" dirty="0"/>
              <a:t> importance analysis conducted by the </a:t>
            </a:r>
            <a:r>
              <a:rPr lang="en-US" sz="1850" dirty="0" err="1"/>
              <a:t>XGBoost</a:t>
            </a:r>
            <a:r>
              <a:rPr lang="en-US" sz="1850" dirty="0"/>
              <a:t> model revealed that smoking status, BMI, and age are the most influential features impacting medical insurance charges. This insight helps insurers prioritize key risk factors when determining premium amounts.</a:t>
            </a:r>
          </a:p>
          <a:p>
            <a:pPr marL="342900" indent="-342900">
              <a:buFont typeface="Wingdings" panose="05000000000000000000" pitchFamily="2" charset="2"/>
              <a:buChar char="Ø"/>
            </a:pPr>
            <a:endParaRPr lang="en-US" sz="1850" dirty="0"/>
          </a:p>
          <a:p>
            <a:pPr marL="342900" indent="-342900">
              <a:buFont typeface="Wingdings" panose="05000000000000000000" pitchFamily="2" charset="2"/>
              <a:buChar char="Ø"/>
            </a:pPr>
            <a:endParaRPr lang="en-US" sz="1850" dirty="0"/>
          </a:p>
          <a:p>
            <a:pPr marL="342900" indent="-342900">
              <a:buFont typeface="Wingdings" panose="05000000000000000000" pitchFamily="2" charset="2"/>
              <a:buChar char="Ø"/>
            </a:pPr>
            <a:endParaRPr lang="en-US" sz="1850" dirty="0"/>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9</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9</a:t>
            </a:fld>
            <a:endParaRPr lang="en-US" dirty="0"/>
          </a:p>
        </p:txBody>
      </p:sp>
    </p:spTree>
    <p:extLst>
      <p:ext uri="{BB962C8B-B14F-4D97-AF65-F5344CB8AC3E}">
        <p14:creationId xmlns:p14="http://schemas.microsoft.com/office/powerpoint/2010/main" val="4089915937"/>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CCFBFAD-0D5C-4560-A0B6-6D94F8C673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6D0E89-8FE5-4564-B75D-6D6A80E92650}">
  <ds:schemaRefs>
    <ds:schemaRef ds:uri="http://schemas.microsoft.com/sharepoint/v3/contenttype/forms"/>
  </ds:schemaRefs>
</ds:datastoreItem>
</file>

<file path=customXml/itemProps3.xml><?xml version="1.0" encoding="utf-8"?>
<ds:datastoreItem xmlns:ds="http://schemas.openxmlformats.org/officeDocument/2006/customXml" ds:itemID="{8666BB56-E71F-413C-A17E-3C61B4BD473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OffsetVTI</Template>
  <TotalTime>0</TotalTime>
  <Words>932</Words>
  <Application>Microsoft Office PowerPoint</Application>
  <PresentationFormat>Widescreen</PresentationFormat>
  <Paragraphs>103</Paragraphs>
  <Slides>12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Cambria</vt:lpstr>
      <vt:lpstr>Constantia</vt:lpstr>
      <vt:lpstr>Dante</vt:lpstr>
      <vt:lpstr>Dante (Headings)2</vt:lpstr>
      <vt:lpstr>Old English Text MT</vt:lpstr>
      <vt:lpstr>Wingdings</vt:lpstr>
      <vt:lpstr>Wingdings 2</vt:lpstr>
      <vt:lpstr>OffsetVTI</vt:lpstr>
      <vt:lpstr>PowerPoint Presentation</vt:lpstr>
      <vt:lpstr>Agenda</vt:lpstr>
      <vt:lpstr>Outline of the Implementation Code</vt:lpstr>
      <vt:lpstr>PowerPoint Presentation</vt:lpstr>
      <vt:lpstr>PowerPoint Presentation</vt:lpstr>
      <vt:lpstr>PowerPoint Presentation</vt:lpstr>
      <vt:lpstr>Input(s) of the project</vt:lpstr>
      <vt:lpstr>Output(s) of the Project</vt:lpstr>
      <vt:lpstr>Analysis of the 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2024-01-08T20:32:41Z</dcterms:created>
  <dcterms:modified xsi:type="dcterms:W3CDTF">2025-04-09T09:05:52Z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