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60" r:id="rId4"/>
    <p:sldId id="261" r:id="rId5"/>
    <p:sldId id="262" r:id="rId6"/>
    <p:sldId id="263"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39746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1711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0434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65556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497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103372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300341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300758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24090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AC12D-D1DD-44FC-8D6E-98B5F169A943}"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207310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AC12D-D1DD-44FC-8D6E-98B5F169A943}"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370834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AC12D-D1DD-44FC-8D6E-98B5F169A943}"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70051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AC12D-D1DD-44FC-8D6E-98B5F169A943}"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18468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AC12D-D1DD-44FC-8D6E-98B5F169A943}"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93665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AC12D-D1DD-44FC-8D6E-98B5F169A943}"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63790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AC12D-D1DD-44FC-8D6E-98B5F169A943}"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12621-4AF4-41B2-9192-93C5CE8C0919}" type="slidenum">
              <a:rPr lang="en-IN" smtClean="0"/>
              <a:t>‹#›</a:t>
            </a:fld>
            <a:endParaRPr lang="en-IN"/>
          </a:p>
        </p:txBody>
      </p:sp>
    </p:spTree>
    <p:extLst>
      <p:ext uri="{BB962C8B-B14F-4D97-AF65-F5344CB8AC3E}">
        <p14:creationId xmlns:p14="http://schemas.microsoft.com/office/powerpoint/2010/main" val="5484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AC12D-D1DD-44FC-8D6E-98B5F169A943}" type="datetimeFigureOut">
              <a:rPr lang="en-IN" smtClean="0"/>
              <a:t>08-05-2024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912621-4AF4-41B2-9192-93C5CE8C0919}" type="slidenum">
              <a:rPr lang="en-IN" smtClean="0"/>
              <a:t>‹#›</a:t>
            </a:fld>
            <a:endParaRPr lang="en-IN"/>
          </a:p>
        </p:txBody>
      </p:sp>
    </p:spTree>
    <p:extLst>
      <p:ext uri="{BB962C8B-B14F-4D97-AF65-F5344CB8AC3E}">
        <p14:creationId xmlns:p14="http://schemas.microsoft.com/office/powerpoint/2010/main" val="8448388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88D3-4E61-3DFE-8249-074CD6865EF6}"/>
              </a:ext>
            </a:extLst>
          </p:cNvPr>
          <p:cNvSpPr>
            <a:spLocks noGrp="1"/>
          </p:cNvSpPr>
          <p:nvPr>
            <p:ph type="ctrTitle"/>
          </p:nvPr>
        </p:nvSpPr>
        <p:spPr>
          <a:xfrm>
            <a:off x="1351280" y="-106997"/>
            <a:ext cx="9144000" cy="2387600"/>
          </a:xfrm>
        </p:spPr>
        <p:txBody>
          <a:bodyPr>
            <a:normAutofit/>
          </a:bodyPr>
          <a:lstStyle/>
          <a:p>
            <a:pPr algn="ctr"/>
            <a:r>
              <a:rPr lang="en-US" sz="3200" b="1" dirty="0"/>
              <a:t>       </a:t>
            </a:r>
            <a:r>
              <a:rPr lang="en-US" sz="3200" b="1" dirty="0">
                <a:solidFill>
                  <a:schemeClr val="accent4">
                    <a:lumMod val="50000"/>
                  </a:schemeClr>
                </a:solidFill>
              </a:rPr>
              <a:t>DATA ANALYSIS AND VISUALISATION </a:t>
            </a:r>
            <a:br>
              <a:rPr lang="en-US" sz="3200" b="1" dirty="0">
                <a:solidFill>
                  <a:schemeClr val="accent4">
                    <a:lumMod val="50000"/>
                  </a:schemeClr>
                </a:solidFill>
              </a:rPr>
            </a:br>
            <a:r>
              <a:rPr lang="en-US" sz="3200" b="1" dirty="0">
                <a:solidFill>
                  <a:schemeClr val="accent4">
                    <a:lumMod val="50000"/>
                  </a:schemeClr>
                </a:solidFill>
              </a:rPr>
              <a:t>                COURSE END PROJECT </a:t>
            </a:r>
            <a:endParaRPr lang="en-IN" sz="3200" b="1" dirty="0">
              <a:solidFill>
                <a:schemeClr val="accent4">
                  <a:lumMod val="50000"/>
                </a:schemeClr>
              </a:solidFill>
            </a:endParaRPr>
          </a:p>
        </p:txBody>
      </p:sp>
      <p:sp>
        <p:nvSpPr>
          <p:cNvPr id="3" name="Subtitle 2">
            <a:extLst>
              <a:ext uri="{FF2B5EF4-FFF2-40B4-BE49-F238E27FC236}">
                <a16:creationId xmlns:a16="http://schemas.microsoft.com/office/drawing/2014/main" id="{84FEF73D-CB45-4BA3-CC97-B4F580545D86}"/>
              </a:ext>
            </a:extLst>
          </p:cNvPr>
          <p:cNvSpPr>
            <a:spLocks noGrp="1"/>
          </p:cNvSpPr>
          <p:nvPr>
            <p:ph type="subTitle" idx="1"/>
          </p:nvPr>
        </p:nvSpPr>
        <p:spPr>
          <a:xfrm>
            <a:off x="1524000" y="2921636"/>
            <a:ext cx="9144000" cy="2859404"/>
          </a:xfrm>
        </p:spPr>
        <p:txBody>
          <a:bodyPr>
            <a:normAutofit lnSpcReduction="10000"/>
          </a:bodyPr>
          <a:lstStyle/>
          <a:p>
            <a:pPr algn="ctr"/>
            <a:r>
              <a:rPr lang="en-US" sz="2800" dirty="0">
                <a:solidFill>
                  <a:schemeClr val="bg2">
                    <a:lumMod val="10000"/>
                  </a:schemeClr>
                </a:solidFill>
              </a:rPr>
              <a:t>Crop Recommendation System</a:t>
            </a:r>
          </a:p>
          <a:p>
            <a:pPr algn="r"/>
            <a:endParaRPr lang="en-US" sz="2800" dirty="0"/>
          </a:p>
          <a:p>
            <a:pPr algn="l"/>
            <a:r>
              <a:rPr lang="en-US" sz="2800" dirty="0">
                <a:solidFill>
                  <a:srgbClr val="00B0F0"/>
                </a:solidFill>
              </a:rPr>
              <a:t>Presented By :</a:t>
            </a:r>
          </a:p>
          <a:p>
            <a:pPr algn="l"/>
            <a:r>
              <a:rPr lang="en-US" sz="2000" dirty="0">
                <a:solidFill>
                  <a:schemeClr val="accent1">
                    <a:lumMod val="50000"/>
                  </a:schemeClr>
                </a:solidFill>
              </a:rPr>
              <a:t>Sai Vardhan -160122737201 </a:t>
            </a:r>
          </a:p>
          <a:p>
            <a:pPr algn="l"/>
            <a:r>
              <a:rPr lang="en-US" sz="2000" dirty="0">
                <a:solidFill>
                  <a:schemeClr val="accent1">
                    <a:lumMod val="50000"/>
                  </a:schemeClr>
                </a:solidFill>
              </a:rPr>
              <a:t>Chintu - 160122737184</a:t>
            </a:r>
          </a:p>
          <a:p>
            <a:pPr algn="l"/>
            <a:r>
              <a:rPr lang="en-US" sz="2000" dirty="0">
                <a:solidFill>
                  <a:schemeClr val="accent1">
                    <a:lumMod val="50000"/>
                  </a:schemeClr>
                </a:solidFill>
              </a:rPr>
              <a:t>Vignesh - 160122737319</a:t>
            </a:r>
          </a:p>
          <a:p>
            <a:endParaRPr lang="en-IN" sz="2800" dirty="0"/>
          </a:p>
        </p:txBody>
      </p:sp>
    </p:spTree>
    <p:extLst>
      <p:ext uri="{BB962C8B-B14F-4D97-AF65-F5344CB8AC3E}">
        <p14:creationId xmlns:p14="http://schemas.microsoft.com/office/powerpoint/2010/main" val="247677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1D044C-2278-7B8C-6C56-7C8ECB57A9ED}"/>
              </a:ext>
            </a:extLst>
          </p:cNvPr>
          <p:cNvSpPr txBox="1"/>
          <p:nvPr/>
        </p:nvSpPr>
        <p:spPr>
          <a:xfrm>
            <a:off x="1303020" y="1741160"/>
            <a:ext cx="8318500" cy="2616101"/>
          </a:xfrm>
          <a:prstGeom prst="rect">
            <a:avLst/>
          </a:prstGeom>
          <a:noFill/>
        </p:spPr>
        <p:txBody>
          <a:bodyPr wrap="square">
            <a:spAutoFit/>
          </a:bodyPr>
          <a:lstStyle/>
          <a:p>
            <a:r>
              <a:rPr lang="en-US" sz="2000" dirty="0">
                <a:solidFill>
                  <a:schemeClr val="accent5">
                    <a:lumMod val="60000"/>
                    <a:lumOff val="40000"/>
                  </a:schemeClr>
                </a:solidFill>
              </a:rPr>
              <a:t>Future Directions:</a:t>
            </a:r>
          </a:p>
          <a:p>
            <a:endParaRPr lang="en-US" dirty="0"/>
          </a:p>
          <a:p>
            <a:r>
              <a:rPr lang="en-US" dirty="0">
                <a:latin typeface="Book Antiqua" panose="02040602050305030304" pitchFamily="18" charset="0"/>
              </a:rPr>
              <a:t>                    Potential enhancements to the crop recommendation system include incorporating real-time weather data for dynamic recommendations and integrating remote sensing technologies for precise monitoring. Future research in agricultural data science may explore the application of deep learning techniques for crop prediction, the development of predictive models for pest and disease management, and the integration of socio-economic factors into decision-making frameworks for holistic agricultural management.</a:t>
            </a:r>
            <a:endParaRPr lang="en-IN" dirty="0">
              <a:latin typeface="Book Antiqua" panose="02040602050305030304" pitchFamily="18" charset="0"/>
            </a:endParaRPr>
          </a:p>
        </p:txBody>
      </p:sp>
    </p:spTree>
    <p:extLst>
      <p:ext uri="{BB962C8B-B14F-4D97-AF65-F5344CB8AC3E}">
        <p14:creationId xmlns:p14="http://schemas.microsoft.com/office/powerpoint/2010/main" val="404465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D33A-CF64-7652-555B-C2AD8595FF6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44F1DB-65A3-3362-2564-103EB192359A}"/>
              </a:ext>
            </a:extLst>
          </p:cNvPr>
          <p:cNvSpPr>
            <a:spLocks noGrp="1"/>
          </p:cNvSpPr>
          <p:nvPr>
            <p:ph idx="1"/>
          </p:nvPr>
        </p:nvSpPr>
        <p:spPr/>
        <p:txBody>
          <a:bodyPr>
            <a:normAutofit/>
          </a:bodyPr>
          <a:lstStyle/>
          <a:p>
            <a:pPr marL="0" indent="0">
              <a:buNone/>
            </a:pPr>
            <a:r>
              <a:rPr lang="en-US" sz="2000" dirty="0">
                <a:solidFill>
                  <a:schemeClr val="accent5">
                    <a:lumMod val="60000"/>
                    <a:lumOff val="40000"/>
                  </a:schemeClr>
                </a:solidFill>
              </a:rPr>
              <a:t>  References :</a:t>
            </a:r>
          </a:p>
          <a:p>
            <a:pPr marL="0" indent="0">
              <a:buNone/>
            </a:pPr>
            <a:endParaRPr lang="en-US" sz="2000" dirty="0">
              <a:solidFill>
                <a:schemeClr val="accent5">
                  <a:lumMod val="60000"/>
                  <a:lumOff val="40000"/>
                </a:schemeClr>
              </a:solidFill>
            </a:endParaRPr>
          </a:p>
          <a:p>
            <a:pPr>
              <a:buFont typeface="Wingdings" panose="05000000000000000000" pitchFamily="2" charset="2"/>
              <a:buChar char="Ø"/>
            </a:pPr>
            <a:r>
              <a:rPr lang="en-US" dirty="0">
                <a:solidFill>
                  <a:schemeClr val="tx2">
                    <a:lumMod val="75000"/>
                  </a:schemeClr>
                </a:solidFill>
                <a:latin typeface="Book Antiqua" panose="02040602050305030304" pitchFamily="18" charset="0"/>
              </a:rPr>
              <a:t>You Tube</a:t>
            </a:r>
          </a:p>
          <a:p>
            <a:pPr>
              <a:buFont typeface="Wingdings" panose="05000000000000000000" pitchFamily="2" charset="2"/>
              <a:buChar char="Ø"/>
            </a:pPr>
            <a:r>
              <a:rPr lang="en-US" dirty="0">
                <a:solidFill>
                  <a:schemeClr val="tx2">
                    <a:lumMod val="75000"/>
                  </a:schemeClr>
                </a:solidFill>
                <a:latin typeface="Book Antiqua" panose="02040602050305030304" pitchFamily="18" charset="0"/>
              </a:rPr>
              <a:t>Web browser</a:t>
            </a:r>
          </a:p>
          <a:p>
            <a:pPr>
              <a:buFont typeface="Wingdings" panose="05000000000000000000" pitchFamily="2" charset="2"/>
              <a:buChar char="Ø"/>
            </a:pPr>
            <a:r>
              <a:rPr lang="en-US" dirty="0">
                <a:solidFill>
                  <a:schemeClr val="tx2">
                    <a:lumMod val="75000"/>
                  </a:schemeClr>
                </a:solidFill>
                <a:latin typeface="Book Antiqua" panose="02040602050305030304" pitchFamily="18" charset="0"/>
              </a:rPr>
              <a:t>Chat </a:t>
            </a:r>
            <a:r>
              <a:rPr lang="en-US" dirty="0" err="1">
                <a:solidFill>
                  <a:schemeClr val="tx2">
                    <a:lumMod val="75000"/>
                  </a:schemeClr>
                </a:solidFill>
                <a:latin typeface="Book Antiqua" panose="02040602050305030304" pitchFamily="18" charset="0"/>
              </a:rPr>
              <a:t>gpt</a:t>
            </a:r>
            <a:endParaRPr lang="en-US" dirty="0">
              <a:solidFill>
                <a:schemeClr val="tx2">
                  <a:lumMod val="75000"/>
                </a:schemeClr>
              </a:solidFill>
              <a:latin typeface="Book Antiqua" panose="02040602050305030304" pitchFamily="18" charset="0"/>
            </a:endParaRPr>
          </a:p>
          <a:p>
            <a:pPr>
              <a:buFont typeface="Wingdings" panose="05000000000000000000" pitchFamily="2" charset="2"/>
              <a:buChar char="Ø"/>
            </a:pPr>
            <a:r>
              <a:rPr lang="en-US" dirty="0">
                <a:solidFill>
                  <a:schemeClr val="tx2">
                    <a:lumMod val="75000"/>
                  </a:schemeClr>
                </a:solidFill>
                <a:latin typeface="Book Antiqua" panose="02040602050305030304" pitchFamily="18" charset="0"/>
              </a:rPr>
              <a:t>Kaggle for datasets</a:t>
            </a:r>
          </a:p>
        </p:txBody>
      </p:sp>
    </p:spTree>
    <p:extLst>
      <p:ext uri="{BB962C8B-B14F-4D97-AF65-F5344CB8AC3E}">
        <p14:creationId xmlns:p14="http://schemas.microsoft.com/office/powerpoint/2010/main" val="138560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C60E35-5B10-18C5-10F9-99C498EDF7D3}"/>
              </a:ext>
            </a:extLst>
          </p:cNvPr>
          <p:cNvSpPr txBox="1"/>
          <p:nvPr/>
        </p:nvSpPr>
        <p:spPr>
          <a:xfrm>
            <a:off x="152400" y="487680"/>
            <a:ext cx="11033760" cy="4678204"/>
          </a:xfrm>
          <a:prstGeom prst="rect">
            <a:avLst/>
          </a:prstGeom>
          <a:noFill/>
        </p:spPr>
        <p:txBody>
          <a:bodyPr wrap="square">
            <a:spAutoFit/>
          </a:bodyPr>
          <a:lstStyle/>
          <a:p>
            <a:pPr algn="just"/>
            <a:r>
              <a:rPr lang="en-US" sz="2800" dirty="0">
                <a:solidFill>
                  <a:schemeClr val="accent5">
                    <a:lumMod val="60000"/>
                    <a:lumOff val="40000"/>
                  </a:schemeClr>
                </a:solidFill>
              </a:rPr>
              <a:t>Introduction:</a:t>
            </a:r>
          </a:p>
          <a:p>
            <a:pPr algn="just"/>
            <a:endParaRPr lang="en-US" dirty="0"/>
          </a:p>
          <a:p>
            <a:pPr algn="just"/>
            <a:endParaRPr lang="en-US" dirty="0"/>
          </a:p>
          <a:p>
            <a:pPr algn="just"/>
            <a:r>
              <a:rPr lang="en-US" dirty="0">
                <a:solidFill>
                  <a:schemeClr val="tx1">
                    <a:lumMod val="75000"/>
                    <a:lumOff val="25000"/>
                  </a:schemeClr>
                </a:solidFill>
                <a:latin typeface="Book Antiqua" panose="02040602050305030304" pitchFamily="18" charset="0"/>
              </a:rPr>
              <a:t>In modern agriculture, the importance of crop recommendation cannot be overstated. With ever-evolving environmental conditions and market dynamics, making informed decisions about crop selection is crucial for maximizing yields, optimizing resource utilization, and ensuring the sustainability of farming practices. Traditional approaches to crop selection often rely on anecdotal evidence or historical practices, which may not fully leverage the wealth of available data and technological advancements.</a:t>
            </a:r>
          </a:p>
          <a:p>
            <a:pPr algn="just"/>
            <a:endParaRPr lang="en-US" dirty="0">
              <a:solidFill>
                <a:schemeClr val="tx1">
                  <a:lumMod val="75000"/>
                  <a:lumOff val="25000"/>
                </a:schemeClr>
              </a:solidFill>
              <a:latin typeface="Book Antiqua" panose="02040602050305030304" pitchFamily="18" charset="0"/>
            </a:endParaRPr>
          </a:p>
          <a:p>
            <a:pPr algn="just"/>
            <a:endParaRPr lang="en-US" dirty="0">
              <a:solidFill>
                <a:schemeClr val="tx1">
                  <a:lumMod val="75000"/>
                  <a:lumOff val="25000"/>
                </a:schemeClr>
              </a:solidFill>
              <a:latin typeface="Book Antiqua" panose="02040602050305030304" pitchFamily="18" charset="0"/>
            </a:endParaRPr>
          </a:p>
          <a:p>
            <a:pPr algn="just"/>
            <a:r>
              <a:rPr lang="en-US" dirty="0">
                <a:solidFill>
                  <a:schemeClr val="tx1">
                    <a:lumMod val="75000"/>
                    <a:lumOff val="25000"/>
                  </a:schemeClr>
                </a:solidFill>
                <a:latin typeface="Book Antiqua" panose="02040602050305030304" pitchFamily="18" charset="0"/>
              </a:rPr>
              <a:t>                                 The crop recommendation system presented in this study offers a data-driven solution to address these challenges. By integrating diverse datasets encompassing soil properties, climate patterns, and crop performance metrics, the system leverages machine learning algorithms to generate personalized recommendations tailored to the unique conditions and objectives of individual farmers. Through this innovative approach, the system aims to empower farmers with actionable insights, ultimately leading to improved productivity, profitability, and sustainability in agriculture</a:t>
            </a:r>
            <a:r>
              <a:rPr lang="en-US" dirty="0">
                <a:solidFill>
                  <a:schemeClr val="tx1">
                    <a:lumMod val="75000"/>
                    <a:lumOff val="25000"/>
                  </a:schemeClr>
                </a:solidFill>
              </a:rPr>
              <a:t>.</a:t>
            </a:r>
            <a:endParaRPr lang="en-IN" dirty="0">
              <a:solidFill>
                <a:schemeClr val="tx1">
                  <a:lumMod val="75000"/>
                  <a:lumOff val="25000"/>
                </a:schemeClr>
              </a:solidFill>
            </a:endParaRPr>
          </a:p>
        </p:txBody>
      </p:sp>
    </p:spTree>
    <p:extLst>
      <p:ext uri="{BB962C8B-B14F-4D97-AF65-F5344CB8AC3E}">
        <p14:creationId xmlns:p14="http://schemas.microsoft.com/office/powerpoint/2010/main" val="11847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3A1437-00E9-35BE-8481-DFE1F6563094}"/>
              </a:ext>
            </a:extLst>
          </p:cNvPr>
          <p:cNvSpPr>
            <a:spLocks noChangeArrowheads="1"/>
          </p:cNvSpPr>
          <p:nvPr/>
        </p:nvSpPr>
        <p:spPr bwMode="auto">
          <a:xfrm>
            <a:off x="243840" y="320459"/>
            <a:ext cx="93980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60000"/>
                    <a:lumOff val="40000"/>
                  </a:schemeClr>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 Antiqua" panose="02040602050305030304" pitchFamily="18" charset="0"/>
              </a:rPr>
              <a:t>Farmers encounter numerous challenges when making decisions about crop selection. These challenges include uncertainty regarding optimal crop varieties for specific soil types and climate conditions, limited access to timely and accurate information, and the need to balance short-term profitability with long-term sustainability goals. Traditional methods of crop selection often rely on subjective judgment, historical practices, and local knowledge, which may not fully consider the complex interplay of factors influencing crop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 Antiqua" panose="02040602050305030304" pitchFamily="18" charset="0"/>
              </a:rPr>
              <a:t>There is a clear need for data-driven solutions to optimize crop selection decisions.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 Antiqua" panose="02040602050305030304" pitchFamily="18" charset="0"/>
              </a:rPr>
              <a:t>          By harnessing the power of agricultural data, including soil characteristics, weather patterns, historical yields, and market trends, farmers can make more informed and scientifically grounded decisions. Data-driven approaches enable the integration of large and diverse datasets, allowing for the identification of patterns, correlations, and trends that may not be apparent through traditional means. By leveraging advanced analytics and machine learning techniques, farmers can enhance their decision-making capabilities, maximize yields, minimize risks, and promote sustainable farming practices in an increasingly dynamic agricultural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7AE9018-11B8-2F9B-81AE-0066CE7D9FD6}"/>
              </a:ext>
            </a:extLst>
          </p:cNvPr>
          <p:cNvSpPr>
            <a:spLocks noChangeArrowheads="1"/>
          </p:cNvSpPr>
          <p:nvPr/>
        </p:nvSpPr>
        <p:spPr bwMode="auto">
          <a:xfrm>
            <a:off x="0" y="-254140"/>
            <a:ext cx="1861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391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53588-C373-66D9-063E-4498E4038F10}"/>
              </a:ext>
            </a:extLst>
          </p:cNvPr>
          <p:cNvSpPr>
            <a:spLocks noChangeArrowheads="1"/>
          </p:cNvSpPr>
          <p:nvPr/>
        </p:nvSpPr>
        <p:spPr bwMode="auto">
          <a:xfrm>
            <a:off x="172720" y="357386"/>
            <a:ext cx="1024128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60000"/>
                    <a:lumOff val="40000"/>
                  </a:schemeClr>
                </a:solidFill>
                <a:effectLst/>
                <a:latin typeface="Arial" panose="020B0604020202020204" pitchFamily="34" charset="0"/>
              </a:rPr>
              <a:t>Objectives: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 Antiqua" panose="02040602050305030304" pitchFamily="18" charset="0"/>
              </a:rPr>
              <a:t>The primary goal of the crop recommendation system is to provide farmers with personalized recommendations for crop selection, tailored to their specific soil, climate, and market conditions. By leveraging data-driven approaches and machine learning algorithms, the system aims to optimize crop selection decisions, maximizing yield potential, profitability, and sustainability.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Book Antiqua" panose="02040602050305030304" pitchFamily="18" charset="0"/>
              </a:rPr>
              <a:t>                   </a:t>
            </a:r>
            <a:r>
              <a:rPr kumimoji="0" lang="en-US" altLang="en-US" sz="1800" b="0" i="0" u="none" strike="noStrike" cap="none" normalizeH="0" baseline="0" dirty="0">
                <a:ln>
                  <a:noFill/>
                </a:ln>
                <a:solidFill>
                  <a:schemeClr val="tx1"/>
                </a:solidFill>
                <a:effectLst/>
                <a:latin typeface="Book Antiqua" panose="02040602050305030304" pitchFamily="18" charset="0"/>
              </a:rPr>
              <a:t>To achieve this goal, the system addresses the challenges faced by farmers in several ways. Firstly, it integrates diverse datasets encompassing soil properties, weather patterns, historical yields, and market trends to provide a comprehensive understanding of the factors influencing crop performance. Secondly, the system employs advanced analytics to identify patterns, correlations, and trends within the data, enabling more accurate and scientifically grounded recommendations. Finally, by empowering farmers with actionable insights derived from advanced analytics, the system enhances their decision-making capabilities, enabling them to make informed choices that align with their objectives and contribute to the long-term success of their agricultural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D1C66FE-586F-5BCB-CC94-46E0C2EC2A01}"/>
              </a:ext>
            </a:extLst>
          </p:cNvPr>
          <p:cNvSpPr>
            <a:spLocks noChangeArrowheads="1"/>
          </p:cNvSpPr>
          <p:nvPr/>
        </p:nvSpPr>
        <p:spPr bwMode="auto">
          <a:xfrm>
            <a:off x="172719" y="-548654"/>
            <a:ext cx="113325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85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10CA3-2BA7-4574-AFF3-2F8D1D53B777}"/>
              </a:ext>
            </a:extLst>
          </p:cNvPr>
          <p:cNvSpPr>
            <a:spLocks noChangeArrowheads="1"/>
          </p:cNvSpPr>
          <p:nvPr/>
        </p:nvSpPr>
        <p:spPr bwMode="auto">
          <a:xfrm>
            <a:off x="314960" y="803614"/>
            <a:ext cx="915416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60000"/>
                    <a:lumOff val="40000"/>
                  </a:schemeClr>
                </a:solidFill>
                <a:effectLst/>
                <a:latin typeface="Arial" panose="020B0604020202020204" pitchFamily="34" charset="0"/>
              </a:rPr>
              <a:t>Methodology: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 Antiqua" panose="02040602050305030304" pitchFamily="18" charset="0"/>
              </a:rPr>
              <a:t>        The crop recommendation system employs a robust methodology encompassing data collection, preprocessing, feature engineering, model selection, and evaluation. Data collected includes soil attributes, climate patterns, and historical crop yields. Preprocessing involves handling missing values and encoding categorical variables. Feature engineering enhances model performance. Machine learning algorithms like Decision Trees and Random Forest are selected for their ability to handle complex interactions in agricultural data. Models are evaluated using metrics like accuracy and F1-score. This methodology ensures the system provides accurate and actionable recommendations tailored to individual farming conditions, optimizing crop selection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625EB3C-2023-3FA1-9CCA-ACB22C19E07A}"/>
              </a:ext>
            </a:extLst>
          </p:cNvPr>
          <p:cNvSpPr>
            <a:spLocks noChangeArrowheads="1"/>
          </p:cNvSpPr>
          <p:nvPr/>
        </p:nvSpPr>
        <p:spPr bwMode="auto">
          <a:xfrm>
            <a:off x="314960" y="568820"/>
            <a:ext cx="12505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34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D2106A-CFD4-C430-0598-6EF8FFE39F13}"/>
              </a:ext>
            </a:extLst>
          </p:cNvPr>
          <p:cNvSpPr txBox="1"/>
          <p:nvPr/>
        </p:nvSpPr>
        <p:spPr>
          <a:xfrm>
            <a:off x="530860" y="226259"/>
            <a:ext cx="6101080" cy="2616101"/>
          </a:xfrm>
          <a:prstGeom prst="rect">
            <a:avLst/>
          </a:prstGeom>
          <a:noFill/>
        </p:spPr>
        <p:txBody>
          <a:bodyPr wrap="square">
            <a:spAutoFit/>
          </a:bodyPr>
          <a:lstStyle/>
          <a:p>
            <a:r>
              <a:rPr lang="en-IN" sz="2000" dirty="0">
                <a:solidFill>
                  <a:schemeClr val="accent5">
                    <a:lumMod val="60000"/>
                    <a:lumOff val="40000"/>
                  </a:schemeClr>
                </a:solidFill>
              </a:rPr>
              <a:t>Data:</a:t>
            </a:r>
          </a:p>
          <a:p>
            <a:endParaRPr lang="en-IN" dirty="0"/>
          </a:p>
          <a:p>
            <a:r>
              <a:rPr lang="en-IN" dirty="0">
                <a:latin typeface="Book Antiqua" panose="02040602050305030304" pitchFamily="18" charset="0"/>
              </a:rPr>
              <a:t>The dataset comprises soil attributes, climate parameters, and crop performance metrics. Features include soil pH, temperature, rainfall, and crop type. Data exploration reveals correlations between features and crop yields, guiding feature selection. Analysis identifies patterns and trends essential for developing accurate crop recommendation models.</a:t>
            </a:r>
          </a:p>
        </p:txBody>
      </p:sp>
      <p:sp>
        <p:nvSpPr>
          <p:cNvPr id="9" name="TextBox 8">
            <a:extLst>
              <a:ext uri="{FF2B5EF4-FFF2-40B4-BE49-F238E27FC236}">
                <a16:creationId xmlns:a16="http://schemas.microsoft.com/office/drawing/2014/main" id="{910E4FD3-CCA8-A856-B448-884319D5C4D3}"/>
              </a:ext>
            </a:extLst>
          </p:cNvPr>
          <p:cNvSpPr txBox="1"/>
          <p:nvPr/>
        </p:nvSpPr>
        <p:spPr>
          <a:xfrm>
            <a:off x="3335020" y="3286760"/>
            <a:ext cx="6101080" cy="2616101"/>
          </a:xfrm>
          <a:prstGeom prst="rect">
            <a:avLst/>
          </a:prstGeom>
          <a:noFill/>
        </p:spPr>
        <p:txBody>
          <a:bodyPr wrap="square">
            <a:spAutoFit/>
          </a:bodyPr>
          <a:lstStyle/>
          <a:p>
            <a:r>
              <a:rPr lang="en-US" sz="2000" dirty="0">
                <a:solidFill>
                  <a:schemeClr val="accent5">
                    <a:lumMod val="60000"/>
                    <a:lumOff val="40000"/>
                  </a:schemeClr>
                </a:solidFill>
              </a:rPr>
              <a:t>Model Development:</a:t>
            </a:r>
          </a:p>
          <a:p>
            <a:endParaRPr lang="en-US" dirty="0"/>
          </a:p>
          <a:p>
            <a:r>
              <a:rPr lang="en-US" dirty="0">
                <a:latin typeface="Book Antiqua" panose="02040602050305030304" pitchFamily="18" charset="0"/>
              </a:rPr>
              <a:t>Machine learning models like Decision Trees and Random Forests are developed for crop recommendation. Models are trained on the dataset, with hyperparameters optimized using techniques like grid search. Evaluation metrics such as accuracy, precision, recall, and F1-score are utilized to assess model performance and ensure reliability in crop recommendations.</a:t>
            </a:r>
            <a:endParaRPr lang="en-IN" dirty="0">
              <a:latin typeface="Book Antiqua" panose="02040602050305030304" pitchFamily="18" charset="0"/>
            </a:endParaRPr>
          </a:p>
        </p:txBody>
      </p:sp>
    </p:spTree>
    <p:extLst>
      <p:ext uri="{BB962C8B-B14F-4D97-AF65-F5344CB8AC3E}">
        <p14:creationId xmlns:p14="http://schemas.microsoft.com/office/powerpoint/2010/main" val="158296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B62E0D-C8F8-0B07-3140-A316F388C414}"/>
              </a:ext>
            </a:extLst>
          </p:cNvPr>
          <p:cNvSpPr txBox="1"/>
          <p:nvPr/>
        </p:nvSpPr>
        <p:spPr>
          <a:xfrm>
            <a:off x="530860" y="247134"/>
            <a:ext cx="6101080" cy="2062103"/>
          </a:xfrm>
          <a:prstGeom prst="rect">
            <a:avLst/>
          </a:prstGeom>
          <a:noFill/>
        </p:spPr>
        <p:txBody>
          <a:bodyPr wrap="square">
            <a:spAutoFit/>
          </a:bodyPr>
          <a:lstStyle/>
          <a:p>
            <a:r>
              <a:rPr lang="en-IN" sz="2000" dirty="0">
                <a:solidFill>
                  <a:schemeClr val="accent5">
                    <a:lumMod val="60000"/>
                    <a:lumOff val="40000"/>
                  </a:schemeClr>
                </a:solidFill>
              </a:rPr>
              <a:t>Result:</a:t>
            </a:r>
          </a:p>
          <a:p>
            <a:r>
              <a:rPr lang="en-IN" dirty="0"/>
              <a:t>    </a:t>
            </a:r>
          </a:p>
          <a:p>
            <a:r>
              <a:rPr lang="en-IN" dirty="0"/>
              <a:t>       </a:t>
            </a:r>
            <a:r>
              <a:rPr lang="en-IN" dirty="0">
                <a:latin typeface="Book Antiqua" panose="02040602050305030304" pitchFamily="18" charset="0"/>
              </a:rPr>
              <a:t>After analysis the data and testing in the </a:t>
            </a:r>
            <a:r>
              <a:rPr lang="en-IN" dirty="0" err="1">
                <a:latin typeface="Book Antiqua" panose="02040602050305030304" pitchFamily="18" charset="0"/>
              </a:rPr>
              <a:t>jupyter</a:t>
            </a:r>
            <a:r>
              <a:rPr lang="en-IN" dirty="0">
                <a:latin typeface="Book Antiqua" panose="02040602050305030304" pitchFamily="18" charset="0"/>
              </a:rPr>
              <a:t> we get the accuracy of the crop  by mentioning the amount of elements present in the soil .It gives which crop has to be grown in that particular conditions.</a:t>
            </a:r>
          </a:p>
          <a:p>
            <a:endParaRPr lang="en-IN" dirty="0"/>
          </a:p>
        </p:txBody>
      </p:sp>
      <p:sp>
        <p:nvSpPr>
          <p:cNvPr id="3" name="TextBox 2">
            <a:extLst>
              <a:ext uri="{FF2B5EF4-FFF2-40B4-BE49-F238E27FC236}">
                <a16:creationId xmlns:a16="http://schemas.microsoft.com/office/drawing/2014/main" id="{C3EEE017-00C1-A453-DCF8-CAA8B1C2D591}"/>
              </a:ext>
            </a:extLst>
          </p:cNvPr>
          <p:cNvSpPr txBox="1"/>
          <p:nvPr/>
        </p:nvSpPr>
        <p:spPr>
          <a:xfrm>
            <a:off x="2908300" y="2588181"/>
            <a:ext cx="6101080" cy="4001095"/>
          </a:xfrm>
          <a:prstGeom prst="rect">
            <a:avLst/>
          </a:prstGeom>
          <a:noFill/>
        </p:spPr>
        <p:txBody>
          <a:bodyPr wrap="square">
            <a:spAutoFit/>
          </a:bodyPr>
          <a:lstStyle/>
          <a:p>
            <a:r>
              <a:rPr lang="en-US" sz="2000" dirty="0">
                <a:solidFill>
                  <a:schemeClr val="accent5">
                    <a:lumMod val="60000"/>
                    <a:lumOff val="40000"/>
                  </a:schemeClr>
                </a:solidFill>
              </a:rPr>
              <a:t>Implementation:</a:t>
            </a:r>
          </a:p>
          <a:p>
            <a:endParaRPr lang="en-US" dirty="0"/>
          </a:p>
          <a:p>
            <a:r>
              <a:rPr lang="en-US" dirty="0">
                <a:latin typeface="Book Antiqua" panose="02040602050305030304" pitchFamily="18" charset="0"/>
              </a:rPr>
              <a:t>               The crop recommendation system can be implemented through various channels, including web applications or mobile apps, accessible to farmers and agricultural experts. Stakeholders can interact with the system by inputting relevant data such as soil attributes and climate conditions, receiving personalized crop recommendations based on machine learning models' analysis. </a:t>
            </a:r>
          </a:p>
          <a:p>
            <a:r>
              <a:rPr lang="en-US" dirty="0">
                <a:latin typeface="Book Antiqua" panose="02040602050305030304" pitchFamily="18" charset="0"/>
              </a:rPr>
              <a:t>                    The system's user-friendly interface and seamless integration with agricultural practices ensure practicality and accessibility, facilitating informed decision-making and enhancing agricultural productivity.</a:t>
            </a:r>
            <a:endParaRPr lang="en-IN" dirty="0">
              <a:latin typeface="Book Antiqua" panose="02040602050305030304" pitchFamily="18" charset="0"/>
            </a:endParaRPr>
          </a:p>
        </p:txBody>
      </p:sp>
    </p:spTree>
    <p:extLst>
      <p:ext uri="{BB962C8B-B14F-4D97-AF65-F5344CB8AC3E}">
        <p14:creationId xmlns:p14="http://schemas.microsoft.com/office/powerpoint/2010/main" val="332187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3CAD1-2587-9478-D523-9B71CA545A14}"/>
              </a:ext>
            </a:extLst>
          </p:cNvPr>
          <p:cNvSpPr>
            <a:spLocks noChangeArrowheads="1"/>
          </p:cNvSpPr>
          <p:nvPr/>
        </p:nvSpPr>
        <p:spPr bwMode="auto">
          <a:xfrm>
            <a:off x="318770" y="505123"/>
            <a:ext cx="808736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Benefits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ook Antiqua" panose="02040602050305030304" pitchFamily="18" charset="0"/>
              </a:rPr>
              <a:t>Enhanced Decision Making: Provides farmers with data-driven insights for optimal crop selection, leading to better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ook Antiqua" panose="02040602050305030304" pitchFamily="18" charset="0"/>
              </a:rPr>
              <a:t>Increased Yield: Maximizes crop yields by recommending suitable varieties based on soil and climate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ook Antiqua" panose="02040602050305030304" pitchFamily="18" charset="0"/>
              </a:rPr>
              <a:t>Resource Optimization: Helps in efficient use of resources such as water, fertilizers, and pesticides, reducing wastage and costs.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ook Antiqua" panose="02040602050305030304" pitchFamily="18" charset="0"/>
              </a:rPr>
              <a:t>Risk Mitigation: Minimizes risks associated with crop failure or underperformance by recommending resilient crops.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ook Antiqua" panose="02040602050305030304" pitchFamily="18" charset="0"/>
              </a:rPr>
              <a:t>Sustainability: Promotes sustainable agricultural practices by optimizing crop selection, leading to environmental conservation and long-term viability.</a:t>
            </a:r>
          </a:p>
          <a:p>
            <a:pPr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defTabSz="914400" eaLnBrk="0" fontAlgn="base" hangingPunct="0">
              <a:spcBef>
                <a:spcPct val="0"/>
              </a:spcBef>
              <a:spcAft>
                <a:spcPct val="0"/>
              </a:spcAft>
            </a:pPr>
            <a:endParaRPr lang="en-US" altLang="en-US" sz="2000" dirty="0"/>
          </a:p>
          <a:p>
            <a:pPr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C346AEB-07CC-D9E6-99C3-5FC23F889B70}"/>
              </a:ext>
            </a:extLst>
          </p:cNvPr>
          <p:cNvSpPr>
            <a:spLocks noChangeArrowheads="1"/>
          </p:cNvSpPr>
          <p:nvPr/>
        </p:nvSpPr>
        <p:spPr bwMode="auto">
          <a:xfrm>
            <a:off x="0" y="0"/>
            <a:ext cx="4362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39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BDFC9A8E-0A8A-1FD3-50D6-7EA913E29361}"/>
              </a:ext>
            </a:extLst>
          </p:cNvPr>
          <p:cNvSpPr>
            <a:spLocks noChangeArrowheads="1"/>
          </p:cNvSpPr>
          <p:nvPr/>
        </p:nvSpPr>
        <p:spPr bwMode="auto">
          <a:xfrm>
            <a:off x="1229360" y="1472531"/>
            <a:ext cx="801623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60000"/>
                    <a:lumOff val="40000"/>
                  </a:schemeClr>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Book Antiqua" panose="02040602050305030304" pitchFamily="18" charset="0"/>
              </a:rPr>
              <a:t>The crop recommendation system offers a data-driven approach to optimize crop selection decisions, enhancing productivity and sustainability in agriculture. Through advanced analytics and machine learning, it empowers farmers with personalized recommendations, maximizing yields, minimizing risks, and promoting efficient resource utilization for a prosperous agricultural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91F67CF-15E6-7C5E-FE84-9434A916544E}"/>
              </a:ext>
            </a:extLst>
          </p:cNvPr>
          <p:cNvSpPr>
            <a:spLocks noChangeArrowheads="1"/>
          </p:cNvSpPr>
          <p:nvPr/>
        </p:nvSpPr>
        <p:spPr bwMode="auto">
          <a:xfrm>
            <a:off x="33033" y="-126459"/>
            <a:ext cx="9308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242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1145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Söhne</vt:lpstr>
      <vt:lpstr>Trebuchet MS</vt:lpstr>
      <vt:lpstr>Wingdings</vt:lpstr>
      <vt:lpstr>Wingdings 3</vt:lpstr>
      <vt:lpstr>Facet</vt:lpstr>
      <vt:lpstr>       DATA ANALYSIS AND VISUALISATION                  COURSE END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ANALYSIS AND VISUALISATION                  COURSE END PROJECT </dc:title>
  <dc:creator>KODAVATH CHINTU</dc:creator>
  <cp:lastModifiedBy>KODAVATH CHINTU</cp:lastModifiedBy>
  <cp:revision>1</cp:revision>
  <dcterms:created xsi:type="dcterms:W3CDTF">2024-05-08T12:32:08Z</dcterms:created>
  <dcterms:modified xsi:type="dcterms:W3CDTF">2024-05-08T13:59:37Z</dcterms:modified>
</cp:coreProperties>
</file>