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851A79-63AD-44B6-BB7A-2665389D58E4}" v="23" dt="2025-08-31T12:06:10.45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94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90700" y="2843573"/>
            <a:ext cx="8610600" cy="1938992"/>
          </a:xfrm>
          <a:prstGeom prst="rect">
            <a:avLst/>
          </a:prstGeom>
          <a:noFill/>
        </p:spPr>
        <p:txBody>
          <a:bodyPr wrap="square" lIns="91440" tIns="45720" rIns="91440" bIns="45720" rtlCol="0" anchor="t">
            <a:spAutoFit/>
          </a:bodyPr>
          <a:lstStyle/>
          <a:p>
            <a:r>
              <a:rPr lang="en-US" sz="2400" dirty="0"/>
              <a:t>STUDENT NAME: SAI VARSHINI K</a:t>
            </a:r>
          </a:p>
          <a:p>
            <a:r>
              <a:rPr lang="en-US" sz="2400" dirty="0"/>
              <a:t>REGISTER NO AND NMID: 2426J1558 AND asbruaz2426J1558</a:t>
            </a:r>
            <a:endParaRPr lang="en-US" sz="2400" dirty="0">
              <a:cs typeface="Calibri"/>
            </a:endParaRPr>
          </a:p>
          <a:p>
            <a:r>
              <a:rPr lang="en-US" sz="2400" dirty="0"/>
              <a:t>DEPARTMENT: BSC INFORMATION TECHNOLOGY</a:t>
            </a:r>
          </a:p>
          <a:p>
            <a:r>
              <a:rPr lang="en-US" sz="2400" dirty="0"/>
              <a:t>COLLEGE: COLLEGE/ UNIVERSITY:KPR College Of Arts Science And </a:t>
            </a:r>
            <a:r>
              <a:rPr lang="en-US" sz="2400" dirty="0" err="1"/>
              <a:t>Reasearch</a:t>
            </a:r>
            <a:r>
              <a:rPr lang="en-US" sz="2400" dirty="0"/>
              <a:t>/</a:t>
            </a:r>
            <a:r>
              <a:rPr lang="en-US" sz="2400" dirty="0" err="1"/>
              <a:t>Bharathiyar</a:t>
            </a:r>
            <a:r>
              <a:rPr lang="en-US" sz="2400" dirty="0"/>
              <a:t>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39F0D1D-AE8B-58B9-253A-06944B1DD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734028"/>
            <a:ext cx="3276600" cy="3149564"/>
          </a:xfrm>
          <a:prstGeom prst="rect">
            <a:avLst/>
          </a:prstGeom>
        </p:spPr>
      </p:pic>
      <p:pic>
        <p:nvPicPr>
          <p:cNvPr id="12" name="Picture 11">
            <a:extLst>
              <a:ext uri="{FF2B5EF4-FFF2-40B4-BE49-F238E27FC236}">
                <a16:creationId xmlns:a16="http://schemas.microsoft.com/office/drawing/2014/main" id="{AD3D5793-198E-3F5A-16A6-10AB5FE907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100" y="1734028"/>
            <a:ext cx="3009900" cy="3149564"/>
          </a:xfrm>
          <a:prstGeom prst="rect">
            <a:avLst/>
          </a:prstGeom>
        </p:spPr>
      </p:pic>
      <p:pic>
        <p:nvPicPr>
          <p:cNvPr id="15" name="Picture 14">
            <a:extLst>
              <a:ext uri="{FF2B5EF4-FFF2-40B4-BE49-F238E27FC236}">
                <a16:creationId xmlns:a16="http://schemas.microsoft.com/office/drawing/2014/main" id="{C7D2255B-B9C4-7D78-7A08-8C6F6ACE70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1734028"/>
            <a:ext cx="2590800" cy="314956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0136605-16B2-573E-B3BC-DF0DC146F29C}"/>
              </a:ext>
            </a:extLst>
          </p:cNvPr>
          <p:cNvSpPr txBox="1"/>
          <p:nvPr/>
        </p:nvSpPr>
        <p:spPr>
          <a:xfrm>
            <a:off x="772079" y="4588084"/>
            <a:ext cx="5463246" cy="584775"/>
          </a:xfrm>
          <a:prstGeom prst="rect">
            <a:avLst/>
          </a:prstGeom>
          <a:noFill/>
        </p:spPr>
        <p:txBody>
          <a:bodyPr wrap="square" rtlCol="0">
            <a:spAutoFit/>
          </a:bodyPr>
          <a:lstStyle/>
          <a:p>
            <a:r>
              <a:rPr lang="en-US" sz="3200" dirty="0">
                <a:latin typeface="Arial Black" panose="020B0A04020102020204" pitchFamily="34" charset="0"/>
              </a:rPr>
              <a:t>Git-Hub Link</a:t>
            </a:r>
            <a:r>
              <a:rPr lang="en-US" sz="3200" dirty="0"/>
              <a:t>:</a:t>
            </a:r>
            <a:endParaRPr lang="en-IN" sz="3200" dirty="0"/>
          </a:p>
        </p:txBody>
      </p:sp>
      <p:sp>
        <p:nvSpPr>
          <p:cNvPr id="4" name="Rectangle 2">
            <a:extLst>
              <a:ext uri="{FF2B5EF4-FFF2-40B4-BE49-F238E27FC236}">
                <a16:creationId xmlns:a16="http://schemas.microsoft.com/office/drawing/2014/main" id="{A79B203E-B0DD-A71F-3717-E1B1A7A1B07F}"/>
              </a:ext>
            </a:extLst>
          </p:cNvPr>
          <p:cNvSpPr>
            <a:spLocks noChangeArrowheads="1"/>
          </p:cNvSpPr>
          <p:nvPr/>
        </p:nvSpPr>
        <p:spPr bwMode="auto">
          <a:xfrm>
            <a:off x="755332" y="1215102"/>
            <a:ext cx="86868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Efficient Waste Collection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system ensures timely garbage collection through real-time monitoring, which reduces overflowing bins and keeps public spaces clean.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Cost and Resource Savings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By providing optimized routes and avoiding unnecessary trips, it saves fuel, time, and manpower, making waste collection more efficient and economical.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Support for Smart Cities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project promotes sustainability and hygiene while aligning with the vision of smart cities, improving both environmental and social well-being.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975" y="3999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3546ADF1-7D7A-96D1-EB46-672F39253376}"/>
              </a:ext>
            </a:extLst>
          </p:cNvPr>
          <p:cNvSpPr txBox="1"/>
          <p:nvPr/>
        </p:nvSpPr>
        <p:spPr>
          <a:xfrm>
            <a:off x="739775" y="3017018"/>
            <a:ext cx="9632603" cy="923330"/>
          </a:xfrm>
          <a:prstGeom prst="rect">
            <a:avLst/>
          </a:prstGeom>
          <a:noFill/>
        </p:spPr>
        <p:txBody>
          <a:bodyPr wrap="square" rtlCol="0">
            <a:spAutoFit/>
          </a:bodyPr>
          <a:lstStyle/>
          <a:p>
            <a:r>
              <a:rPr lang="en-IN" sz="5400" dirty="0"/>
              <a:t>Smart-waste-management</a:t>
            </a:r>
            <a:endParaRPr lang="en-IN" sz="5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359877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914400" y="573941"/>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278140F-3220-38E6-80CB-5DBE23994D22}"/>
              </a:ext>
            </a:extLst>
          </p:cNvPr>
          <p:cNvSpPr txBox="1"/>
          <p:nvPr/>
        </p:nvSpPr>
        <p:spPr>
          <a:xfrm>
            <a:off x="834072" y="1487949"/>
            <a:ext cx="8614728" cy="1477328"/>
          </a:xfrm>
          <a:prstGeom prst="rect">
            <a:avLst/>
          </a:prstGeom>
          <a:noFill/>
        </p:spPr>
        <p:txBody>
          <a:bodyPr wrap="square">
            <a:spAutoFit/>
          </a:bodyPr>
          <a:lstStyle/>
          <a:p>
            <a:pPr marL="285750" indent="-285750" algn="just">
              <a:buFont typeface="Arial" panose="020B0604020202020204" pitchFamily="34" charset="0"/>
              <a:buChar char="•"/>
            </a:pPr>
            <a:r>
              <a:rPr lang="en-US" b="1" dirty="0"/>
              <a:t>Inefficient Waste Collection   </a:t>
            </a:r>
          </a:p>
          <a:p>
            <a:pPr algn="just"/>
            <a:br>
              <a:rPr lang="en-US" dirty="0"/>
            </a:br>
            <a:r>
              <a:rPr lang="en-US" dirty="0"/>
              <a:t>                                Traditional methods rely on fixed schedules rather than actual bin usage. This leads to some bins overflowing and others being collected when still half-empty, causing inefficiency.</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29C805C-155F-D471-AA35-E14576D1C055}"/>
              </a:ext>
            </a:extLst>
          </p:cNvPr>
          <p:cNvSpPr txBox="1"/>
          <p:nvPr/>
        </p:nvSpPr>
        <p:spPr>
          <a:xfrm>
            <a:off x="834072" y="2370108"/>
            <a:ext cx="8919528" cy="1754326"/>
          </a:xfrm>
          <a:prstGeom prst="rect">
            <a:avLst/>
          </a:prstGeom>
          <a:noFill/>
        </p:spPr>
        <p:txBody>
          <a:bodyPr wrap="square">
            <a:spAutoFit/>
          </a:bodyPr>
          <a:lstStyle/>
          <a:p>
            <a:pPr marL="285750" indent="-285750" algn="just">
              <a:buFont typeface="Arial" panose="020B0604020202020204" pitchFamily="34" charset="0"/>
              <a:buChar char="•"/>
            </a:pPr>
            <a:endParaRPr lang="en-US" dirty="0">
              <a:latin typeface="Aptos" panose="020B0004020202020204" pitchFamily="34" charset="0"/>
            </a:endParaRPr>
          </a:p>
          <a:p>
            <a:pPr marL="285750" indent="-285750" algn="just">
              <a:buFont typeface="Arial" panose="020B0604020202020204" pitchFamily="34" charset="0"/>
              <a:buChar char="•"/>
            </a:pPr>
            <a:endParaRPr lang="en-US" b="1" dirty="0"/>
          </a:p>
          <a:p>
            <a:pPr marL="285750" indent="-285750" algn="just">
              <a:buFont typeface="Arial" panose="020B0604020202020204" pitchFamily="34" charset="0"/>
              <a:buChar char="•"/>
            </a:pPr>
            <a:r>
              <a:rPr lang="en-US" b="1" dirty="0" err="1"/>
              <a:t>Environmental&amp;Health</a:t>
            </a:r>
            <a:r>
              <a:rPr lang="en-US" b="1" dirty="0"/>
              <a:t> Hazards</a:t>
            </a:r>
          </a:p>
          <a:p>
            <a:pPr algn="just"/>
            <a:br>
              <a:rPr lang="en-US" dirty="0"/>
            </a:br>
            <a:r>
              <a:rPr lang="en-US" dirty="0"/>
              <a:t>                               Overflowing garbage bins create unhygienic conditions, spread diseases, attract pests and stray animals, and contribute to air and land pollution in urban areas.</a:t>
            </a:r>
            <a:r>
              <a:rPr lang="en-US" dirty="0">
                <a:latin typeface="Aptos" panose="020B0004020202020204" pitchFamily="34" charset="0"/>
              </a:rPr>
              <a:t>.</a:t>
            </a:r>
            <a:endParaRPr lang="en-IN" dirty="0">
              <a:latin typeface="Aptos" panose="020B0004020202020204" pitchFamily="34" charset="0"/>
            </a:endParaRPr>
          </a:p>
        </p:txBody>
      </p:sp>
      <p:sp>
        <p:nvSpPr>
          <p:cNvPr id="17" name="TextBox 16">
            <a:extLst>
              <a:ext uri="{FF2B5EF4-FFF2-40B4-BE49-F238E27FC236}">
                <a16:creationId xmlns:a16="http://schemas.microsoft.com/office/drawing/2014/main" id="{BF28FB4B-D48F-F9A2-BC0E-D7CA59C797A1}"/>
              </a:ext>
            </a:extLst>
          </p:cNvPr>
          <p:cNvSpPr txBox="1"/>
          <p:nvPr/>
        </p:nvSpPr>
        <p:spPr>
          <a:xfrm>
            <a:off x="834072" y="3962400"/>
            <a:ext cx="9224328" cy="1477328"/>
          </a:xfrm>
          <a:prstGeom prst="rect">
            <a:avLst/>
          </a:prstGeom>
          <a:noFill/>
        </p:spPr>
        <p:txBody>
          <a:bodyPr wrap="square">
            <a:spAutoFit/>
          </a:bodyPr>
          <a:lstStyle/>
          <a:p>
            <a:pPr marL="285750" indent="-28575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err="1"/>
              <a:t>HighOperational</a:t>
            </a:r>
            <a:r>
              <a:rPr lang="en-US" b="1" dirty="0"/>
              <a:t> Costs</a:t>
            </a:r>
          </a:p>
          <a:p>
            <a:pPr algn="just"/>
            <a:r>
              <a:rPr lang="en-US" b="1" dirty="0"/>
              <a:t> </a:t>
            </a:r>
            <a:br>
              <a:rPr lang="en-US" dirty="0"/>
            </a:br>
            <a:r>
              <a:rPr lang="en-US" dirty="0"/>
              <a:t>                              Unnecessary trips to half-filled bins increase fuel consumption, manpower costs, and traffic congestion. Municipal authorities spend more while achieving less efficiency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20200" y="29718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87453" y="6412440"/>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EE4C3C5B-F92D-14C1-557E-70F4CFB1484F}"/>
              </a:ext>
            </a:extLst>
          </p:cNvPr>
          <p:cNvSpPr txBox="1"/>
          <p:nvPr/>
        </p:nvSpPr>
        <p:spPr>
          <a:xfrm>
            <a:off x="739771" y="1781697"/>
            <a:ext cx="9128126" cy="1477328"/>
          </a:xfrm>
          <a:prstGeom prst="rect">
            <a:avLst/>
          </a:prstGeom>
          <a:noFill/>
        </p:spPr>
        <p:txBody>
          <a:bodyPr wrap="square">
            <a:spAutoFit/>
          </a:bodyPr>
          <a:lstStyle/>
          <a:p>
            <a:pPr marL="285750" indent="-285750" algn="just">
              <a:buFont typeface="Arial" panose="020B0604020202020204" pitchFamily="34" charset="0"/>
              <a:buChar char="•"/>
            </a:pPr>
            <a:r>
              <a:rPr lang="en-US" b="1" dirty="0"/>
              <a:t>IoT-</a:t>
            </a:r>
            <a:r>
              <a:rPr lang="en-US" b="1" dirty="0" err="1"/>
              <a:t>EnabledReal</a:t>
            </a:r>
            <a:r>
              <a:rPr lang="en-US" b="1" dirty="0"/>
              <a:t>-</a:t>
            </a:r>
            <a:r>
              <a:rPr lang="en-US" b="1" dirty="0" err="1"/>
              <a:t>TimeMonitoring</a:t>
            </a:r>
            <a:endParaRPr lang="en-US" b="1" dirty="0"/>
          </a:p>
          <a:p>
            <a:pPr algn="just"/>
            <a:br>
              <a:rPr lang="en-US" dirty="0"/>
            </a:br>
            <a:r>
              <a:rPr lang="en-US" dirty="0"/>
              <a:t>                            The system uses smart bins equipped with ultrasonic sensors to continuously measure the waste level. This data is transmitted to an IoT cloud platform, ensuring accurate and real-time tracking of garbage bins across different locations.</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72FA734-9486-AFF2-915D-EFD1AD636E45}"/>
              </a:ext>
            </a:extLst>
          </p:cNvPr>
          <p:cNvSpPr txBox="1"/>
          <p:nvPr/>
        </p:nvSpPr>
        <p:spPr>
          <a:xfrm>
            <a:off x="739773" y="3153728"/>
            <a:ext cx="8947151" cy="1200329"/>
          </a:xfrm>
          <a:prstGeom prst="rect">
            <a:avLst/>
          </a:prstGeom>
          <a:noFill/>
        </p:spPr>
        <p:txBody>
          <a:bodyPr wrap="square">
            <a:spAutoFit/>
          </a:bodyPr>
          <a:lstStyle/>
          <a:p>
            <a:pPr marL="285750" indent="-285750">
              <a:buFont typeface="Arial" panose="020B0604020202020204" pitchFamily="34" charset="0"/>
              <a:buChar char="•"/>
            </a:pPr>
            <a:r>
              <a:rPr lang="en-US" b="1" dirty="0"/>
              <a:t>Smart Dashboard with Alerts and Route Optimization</a:t>
            </a:r>
            <a:br>
              <a:rPr lang="en-US" dirty="0"/>
            </a:br>
            <a:r>
              <a:rPr lang="en-US" dirty="0"/>
              <a:t>                       A centralized dashboard allows municipal authorities to remotely monitor all bins, receive instant alerts when a bin is nearly full, and generate optimized collection routes. This reduces unnecessary trips, fuel wastage, and manpower inefficiency.</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69A2CD0-14D2-E01D-E4D4-48A39546CDDF}"/>
              </a:ext>
            </a:extLst>
          </p:cNvPr>
          <p:cNvSpPr txBox="1"/>
          <p:nvPr/>
        </p:nvSpPr>
        <p:spPr>
          <a:xfrm>
            <a:off x="739771" y="4354056"/>
            <a:ext cx="8947151" cy="1200329"/>
          </a:xfrm>
          <a:prstGeom prst="rect">
            <a:avLst/>
          </a:prstGeom>
          <a:noFill/>
        </p:spPr>
        <p:txBody>
          <a:bodyPr wrap="square">
            <a:spAutoFit/>
          </a:bodyPr>
          <a:lstStyle/>
          <a:p>
            <a:pPr marL="285750" indent="-285750">
              <a:buFont typeface="Arial" panose="020B0604020202020204" pitchFamily="34" charset="0"/>
              <a:buChar char="•"/>
            </a:pPr>
            <a:r>
              <a:rPr lang="en-US" b="1" dirty="0"/>
              <a:t>Improved Efficiency and Sustainable Waste Management</a:t>
            </a:r>
            <a:br>
              <a:rPr lang="en-US" dirty="0"/>
            </a:br>
            <a:r>
              <a:rPr lang="en-US" dirty="0"/>
              <a:t>By combining IoT technology with data analytics, the system ensures timely collection of waste, cleaner public spaces, and reduced operational costs. It directly supports the vision of sustainable development and smart city initiatives.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4B56E73B-F960-D217-0DD9-CFA25BB130D3}"/>
              </a:ext>
            </a:extLst>
          </p:cNvPr>
          <p:cNvSpPr>
            <a:spLocks noChangeArrowheads="1"/>
          </p:cNvSpPr>
          <p:nvPr/>
        </p:nvSpPr>
        <p:spPr bwMode="auto">
          <a:xfrm rot="10800000" flipV="1">
            <a:off x="943093" y="1676400"/>
            <a:ext cx="8666096" cy="3139321"/>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b="1" dirty="0"/>
              <a:t>Municipal Corporations and Local Authorities</a:t>
            </a:r>
            <a:br>
              <a:rPr lang="en-US" dirty="0"/>
            </a:br>
            <a:r>
              <a:rPr lang="en-US" dirty="0"/>
              <a:t>They are the primary users who can monitor waste bins across the city, receive alerts, and plan optimized garbage collection routes, reducing time and costs.</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b="1" dirty="0"/>
              <a:t>Residential Societies, Apartments, and Institutions</a:t>
            </a:r>
            <a:br>
              <a:rPr lang="en-US" dirty="0"/>
            </a:br>
            <a:r>
              <a:rPr lang="en-US" dirty="0"/>
              <a:t>Housing complexes, schools, colleges, and offices can use the system to maintain cleaner surroundings and manage waste more efficiently on their premises.</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buFontTx/>
              <a:buChar char="•"/>
            </a:pPr>
            <a:r>
              <a:rPr lang="en-US" b="1" dirty="0"/>
              <a:t>Smart City Developers and Government Agencies</a:t>
            </a:r>
            <a:br>
              <a:rPr lang="en-US" dirty="0"/>
            </a:br>
            <a:r>
              <a:rPr lang="en-US" dirty="0"/>
              <a:t>For large-scale urban projects, this system plays a crucial role in promoting sustainability, reducing pollution, and ensuring hygienic public spaces as part of smart city initiatives.</a:t>
            </a:r>
            <a:endPar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534400" y="1600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EDA919A-5E2D-DBF9-3BDE-F438FCC89710}"/>
              </a:ext>
            </a:extLst>
          </p:cNvPr>
          <p:cNvSpPr txBox="1"/>
          <p:nvPr/>
        </p:nvSpPr>
        <p:spPr>
          <a:xfrm>
            <a:off x="558164" y="1752600"/>
            <a:ext cx="9043035" cy="4154984"/>
          </a:xfrm>
          <a:prstGeom prst="rect">
            <a:avLst/>
          </a:prstGeom>
          <a:noFill/>
        </p:spPr>
        <p:txBody>
          <a:bodyPr wrap="square">
            <a:spAutoFit/>
          </a:bodyPr>
          <a:lstStyle/>
          <a:p>
            <a:pPr>
              <a:buFont typeface="Arial" panose="020B0604020202020204" pitchFamily="34" charset="0"/>
              <a:buChar char="•"/>
            </a:pPr>
            <a:r>
              <a:rPr lang="en-IN" sz="2400" b="1" dirty="0"/>
              <a:t>Programming Language:</a:t>
            </a:r>
            <a:endParaRPr lang="en-IN" sz="2400" dirty="0"/>
          </a:p>
          <a:p>
            <a:pPr marL="742950" lvl="1" indent="-285750">
              <a:buFont typeface="Arial" panose="020B0604020202020204" pitchFamily="34" charset="0"/>
              <a:buChar char="•"/>
            </a:pPr>
            <a:r>
              <a:rPr lang="en-IN" sz="2400" dirty="0"/>
              <a:t>HTML, CSS, JavaScript</a:t>
            </a:r>
          </a:p>
          <a:p>
            <a:pPr>
              <a:buFont typeface="Arial" panose="020B0604020202020204" pitchFamily="34" charset="0"/>
              <a:buChar char="•"/>
            </a:pPr>
            <a:r>
              <a:rPr lang="en-IN" sz="2400" b="1" dirty="0"/>
              <a:t>Database Management System (DBMS):</a:t>
            </a:r>
            <a:endParaRPr lang="en-IN" sz="2400" dirty="0"/>
          </a:p>
          <a:p>
            <a:pPr marL="742950" lvl="1" indent="-285750">
              <a:buFont typeface="Arial" panose="020B0604020202020204" pitchFamily="34" charset="0"/>
              <a:buChar char="•"/>
            </a:pPr>
            <a:r>
              <a:rPr lang="en-IN" sz="2400" dirty="0"/>
              <a:t>Firebase / MySQL </a:t>
            </a:r>
            <a:r>
              <a:rPr lang="en-IN" sz="2400" i="1" dirty="0"/>
              <a:t>(optional – only if storing form data or user inputs)</a:t>
            </a:r>
            <a:endParaRPr lang="en-IN" sz="2400" dirty="0"/>
          </a:p>
          <a:p>
            <a:pPr>
              <a:buFont typeface="Arial" panose="020B0604020202020204" pitchFamily="34" charset="0"/>
              <a:buChar char="•"/>
            </a:pPr>
            <a:r>
              <a:rPr lang="en-IN" sz="2400" b="1" dirty="0"/>
              <a:t>Version Control:</a:t>
            </a:r>
            <a:endParaRPr lang="en-IN" sz="2400" dirty="0"/>
          </a:p>
          <a:p>
            <a:pPr marL="742950" lvl="1" indent="-285750">
              <a:buFont typeface="Arial" panose="020B0604020202020204" pitchFamily="34" charset="0"/>
              <a:buChar char="•"/>
            </a:pPr>
            <a:r>
              <a:rPr lang="en-IN" sz="2400" dirty="0"/>
              <a:t>Git, GitHub</a:t>
            </a:r>
          </a:p>
          <a:p>
            <a:pPr>
              <a:buFont typeface="Arial" panose="020B0604020202020204" pitchFamily="34" charset="0"/>
              <a:buChar char="•"/>
            </a:pPr>
            <a:r>
              <a:rPr lang="en-IN" sz="2400" b="1" dirty="0"/>
              <a:t>Development Environment:</a:t>
            </a:r>
            <a:endParaRPr lang="en-IN" sz="2400" dirty="0"/>
          </a:p>
          <a:p>
            <a:pPr marL="742950" lvl="1" indent="-285750">
              <a:buFont typeface="Arial" panose="020B0604020202020204" pitchFamily="34" charset="0"/>
              <a:buChar char="•"/>
            </a:pPr>
            <a:r>
              <a:rPr lang="en-IN" sz="2400" dirty="0"/>
              <a:t>VS Code (Visual Studio Code)</a:t>
            </a:r>
          </a:p>
          <a:p>
            <a:pPr>
              <a:buFont typeface="Arial" panose="020B0604020202020204" pitchFamily="34" charset="0"/>
              <a:buChar char="•"/>
            </a:pPr>
            <a:r>
              <a:rPr lang="en-IN" sz="2400" b="1" dirty="0"/>
              <a:t>Deployment Platform:</a:t>
            </a:r>
            <a:endParaRPr lang="en-IN" sz="2400" dirty="0"/>
          </a:p>
          <a:p>
            <a:pPr marL="742950" lvl="1" indent="-285750">
              <a:buFont typeface="Arial" panose="020B0604020202020204" pitchFamily="34" charset="0"/>
              <a:buChar char="•"/>
            </a:pPr>
            <a:r>
              <a:rPr lang="en-IN" sz="2400" dirty="0"/>
              <a:t>GitHub Pages / Netlify / </a:t>
            </a:r>
            <a:r>
              <a:rPr lang="en-IN" sz="2400" dirty="0" err="1"/>
              <a:t>Vercel</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2AB6B905-3C05-E221-322C-60F3680CF23B}"/>
              </a:ext>
            </a:extLst>
          </p:cNvPr>
          <p:cNvSpPr txBox="1"/>
          <p:nvPr/>
        </p:nvSpPr>
        <p:spPr>
          <a:xfrm>
            <a:off x="152400" y="2518856"/>
            <a:ext cx="9013826" cy="646331"/>
          </a:xfrm>
          <a:prstGeom prst="rect">
            <a:avLst/>
          </a:prstGeom>
          <a:noFill/>
        </p:spPr>
        <p:txBody>
          <a:bodyPr wrap="square">
            <a:spAutoFit/>
          </a:bodyPr>
          <a:lstStyle/>
          <a:p>
            <a:pPr>
              <a:buFont typeface="+mj-lt"/>
              <a:buAutoNum type="arabicPeriod"/>
            </a:pPr>
            <a:endParaRPr lang="en-US" b="1" dirty="0"/>
          </a:p>
          <a:p>
            <a:pPr>
              <a:buFont typeface="+mj-lt"/>
              <a:buAutoNum type="arabicPeriod"/>
            </a:pPr>
            <a:endParaRPr lang="en-US" b="1"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ABA7B4D-D5A8-E14E-323C-CBCBE8794D2C}"/>
              </a:ext>
            </a:extLst>
          </p:cNvPr>
          <p:cNvSpPr>
            <a:spLocks noChangeArrowheads="1"/>
          </p:cNvSpPr>
          <p:nvPr/>
        </p:nvSpPr>
        <p:spPr bwMode="auto">
          <a:xfrm>
            <a:off x="609600" y="1447800"/>
            <a:ext cx="1029652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Clean and User-Friendly Interface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portfolio/dashboard is designed with a simple and intuitive layout that allows users to easily monitor bin levels. Graphs, charts, and color indicators (green, yellow, red) help in quickly identifying the status of waste bins.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Organized and Structured Presentation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design includes separate sections for real-time monitoring, alerts, route planning, and data analytics. Each section is neatly arranged to avoid clutter and make the information easy to understand at a glance.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Responsive and Scalable Layout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system is designed to work across multiple platforms including desktops, tablets, and mobile devices. The layout 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flexible and can be scaled to monitor a few bins for small communities or thousands of bins for smart city projects.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7482271A-3FB9-5B86-FFCB-D8C7E2C4A535}"/>
              </a:ext>
            </a:extLst>
          </p:cNvPr>
          <p:cNvSpPr txBox="1"/>
          <p:nvPr/>
        </p:nvSpPr>
        <p:spPr>
          <a:xfrm>
            <a:off x="755332" y="1143634"/>
            <a:ext cx="8393691" cy="4401205"/>
          </a:xfrm>
          <a:prstGeom prst="rect">
            <a:avLst/>
          </a:prstGeom>
          <a:noFill/>
        </p:spPr>
        <p:txBody>
          <a:bodyPr wrap="square">
            <a:spAutoFit/>
          </a:bodyPr>
          <a:lstStyle/>
          <a:p>
            <a:r>
              <a:rPr lang="en-US" sz="2000" b="1" dirty="0"/>
              <a:t>Real-Time Waste Level Monitoring</a:t>
            </a:r>
            <a:br>
              <a:rPr lang="en-US" sz="2000" dirty="0"/>
            </a:br>
            <a:r>
              <a:rPr lang="en-US" sz="2000" dirty="0"/>
              <a:t>Each smart bin is equipped with sensors that continuously measure the waste level and send data to the IoT cloud. This feature ensures that authorities always have up-to-date information on the status of every bin.</a:t>
            </a:r>
          </a:p>
          <a:p>
            <a:r>
              <a:rPr lang="en-US" sz="2000" b="1" dirty="0"/>
              <a:t>Alerts and Optimized Route Planning</a:t>
            </a:r>
            <a:br>
              <a:rPr lang="en-US" sz="2000" dirty="0"/>
            </a:br>
            <a:r>
              <a:rPr lang="en-US" sz="2000" dirty="0"/>
              <a:t>The system automatically generates alerts when a bin is nearly full. At the same time, it provides optimized collection routes for garbage trucks, saving fuel, manpower, and time by avoiding unnecessary trips to half-empty bins.</a:t>
            </a:r>
          </a:p>
          <a:p>
            <a:r>
              <a:rPr lang="en-US" sz="2000" b="1" dirty="0"/>
              <a:t>Data Analytics and Reporting</a:t>
            </a:r>
            <a:br>
              <a:rPr lang="en-US" sz="2000" dirty="0"/>
            </a:br>
            <a:r>
              <a:rPr lang="en-US" sz="2000" dirty="0"/>
              <a:t>The dashboard not only shows real-time data but also provides insights through analytics and reports. These reports help authorities track waste generation patterns, forecast future needs, and make better decisions for sustainable waste management.</a:t>
            </a:r>
          </a:p>
          <a:p>
            <a:pPr>
              <a:buFont typeface="+mj-lt"/>
              <a:buAutoNum type="arabicPeriod"/>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531</TotalTime>
  <Words>856</Words>
  <Application>Microsoft Office PowerPoint</Application>
  <PresentationFormat>Widescreen</PresentationFormat>
  <Paragraphs>76</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vt:lpstr>
      <vt:lpstr>Arial</vt:lpstr>
      <vt:lpstr>Arial Black</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karthi keyan</cp:lastModifiedBy>
  <cp:revision>25</cp:revision>
  <dcterms:created xsi:type="dcterms:W3CDTF">2024-03-29T15:07:22Z</dcterms:created>
  <dcterms:modified xsi:type="dcterms:W3CDTF">2025-09-02T03:51:05Z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