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750" y="47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smtClean="0"/>
              <a:t>L SAI VARSHA</a:t>
            </a:r>
            <a:endParaRPr spc="15" dirty="0"/>
          </a:p>
        </p:txBody>
      </p:sp>
      <p:sp>
        <p:nvSpPr>
          <p:cNvPr id="8" name="object 8"/>
          <p:cNvSpPr txBox="1"/>
          <p:nvPr/>
        </p:nvSpPr>
        <p:spPr>
          <a:xfrm>
            <a:off x="6400800" y="2895600"/>
            <a:ext cx="655320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smtClean="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AutoShape 2" descr="100,000 Teacher and student Vector Images | Depositphotos"/>
          <p:cNvSpPr>
            <a:spLocks noChangeAspect="1" noChangeArrowheads="1"/>
          </p:cNvSpPr>
          <p:nvPr/>
        </p:nvSpPr>
        <p:spPr bwMode="auto">
          <a:xfrm>
            <a:off x="2233930" y="2934277"/>
            <a:ext cx="4547870" cy="454788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806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p:cNvSpPr txBox="1"/>
          <p:nvPr/>
        </p:nvSpPr>
        <p:spPr>
          <a:xfrm>
            <a:off x="702309" y="1463992"/>
            <a:ext cx="9915525" cy="4431983"/>
          </a:xfrm>
          <a:prstGeom prst="rect">
            <a:avLst/>
          </a:prstGeom>
          <a:noFill/>
        </p:spPr>
        <p:txBody>
          <a:bodyPr wrap="square" rtlCol="0">
            <a:spAutoFit/>
          </a:bodyPr>
          <a:lstStyle/>
          <a:p>
            <a:r>
              <a:rPr lang="en-US" sz="2400" dirty="0"/>
              <a:t>The machine learning model achieved an accuracy of 85% in predicting student performance in mathematics based on the input features including gender, ethnicity, parental level of education, lunch type, and test preparation course.</a:t>
            </a:r>
          </a:p>
          <a:p>
            <a:r>
              <a:rPr lang="en-US" sz="2400" b="1" dirty="0"/>
              <a:t>Key Findings</a:t>
            </a:r>
            <a:r>
              <a:rPr lang="en-US" sz="2400" dirty="0"/>
              <a:t>:</a:t>
            </a:r>
          </a:p>
          <a:p>
            <a:pPr marL="342900" indent="-342900">
              <a:buFont typeface="Arial" panose="020B0604020202020204" pitchFamily="34" charset="0"/>
              <a:buChar char="•"/>
            </a:pPr>
            <a:r>
              <a:rPr lang="en-US" sz="2400" dirty="0"/>
              <a:t>Parental level of education significantly influences student performance, with higher parental education correlating positively with higher scores.</a:t>
            </a:r>
          </a:p>
          <a:p>
            <a:pPr marL="342900" indent="-342900">
              <a:buFont typeface="Arial" panose="020B0604020202020204" pitchFamily="34" charset="0"/>
              <a:buChar char="•"/>
            </a:pPr>
            <a:r>
              <a:rPr lang="en-US" sz="2400" dirty="0"/>
              <a:t>Students who completed a test preparation course tended to perform better than those who did not.</a:t>
            </a:r>
          </a:p>
          <a:p>
            <a:pPr marL="342900" indent="-342900">
              <a:buFont typeface="Arial" panose="020B0604020202020204" pitchFamily="34" charset="0"/>
              <a:buChar char="•"/>
            </a:pPr>
            <a:r>
              <a:rPr lang="en-US" sz="2400" dirty="0" smtClean="0"/>
              <a:t>Gender </a:t>
            </a:r>
            <a:r>
              <a:rPr lang="en-US" sz="2400" dirty="0"/>
              <a:t>and ethnicity showed varying degrees of impact on student performance, with some groups performing better than others.</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90651" y="2602745"/>
            <a:ext cx="9070975" cy="2024913"/>
          </a:xfrm>
          <a:prstGeom prst="rect">
            <a:avLst/>
          </a:prstGeom>
        </p:spPr>
        <p:txBody>
          <a:bodyPr vert="horz" wrap="square" lIns="0" tIns="16510" rIns="0" bIns="0" rtlCol="0">
            <a:spAutoFit/>
          </a:bodyPr>
          <a:lstStyle/>
          <a:p>
            <a:pPr marL="12700">
              <a:spcBef>
                <a:spcPts val="130"/>
              </a:spcBef>
            </a:pPr>
            <a:r>
              <a:rPr lang="en-IN" sz="4400" dirty="0" smtClean="0"/>
              <a:t>Predicting Student Performance-Using Decision Tree</a:t>
            </a:r>
            <a:r>
              <a:rPr lang="en-IN" sz="4400" dirty="0"/>
              <a:t/>
            </a:r>
            <a:br>
              <a:rPr lang="en-IN" sz="4400"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890651" y="820078"/>
            <a:ext cx="4495800" cy="769441"/>
          </a:xfrm>
          <a:prstGeom prst="rect">
            <a:avLst/>
          </a:prstGeom>
          <a:noFill/>
        </p:spPr>
        <p:txBody>
          <a:bodyPr wrap="square" rtlCol="0">
            <a:spAutoFit/>
          </a:bodyPr>
          <a:lstStyle/>
          <a:p>
            <a:r>
              <a:rPr lang="en-US" sz="4400" b="1" dirty="0" smtClean="0">
                <a:latin typeface="Trebuchet MS" panose="020B0603020202020204" pitchFamily="34" charset="0"/>
              </a:rPr>
              <a:t>Project</a:t>
            </a:r>
            <a:r>
              <a:rPr lang="en-US" sz="4400" b="1" dirty="0" smtClean="0"/>
              <a:t> </a:t>
            </a:r>
            <a:r>
              <a:rPr lang="en-US" sz="4400" b="1" dirty="0" smtClean="0">
                <a:latin typeface="Trebuchet MS" panose="020B0603020202020204" pitchFamily="34" charset="0"/>
              </a:rPr>
              <a:t>Title</a:t>
            </a:r>
            <a:r>
              <a:rPr lang="en-US" sz="4400" b="1" dirty="0" smtClean="0"/>
              <a:t> </a:t>
            </a:r>
            <a:endParaRPr lang="en-IN" sz="4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825"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914400" y="1524000"/>
            <a:ext cx="9072308"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Develop a predictive model utilizing </a:t>
            </a:r>
            <a:r>
              <a:rPr lang="en-US" sz="2800" dirty="0" err="1"/>
              <a:t>DecisionTree</a:t>
            </a:r>
            <a:r>
              <a:rPr lang="en-US" sz="2800" dirty="0"/>
              <a:t> algorithm to forecast student academic performance</a:t>
            </a:r>
            <a:r>
              <a:rPr lang="en-US" sz="2800" dirty="0" smtClean="0"/>
              <a:t>.</a:t>
            </a:r>
          </a:p>
          <a:p>
            <a:endParaRPr lang="en-US" sz="2800" dirty="0" smtClean="0"/>
          </a:p>
          <a:p>
            <a:pPr marL="457200" indent="-457200">
              <a:buFont typeface="Arial" panose="020B0604020202020204" pitchFamily="34" charset="0"/>
              <a:buChar char="•"/>
            </a:pPr>
            <a:r>
              <a:rPr lang="en-US" sz="2800" dirty="0"/>
              <a:t>Evaluate the effectiveness of the </a:t>
            </a:r>
            <a:r>
              <a:rPr lang="en-US" sz="2800" dirty="0" err="1"/>
              <a:t>DecisionTree</a:t>
            </a:r>
            <a:r>
              <a:rPr lang="en-US" sz="2800" dirty="0"/>
              <a:t> model in predicting student outcomes compared to traditional methods</a:t>
            </a:r>
            <a:r>
              <a:rPr lang="en-US" sz="2800" dirty="0" smtClean="0"/>
              <a:t>.</a:t>
            </a:r>
          </a:p>
          <a:p>
            <a:pPr marL="457200" indent="-457200">
              <a:buFont typeface="Arial" panose="020B0604020202020204" pitchFamily="34" charset="0"/>
              <a:buChar char="•"/>
            </a:pPr>
            <a:r>
              <a:rPr lang="en-US" sz="2800" dirty="0" smtClean="0"/>
              <a:t/>
            </a:r>
            <a:br>
              <a:rPr lang="en-US" sz="2800" dirty="0" smtClean="0"/>
            </a:br>
            <a:r>
              <a:rPr lang="en-US" sz="2800" dirty="0"/>
              <a:t>Investigate the impact of various features such as attendance, </a:t>
            </a:r>
            <a:r>
              <a:rPr lang="en-US" sz="2800" dirty="0" smtClean="0"/>
              <a:t>reading score , </a:t>
            </a:r>
            <a:r>
              <a:rPr lang="en-US" sz="2800" dirty="0"/>
              <a:t>and </a:t>
            </a:r>
            <a:r>
              <a:rPr lang="en-US" sz="2800" dirty="0" smtClean="0"/>
              <a:t>writing score </a:t>
            </a:r>
            <a:r>
              <a:rPr lang="en-US" sz="2800" dirty="0"/>
              <a:t>on academic performance prediction.</a:t>
            </a:r>
            <a:r>
              <a:rPr lang="en-US" sz="2800" dirty="0" smtClean="0"/>
              <a:t/>
            </a:r>
            <a:br>
              <a:rPr lang="en-US" sz="2800" dirty="0" smtClean="0"/>
            </a:br>
            <a:endParaRPr lang="en-IN"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40755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144000" y="2369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834072" y="1600200"/>
            <a:ext cx="9519603" cy="2554545"/>
          </a:xfrm>
          <a:prstGeom prst="rect">
            <a:avLst/>
          </a:prstGeom>
          <a:noFill/>
        </p:spPr>
        <p:txBody>
          <a:bodyPr wrap="square" rtlCol="0">
            <a:spAutoFit/>
          </a:bodyPr>
          <a:lstStyle/>
          <a:p>
            <a:r>
              <a:rPr lang="en-US" sz="3200" dirty="0"/>
              <a:t>The project aims to develop a </a:t>
            </a:r>
            <a:r>
              <a:rPr lang="en-US" sz="3200" dirty="0" err="1"/>
              <a:t>DecisionTree</a:t>
            </a:r>
            <a:r>
              <a:rPr lang="en-US" sz="3200" dirty="0"/>
              <a:t>-based predictive model to anticipate student academic performance, leveraging historical data and demographic factors, thereby facilitating early intervention and support for at-risk students.</a:t>
            </a:r>
            <a:endParaRPr lang="en-IN"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771183" y="4061282"/>
            <a:ext cx="2314575" cy="28384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039225" y="2190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813140" y="6640303"/>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27" name="Rectangle 13"/>
          <p:cNvSpPr>
            <a:spLocks noChangeArrowheads="1"/>
          </p:cNvSpPr>
          <p:nvPr/>
        </p:nvSpPr>
        <p:spPr bwMode="auto">
          <a:xfrm>
            <a:off x="898880" y="1059180"/>
            <a:ext cx="8593456" cy="558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lvl="0" eaLnBrk="0" fontAlgn="base" hangingPunct="0">
              <a:spcBef>
                <a:spcPct val="0"/>
              </a:spcBef>
              <a:spcAft>
                <a:spcPct val="0"/>
              </a:spcAft>
            </a:pPr>
            <a:r>
              <a:rPr lang="en-US" sz="2400" b="1" dirty="0"/>
              <a:t>Objective: </a:t>
            </a:r>
            <a:r>
              <a:rPr lang="en-US" sz="2400" dirty="0"/>
              <a:t>Develop a machine learning model to predict student performance in mathematics based on factors like gender, ethnicity, parental education, lunch type, and test preparation course.</a:t>
            </a:r>
            <a:r>
              <a:rPr kumimoji="0" lang="en-US" sz="2400" b="0" i="0" u="none" strike="noStrike" cap="none" normalizeH="0" baseline="0" dirty="0" smtClean="0">
                <a:ln>
                  <a:noFill/>
                </a:ln>
                <a:solidFill>
                  <a:schemeClr val="tx1"/>
                </a:solidFill>
                <a:effectLst/>
              </a:rPr>
              <a:t>	</a:t>
            </a:r>
            <a:r>
              <a:rPr kumimoji="0" lang="en-US" sz="2000" b="0" i="0" u="none" strike="noStrike" cap="none" normalizeH="0" baseline="0" dirty="0" smtClean="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rPr>
              <a:t>Dataset</a:t>
            </a:r>
            <a:r>
              <a:rPr kumimoji="0" lang="en-US" sz="2400" b="0" i="0" u="none" strike="noStrike" cap="none" normalizeH="0" baseline="0" dirty="0" smtClean="0">
                <a:ln>
                  <a:noFill/>
                </a:ln>
                <a:solidFill>
                  <a:schemeClr val="tx1"/>
                </a:solidFill>
                <a:effectLst/>
              </a:rPr>
              <a:t>: Utilize the </a:t>
            </a:r>
            <a:r>
              <a:rPr kumimoji="0" lang="en-US" sz="2400" b="0" i="0" u="none" strike="noStrike" cap="none" normalizeH="0" baseline="0" dirty="0" err="1" smtClean="0">
                <a:ln>
                  <a:noFill/>
                </a:ln>
                <a:solidFill>
                  <a:schemeClr val="tx1"/>
                </a:solidFill>
                <a:effectLst/>
              </a:rPr>
              <a:t>Kaggle</a:t>
            </a:r>
            <a:r>
              <a:rPr kumimoji="0" lang="en-US" sz="2400" b="0" i="0" u="none" strike="noStrike" cap="none" normalizeH="0" baseline="0" dirty="0" smtClean="0">
                <a:ln>
                  <a:noFill/>
                </a:ln>
                <a:solidFill>
                  <a:schemeClr val="tx1"/>
                </a:solidFill>
                <a:effectLst/>
              </a:rPr>
              <a:t> dataset "Students Performance in Exams" containing student demographics and corresponding math scores.</a:t>
            </a:r>
          </a:p>
          <a:p>
            <a:pPr marL="0" marR="0" lvl="0" indent="0" defTabSz="914400" rtl="0" eaLnBrk="0" fontAlgn="base" latinLnBrk="0" hangingPunct="0">
              <a:lnSpc>
                <a:spcPct val="100000"/>
              </a:lnSpc>
              <a:spcBef>
                <a:spcPct val="0"/>
              </a:spcBef>
              <a:spcAft>
                <a:spcPct val="0"/>
              </a:spcAft>
              <a:buClrTx/>
              <a:buSzTx/>
              <a:tabLst/>
            </a:pPr>
            <a:endParaRPr kumimoji="0" lang="en-US" sz="24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rPr>
              <a:t>Model Training</a:t>
            </a:r>
            <a:r>
              <a:rPr kumimoji="0" lang="en-US" sz="2400" b="0" i="0" u="none" strike="noStrike" cap="none" normalizeH="0" baseline="0" dirty="0" smtClean="0">
                <a:ln>
                  <a:noFill/>
                </a:ln>
                <a:solidFill>
                  <a:schemeClr val="tx1"/>
                </a:solidFill>
                <a:effectLst/>
              </a:rPr>
              <a:t>: Train a supervised learning algorithm, potentially a decision tree or random forest, to predict math scores based on input features.</a:t>
            </a:r>
          </a:p>
          <a:p>
            <a:pPr marL="0" marR="0" lvl="0" indent="0" defTabSz="914400" rtl="0" eaLnBrk="0" fontAlgn="base" latinLnBrk="0" hangingPunct="0">
              <a:lnSpc>
                <a:spcPct val="100000"/>
              </a:lnSpc>
              <a:spcBef>
                <a:spcPct val="0"/>
              </a:spcBef>
              <a:spcAft>
                <a:spcPct val="0"/>
              </a:spcAft>
              <a:buClrTx/>
              <a:buSzTx/>
              <a:tabLst/>
            </a:pPr>
            <a:endParaRPr kumimoji="0" lang="en-US" sz="24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rPr>
              <a:t>Results</a:t>
            </a:r>
            <a:r>
              <a:rPr kumimoji="0" lang="en-US" sz="2400" b="0" i="0" u="none" strike="noStrike" cap="none" normalizeH="0" baseline="0" dirty="0" smtClean="0">
                <a:ln>
                  <a:noFill/>
                </a:ln>
                <a:solidFill>
                  <a:schemeClr val="tx1"/>
                </a:solidFill>
                <a:effectLst/>
              </a:rPr>
              <a:t>: Achieve an accuracy of 85% in predicting student performance, highlighting the significant influence of factors like parental education and test preparation on math scores.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4"/>
          <p:cNvSpPr>
            <a:spLocks noChangeArrowheads="1"/>
          </p:cNvSpPr>
          <p:nvPr/>
        </p:nvSpPr>
        <p:spPr bwMode="auto">
          <a:xfrm>
            <a:off x="0" y="0"/>
            <a:ext cx="6159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915400" y="316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8038" y="21433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Rectangle 3"/>
          <p:cNvSpPr>
            <a:spLocks noChangeArrowheads="1"/>
          </p:cNvSpPr>
          <p:nvPr/>
        </p:nvSpPr>
        <p:spPr bwMode="auto">
          <a:xfrm>
            <a:off x="914400" y="1261057"/>
            <a:ext cx="9233668" cy="453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lvl="0" eaLnBrk="0" fontAlgn="base" hangingPunct="0">
              <a:spcBef>
                <a:spcPct val="0"/>
              </a:spcBef>
              <a:spcAft>
                <a:spcPct val="0"/>
              </a:spcAft>
            </a:pPr>
            <a:r>
              <a:rPr lang="en-US" sz="2400" b="1" dirty="0"/>
              <a:t>Educators: </a:t>
            </a:r>
            <a:r>
              <a:rPr lang="en-US" sz="2400" dirty="0"/>
              <a:t>Teachers and school administrators can utilize the predictive tool to identify students at risk of academic underperformance and tailor interventions accordingly</a:t>
            </a:r>
            <a:r>
              <a:rPr lang="en-US" sz="2400" dirty="0" smtClean="0"/>
              <a:t>.</a:t>
            </a:r>
          </a:p>
          <a:p>
            <a:pPr lvl="0" eaLnBrk="0" fontAlgn="base" hangingPunct="0">
              <a:spcBef>
                <a:spcPct val="0"/>
              </a:spcBef>
              <a:spcAft>
                <a:spcPct val="0"/>
              </a:spcAft>
            </a:pPr>
            <a:endParaRPr kumimoji="0" lang="en-US" sz="2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rPr>
              <a:t>Parents/Guardians: </a:t>
            </a:r>
            <a:r>
              <a:rPr kumimoji="0" lang="en-US" sz="2400" b="0" i="0" u="none" strike="noStrike" cap="none" normalizeH="0" baseline="0" dirty="0" smtClean="0">
                <a:ln>
                  <a:noFill/>
                </a:ln>
                <a:solidFill>
                  <a:schemeClr val="tx1"/>
                </a:solidFill>
                <a:effectLst/>
              </a:rPr>
              <a:t>Parents can leverage the insights provided by the tool to understand the factors influencing their child's academic performance and support their educational journey effectively.</a:t>
            </a:r>
          </a:p>
          <a:p>
            <a:pPr marL="0" marR="0" lvl="0" indent="0" algn="l" defTabSz="914400" rtl="0" eaLnBrk="0" fontAlgn="base" latinLnBrk="0" hangingPunct="0">
              <a:lnSpc>
                <a:spcPct val="100000"/>
              </a:lnSpc>
              <a:spcBef>
                <a:spcPct val="0"/>
              </a:spcBef>
              <a:spcAft>
                <a:spcPct val="0"/>
              </a:spcAft>
              <a:buClrTx/>
              <a:buSzTx/>
              <a:tabLst/>
            </a:pPr>
            <a:endParaRPr kumimoji="0" lang="en-US" sz="2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rPr>
              <a:t>Policymakers: </a:t>
            </a:r>
            <a:r>
              <a:rPr kumimoji="0" lang="en-US" sz="2400" b="0" i="0" u="none" strike="noStrike" cap="none" normalizeH="0" baseline="0" dirty="0" smtClean="0">
                <a:ln>
                  <a:noFill/>
                </a:ln>
                <a:solidFill>
                  <a:schemeClr val="tx1"/>
                </a:solidFill>
                <a:effectLst/>
              </a:rPr>
              <a:t>Educational policymakers can use the predictive model's findings to inform decision-making processes aimed at improving overall student outcomes and resource allocation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4"/>
          <p:cNvSpPr>
            <a:spLocks noChangeArrowheads="1"/>
          </p:cNvSpPr>
          <p:nvPr/>
        </p:nvSpPr>
        <p:spPr bwMode="auto">
          <a:xfrm>
            <a:off x="0" y="0"/>
            <a:ext cx="60610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515218" y="4995862"/>
            <a:ext cx="1676400" cy="18002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25370"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408256"/>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702261" y="1295400"/>
            <a:ext cx="9391650" cy="5047536"/>
          </a:xfrm>
          <a:prstGeom prst="rect">
            <a:avLst/>
          </a:prstGeom>
          <a:noFill/>
        </p:spPr>
        <p:txBody>
          <a:bodyPr wrap="square" rtlCol="0">
            <a:spAutoFit/>
          </a:bodyPr>
          <a:lstStyle/>
          <a:p>
            <a:r>
              <a:rPr lang="en-US" sz="2000" dirty="0">
                <a:cs typeface="Arial" panose="020B0604020202020204" pitchFamily="34" charset="0"/>
              </a:rPr>
              <a:t>Our solution utilizes machine learning techniques, specifically </a:t>
            </a:r>
            <a:r>
              <a:rPr lang="en-US" sz="2000" dirty="0" err="1">
                <a:cs typeface="Arial" panose="020B0604020202020204" pitchFamily="34" charset="0"/>
              </a:rPr>
              <a:t>DecisionTree</a:t>
            </a:r>
            <a:r>
              <a:rPr lang="en-US" sz="2000" dirty="0">
                <a:cs typeface="Arial" panose="020B0604020202020204" pitchFamily="34" charset="0"/>
              </a:rPr>
              <a:t> algorithms, to predict student performance in mathematics based on a comprehensive set of demographic and environmental </a:t>
            </a:r>
            <a:r>
              <a:rPr lang="en-US" sz="2000" dirty="0" smtClean="0">
                <a:cs typeface="Arial" panose="020B0604020202020204" pitchFamily="34" charset="0"/>
              </a:rPr>
              <a:t>factors</a:t>
            </a:r>
            <a:br>
              <a:rPr lang="en-US" sz="2000" dirty="0" smtClean="0">
                <a:cs typeface="Arial" panose="020B0604020202020204" pitchFamily="34" charset="0"/>
              </a:rPr>
            </a:br>
            <a:r>
              <a:rPr lang="en-US" sz="2000" b="1" dirty="0">
                <a:cs typeface="Arial" panose="020B0604020202020204" pitchFamily="34" charset="0"/>
              </a:rPr>
              <a:t>Value Proposition:</a:t>
            </a:r>
          </a:p>
          <a:p>
            <a:r>
              <a:rPr lang="en-US" sz="2000" b="1" dirty="0"/>
              <a:t>Accurate Predictions</a:t>
            </a:r>
            <a:r>
              <a:rPr lang="en-US" sz="2000" dirty="0"/>
              <a:t>: Our machine learning model achieves an accuracy of 85% in predicting student performance, providing educators and administrators with reliable insights into students' academic outcomes.</a:t>
            </a:r>
          </a:p>
          <a:p>
            <a:r>
              <a:rPr lang="en-US" sz="2000" b="1" dirty="0"/>
              <a:t>Early Intervention</a:t>
            </a:r>
            <a:r>
              <a:rPr lang="en-US" sz="2000" dirty="0"/>
              <a:t>: By identifying students who may be at risk of underperforming, our solution enables early intervention strategies to be implemented, such as targeted tutoring, counseling, or additional support programs, thereby improving overall student success rates.</a:t>
            </a:r>
          </a:p>
          <a:p>
            <a:r>
              <a:rPr lang="en-US" sz="2000" b="1" dirty="0"/>
              <a:t>Resource Optimization</a:t>
            </a:r>
            <a:r>
              <a:rPr lang="en-US" sz="2000" dirty="0"/>
              <a:t>: School administrators can optimize resource allocation by directing support services and resources to where they are most needed, based on the predictions generated by our model. This ensures efficient use of time and resources within educational institutions.</a:t>
            </a:r>
          </a:p>
          <a:p>
            <a:endParaRPr lang="en-IN"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2678" y="199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363200" y="4768995"/>
            <a:ext cx="1609725" cy="1800227"/>
          </a:xfrm>
          <a:prstGeom prst="rect">
            <a:avLst/>
          </a:prstGeom>
        </p:spPr>
      </p:pic>
      <p:sp>
        <p:nvSpPr>
          <p:cNvPr id="7" name="object 7"/>
          <p:cNvSpPr txBox="1">
            <a:spLocks noGrp="1"/>
          </p:cNvSpPr>
          <p:nvPr>
            <p:ph type="title"/>
          </p:nvPr>
        </p:nvSpPr>
        <p:spPr>
          <a:xfrm>
            <a:off x="457200" y="3048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857324" y="1676400"/>
            <a:ext cx="8953426" cy="4062651"/>
          </a:xfrm>
          <a:prstGeom prst="rect">
            <a:avLst/>
          </a:prstGeom>
          <a:noFill/>
        </p:spPr>
        <p:txBody>
          <a:bodyPr wrap="square" rtlCol="0">
            <a:spAutoFit/>
          </a:bodyPr>
          <a:lstStyle/>
          <a:p>
            <a:pPr marL="342900" indent="-342900">
              <a:buFont typeface="Arial" panose="020B0604020202020204" pitchFamily="34" charset="0"/>
              <a:buChar char="•"/>
            </a:pPr>
            <a:r>
              <a:rPr lang="en-US" sz="2400" dirty="0"/>
              <a:t>Achieved an impressive 85% accuracy rate in predicting student performance in mathematics, showcasing the robustness of our machine learning model</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Our solution offers valuable insights into the influential factors affecting student scores, including parental education, test preparation courses, and lunch types</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Developed a user-friendly interface facilitating seamless input of student information and instant prediction of math scores</a:t>
            </a:r>
            <a:r>
              <a:rPr lang="en-US" dirty="0"/>
              <a:t>.</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3" name="TextBox 12"/>
          <p:cNvSpPr txBox="1"/>
          <p:nvPr/>
        </p:nvSpPr>
        <p:spPr>
          <a:xfrm>
            <a:off x="720725" y="1125129"/>
            <a:ext cx="9471025" cy="5539978"/>
          </a:xfrm>
          <a:prstGeom prst="rect">
            <a:avLst/>
          </a:prstGeom>
          <a:noFill/>
        </p:spPr>
        <p:txBody>
          <a:bodyPr wrap="square" rtlCol="0">
            <a:spAutoFit/>
          </a:bodyPr>
          <a:lstStyle/>
          <a:p>
            <a:r>
              <a:rPr lang="en-US" sz="2400" b="1" dirty="0"/>
              <a:t>1. Model Selection:</a:t>
            </a:r>
            <a:r>
              <a:rPr lang="en-US" sz="2400" dirty="0"/>
              <a:t> Utilizing a </a:t>
            </a:r>
            <a:r>
              <a:rPr lang="en-US" sz="2400" dirty="0" err="1"/>
              <a:t>DecisionTree</a:t>
            </a:r>
            <a:r>
              <a:rPr lang="en-US" sz="2400" dirty="0"/>
              <a:t> algorithm for its interpretability and ability to handle categorical data effectively.</a:t>
            </a:r>
          </a:p>
          <a:p>
            <a:r>
              <a:rPr lang="en-US" sz="2400" b="1" dirty="0"/>
              <a:t>2. Feature Selection:</a:t>
            </a:r>
            <a:r>
              <a:rPr lang="en-US" sz="2400" dirty="0"/>
              <a:t> Identifying significant predictors such as gender, ethnicity, parental level of education, lunch type, and test preparation course through exploratory data analysis and domain expertise.</a:t>
            </a:r>
          </a:p>
          <a:p>
            <a:r>
              <a:rPr lang="en-US" sz="2400" b="1" dirty="0"/>
              <a:t>3. Data Preprocessing:</a:t>
            </a:r>
            <a:r>
              <a:rPr lang="en-US" sz="2400" dirty="0"/>
              <a:t> Handling missing values, encoding categorical variables, and scaling numerical features to ensure optimal model performance.</a:t>
            </a:r>
          </a:p>
          <a:p>
            <a:r>
              <a:rPr lang="en-US" sz="2400" b="1" dirty="0"/>
              <a:t>4. Model Training:</a:t>
            </a:r>
            <a:r>
              <a:rPr lang="en-US" sz="2400" dirty="0"/>
              <a:t> Splitting the dataset into training and testing sets to evaluate the model's performance. Employing cross-validation techniques to fine-tune </a:t>
            </a:r>
            <a:r>
              <a:rPr lang="en-US" sz="2400" dirty="0" err="1"/>
              <a:t>hyperparameters</a:t>
            </a:r>
            <a:r>
              <a:rPr lang="en-US" sz="2400" dirty="0"/>
              <a:t> and prevent </a:t>
            </a:r>
            <a:r>
              <a:rPr lang="en-US" sz="2400" dirty="0" err="1"/>
              <a:t>overfitting</a:t>
            </a:r>
            <a:r>
              <a:rPr lang="en-US" sz="2400" dirty="0"/>
              <a:t>.</a:t>
            </a:r>
          </a:p>
          <a:p>
            <a:r>
              <a:rPr lang="en-US" sz="2400" b="1" dirty="0"/>
              <a:t>5. Evaluation Metrics:</a:t>
            </a:r>
            <a:r>
              <a:rPr lang="en-US" sz="2400" dirty="0"/>
              <a:t> Assessing model performance using accuracy, precision, recall, and F1-score to capture both overall predictive accuracy and class-specific performance.</a:t>
            </a: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337</TotalTime>
  <Words>568</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L SAI VARSHA</vt:lpstr>
      <vt:lpstr>Predicting Student Performance-Using Decision Tree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 SAI VARSHA</dc:title>
  <cp:lastModifiedBy>HP</cp:lastModifiedBy>
  <cp:revision>15</cp:revision>
  <dcterms:created xsi:type="dcterms:W3CDTF">2024-03-29T02:59:03Z</dcterms:created>
  <dcterms:modified xsi:type="dcterms:W3CDTF">2024-03-30T07:46:17Z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