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3CA75E-6E98-44E8-8358-878F4B93EF30}" v="403" dt="2023-11-30T01:28:23.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0" autoAdjust="0"/>
    <p:restoredTop sz="94660"/>
  </p:normalViewPr>
  <p:slideViewPr>
    <p:cSldViewPr snapToGrid="0">
      <p:cViewPr varScale="1">
        <p:scale>
          <a:sx n="95" d="100"/>
          <a:sy n="95" d="100"/>
        </p:scale>
        <p:origin x="76"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C16B29-5678-4D4E-B6F3-96FF86D9D71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E68F65C-DACD-407D-A4EA-FDF83DF5CDC9}">
      <dgm:prSet/>
      <dgm:spPr/>
      <dgm:t>
        <a:bodyPr/>
        <a:lstStyle/>
        <a:p>
          <a:r>
            <a:rPr lang="en-US"/>
            <a:t>Strategy 1: The first architectural strategy involves leveraging AWS services such as S3, Lambda, and QuickSight. This ensures efficient data processing, storage, and visualization, contributing to Tube Pulse's overall success.</a:t>
          </a:r>
        </a:p>
      </dgm:t>
    </dgm:pt>
    <dgm:pt modelId="{59185931-062E-4FCF-B5E1-B03426497F80}" type="parTrans" cxnId="{FC28B7DD-5728-451D-9E5C-56AC2D58DF3B}">
      <dgm:prSet/>
      <dgm:spPr/>
      <dgm:t>
        <a:bodyPr/>
        <a:lstStyle/>
        <a:p>
          <a:endParaRPr lang="en-US"/>
        </a:p>
      </dgm:t>
    </dgm:pt>
    <dgm:pt modelId="{A8840C10-6FBD-42BB-962A-F0FAC6980C88}" type="sibTrans" cxnId="{FC28B7DD-5728-451D-9E5C-56AC2D58DF3B}">
      <dgm:prSet/>
      <dgm:spPr/>
      <dgm:t>
        <a:bodyPr/>
        <a:lstStyle/>
        <a:p>
          <a:endParaRPr lang="en-US"/>
        </a:p>
      </dgm:t>
    </dgm:pt>
    <dgm:pt modelId="{34B83711-E4F8-4545-A36F-25DCB977C751}">
      <dgm:prSet/>
      <dgm:spPr/>
      <dgm:t>
        <a:bodyPr/>
        <a:lstStyle/>
        <a:p>
          <a:r>
            <a:rPr lang="en-US"/>
            <a:t>Strategy 2: The second architectural strategy focuses on AWS Glue, Athena, and IAM for robust data integration, search capabilities, and access controls to safeguard Tube Pulse's data.</a:t>
          </a:r>
        </a:p>
      </dgm:t>
    </dgm:pt>
    <dgm:pt modelId="{3AC19CE8-A592-4C46-ADCF-C90CE3EF7176}" type="parTrans" cxnId="{3CDE6421-578C-4EFE-A3FA-3ACA33947276}">
      <dgm:prSet/>
      <dgm:spPr/>
      <dgm:t>
        <a:bodyPr/>
        <a:lstStyle/>
        <a:p>
          <a:endParaRPr lang="en-US"/>
        </a:p>
      </dgm:t>
    </dgm:pt>
    <dgm:pt modelId="{6408A646-CDAE-400B-95D0-83056BA2AACE}" type="sibTrans" cxnId="{3CDE6421-578C-4EFE-A3FA-3ACA33947276}">
      <dgm:prSet/>
      <dgm:spPr/>
      <dgm:t>
        <a:bodyPr/>
        <a:lstStyle/>
        <a:p>
          <a:endParaRPr lang="en-US"/>
        </a:p>
      </dgm:t>
    </dgm:pt>
    <dgm:pt modelId="{2D01D14B-A003-4796-8987-40E2EBA8B488}" type="pres">
      <dgm:prSet presAssocID="{B5C16B29-5678-4D4E-B6F3-96FF86D9D713}" presName="hierChild1" presStyleCnt="0">
        <dgm:presLayoutVars>
          <dgm:chPref val="1"/>
          <dgm:dir/>
          <dgm:animOne val="branch"/>
          <dgm:animLvl val="lvl"/>
          <dgm:resizeHandles/>
        </dgm:presLayoutVars>
      </dgm:prSet>
      <dgm:spPr/>
    </dgm:pt>
    <dgm:pt modelId="{09B046C5-1502-4A80-A665-BE461CC35D2A}" type="pres">
      <dgm:prSet presAssocID="{7E68F65C-DACD-407D-A4EA-FDF83DF5CDC9}" presName="hierRoot1" presStyleCnt="0"/>
      <dgm:spPr/>
    </dgm:pt>
    <dgm:pt modelId="{7A450285-8CB3-4411-9E82-9D6335882643}" type="pres">
      <dgm:prSet presAssocID="{7E68F65C-DACD-407D-A4EA-FDF83DF5CDC9}" presName="composite" presStyleCnt="0"/>
      <dgm:spPr/>
    </dgm:pt>
    <dgm:pt modelId="{F3B3C9B8-4ADA-4A51-ACB5-B20F0B572C47}" type="pres">
      <dgm:prSet presAssocID="{7E68F65C-DACD-407D-A4EA-FDF83DF5CDC9}" presName="background" presStyleLbl="node0" presStyleIdx="0" presStyleCnt="2"/>
      <dgm:spPr/>
    </dgm:pt>
    <dgm:pt modelId="{FB60BD8A-D01B-4905-8010-2D766F769880}" type="pres">
      <dgm:prSet presAssocID="{7E68F65C-DACD-407D-A4EA-FDF83DF5CDC9}" presName="text" presStyleLbl="fgAcc0" presStyleIdx="0" presStyleCnt="2">
        <dgm:presLayoutVars>
          <dgm:chPref val="3"/>
        </dgm:presLayoutVars>
      </dgm:prSet>
      <dgm:spPr/>
    </dgm:pt>
    <dgm:pt modelId="{D80FE99C-EF8B-4BBD-91CE-2FC34D0E7222}" type="pres">
      <dgm:prSet presAssocID="{7E68F65C-DACD-407D-A4EA-FDF83DF5CDC9}" presName="hierChild2" presStyleCnt="0"/>
      <dgm:spPr/>
    </dgm:pt>
    <dgm:pt modelId="{CAACD5D7-F2D5-469E-86B1-E22B1B1935F0}" type="pres">
      <dgm:prSet presAssocID="{34B83711-E4F8-4545-A36F-25DCB977C751}" presName="hierRoot1" presStyleCnt="0"/>
      <dgm:spPr/>
    </dgm:pt>
    <dgm:pt modelId="{232A7C98-095C-4E9A-AF08-D2EEA8A88A69}" type="pres">
      <dgm:prSet presAssocID="{34B83711-E4F8-4545-A36F-25DCB977C751}" presName="composite" presStyleCnt="0"/>
      <dgm:spPr/>
    </dgm:pt>
    <dgm:pt modelId="{B05E8E20-4326-4390-9610-84766148CC32}" type="pres">
      <dgm:prSet presAssocID="{34B83711-E4F8-4545-A36F-25DCB977C751}" presName="background" presStyleLbl="node0" presStyleIdx="1" presStyleCnt="2"/>
      <dgm:spPr/>
    </dgm:pt>
    <dgm:pt modelId="{72E40003-5F4A-46A1-A96A-2B10251793CE}" type="pres">
      <dgm:prSet presAssocID="{34B83711-E4F8-4545-A36F-25DCB977C751}" presName="text" presStyleLbl="fgAcc0" presStyleIdx="1" presStyleCnt="2">
        <dgm:presLayoutVars>
          <dgm:chPref val="3"/>
        </dgm:presLayoutVars>
      </dgm:prSet>
      <dgm:spPr/>
    </dgm:pt>
    <dgm:pt modelId="{26F99157-AB96-411E-B1A8-4C2E15C8691E}" type="pres">
      <dgm:prSet presAssocID="{34B83711-E4F8-4545-A36F-25DCB977C751}" presName="hierChild2" presStyleCnt="0"/>
      <dgm:spPr/>
    </dgm:pt>
  </dgm:ptLst>
  <dgm:cxnLst>
    <dgm:cxn modelId="{D46A5F13-96F9-4955-B8BA-11C3C836C810}" type="presOf" srcId="{34B83711-E4F8-4545-A36F-25DCB977C751}" destId="{72E40003-5F4A-46A1-A96A-2B10251793CE}" srcOrd="0" destOrd="0" presId="urn:microsoft.com/office/officeart/2005/8/layout/hierarchy1"/>
    <dgm:cxn modelId="{3CDE6421-578C-4EFE-A3FA-3ACA33947276}" srcId="{B5C16B29-5678-4D4E-B6F3-96FF86D9D713}" destId="{34B83711-E4F8-4545-A36F-25DCB977C751}" srcOrd="1" destOrd="0" parTransId="{3AC19CE8-A592-4C46-ADCF-C90CE3EF7176}" sibTransId="{6408A646-CDAE-400B-95D0-83056BA2AACE}"/>
    <dgm:cxn modelId="{D6A5B98F-EA49-4A49-B426-ADC8CD31BC2F}" type="presOf" srcId="{B5C16B29-5678-4D4E-B6F3-96FF86D9D713}" destId="{2D01D14B-A003-4796-8987-40E2EBA8B488}" srcOrd="0" destOrd="0" presId="urn:microsoft.com/office/officeart/2005/8/layout/hierarchy1"/>
    <dgm:cxn modelId="{0CF943CF-84B7-4A30-8E49-6A4C266A1623}" type="presOf" srcId="{7E68F65C-DACD-407D-A4EA-FDF83DF5CDC9}" destId="{FB60BD8A-D01B-4905-8010-2D766F769880}" srcOrd="0" destOrd="0" presId="urn:microsoft.com/office/officeart/2005/8/layout/hierarchy1"/>
    <dgm:cxn modelId="{FC28B7DD-5728-451D-9E5C-56AC2D58DF3B}" srcId="{B5C16B29-5678-4D4E-B6F3-96FF86D9D713}" destId="{7E68F65C-DACD-407D-A4EA-FDF83DF5CDC9}" srcOrd="0" destOrd="0" parTransId="{59185931-062E-4FCF-B5E1-B03426497F80}" sibTransId="{A8840C10-6FBD-42BB-962A-F0FAC6980C88}"/>
    <dgm:cxn modelId="{3FF63CD6-DB59-4948-B619-4D411FA612FF}" type="presParOf" srcId="{2D01D14B-A003-4796-8987-40E2EBA8B488}" destId="{09B046C5-1502-4A80-A665-BE461CC35D2A}" srcOrd="0" destOrd="0" presId="urn:microsoft.com/office/officeart/2005/8/layout/hierarchy1"/>
    <dgm:cxn modelId="{862EB60B-952D-432C-B3FC-6F192D809B1A}" type="presParOf" srcId="{09B046C5-1502-4A80-A665-BE461CC35D2A}" destId="{7A450285-8CB3-4411-9E82-9D6335882643}" srcOrd="0" destOrd="0" presId="urn:microsoft.com/office/officeart/2005/8/layout/hierarchy1"/>
    <dgm:cxn modelId="{E36C5EAF-2F10-4402-BBA8-50E1EE4CF0E1}" type="presParOf" srcId="{7A450285-8CB3-4411-9E82-9D6335882643}" destId="{F3B3C9B8-4ADA-4A51-ACB5-B20F0B572C47}" srcOrd="0" destOrd="0" presId="urn:microsoft.com/office/officeart/2005/8/layout/hierarchy1"/>
    <dgm:cxn modelId="{097586AE-8646-470D-9A8D-5C88097F9DE5}" type="presParOf" srcId="{7A450285-8CB3-4411-9E82-9D6335882643}" destId="{FB60BD8A-D01B-4905-8010-2D766F769880}" srcOrd="1" destOrd="0" presId="urn:microsoft.com/office/officeart/2005/8/layout/hierarchy1"/>
    <dgm:cxn modelId="{93B0C304-9CD5-4567-BBB6-53E0E275A163}" type="presParOf" srcId="{09B046C5-1502-4A80-A665-BE461CC35D2A}" destId="{D80FE99C-EF8B-4BBD-91CE-2FC34D0E7222}" srcOrd="1" destOrd="0" presId="urn:microsoft.com/office/officeart/2005/8/layout/hierarchy1"/>
    <dgm:cxn modelId="{5F5538AC-594F-4A35-84D9-BD7465270673}" type="presParOf" srcId="{2D01D14B-A003-4796-8987-40E2EBA8B488}" destId="{CAACD5D7-F2D5-469E-86B1-E22B1B1935F0}" srcOrd="1" destOrd="0" presId="urn:microsoft.com/office/officeart/2005/8/layout/hierarchy1"/>
    <dgm:cxn modelId="{E08A29BB-7FA6-41CA-B5CC-B17A3713D3CF}" type="presParOf" srcId="{CAACD5D7-F2D5-469E-86B1-E22B1B1935F0}" destId="{232A7C98-095C-4E9A-AF08-D2EEA8A88A69}" srcOrd="0" destOrd="0" presId="urn:microsoft.com/office/officeart/2005/8/layout/hierarchy1"/>
    <dgm:cxn modelId="{709E6AC3-F0AC-4A76-B175-5F0BC88F5926}" type="presParOf" srcId="{232A7C98-095C-4E9A-AF08-D2EEA8A88A69}" destId="{B05E8E20-4326-4390-9610-84766148CC32}" srcOrd="0" destOrd="0" presId="urn:microsoft.com/office/officeart/2005/8/layout/hierarchy1"/>
    <dgm:cxn modelId="{45329B0F-FFCB-4EBB-A438-D0136AA4A74A}" type="presParOf" srcId="{232A7C98-095C-4E9A-AF08-D2EEA8A88A69}" destId="{72E40003-5F4A-46A1-A96A-2B10251793CE}" srcOrd="1" destOrd="0" presId="urn:microsoft.com/office/officeart/2005/8/layout/hierarchy1"/>
    <dgm:cxn modelId="{A14F1D23-21BC-462A-B64A-974DCE43168F}" type="presParOf" srcId="{CAACD5D7-F2D5-469E-86B1-E22B1B1935F0}" destId="{26F99157-AB96-411E-B1A8-4C2E15C8691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B3C9B8-4ADA-4A51-ACB5-B20F0B572C47}">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0BD8A-D01B-4905-8010-2D766F769880}">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Strategy 1: The first architectural strategy involves leveraging AWS services such as S3, Lambda, and QuickSight. This ensures efficient data processing, storage, and visualization, contributing to Tube Pulse's overall success.</a:t>
          </a:r>
        </a:p>
      </dsp:txBody>
      <dsp:txXfrm>
        <a:off x="696297" y="538547"/>
        <a:ext cx="4171627" cy="2590157"/>
      </dsp:txXfrm>
    </dsp:sp>
    <dsp:sp modelId="{B05E8E20-4326-4390-9610-84766148CC3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E40003-5F4A-46A1-A96A-2B10251793CE}">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Strategy 2: The second architectural strategy focuses on AWS Glue, Athena, and IAM for robust data integration, search capabilities, and access controls to safeguard Tube Pulse's data.</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79DA-C9A1-176E-8576-501A4A614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40921D-F143-F513-9389-D93009F2A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101A4D-FB04-4614-2C5E-9874489FC3F6}"/>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5FDD776C-7963-E86E-1A50-4BF2652DF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EE757-36F5-1945-721F-1BD327D8D9F7}"/>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75768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6F40-DD3A-BD93-6D82-C2143BF081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F3E434-481D-2E2F-138D-A69EC78534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060B5-CFE4-B0F9-8EE9-A41E786C157B}"/>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6E9F7DD2-5A7E-13C7-B1D0-1EC7ED099E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EE8F6-DBC5-F368-E3F6-7835853FB26B}"/>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019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D0A44F-5E4C-B97C-B3A8-D3D4CC1663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834636-BA67-67FC-3887-A946A6576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C8F095-7F23-74DB-1EF9-EF26521F7261}"/>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4A768A53-40E5-C29F-42D4-343A493D9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D62A9-195A-2556-FBBA-5FF769F82675}"/>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2126509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843B-1ABE-B175-03D9-A61F92BBD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18FEA-207C-2A17-9E46-D91DDE2C6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ED510-3E05-DEBF-717F-1E4D92C1FF89}"/>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5CA7FBD1-5F7C-10A0-E538-2CB578A90F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49846-4F6B-AED1-7C90-EF86FB1B3737}"/>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15050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0F932-4A92-8890-07C5-C0F0FEFAEA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64734F-01F6-BF65-7D28-0D77040A7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91F338-558B-0AF2-0A2C-5FD229B4D511}"/>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988776E7-B798-FC4E-482F-C26B73FAA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D64B6-C553-A3F2-0D54-BC59B017EB12}"/>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187898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1EE6-4A66-0987-1689-A1484EF52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1C2069-9DE0-E793-DE38-5E4B4B24C5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CC8085-8844-60F2-AA99-9058ADC4AB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E55E7-67FF-F9C8-2F41-F41669517A9F}"/>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6" name="Footer Placeholder 5">
            <a:extLst>
              <a:ext uri="{FF2B5EF4-FFF2-40B4-BE49-F238E27FC236}">
                <a16:creationId xmlns:a16="http://schemas.microsoft.com/office/drawing/2014/main" id="{61136DEA-EC7F-E75C-E713-8FA1687E4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90BAC7-55F7-ADB3-CA13-41BD5A667F0D}"/>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96834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C7E10-6219-2950-6C03-69808D1EB2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255E3A-7536-AE3B-53C1-2A1188BC3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1CA6E-96DB-A08B-F2B0-B2E923701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F0CCBA-8117-6976-3236-CF87791AB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36A607-F7A3-2D79-5D12-DD4C2B48C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8DDF21-AFB2-21DB-7D97-E7949086CF8C}"/>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8" name="Footer Placeholder 7">
            <a:extLst>
              <a:ext uri="{FF2B5EF4-FFF2-40B4-BE49-F238E27FC236}">
                <a16:creationId xmlns:a16="http://schemas.microsoft.com/office/drawing/2014/main" id="{76A17907-4B17-901B-ADED-28526EEBF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DBDF80-CDA7-150F-F9F1-BC8D6A3BD16A}"/>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268385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5E0C-C6F9-4DC5-F0C7-62BB214075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350909-161F-7D72-594C-6EA953B73D10}"/>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4" name="Footer Placeholder 3">
            <a:extLst>
              <a:ext uri="{FF2B5EF4-FFF2-40B4-BE49-F238E27FC236}">
                <a16:creationId xmlns:a16="http://schemas.microsoft.com/office/drawing/2014/main" id="{EF60771A-D970-E14A-38D1-ED1DED28C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4ADBBC-47E2-CDEF-6EEE-3BA7DF948F6B}"/>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198026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1DF14-CEE3-D481-08B7-860D5DC234C7}"/>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3" name="Footer Placeholder 2">
            <a:extLst>
              <a:ext uri="{FF2B5EF4-FFF2-40B4-BE49-F238E27FC236}">
                <a16:creationId xmlns:a16="http://schemas.microsoft.com/office/drawing/2014/main" id="{B4FE4646-5042-D1B0-56B1-51DC816188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14560D-189A-7A98-9E1F-F52157599AB8}"/>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88576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2363-09C2-910B-7932-F026AC747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99BC3E-88E7-011A-F297-07B580103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BDB279-F0E8-F36A-53DB-9E0A109DF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6BD77B-3D68-7308-572F-129646E681C4}"/>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6" name="Footer Placeholder 5">
            <a:extLst>
              <a:ext uri="{FF2B5EF4-FFF2-40B4-BE49-F238E27FC236}">
                <a16:creationId xmlns:a16="http://schemas.microsoft.com/office/drawing/2014/main" id="{A75B9C6A-AF9B-C4AF-121B-CC4FDC104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9AD4D-4DA1-DD12-9422-6213A03BB593}"/>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33644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F262-3951-43E9-76AB-3BE1B5C6D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45F11D-AC78-8C2C-35F3-26BDA679C9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FB698F-72D3-B27D-7B8B-4D6E0916D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975FB-E74D-1EC0-8DB5-0417DE02754C}"/>
              </a:ext>
            </a:extLst>
          </p:cNvPr>
          <p:cNvSpPr>
            <a:spLocks noGrp="1"/>
          </p:cNvSpPr>
          <p:nvPr>
            <p:ph type="dt" sz="half" idx="10"/>
          </p:nvPr>
        </p:nvSpPr>
        <p:spPr/>
        <p:txBody>
          <a:bodyPr/>
          <a:lstStyle/>
          <a:p>
            <a:fld id="{F824E7D0-78FE-48F0-9D20-ABFC4C726883}" type="datetimeFigureOut">
              <a:rPr lang="en-US" smtClean="0"/>
              <a:t>7/20/2025</a:t>
            </a:fld>
            <a:endParaRPr lang="en-US"/>
          </a:p>
        </p:txBody>
      </p:sp>
      <p:sp>
        <p:nvSpPr>
          <p:cNvPr id="6" name="Footer Placeholder 5">
            <a:extLst>
              <a:ext uri="{FF2B5EF4-FFF2-40B4-BE49-F238E27FC236}">
                <a16:creationId xmlns:a16="http://schemas.microsoft.com/office/drawing/2014/main" id="{0234B30B-D7FA-0607-EABF-07FD8C7E6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BBD01-A2E1-40A7-D755-57AA9249664C}"/>
              </a:ext>
            </a:extLst>
          </p:cNvPr>
          <p:cNvSpPr>
            <a:spLocks noGrp="1"/>
          </p:cNvSpPr>
          <p:nvPr>
            <p:ph type="sldNum" sz="quarter" idx="12"/>
          </p:nvPr>
        </p:nvSpPr>
        <p:spPr/>
        <p:txBody>
          <a:bodyPr/>
          <a:lstStyle/>
          <a:p>
            <a:fld id="{D477C7AE-2A85-4F31-B2B8-FFCE64F458ED}" type="slidenum">
              <a:rPr lang="en-US" smtClean="0"/>
              <a:t>‹#›</a:t>
            </a:fld>
            <a:endParaRPr lang="en-US"/>
          </a:p>
        </p:txBody>
      </p:sp>
    </p:spTree>
    <p:extLst>
      <p:ext uri="{BB962C8B-B14F-4D97-AF65-F5344CB8AC3E}">
        <p14:creationId xmlns:p14="http://schemas.microsoft.com/office/powerpoint/2010/main" val="98404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0FC276-6504-8C91-681E-BC8D094A0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353878-3BFA-E343-48FB-E5A623200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6D13EC-6769-0DE2-C625-DDA27DF0D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4E7D0-78FE-48F0-9D20-ABFC4C726883}" type="datetimeFigureOut">
              <a:rPr lang="en-US" smtClean="0"/>
              <a:t>7/20/2025</a:t>
            </a:fld>
            <a:endParaRPr lang="en-US"/>
          </a:p>
        </p:txBody>
      </p:sp>
      <p:sp>
        <p:nvSpPr>
          <p:cNvPr id="5" name="Footer Placeholder 4">
            <a:extLst>
              <a:ext uri="{FF2B5EF4-FFF2-40B4-BE49-F238E27FC236}">
                <a16:creationId xmlns:a16="http://schemas.microsoft.com/office/drawing/2014/main" id="{4BAD8E2A-4D51-4CD6-7EBD-973801E65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FB7DF1-FFEE-88C7-5708-6B5C32F196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7C7AE-2A85-4F31-B2B8-FFCE64F458ED}" type="slidenum">
              <a:rPr lang="en-US" smtClean="0"/>
              <a:t>‹#›</a:t>
            </a:fld>
            <a:endParaRPr lang="en-US"/>
          </a:p>
        </p:txBody>
      </p:sp>
    </p:spTree>
    <p:extLst>
      <p:ext uri="{BB962C8B-B14F-4D97-AF65-F5344CB8AC3E}">
        <p14:creationId xmlns:p14="http://schemas.microsoft.com/office/powerpoint/2010/main" val="316037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C66B06E-80B2-66DB-D320-6D37F9CD87FD}"/>
              </a:ext>
            </a:extLst>
          </p:cNvPr>
          <p:cNvSpPr>
            <a:spLocks noGrp="1"/>
          </p:cNvSpPr>
          <p:nvPr>
            <p:ph type="ctrTitle"/>
          </p:nvPr>
        </p:nvSpPr>
        <p:spPr>
          <a:xfrm>
            <a:off x="648036" y="1298448"/>
            <a:ext cx="6349663" cy="3972052"/>
          </a:xfrm>
        </p:spPr>
        <p:txBody>
          <a:bodyPr anchor="b">
            <a:normAutofit/>
          </a:bodyPr>
          <a:lstStyle/>
          <a:p>
            <a:pPr algn="l"/>
            <a:r>
              <a:rPr lang="en-US" sz="5600" b="1" dirty="0">
                <a:solidFill>
                  <a:srgbClr val="FFFFFF"/>
                </a:solidFill>
              </a:rPr>
              <a:t>Tube pulse</a:t>
            </a:r>
            <a:br>
              <a:rPr lang="en-US" sz="5600" dirty="0">
                <a:solidFill>
                  <a:srgbClr val="FFFFFF"/>
                </a:solidFill>
              </a:rPr>
            </a:br>
            <a:r>
              <a:rPr lang="en-US" sz="5600" dirty="0">
                <a:solidFill>
                  <a:srgbClr val="FFFFFF"/>
                </a:solidFill>
              </a:rPr>
              <a:t>(</a:t>
            </a:r>
            <a:r>
              <a:rPr lang="en-US" sz="5600" dirty="0">
                <a:solidFill>
                  <a:srgbClr val="FFFFFF"/>
                </a:solidFill>
                <a:latin typeface="+mn-lt"/>
              </a:rPr>
              <a:t>Harnessing YouTube Insights Using The Cloud)</a:t>
            </a:r>
            <a:endParaRPr lang="en-US" sz="5600" dirty="0">
              <a:solidFill>
                <a:srgbClr val="FFFFFF"/>
              </a:solidFill>
            </a:endParaRPr>
          </a:p>
        </p:txBody>
      </p:sp>
      <p:sp>
        <p:nvSpPr>
          <p:cNvPr id="3" name="Subtitle 2">
            <a:extLst>
              <a:ext uri="{FF2B5EF4-FFF2-40B4-BE49-F238E27FC236}">
                <a16:creationId xmlns:a16="http://schemas.microsoft.com/office/drawing/2014/main" id="{105F70AC-0FCE-141D-48FD-F3F71A1440DD}"/>
              </a:ext>
            </a:extLst>
          </p:cNvPr>
          <p:cNvSpPr>
            <a:spLocks noGrp="1"/>
          </p:cNvSpPr>
          <p:nvPr>
            <p:ph type="subTitle" idx="1"/>
          </p:nvPr>
        </p:nvSpPr>
        <p:spPr>
          <a:xfrm>
            <a:off x="7932057" y="1136877"/>
            <a:ext cx="4034972" cy="4269549"/>
          </a:xfrm>
        </p:spPr>
        <p:txBody>
          <a:bodyPr anchor="b">
            <a:normAutofit/>
          </a:bodyPr>
          <a:lstStyle/>
          <a:p>
            <a:pPr algn="l"/>
            <a:r>
              <a:rPr lang="en-US" sz="2000" b="1" dirty="0"/>
              <a:t>Introduction to Cloud Computing – CS 5610 Fall 2023 </a:t>
            </a:r>
          </a:p>
          <a:p>
            <a:pPr algn="l"/>
            <a:r>
              <a:rPr lang="en-US" sz="1800" dirty="0"/>
              <a:t>Sai Varun Narajala(700758974) </a:t>
            </a:r>
          </a:p>
          <a:p>
            <a:pPr algn="l"/>
            <a:r>
              <a:rPr lang="en-US" sz="1800" b="1" dirty="0"/>
              <a:t>Prof Dr. </a:t>
            </a:r>
            <a:r>
              <a:rPr lang="en-US" sz="1800" b="1" dirty="0" err="1"/>
              <a:t>Qixiang</a:t>
            </a:r>
            <a:r>
              <a:rPr lang="en-US" sz="1800" b="1" dirty="0"/>
              <a:t> Pang </a:t>
            </a:r>
          </a:p>
          <a:p>
            <a:pPr algn="l"/>
            <a:r>
              <a:rPr lang="en-US" sz="2000" b="1" dirty="0"/>
              <a:t>The University of Central Missouri.</a:t>
            </a:r>
          </a:p>
          <a:p>
            <a:pPr algn="l"/>
            <a:endParaRPr lang="en-US" sz="2000" dirty="0"/>
          </a:p>
          <a:p>
            <a:pPr algn="l"/>
            <a:endParaRPr lang="en-US" sz="2000" dirty="0"/>
          </a:p>
          <a:p>
            <a:pPr algn="l"/>
            <a:endParaRPr lang="en-US" sz="2000" dirty="0"/>
          </a:p>
        </p:txBody>
      </p:sp>
      <p:sp>
        <p:nvSpPr>
          <p:cNvPr id="67"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6085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11FF70-7CE1-800F-E658-F5DA61971D16}"/>
              </a:ext>
            </a:extLst>
          </p:cNvPr>
          <p:cNvSpPr>
            <a:spLocks noGrp="1"/>
          </p:cNvSpPr>
          <p:nvPr>
            <p:ph idx="1"/>
          </p:nvPr>
        </p:nvSpPr>
        <p:spPr>
          <a:xfrm>
            <a:off x="838200" y="1929384"/>
            <a:ext cx="10515600" cy="4251960"/>
          </a:xfrm>
        </p:spPr>
        <p:txBody>
          <a:bodyPr>
            <a:normAutofit/>
          </a:bodyPr>
          <a:lstStyle/>
          <a:p>
            <a:pPr marL="0" indent="0">
              <a:buNone/>
            </a:pPr>
            <a:r>
              <a:rPr lang="en-US" sz="1700"/>
              <a:t>3 Creating An AWS S3 Bucket For The ETL Pipeline</a:t>
            </a:r>
          </a:p>
          <a:p>
            <a:pPr marL="0" indent="0">
              <a:buNone/>
            </a:pPr>
            <a:r>
              <a:rPr lang="en-US" sz="1700"/>
              <a:t>3.1 Best PracticesTube Pulse emphasizes best practices for creating an S3 bucket, considering naming conventions, versioning, and access controls.</a:t>
            </a:r>
          </a:p>
          <a:p>
            <a:pPr marL="0" indent="0">
              <a:buNone/>
            </a:pPr>
            <a:r>
              <a:rPr lang="en-US" sz="1700"/>
              <a:t>3.2 AWS Glue CatalogCreating the AWS Glue Catalog is critical for easy data discovery and cataloging, streamlining data management.</a:t>
            </a:r>
          </a:p>
          <a:p>
            <a:pPr marL="0" indent="0">
              <a:buNone/>
            </a:pPr>
            <a:r>
              <a:rPr lang="en-US" sz="1700"/>
              <a:t>4 Creating AWS Glue Catalog For The AWS ETL Pipeline</a:t>
            </a:r>
          </a:p>
          <a:p>
            <a:pPr marL="0" indent="0">
              <a:buNone/>
            </a:pPr>
            <a:r>
              <a:rPr lang="en-US" sz="1700"/>
              <a:t>4.1 Crawlers and ETLTube Pulse employs AWS Glue Crawlers to automatically discover and catalog data from the S3 bucket, integrating ETL processes for data transformation.</a:t>
            </a:r>
          </a:p>
          <a:p>
            <a:pPr marL="0" indent="0">
              <a:buNone/>
            </a:pPr>
            <a:r>
              <a:rPr lang="en-US" sz="1700"/>
              <a:t>4.2 Data CatalogingData cataloging in AWS Glue enhances data organization and accessibility for users to query and analyze information.</a:t>
            </a:r>
          </a:p>
          <a:p>
            <a:pPr marL="0" indent="0">
              <a:buNone/>
            </a:pPr>
            <a:r>
              <a:rPr lang="en-US" sz="1700"/>
              <a:t>5 AWS Lambda Data Pipeline</a:t>
            </a:r>
          </a:p>
          <a:p>
            <a:pPr marL="0" indent="0">
              <a:buNone/>
            </a:pPr>
            <a:r>
              <a:rPr lang="en-US" sz="1700"/>
              <a:t>5.1 Lambda Function CreationTube Pulse provides a guide on creating a Lambda function for data extraction, considering event and context parameters.</a:t>
            </a:r>
          </a:p>
        </p:txBody>
      </p:sp>
    </p:spTree>
    <p:extLst>
      <p:ext uri="{BB962C8B-B14F-4D97-AF65-F5344CB8AC3E}">
        <p14:creationId xmlns:p14="http://schemas.microsoft.com/office/powerpoint/2010/main" val="8662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5EC37F-4656-F03F-231F-409A39FC6FA5}"/>
              </a:ext>
            </a:extLst>
          </p:cNvPr>
          <p:cNvSpPr>
            <a:spLocks noGrp="1"/>
          </p:cNvSpPr>
          <p:nvPr>
            <p:ph idx="1"/>
          </p:nvPr>
        </p:nvSpPr>
        <p:spPr>
          <a:xfrm>
            <a:off x="838200" y="1929384"/>
            <a:ext cx="10515600" cy="4251960"/>
          </a:xfrm>
        </p:spPr>
        <p:txBody>
          <a:bodyPr>
            <a:normAutofit/>
          </a:bodyPr>
          <a:lstStyle/>
          <a:p>
            <a:pPr marL="0" indent="0">
              <a:buNone/>
            </a:pPr>
            <a:r>
              <a:rPr lang="en-US" sz="2000" dirty="0"/>
              <a:t>5.2 Data Wrangler </a:t>
            </a:r>
            <a:r>
              <a:rPr lang="en-US" sz="2000"/>
              <a:t>IntegrationIntegration</a:t>
            </a:r>
            <a:r>
              <a:rPr lang="en-US" sz="2000" dirty="0"/>
              <a:t> of AWS Data Wrangler within the Lambda function ensures efficient data manipulation, optimizing the ETL pipeline.</a:t>
            </a:r>
          </a:p>
          <a:p>
            <a:pPr marL="0" indent="0">
              <a:buNone/>
            </a:pPr>
            <a:r>
              <a:rPr lang="en-US" sz="2000" dirty="0"/>
              <a:t>5.3 Data </a:t>
            </a:r>
            <a:r>
              <a:rPr lang="en-US" sz="2000"/>
              <a:t>MaterializationMaterializing</a:t>
            </a:r>
            <a:r>
              <a:rPr lang="en-US" sz="2000" dirty="0"/>
              <a:t> data into Parquet format in a new S3 bucket is crucial for optimizing data organization and cataloging.</a:t>
            </a:r>
          </a:p>
          <a:p>
            <a:pPr marL="0" indent="0">
              <a:buNone/>
            </a:pPr>
            <a:r>
              <a:rPr lang="en-US" sz="2000" dirty="0"/>
              <a:t>6 Data Processing Using AWS Glue Studio</a:t>
            </a:r>
          </a:p>
          <a:p>
            <a:pPr marL="0" indent="0">
              <a:buNone/>
            </a:pPr>
            <a:r>
              <a:rPr lang="en-US" sz="2000" dirty="0"/>
              <a:t>6.1 Spark ETL </a:t>
            </a:r>
            <a:r>
              <a:rPr lang="en-US" sz="2000"/>
              <a:t>JobsTube</a:t>
            </a:r>
            <a:r>
              <a:rPr lang="en-US" sz="2000" dirty="0"/>
              <a:t> Pulse guides the creation of Spark ETL jobs within AWS Glue for transforming JSON data to Parquet format.</a:t>
            </a:r>
          </a:p>
          <a:p>
            <a:pPr marL="0" indent="0">
              <a:buNone/>
            </a:pPr>
            <a:r>
              <a:rPr lang="en-US" sz="2000" dirty="0"/>
              <a:t>6.2 Automating Data </a:t>
            </a:r>
            <a:r>
              <a:rPr lang="en-US" sz="2000"/>
              <a:t>DiscoveryAutomating</a:t>
            </a:r>
            <a:r>
              <a:rPr lang="en-US" sz="2000" dirty="0"/>
              <a:t> data discovery with an S3 crawler streamlines the process, optimizing data extraction and cataloging.</a:t>
            </a:r>
          </a:p>
          <a:p>
            <a:pPr marL="0" indent="0">
              <a:buNone/>
            </a:pPr>
            <a:r>
              <a:rPr lang="en-US" sz="2000" dirty="0"/>
              <a:t>7 Data Visualization Using AWS </a:t>
            </a:r>
            <a:r>
              <a:rPr lang="en-US" sz="2000"/>
              <a:t>QuickSight</a:t>
            </a:r>
            <a:endParaRPr lang="en-US" sz="2000" dirty="0"/>
          </a:p>
          <a:p>
            <a:pPr marL="0" indent="0">
              <a:buNone/>
            </a:pPr>
            <a:r>
              <a:rPr lang="en-US" sz="2000" dirty="0"/>
              <a:t>7.1 ETL Workflow </a:t>
            </a:r>
            <a:r>
              <a:rPr lang="en-US" sz="2000"/>
              <a:t>AutomationTube</a:t>
            </a:r>
            <a:r>
              <a:rPr lang="en-US" sz="2000" dirty="0"/>
              <a:t> Pulse guides users in creating and triggering ETL workflows in Glue Studio, automating the transformation of raw JSON data to Parquet format.</a:t>
            </a:r>
          </a:p>
        </p:txBody>
      </p:sp>
    </p:spTree>
    <p:extLst>
      <p:ext uri="{BB962C8B-B14F-4D97-AF65-F5344CB8AC3E}">
        <p14:creationId xmlns:p14="http://schemas.microsoft.com/office/powerpoint/2010/main" val="26485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B4C552-A6EA-F5A3-E93E-6520D0D3088D}"/>
              </a:ext>
            </a:extLst>
          </p:cNvPr>
          <p:cNvSpPr>
            <a:spLocks noGrp="1"/>
          </p:cNvSpPr>
          <p:nvPr>
            <p:ph idx="1"/>
          </p:nvPr>
        </p:nvSpPr>
        <p:spPr>
          <a:xfrm>
            <a:off x="838200" y="1929384"/>
            <a:ext cx="10515600" cy="4251960"/>
          </a:xfrm>
        </p:spPr>
        <p:txBody>
          <a:bodyPr>
            <a:normAutofit/>
          </a:bodyPr>
          <a:lstStyle/>
          <a:p>
            <a:pPr marL="0" indent="0">
              <a:buNone/>
            </a:pPr>
            <a:r>
              <a:rPr lang="en-US" sz="2200"/>
              <a:t>7.2 QuickSight Dataset CreationCreating datasets in QuickSight using Athena's analytics database prepares the foundation for data visualization.</a:t>
            </a:r>
          </a:p>
          <a:p>
            <a:pPr marL="0" indent="0">
              <a:buNone/>
            </a:pPr>
            <a:r>
              <a:rPr lang="en-US" sz="2200"/>
              <a:t>7.3 Dashboard CreationThe final step involves creating dashboards in QuickSight, allowing users to customize and generate insightful visualizations.</a:t>
            </a:r>
          </a:p>
        </p:txBody>
      </p:sp>
    </p:spTree>
    <p:extLst>
      <p:ext uri="{BB962C8B-B14F-4D97-AF65-F5344CB8AC3E}">
        <p14:creationId xmlns:p14="http://schemas.microsoft.com/office/powerpoint/2010/main" val="189958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F8E26F70-E4FD-6200-E43D-5E8894A38D4D}"/>
              </a:ext>
            </a:extLst>
          </p:cNvPr>
          <p:cNvPicPr>
            <a:picLocks noChangeAspect="1"/>
          </p:cNvPicPr>
          <p:nvPr/>
        </p:nvPicPr>
        <p:blipFill rotWithShape="1">
          <a:blip r:embed="rId2"/>
          <a:srcRect l="17604" r="3886"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3E1BC-F6A6-E3D4-8C7C-B4C0D9C7432B}"/>
              </a:ext>
            </a:extLst>
          </p:cNvPr>
          <p:cNvSpPr>
            <a:spLocks noGrp="1"/>
          </p:cNvSpPr>
          <p:nvPr>
            <p:ph type="title"/>
          </p:nvPr>
        </p:nvSpPr>
        <p:spPr>
          <a:xfrm>
            <a:off x="761801" y="352766"/>
            <a:ext cx="10591999" cy="1023584"/>
          </a:xfrm>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5DC75483-BD6D-9354-C4D7-6478E985C56D}"/>
              </a:ext>
            </a:extLst>
          </p:cNvPr>
          <p:cNvSpPr>
            <a:spLocks noGrp="1"/>
          </p:cNvSpPr>
          <p:nvPr>
            <p:ph idx="1"/>
          </p:nvPr>
        </p:nvSpPr>
        <p:spPr>
          <a:xfrm>
            <a:off x="6803408" y="2249766"/>
            <a:ext cx="4550391" cy="4070303"/>
          </a:xfrm>
        </p:spPr>
        <p:txBody>
          <a:bodyPr anchor="ctr">
            <a:normAutofit/>
          </a:bodyPr>
          <a:lstStyle/>
          <a:p>
            <a:pPr marL="0" indent="0">
              <a:buNone/>
            </a:pPr>
            <a:r>
              <a:rPr lang="en-US" sz="2000" dirty="0"/>
              <a:t>In conclusion, this comprehensive document provides an overview of Tube Pulse's software design, covering data exploration, environment setup, ETL pipeline creation, and data visualization. Tube Pulse's structured design ensures efficient YouTube data analysis and actionable insights for content creators and businesses. The document serves as a guide, offering detailed insights into each module and component of Tube Pulse's software design, ensuring originality and adherence to best practices.</a:t>
            </a:r>
          </a:p>
        </p:txBody>
      </p:sp>
    </p:spTree>
    <p:extLst>
      <p:ext uri="{BB962C8B-B14F-4D97-AF65-F5344CB8AC3E}">
        <p14:creationId xmlns:p14="http://schemas.microsoft.com/office/powerpoint/2010/main" val="296747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307A1-05CA-E433-2BF1-C565F33E02D1}"/>
              </a:ext>
            </a:extLst>
          </p:cNvPr>
          <p:cNvSpPr>
            <a:spLocks noGrp="1"/>
          </p:cNvSpPr>
          <p:nvPr>
            <p:ph type="title"/>
          </p:nvPr>
        </p:nvSpPr>
        <p:spPr>
          <a:xfrm>
            <a:off x="4572001" y="601744"/>
            <a:ext cx="6781800" cy="1338696"/>
          </a:xfrm>
        </p:spPr>
        <p:txBody>
          <a:bodyPr>
            <a:normAutofit/>
          </a:bodyPr>
          <a:lstStyle/>
          <a:p>
            <a:r>
              <a:rPr lang="en-US" b="1" dirty="0"/>
              <a:t>Content:</a:t>
            </a:r>
          </a:p>
        </p:txBody>
      </p:sp>
      <p:pic>
        <p:nvPicPr>
          <p:cNvPr id="5" name="Picture 4" descr="Draft drawing of a floor plan">
            <a:extLst>
              <a:ext uri="{FF2B5EF4-FFF2-40B4-BE49-F238E27FC236}">
                <a16:creationId xmlns:a16="http://schemas.microsoft.com/office/drawing/2014/main" id="{14F4677A-869B-C8D8-E135-0322CBF6D271}"/>
              </a:ext>
            </a:extLst>
          </p:cNvPr>
          <p:cNvPicPr>
            <a:picLocks noChangeAspect="1"/>
          </p:cNvPicPr>
          <p:nvPr/>
        </p:nvPicPr>
        <p:blipFill rotWithShape="1">
          <a:blip r:embed="rId2"/>
          <a:srcRect l="43238" r="18985"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08505CA9-B5CA-87D8-B546-433BD1E7639C}"/>
              </a:ext>
            </a:extLst>
          </p:cNvPr>
          <p:cNvSpPr>
            <a:spLocks noGrp="1"/>
          </p:cNvSpPr>
          <p:nvPr>
            <p:ph idx="1"/>
          </p:nvPr>
        </p:nvSpPr>
        <p:spPr>
          <a:xfrm>
            <a:off x="4572001" y="2201958"/>
            <a:ext cx="6781800" cy="3900730"/>
          </a:xfrm>
        </p:spPr>
        <p:txBody>
          <a:bodyPr anchor="t">
            <a:normAutofit/>
          </a:bodyPr>
          <a:lstStyle/>
          <a:p>
            <a:r>
              <a:rPr lang="en-US" sz="2000" b="1" dirty="0"/>
              <a:t>Introduction</a:t>
            </a:r>
          </a:p>
          <a:p>
            <a:r>
              <a:rPr lang="en-US" sz="2000" b="1" dirty="0"/>
              <a:t>System Overview</a:t>
            </a:r>
          </a:p>
          <a:p>
            <a:r>
              <a:rPr lang="en-US" sz="2000" b="1" dirty="0"/>
              <a:t>Design Considerations</a:t>
            </a:r>
          </a:p>
          <a:p>
            <a:r>
              <a:rPr lang="en-US" sz="2000" b="1" dirty="0"/>
              <a:t>Architectural Strategies</a:t>
            </a:r>
          </a:p>
          <a:p>
            <a:r>
              <a:rPr lang="en-US" sz="2000" b="1" dirty="0"/>
              <a:t>System Architecture</a:t>
            </a:r>
          </a:p>
          <a:p>
            <a:r>
              <a:rPr lang="en-US" sz="2000" b="1" dirty="0"/>
              <a:t>Detailed System Design</a:t>
            </a:r>
          </a:p>
          <a:p>
            <a:r>
              <a:rPr lang="en-US" sz="2000" b="1" dirty="0"/>
              <a:t>Conclusion</a:t>
            </a:r>
          </a:p>
        </p:txBody>
      </p:sp>
    </p:spTree>
    <p:extLst>
      <p:ext uri="{BB962C8B-B14F-4D97-AF65-F5344CB8AC3E}">
        <p14:creationId xmlns:p14="http://schemas.microsoft.com/office/powerpoint/2010/main" val="106405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646D2-BF1F-349D-E78D-8513B54796E7}"/>
              </a:ext>
            </a:extLst>
          </p:cNvPr>
          <p:cNvSpPr>
            <a:spLocks noGrp="1"/>
          </p:cNvSpPr>
          <p:nvPr>
            <p:ph type="title"/>
          </p:nvPr>
        </p:nvSpPr>
        <p:spPr>
          <a:xfrm>
            <a:off x="572493" y="238539"/>
            <a:ext cx="11018520" cy="1434415"/>
          </a:xfrm>
        </p:spPr>
        <p:txBody>
          <a:bodyPr anchor="b">
            <a:normAutofit/>
          </a:bodyPr>
          <a:lstStyle/>
          <a:p>
            <a:r>
              <a:rPr lang="en-US" sz="5400" b="1" dirty="0"/>
              <a:t>Introduction:</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BF754C-819A-AF47-1890-6FBF06A78C26}"/>
              </a:ext>
            </a:extLst>
          </p:cNvPr>
          <p:cNvSpPr>
            <a:spLocks noGrp="1"/>
          </p:cNvSpPr>
          <p:nvPr>
            <p:ph idx="1"/>
          </p:nvPr>
        </p:nvSpPr>
        <p:spPr>
          <a:xfrm>
            <a:off x="572493" y="2071316"/>
            <a:ext cx="6713552" cy="4119172"/>
          </a:xfrm>
        </p:spPr>
        <p:txBody>
          <a:bodyPr anchor="t">
            <a:normAutofit/>
          </a:bodyPr>
          <a:lstStyle/>
          <a:p>
            <a:pPr marL="0" indent="0">
              <a:buNone/>
            </a:pPr>
            <a:r>
              <a:rPr lang="en-US" sz="1700"/>
              <a:t>This comprehensive software design documentation outlines the architectural strategies, considerations, and detailed system design for the Tube Pulse project. Tube Pulse is a cloud-based solution that efficiently utilizes Amazon Web Services (AWS) to analyze and extract valuable insights from YouTube data. The primary goals are to ensure scalability, efficiency, and actionable insights for content creators and businesses, ultimately optimizing content strategies. By integrating AWS cloud services, Tube Pulse aims to provide a cost-effective, secure, and scalable solution, unlocking the potential within YouTube's vast dataset.</a:t>
            </a:r>
          </a:p>
          <a:p>
            <a:pPr marL="0" indent="0">
              <a:buNone/>
            </a:pPr>
            <a:r>
              <a:rPr lang="en-US" sz="1700"/>
              <a:t>In the context of Tube Pulse, the document begins by presenting an overview of the entire project, setting the stage for a detailed exploration of system architecture, design considerations, and development methods. The subsequent sections delve into specific components, such as data collection and processing, ensuring a holistic understanding of Tube Pulse's design and functionality.</a:t>
            </a:r>
          </a:p>
        </p:txBody>
      </p:sp>
      <p:pic>
        <p:nvPicPr>
          <p:cNvPr id="5" name="Picture 4" descr="Graph on document with pen">
            <a:extLst>
              <a:ext uri="{FF2B5EF4-FFF2-40B4-BE49-F238E27FC236}">
                <a16:creationId xmlns:a16="http://schemas.microsoft.com/office/drawing/2014/main" id="{7138EBD9-9BB3-1CFD-0038-467D247144A3}"/>
              </a:ext>
            </a:extLst>
          </p:cNvPr>
          <p:cNvPicPr>
            <a:picLocks noChangeAspect="1"/>
          </p:cNvPicPr>
          <p:nvPr/>
        </p:nvPicPr>
        <p:blipFill rotWithShape="1">
          <a:blip r:embed="rId2"/>
          <a:srcRect l="24668" r="11116" b="2"/>
          <a:stretch/>
        </p:blipFill>
        <p:spPr>
          <a:xfrm>
            <a:off x="7675658" y="2093976"/>
            <a:ext cx="3941064" cy="4096512"/>
          </a:xfrm>
          <a:prstGeom prst="rect">
            <a:avLst/>
          </a:prstGeom>
        </p:spPr>
      </p:pic>
    </p:spTree>
    <p:extLst>
      <p:ext uri="{BB962C8B-B14F-4D97-AF65-F5344CB8AC3E}">
        <p14:creationId xmlns:p14="http://schemas.microsoft.com/office/powerpoint/2010/main" val="350231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7B4DF-DC92-27B7-A67E-B73EEC684ABB}"/>
              </a:ext>
            </a:extLst>
          </p:cNvPr>
          <p:cNvSpPr>
            <a:spLocks noGrp="1"/>
          </p:cNvSpPr>
          <p:nvPr>
            <p:ph type="title"/>
          </p:nvPr>
        </p:nvSpPr>
        <p:spPr>
          <a:xfrm>
            <a:off x="838200" y="365125"/>
            <a:ext cx="10515600" cy="1325563"/>
          </a:xfrm>
        </p:spPr>
        <p:txBody>
          <a:bodyPr>
            <a:normAutofit/>
          </a:bodyPr>
          <a:lstStyle/>
          <a:p>
            <a:r>
              <a:rPr lang="en-US" sz="5400" dirty="0"/>
              <a:t>                       </a:t>
            </a:r>
            <a:r>
              <a:rPr lang="en-US" sz="5400" b="1" dirty="0"/>
              <a:t>System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F52FA1-97CD-1D84-15D5-5F415B88EED8}"/>
              </a:ext>
            </a:extLst>
          </p:cNvPr>
          <p:cNvSpPr>
            <a:spLocks noGrp="1"/>
          </p:cNvSpPr>
          <p:nvPr>
            <p:ph idx="1"/>
          </p:nvPr>
        </p:nvSpPr>
        <p:spPr>
          <a:xfrm>
            <a:off x="838200" y="1929384"/>
            <a:ext cx="10515600" cy="4251960"/>
          </a:xfrm>
        </p:spPr>
        <p:txBody>
          <a:bodyPr>
            <a:normAutofit/>
          </a:bodyPr>
          <a:lstStyle/>
          <a:p>
            <a:pPr marL="0" indent="0">
              <a:buNone/>
            </a:pPr>
            <a:r>
              <a:rPr lang="en-US" sz="2000" dirty="0"/>
              <a:t>Tube Pulse strategically uses Amazon Web Services to analyze YouTube data, offering a scalable and efficient solution for content creators and businesses. The project recognizes YouTube's significance in the digital landscape and aims to create a robust solution for analyzing its data. The team members, with specific roles assigned, bring diverse expertise to ensure project success. This section establishes the project's context, objectives, and the pivotal role of AWS in achieving scalability, efficiency, and cost-effectiveness.</a:t>
            </a:r>
          </a:p>
          <a:p>
            <a:pPr marL="0" indent="0">
              <a:buNone/>
            </a:pPr>
            <a:r>
              <a:rPr lang="en-US" sz="2000" b="0" i="0" dirty="0">
                <a:effectLst/>
                <a:latin typeface="Söhne"/>
              </a:rPr>
              <a:t>The collaborative efforts of a diverse team, comprised of data analysts, AWS specialists, software developers, and project managers, ensure the seamless integration and success of Tube Pulse. This strategic approach not only addresses current user needs but also positions the project for future growth, emphasizing adaptability, integration potential, and an unwavering commitment to continuous improvement in response to the evolving digital landscape.</a:t>
            </a:r>
            <a:endParaRPr lang="en-US" sz="2000" dirty="0"/>
          </a:p>
        </p:txBody>
      </p:sp>
    </p:spTree>
    <p:extLst>
      <p:ext uri="{BB962C8B-B14F-4D97-AF65-F5344CB8AC3E}">
        <p14:creationId xmlns:p14="http://schemas.microsoft.com/office/powerpoint/2010/main" val="231441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28364A-E2BB-E2F6-80C2-1518BC6F9ACB}"/>
              </a:ext>
            </a:extLst>
          </p:cNvPr>
          <p:cNvSpPr>
            <a:spLocks noGrp="1"/>
          </p:cNvSpPr>
          <p:nvPr>
            <p:ph type="title"/>
          </p:nvPr>
        </p:nvSpPr>
        <p:spPr>
          <a:xfrm>
            <a:off x="572493" y="238539"/>
            <a:ext cx="11018520" cy="1434415"/>
          </a:xfrm>
        </p:spPr>
        <p:txBody>
          <a:bodyPr anchor="b">
            <a:normAutofit/>
          </a:bodyPr>
          <a:lstStyle/>
          <a:p>
            <a:r>
              <a:rPr lang="en-US" sz="5400" b="1" dirty="0"/>
              <a:t>Design Considerations</a:t>
            </a:r>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621B9E-A5B4-73B6-F17D-F150A92910B5}"/>
              </a:ext>
            </a:extLst>
          </p:cNvPr>
          <p:cNvSpPr>
            <a:spLocks noGrp="1"/>
          </p:cNvSpPr>
          <p:nvPr>
            <p:ph idx="1"/>
          </p:nvPr>
        </p:nvSpPr>
        <p:spPr>
          <a:xfrm>
            <a:off x="572493" y="2071316"/>
            <a:ext cx="6713552" cy="4119172"/>
          </a:xfrm>
        </p:spPr>
        <p:txBody>
          <a:bodyPr anchor="t">
            <a:noAutofit/>
          </a:bodyPr>
          <a:lstStyle/>
          <a:p>
            <a:r>
              <a:rPr lang="en-US" sz="2000" dirty="0"/>
              <a:t> Assumptions and </a:t>
            </a:r>
            <a:r>
              <a:rPr lang="en-US" sz="2000" dirty="0" err="1"/>
              <a:t>DependenciesTube</a:t>
            </a:r>
            <a:r>
              <a:rPr lang="en-US" sz="2000" dirty="0"/>
              <a:t> Pulse assumes the availability and reliability of YouTube APIs for real-time data collection and depends on seamless integration with AWS services. These assumptions guide design decisions, emphasizing the need for robust connections between Tube Pulse and external platforms.</a:t>
            </a:r>
          </a:p>
          <a:p>
            <a:r>
              <a:rPr lang="en-US" sz="2000" dirty="0"/>
              <a:t> Goals and </a:t>
            </a:r>
            <a:r>
              <a:rPr lang="en-US" sz="2000" dirty="0" err="1"/>
              <a:t>GuidelinesTube</a:t>
            </a:r>
            <a:r>
              <a:rPr lang="en-US" sz="2000" dirty="0"/>
              <a:t> Pulse aims to build a scalable, cost-effective cloud-based system, achieve 90% accuracy in sentiment analysis, and predict video trends with the same accuracy. The chosen development method is the AWS Python ETL Pipeline project, providing a structured approach to data extraction, transformation, and loading.</a:t>
            </a:r>
          </a:p>
          <a:p>
            <a:r>
              <a:rPr lang="en-US" sz="2000" dirty="0"/>
              <a:t> Development </a:t>
            </a:r>
            <a:r>
              <a:rPr lang="en-US" sz="2000" dirty="0" err="1"/>
              <a:t>MethodsThe</a:t>
            </a:r>
            <a:r>
              <a:rPr lang="en-US" sz="2000" dirty="0"/>
              <a:t> selected development method, the AWS Python ETL Pipeline project, utilizes SQL and Python3 for efficient data processing, aligning with industry best practices.</a:t>
            </a:r>
          </a:p>
        </p:txBody>
      </p:sp>
      <p:pic>
        <p:nvPicPr>
          <p:cNvPr id="5" name="Picture 4" descr="Graph on document with pen">
            <a:extLst>
              <a:ext uri="{FF2B5EF4-FFF2-40B4-BE49-F238E27FC236}">
                <a16:creationId xmlns:a16="http://schemas.microsoft.com/office/drawing/2014/main" id="{A79CF8F9-BD03-E9B9-FF29-EFF5755126D4}"/>
              </a:ext>
            </a:extLst>
          </p:cNvPr>
          <p:cNvPicPr>
            <a:picLocks noChangeAspect="1"/>
          </p:cNvPicPr>
          <p:nvPr/>
        </p:nvPicPr>
        <p:blipFill rotWithShape="1">
          <a:blip r:embed="rId2"/>
          <a:srcRect l="24668" r="11116" b="2"/>
          <a:stretch/>
        </p:blipFill>
        <p:spPr>
          <a:xfrm>
            <a:off x="7675658" y="2093976"/>
            <a:ext cx="3941064" cy="4096512"/>
          </a:xfrm>
          <a:prstGeom prst="rect">
            <a:avLst/>
          </a:prstGeom>
        </p:spPr>
      </p:pic>
    </p:spTree>
    <p:extLst>
      <p:ext uri="{BB962C8B-B14F-4D97-AF65-F5344CB8AC3E}">
        <p14:creationId xmlns:p14="http://schemas.microsoft.com/office/powerpoint/2010/main" val="120996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CD674-B0E2-F538-A91D-34DEAD2258A0}"/>
              </a:ext>
            </a:extLst>
          </p:cNvPr>
          <p:cNvSpPr>
            <a:spLocks noGrp="1"/>
          </p:cNvSpPr>
          <p:nvPr>
            <p:ph type="title"/>
          </p:nvPr>
        </p:nvSpPr>
        <p:spPr>
          <a:xfrm>
            <a:off x="1043631" y="809898"/>
            <a:ext cx="10173010" cy="1554480"/>
          </a:xfrm>
        </p:spPr>
        <p:txBody>
          <a:bodyPr anchor="ctr">
            <a:normAutofit/>
          </a:bodyPr>
          <a:lstStyle/>
          <a:p>
            <a:r>
              <a:rPr lang="en-US" sz="4800" b="1"/>
              <a:t>                Architectural Strategies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DDCCB49-CD38-68A7-2B09-89DA5F9A8797}"/>
              </a:ext>
            </a:extLst>
          </p:cNvPr>
          <p:cNvGraphicFramePr>
            <a:graphicFrameLocks noGrp="1"/>
          </p:cNvGraphicFramePr>
          <p:nvPr>
            <p:ph idx="1"/>
            <p:extLst>
              <p:ext uri="{D42A27DB-BD31-4B8C-83A1-F6EECF244321}">
                <p14:modId xmlns:p14="http://schemas.microsoft.com/office/powerpoint/2010/main" val="299382431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86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BC31E-3CB9-A165-3846-92A4D4492D36}"/>
              </a:ext>
            </a:extLst>
          </p:cNvPr>
          <p:cNvSpPr>
            <a:spLocks noGrp="1"/>
          </p:cNvSpPr>
          <p:nvPr>
            <p:ph type="title"/>
          </p:nvPr>
        </p:nvSpPr>
        <p:spPr>
          <a:xfrm>
            <a:off x="841248" y="548640"/>
            <a:ext cx="3600860" cy="5431536"/>
          </a:xfrm>
        </p:spPr>
        <p:txBody>
          <a:bodyPr>
            <a:normAutofit/>
          </a:bodyPr>
          <a:lstStyle/>
          <a:p>
            <a:r>
              <a:rPr lang="en-US" sz="5400" b="1"/>
              <a:t>System Architecture</a:t>
            </a: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230305-0884-2F49-1054-8D688E667B62}"/>
              </a:ext>
            </a:extLst>
          </p:cNvPr>
          <p:cNvSpPr>
            <a:spLocks noGrp="1"/>
          </p:cNvSpPr>
          <p:nvPr>
            <p:ph idx="1"/>
          </p:nvPr>
        </p:nvSpPr>
        <p:spPr>
          <a:xfrm>
            <a:off x="5126418" y="552091"/>
            <a:ext cx="6224335" cy="5431536"/>
          </a:xfrm>
        </p:spPr>
        <p:txBody>
          <a:bodyPr anchor="ctr">
            <a:normAutofit/>
          </a:bodyPr>
          <a:lstStyle/>
          <a:p>
            <a:pPr marL="0" indent="0">
              <a:buNone/>
            </a:pPr>
            <a:r>
              <a:rPr lang="en-US" sz="2200"/>
              <a:t>Component 1: Data CollectionComponent 1 involves real-time data collection from YouTube APIs, ensuring Tube Pulse stays updated with the latest YouTube data.</a:t>
            </a:r>
          </a:p>
          <a:p>
            <a:pPr marL="0" indent="0">
              <a:buNone/>
            </a:pPr>
            <a:r>
              <a:rPr lang="en-US" sz="2200"/>
              <a:t>Component 2: Data Processing and AnalysisComponent 2 focuses on efficient processing and in-depth analysis of video statistics, comments, and user engagement to extract actionable insights.</a:t>
            </a:r>
          </a:p>
          <a:p>
            <a:pPr marL="0" indent="0">
              <a:buNone/>
            </a:pPr>
            <a:endParaRPr lang="en-US" sz="2200"/>
          </a:p>
        </p:txBody>
      </p:sp>
    </p:spTree>
    <p:extLst>
      <p:ext uri="{BB962C8B-B14F-4D97-AF65-F5344CB8AC3E}">
        <p14:creationId xmlns:p14="http://schemas.microsoft.com/office/powerpoint/2010/main" val="126401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software application&#10;&#10;Description automatically generated">
            <a:extLst>
              <a:ext uri="{FF2B5EF4-FFF2-40B4-BE49-F238E27FC236}">
                <a16:creationId xmlns:a16="http://schemas.microsoft.com/office/drawing/2014/main" id="{F08C0267-C991-C5AE-18DD-7782662B38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20" y="1282"/>
            <a:ext cx="12191980" cy="6856718"/>
          </a:xfrm>
          <a:prstGeom prst="rect">
            <a:avLst/>
          </a:prstGeom>
        </p:spPr>
      </p:pic>
    </p:spTree>
    <p:extLst>
      <p:ext uri="{BB962C8B-B14F-4D97-AF65-F5344CB8AC3E}">
        <p14:creationId xmlns:p14="http://schemas.microsoft.com/office/powerpoint/2010/main" val="1367697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43BCBF-98C2-AFDF-5398-13F317F2085A}"/>
              </a:ext>
            </a:extLst>
          </p:cNvPr>
          <p:cNvSpPr>
            <a:spLocks noGrp="1"/>
          </p:cNvSpPr>
          <p:nvPr>
            <p:ph type="title"/>
          </p:nvPr>
        </p:nvSpPr>
        <p:spPr>
          <a:xfrm>
            <a:off x="838200" y="365125"/>
            <a:ext cx="10515600" cy="1325563"/>
          </a:xfrm>
        </p:spPr>
        <p:txBody>
          <a:bodyPr>
            <a:normAutofit/>
          </a:bodyPr>
          <a:lstStyle/>
          <a:p>
            <a:r>
              <a:rPr lang="en-US" sz="5400" b="1" dirty="0"/>
              <a:t>System Design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630A13-B74E-D9B6-D656-218300F2F0A8}"/>
              </a:ext>
            </a:extLst>
          </p:cNvPr>
          <p:cNvSpPr>
            <a:spLocks noGrp="1"/>
          </p:cNvSpPr>
          <p:nvPr>
            <p:ph idx="1"/>
          </p:nvPr>
        </p:nvSpPr>
        <p:spPr>
          <a:xfrm>
            <a:off x="669036" y="1961134"/>
            <a:ext cx="10515600" cy="4251960"/>
          </a:xfrm>
        </p:spPr>
        <p:txBody>
          <a:bodyPr>
            <a:normAutofit/>
          </a:bodyPr>
          <a:lstStyle/>
          <a:p>
            <a:pPr marL="0" indent="0">
              <a:buNone/>
            </a:pPr>
            <a:r>
              <a:rPr lang="en-US" sz="2000" b="1" dirty="0"/>
              <a:t>Module 1: AWS Python ETL Pipeline</a:t>
            </a:r>
          </a:p>
          <a:p>
            <a:pPr marL="0" indent="0">
              <a:buNone/>
            </a:pPr>
            <a:r>
              <a:rPr lang="en-US" sz="2000" dirty="0"/>
              <a:t>1.1 Data </a:t>
            </a:r>
            <a:r>
              <a:rPr lang="en-US" sz="2000" dirty="0" err="1"/>
              <a:t>SourceTube</a:t>
            </a:r>
            <a:r>
              <a:rPr lang="en-US" sz="2000" dirty="0"/>
              <a:t> Pulse utilizes a Kaggle dataset containing daily popular YouTube video statistics (CSV files) as its primary data source.</a:t>
            </a:r>
          </a:p>
          <a:p>
            <a:pPr marL="0" indent="0">
              <a:buNone/>
            </a:pPr>
            <a:r>
              <a:rPr lang="en-US" sz="2000" dirty="0"/>
              <a:t>1.2 Data </a:t>
            </a:r>
            <a:r>
              <a:rPr lang="en-US" sz="2000" dirty="0" err="1"/>
              <a:t>PreparationThe</a:t>
            </a:r>
            <a:r>
              <a:rPr lang="en-US" sz="2000" dirty="0"/>
              <a:t> data preparation phase involves handling missing values, cleaning, and transforming data types using Python scripts.</a:t>
            </a:r>
          </a:p>
          <a:p>
            <a:pPr marL="0" indent="0">
              <a:buNone/>
            </a:pPr>
            <a:r>
              <a:rPr lang="en-US" sz="2000" dirty="0"/>
              <a:t>2 Setting Up The Environment For Building A Python Data Pipeline</a:t>
            </a:r>
          </a:p>
          <a:p>
            <a:pPr marL="0" indent="0">
              <a:buNone/>
            </a:pPr>
            <a:r>
              <a:rPr lang="en-US" sz="2000" dirty="0"/>
              <a:t>2.1 AWS Account </a:t>
            </a:r>
            <a:r>
              <a:rPr lang="en-US" sz="2000" dirty="0" err="1"/>
              <a:t>SetupTube</a:t>
            </a:r>
            <a:r>
              <a:rPr lang="en-US" sz="2000" dirty="0"/>
              <a:t> Pulse guides users through creating an AWS S3 account, configuring an IAM user/admin, and installing the AWS CLI.</a:t>
            </a:r>
          </a:p>
          <a:p>
            <a:pPr marL="0" indent="0">
              <a:buNone/>
            </a:pPr>
            <a:r>
              <a:rPr lang="en-US" sz="2000" dirty="0"/>
              <a:t>2.2 AWS CLI </a:t>
            </a:r>
            <a:r>
              <a:rPr lang="en-US" sz="2000" dirty="0" err="1"/>
              <a:t>InstallationInstallation</a:t>
            </a:r>
            <a:r>
              <a:rPr lang="en-US" sz="2000" dirty="0"/>
              <a:t> and configuration of the AWS CLI are essential for effective communication between Tube Pulse and AWS services.</a:t>
            </a:r>
          </a:p>
          <a:p>
            <a:pPr marL="0" indent="0">
              <a:buNone/>
            </a:pPr>
            <a:r>
              <a:rPr lang="en-US" sz="2000" dirty="0"/>
              <a:t>2.3 Data </a:t>
            </a:r>
            <a:r>
              <a:rPr lang="en-US" sz="2000" dirty="0" err="1"/>
              <a:t>LoadingData</a:t>
            </a:r>
            <a:r>
              <a:rPr lang="en-US" sz="2000" dirty="0"/>
              <a:t> loading involves using the AWS CLI to transfer Kaggle YouTube video dataset files into an AWS S3 bucket.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34290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1158</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Tube pulse (Harnessing YouTube Insights Using The Cloud)</vt:lpstr>
      <vt:lpstr>Content:</vt:lpstr>
      <vt:lpstr>Introduction:</vt:lpstr>
      <vt:lpstr>                       System Overview</vt:lpstr>
      <vt:lpstr>Design Considerations</vt:lpstr>
      <vt:lpstr>                Architectural Strategies</vt:lpstr>
      <vt:lpstr>System Architecture</vt:lpstr>
      <vt:lpstr>PowerPoint Presentation</vt:lpstr>
      <vt:lpstr>System Design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 pulse Harnessing YouTube Insights Using The Cloud</dc:title>
  <dc:creator>Sai Varun Narajala</dc:creator>
  <cp:lastModifiedBy>Sai Varun Narajala</cp:lastModifiedBy>
  <cp:revision>2</cp:revision>
  <dcterms:created xsi:type="dcterms:W3CDTF">2023-11-29T20:25:59Z</dcterms:created>
  <dcterms:modified xsi:type="dcterms:W3CDTF">2025-07-20T20:02:44Z</dcterms:modified>
</cp:coreProperties>
</file>