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72" r:id="rId3"/>
    <p:sldId id="257" r:id="rId4"/>
    <p:sldId id="267" r:id="rId5"/>
    <p:sldId id="260" r:id="rId6"/>
    <p:sldId id="261" r:id="rId7"/>
    <p:sldId id="262" r:id="rId8"/>
    <p:sldId id="268" r:id="rId9"/>
    <p:sldId id="269" r:id="rId10"/>
    <p:sldId id="270" r:id="rId11"/>
    <p:sldId id="263" r:id="rId12"/>
    <p:sldId id="265"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433DA18-C924-4FF9-BEC2-53C4B5DF2F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DCDF559-20B7-4B47-8BE8-1A0465F9252F}">
      <dgm:prSet/>
      <dgm:spPr/>
      <dgm:t>
        <a:bodyPr/>
        <a:lstStyle/>
        <a:p>
          <a:pPr>
            <a:lnSpc>
              <a:spcPct val="100000"/>
            </a:lnSpc>
          </a:pPr>
          <a:r>
            <a:rPr lang="en-US" b="0" i="0" dirty="0"/>
            <a:t>Volume - Starbucks Nutrition Data has 3 files. First file has 7 Colom's and 173 Rows. Second file has 6 Column's and 130 Rows. Third file has 6 Column's and 130 Rows. </a:t>
          </a:r>
          <a:endParaRPr lang="en-US" dirty="0"/>
        </a:p>
      </dgm:t>
    </dgm:pt>
    <dgm:pt modelId="{0A0FB6C5-FA15-4E1A-A661-E9B646435324}" type="parTrans" cxnId="{5514A0ED-76CE-4D7E-848C-2F70A6CCDCAD}">
      <dgm:prSet/>
      <dgm:spPr/>
      <dgm:t>
        <a:bodyPr/>
        <a:lstStyle/>
        <a:p>
          <a:endParaRPr lang="en-US"/>
        </a:p>
      </dgm:t>
    </dgm:pt>
    <dgm:pt modelId="{77FED21C-0E03-468F-97EE-BB99BA139340}" type="sibTrans" cxnId="{5514A0ED-76CE-4D7E-848C-2F70A6CCDCAD}">
      <dgm:prSet/>
      <dgm:spPr/>
      <dgm:t>
        <a:bodyPr/>
        <a:lstStyle/>
        <a:p>
          <a:endParaRPr lang="en-US"/>
        </a:p>
      </dgm:t>
    </dgm:pt>
    <dgm:pt modelId="{85682DC0-3C1A-40C7-BB9D-A9510A313C1B}">
      <dgm:prSet/>
      <dgm:spPr/>
      <dgm:t>
        <a:bodyPr/>
        <a:lstStyle/>
        <a:p>
          <a:pPr>
            <a:lnSpc>
              <a:spcPct val="100000"/>
            </a:lnSpc>
          </a:pPr>
          <a:r>
            <a:rPr lang="en-US" b="0" i="0" dirty="0"/>
            <a:t>Value - Customers are the main strength for many companies. So, the value of the analysis provides insights and profits. </a:t>
          </a:r>
          <a:endParaRPr lang="en-US" dirty="0"/>
        </a:p>
      </dgm:t>
    </dgm:pt>
    <dgm:pt modelId="{51BB9C12-4DF2-41BA-B86C-23D6867D4AFC}" type="parTrans" cxnId="{5AA1097F-CC57-4711-8448-C63547E9EA50}">
      <dgm:prSet/>
      <dgm:spPr/>
      <dgm:t>
        <a:bodyPr/>
        <a:lstStyle/>
        <a:p>
          <a:endParaRPr lang="en-US"/>
        </a:p>
      </dgm:t>
    </dgm:pt>
    <dgm:pt modelId="{08212B23-EEA8-4E2C-956A-ABF9F6198565}" type="sibTrans" cxnId="{5AA1097F-CC57-4711-8448-C63547E9EA50}">
      <dgm:prSet/>
      <dgm:spPr/>
      <dgm:t>
        <a:bodyPr/>
        <a:lstStyle/>
        <a:p>
          <a:endParaRPr lang="en-US"/>
        </a:p>
      </dgm:t>
    </dgm:pt>
    <dgm:pt modelId="{FC926B0B-04D8-4C13-9D11-0CEBF2CCDC06}">
      <dgm:prSet/>
      <dgm:spPr/>
      <dgm:t>
        <a:bodyPr/>
        <a:lstStyle/>
        <a:p>
          <a:pPr>
            <a:lnSpc>
              <a:spcPct val="100000"/>
            </a:lnSpc>
          </a:pPr>
          <a:r>
            <a:rPr lang="en-US" b="0" i="0" dirty="0"/>
            <a:t>Variety - The data covers all the items present in the menu like foods, drinks and beverages. </a:t>
          </a:r>
          <a:endParaRPr lang="en-US" dirty="0"/>
        </a:p>
      </dgm:t>
    </dgm:pt>
    <dgm:pt modelId="{DFE0DAB5-FB3C-42FD-BAA2-D54B5DBCD8C9}" type="parTrans" cxnId="{7077DCFF-DAC6-448B-B2CD-02E532CFA568}">
      <dgm:prSet/>
      <dgm:spPr/>
      <dgm:t>
        <a:bodyPr/>
        <a:lstStyle/>
        <a:p>
          <a:endParaRPr lang="en-US"/>
        </a:p>
      </dgm:t>
    </dgm:pt>
    <dgm:pt modelId="{2C9F143F-14BF-49D1-9D4C-4D2E6B8BE47C}" type="sibTrans" cxnId="{7077DCFF-DAC6-448B-B2CD-02E532CFA568}">
      <dgm:prSet/>
      <dgm:spPr/>
      <dgm:t>
        <a:bodyPr/>
        <a:lstStyle/>
        <a:p>
          <a:endParaRPr lang="en-US"/>
        </a:p>
      </dgm:t>
    </dgm:pt>
    <dgm:pt modelId="{12F70B63-0DD0-47BC-AE8B-0A03DCA8F07E}">
      <dgm:prSet/>
      <dgm:spPr/>
      <dgm:t>
        <a:bodyPr/>
        <a:lstStyle/>
        <a:p>
          <a:pPr>
            <a:lnSpc>
              <a:spcPct val="100000"/>
            </a:lnSpc>
          </a:pPr>
          <a:r>
            <a:rPr lang="en-US" b="0" i="0" dirty="0"/>
            <a:t>Velocity - As the new items are being added into the menu, the information related to it will be keep on accumulating and increased the growth in the dataset, but the rate is slow. </a:t>
          </a:r>
          <a:endParaRPr lang="en-US" dirty="0"/>
        </a:p>
      </dgm:t>
    </dgm:pt>
    <dgm:pt modelId="{3DF013EF-22FF-41A1-B669-618D1E800DF9}" type="parTrans" cxnId="{808645B6-6F23-4349-83EB-CED90FC2C95F}">
      <dgm:prSet/>
      <dgm:spPr/>
      <dgm:t>
        <a:bodyPr/>
        <a:lstStyle/>
        <a:p>
          <a:endParaRPr lang="en-US"/>
        </a:p>
      </dgm:t>
    </dgm:pt>
    <dgm:pt modelId="{C6A0DE73-B1CA-4F80-8FE5-FFE8EB99EBCB}" type="sibTrans" cxnId="{808645B6-6F23-4349-83EB-CED90FC2C95F}">
      <dgm:prSet/>
      <dgm:spPr/>
      <dgm:t>
        <a:bodyPr/>
        <a:lstStyle/>
        <a:p>
          <a:endParaRPr lang="en-US"/>
        </a:p>
      </dgm:t>
    </dgm:pt>
    <dgm:pt modelId="{D53E1F43-D968-4DAC-9880-3CE0C7E58815}">
      <dgm:prSet/>
      <dgm:spPr/>
      <dgm:t>
        <a:bodyPr/>
        <a:lstStyle/>
        <a:p>
          <a:pPr>
            <a:lnSpc>
              <a:spcPct val="100000"/>
            </a:lnSpc>
          </a:pPr>
          <a:r>
            <a:rPr lang="en-US" b="0" i="0" dirty="0"/>
            <a:t>Veracity - The information considered in this dataset is highly accurate, but there are some missing fields for some columns.</a:t>
          </a:r>
          <a:endParaRPr lang="en-US" dirty="0"/>
        </a:p>
      </dgm:t>
    </dgm:pt>
    <dgm:pt modelId="{9F34C486-F80D-4E85-99B1-999A9B794FFE}" type="parTrans" cxnId="{ACD7C574-2832-430A-83C3-6D8DCA6EAE7E}">
      <dgm:prSet/>
      <dgm:spPr/>
      <dgm:t>
        <a:bodyPr/>
        <a:lstStyle/>
        <a:p>
          <a:endParaRPr lang="en-US"/>
        </a:p>
      </dgm:t>
    </dgm:pt>
    <dgm:pt modelId="{84B84DE0-9974-485D-9276-E24BEA7B5D5D}" type="sibTrans" cxnId="{ACD7C574-2832-430A-83C3-6D8DCA6EAE7E}">
      <dgm:prSet/>
      <dgm:spPr/>
      <dgm:t>
        <a:bodyPr/>
        <a:lstStyle/>
        <a:p>
          <a:endParaRPr lang="en-US"/>
        </a:p>
      </dgm:t>
    </dgm:pt>
    <dgm:pt modelId="{449E205F-FAB9-42D0-B89A-BB6CB2DB1344}" type="pres">
      <dgm:prSet presAssocID="{2433DA18-C924-4FF9-BEC2-53C4B5DF2F21}" presName="root" presStyleCnt="0">
        <dgm:presLayoutVars>
          <dgm:dir/>
          <dgm:resizeHandles val="exact"/>
        </dgm:presLayoutVars>
      </dgm:prSet>
      <dgm:spPr/>
    </dgm:pt>
    <dgm:pt modelId="{67C47C32-5EC0-49AA-96D3-98C5A2A1B8E7}" type="pres">
      <dgm:prSet presAssocID="{5DCDF559-20B7-4B47-8BE8-1A0465F9252F}" presName="compNode" presStyleCnt="0"/>
      <dgm:spPr/>
    </dgm:pt>
    <dgm:pt modelId="{A954AAC3-DDE4-4D9E-A7B2-158A087833EB}" type="pres">
      <dgm:prSet presAssocID="{5DCDF559-20B7-4B47-8BE8-1A0465F9252F}" presName="bgRect" presStyleLbl="bgShp" presStyleIdx="0" presStyleCnt="5"/>
      <dgm:spPr/>
    </dgm:pt>
    <dgm:pt modelId="{005530F2-EEA6-49CD-BD7E-9AE778BAD451}" type="pres">
      <dgm:prSet presAssocID="{5DCDF559-20B7-4B47-8BE8-1A0465F9252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7784D2CB-7276-482C-BAEC-CFF41BBCA452}" type="pres">
      <dgm:prSet presAssocID="{5DCDF559-20B7-4B47-8BE8-1A0465F9252F}" presName="spaceRect" presStyleCnt="0"/>
      <dgm:spPr/>
    </dgm:pt>
    <dgm:pt modelId="{DF619032-5365-4202-8BDD-DDDEF9A17A78}" type="pres">
      <dgm:prSet presAssocID="{5DCDF559-20B7-4B47-8BE8-1A0465F9252F}" presName="parTx" presStyleLbl="revTx" presStyleIdx="0" presStyleCnt="5">
        <dgm:presLayoutVars>
          <dgm:chMax val="0"/>
          <dgm:chPref val="0"/>
        </dgm:presLayoutVars>
      </dgm:prSet>
      <dgm:spPr/>
    </dgm:pt>
    <dgm:pt modelId="{253EA4E6-B133-4CCD-A510-BE69C6D9883A}" type="pres">
      <dgm:prSet presAssocID="{77FED21C-0E03-468F-97EE-BB99BA139340}" presName="sibTrans" presStyleCnt="0"/>
      <dgm:spPr/>
    </dgm:pt>
    <dgm:pt modelId="{C342B41B-9662-44B7-BA67-75C1F448BA85}" type="pres">
      <dgm:prSet presAssocID="{12F70B63-0DD0-47BC-AE8B-0A03DCA8F07E}" presName="compNode" presStyleCnt="0"/>
      <dgm:spPr/>
    </dgm:pt>
    <dgm:pt modelId="{24B8AC23-AB36-462D-916B-DB45D518CDBA}" type="pres">
      <dgm:prSet presAssocID="{12F70B63-0DD0-47BC-AE8B-0A03DCA8F07E}" presName="bgRect" presStyleLbl="bgShp" presStyleIdx="1" presStyleCnt="5"/>
      <dgm:spPr/>
    </dgm:pt>
    <dgm:pt modelId="{21DA64AA-F584-490B-9D0B-DDED47A5AD3F}" type="pres">
      <dgm:prSet presAssocID="{12F70B63-0DD0-47BC-AE8B-0A03DCA8F0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6C8B2B40-ECD3-4BAA-9A45-369506A03762}" type="pres">
      <dgm:prSet presAssocID="{12F70B63-0DD0-47BC-AE8B-0A03DCA8F07E}" presName="spaceRect" presStyleCnt="0"/>
      <dgm:spPr/>
    </dgm:pt>
    <dgm:pt modelId="{254050CB-5F99-4328-A494-55A19E4CCAC5}" type="pres">
      <dgm:prSet presAssocID="{12F70B63-0DD0-47BC-AE8B-0A03DCA8F07E}" presName="parTx" presStyleLbl="revTx" presStyleIdx="1" presStyleCnt="5">
        <dgm:presLayoutVars>
          <dgm:chMax val="0"/>
          <dgm:chPref val="0"/>
        </dgm:presLayoutVars>
      </dgm:prSet>
      <dgm:spPr/>
    </dgm:pt>
    <dgm:pt modelId="{7631F46A-F561-478B-9BF6-72D3185E73F1}" type="pres">
      <dgm:prSet presAssocID="{C6A0DE73-B1CA-4F80-8FE5-FFE8EB99EBCB}" presName="sibTrans" presStyleCnt="0"/>
      <dgm:spPr/>
    </dgm:pt>
    <dgm:pt modelId="{CE7BA230-76C4-4119-B944-C5B632DF1D61}" type="pres">
      <dgm:prSet presAssocID="{FC926B0B-04D8-4C13-9D11-0CEBF2CCDC06}" presName="compNode" presStyleCnt="0"/>
      <dgm:spPr/>
    </dgm:pt>
    <dgm:pt modelId="{D15D5D0C-2101-4B92-88DE-34BBCFE6C43F}" type="pres">
      <dgm:prSet presAssocID="{FC926B0B-04D8-4C13-9D11-0CEBF2CCDC06}" presName="bgRect" presStyleLbl="bgShp" presStyleIdx="2" presStyleCnt="5"/>
      <dgm:spPr/>
    </dgm:pt>
    <dgm:pt modelId="{FCC5C6D3-76ED-4402-A0B9-C3EE113B69BF}" type="pres">
      <dgm:prSet presAssocID="{FC926B0B-04D8-4C13-9D11-0CEBF2CCDC0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mpagne"/>
        </a:ext>
      </dgm:extLst>
    </dgm:pt>
    <dgm:pt modelId="{C3C0E884-A0C0-4BD7-AABC-13B5D82D9002}" type="pres">
      <dgm:prSet presAssocID="{FC926B0B-04D8-4C13-9D11-0CEBF2CCDC06}" presName="spaceRect" presStyleCnt="0"/>
      <dgm:spPr/>
    </dgm:pt>
    <dgm:pt modelId="{78BF467C-417D-4A1F-8FF4-A192B7AB2D80}" type="pres">
      <dgm:prSet presAssocID="{FC926B0B-04D8-4C13-9D11-0CEBF2CCDC06}" presName="parTx" presStyleLbl="revTx" presStyleIdx="2" presStyleCnt="5">
        <dgm:presLayoutVars>
          <dgm:chMax val="0"/>
          <dgm:chPref val="0"/>
        </dgm:presLayoutVars>
      </dgm:prSet>
      <dgm:spPr/>
    </dgm:pt>
    <dgm:pt modelId="{13B16F00-3FCD-4371-840E-3B7FF9ED9857}" type="pres">
      <dgm:prSet presAssocID="{2C9F143F-14BF-49D1-9D4C-4D2E6B8BE47C}" presName="sibTrans" presStyleCnt="0"/>
      <dgm:spPr/>
    </dgm:pt>
    <dgm:pt modelId="{6C3019FE-C88F-497B-BC4B-93103B629BD8}" type="pres">
      <dgm:prSet presAssocID="{D53E1F43-D968-4DAC-9880-3CE0C7E58815}" presName="compNode" presStyleCnt="0"/>
      <dgm:spPr/>
    </dgm:pt>
    <dgm:pt modelId="{1EEC2A1F-52B8-48A9-904A-1BD39DCBC46F}" type="pres">
      <dgm:prSet presAssocID="{D53E1F43-D968-4DAC-9880-3CE0C7E58815}" presName="bgRect" presStyleLbl="bgShp" presStyleIdx="3" presStyleCnt="5"/>
      <dgm:spPr/>
    </dgm:pt>
    <dgm:pt modelId="{A67DC75A-E44A-422F-B294-113FE499E023}" type="pres">
      <dgm:prSet presAssocID="{D53E1F43-D968-4DAC-9880-3CE0C7E5881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BA072B83-0B74-47CE-8C0E-8FB4EAD2D995}" type="pres">
      <dgm:prSet presAssocID="{D53E1F43-D968-4DAC-9880-3CE0C7E58815}" presName="spaceRect" presStyleCnt="0"/>
      <dgm:spPr/>
    </dgm:pt>
    <dgm:pt modelId="{D49C8861-62FF-405E-9244-5AA4CF7339F5}" type="pres">
      <dgm:prSet presAssocID="{D53E1F43-D968-4DAC-9880-3CE0C7E58815}" presName="parTx" presStyleLbl="revTx" presStyleIdx="3" presStyleCnt="5">
        <dgm:presLayoutVars>
          <dgm:chMax val="0"/>
          <dgm:chPref val="0"/>
        </dgm:presLayoutVars>
      </dgm:prSet>
      <dgm:spPr/>
    </dgm:pt>
    <dgm:pt modelId="{69846DF3-F3A7-4370-B772-076BB3D9DF2F}" type="pres">
      <dgm:prSet presAssocID="{84B84DE0-9974-485D-9276-E24BEA7B5D5D}" presName="sibTrans" presStyleCnt="0"/>
      <dgm:spPr/>
    </dgm:pt>
    <dgm:pt modelId="{3FF7E1FB-FE6F-4434-972E-F11A137439DD}" type="pres">
      <dgm:prSet presAssocID="{85682DC0-3C1A-40C7-BB9D-A9510A313C1B}" presName="compNode" presStyleCnt="0"/>
      <dgm:spPr/>
    </dgm:pt>
    <dgm:pt modelId="{E8129834-BA73-4357-96D5-4B69CCA79B65}" type="pres">
      <dgm:prSet presAssocID="{85682DC0-3C1A-40C7-BB9D-A9510A313C1B}" presName="bgRect" presStyleLbl="bgShp" presStyleIdx="4" presStyleCnt="5"/>
      <dgm:spPr/>
    </dgm:pt>
    <dgm:pt modelId="{EF09DF8F-24EA-4577-9EE4-6BF4B5B68F45}" type="pres">
      <dgm:prSet presAssocID="{85682DC0-3C1A-40C7-BB9D-A9510A313C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amond"/>
        </a:ext>
      </dgm:extLst>
    </dgm:pt>
    <dgm:pt modelId="{A1F0DC50-337E-4B32-BC85-0F1C4C240557}" type="pres">
      <dgm:prSet presAssocID="{85682DC0-3C1A-40C7-BB9D-A9510A313C1B}" presName="spaceRect" presStyleCnt="0"/>
      <dgm:spPr/>
    </dgm:pt>
    <dgm:pt modelId="{CED9BAC3-6338-4CFB-B67E-E9D23D6F4959}" type="pres">
      <dgm:prSet presAssocID="{85682DC0-3C1A-40C7-BB9D-A9510A313C1B}" presName="parTx" presStyleLbl="revTx" presStyleIdx="4" presStyleCnt="5">
        <dgm:presLayoutVars>
          <dgm:chMax val="0"/>
          <dgm:chPref val="0"/>
        </dgm:presLayoutVars>
      </dgm:prSet>
      <dgm:spPr/>
    </dgm:pt>
  </dgm:ptLst>
  <dgm:cxnLst>
    <dgm:cxn modelId="{F6F69636-8802-4600-918B-DC4BB0F1EAD5}" type="presOf" srcId="{85682DC0-3C1A-40C7-BB9D-A9510A313C1B}" destId="{CED9BAC3-6338-4CFB-B67E-E9D23D6F4959}" srcOrd="0" destOrd="0" presId="urn:microsoft.com/office/officeart/2018/2/layout/IconVerticalSolidList"/>
    <dgm:cxn modelId="{9AF09F5E-1358-4B58-9556-6D125E54B530}" type="presOf" srcId="{D53E1F43-D968-4DAC-9880-3CE0C7E58815}" destId="{D49C8861-62FF-405E-9244-5AA4CF7339F5}" srcOrd="0" destOrd="0" presId="urn:microsoft.com/office/officeart/2018/2/layout/IconVerticalSolidList"/>
    <dgm:cxn modelId="{DF968C67-9D2C-4485-8C45-13E4A40AB90B}" type="presOf" srcId="{2433DA18-C924-4FF9-BEC2-53C4B5DF2F21}" destId="{449E205F-FAB9-42D0-B89A-BB6CB2DB1344}" srcOrd="0" destOrd="0" presId="urn:microsoft.com/office/officeart/2018/2/layout/IconVerticalSolidList"/>
    <dgm:cxn modelId="{C795DB4C-0ED6-41C1-A1D4-610186A21885}" type="presOf" srcId="{FC926B0B-04D8-4C13-9D11-0CEBF2CCDC06}" destId="{78BF467C-417D-4A1F-8FF4-A192B7AB2D80}" srcOrd="0" destOrd="0" presId="urn:microsoft.com/office/officeart/2018/2/layout/IconVerticalSolidList"/>
    <dgm:cxn modelId="{ACD7C574-2832-430A-83C3-6D8DCA6EAE7E}" srcId="{2433DA18-C924-4FF9-BEC2-53C4B5DF2F21}" destId="{D53E1F43-D968-4DAC-9880-3CE0C7E58815}" srcOrd="3" destOrd="0" parTransId="{9F34C486-F80D-4E85-99B1-999A9B794FFE}" sibTransId="{84B84DE0-9974-485D-9276-E24BEA7B5D5D}"/>
    <dgm:cxn modelId="{0A5DBD7A-4379-48D3-826F-9D7535052FEA}" type="presOf" srcId="{5DCDF559-20B7-4B47-8BE8-1A0465F9252F}" destId="{DF619032-5365-4202-8BDD-DDDEF9A17A78}" srcOrd="0" destOrd="0" presId="urn:microsoft.com/office/officeart/2018/2/layout/IconVerticalSolidList"/>
    <dgm:cxn modelId="{5AA1097F-CC57-4711-8448-C63547E9EA50}" srcId="{2433DA18-C924-4FF9-BEC2-53C4B5DF2F21}" destId="{85682DC0-3C1A-40C7-BB9D-A9510A313C1B}" srcOrd="4" destOrd="0" parTransId="{51BB9C12-4DF2-41BA-B86C-23D6867D4AFC}" sibTransId="{08212B23-EEA8-4E2C-956A-ABF9F6198565}"/>
    <dgm:cxn modelId="{808645B6-6F23-4349-83EB-CED90FC2C95F}" srcId="{2433DA18-C924-4FF9-BEC2-53C4B5DF2F21}" destId="{12F70B63-0DD0-47BC-AE8B-0A03DCA8F07E}" srcOrd="1" destOrd="0" parTransId="{3DF013EF-22FF-41A1-B669-618D1E800DF9}" sibTransId="{C6A0DE73-B1CA-4F80-8FE5-FFE8EB99EBCB}"/>
    <dgm:cxn modelId="{4D06B8E0-6344-45A4-9987-1FADEE12B7FC}" type="presOf" srcId="{12F70B63-0DD0-47BC-AE8B-0A03DCA8F07E}" destId="{254050CB-5F99-4328-A494-55A19E4CCAC5}" srcOrd="0" destOrd="0" presId="urn:microsoft.com/office/officeart/2018/2/layout/IconVerticalSolidList"/>
    <dgm:cxn modelId="{5514A0ED-76CE-4D7E-848C-2F70A6CCDCAD}" srcId="{2433DA18-C924-4FF9-BEC2-53C4B5DF2F21}" destId="{5DCDF559-20B7-4B47-8BE8-1A0465F9252F}" srcOrd="0" destOrd="0" parTransId="{0A0FB6C5-FA15-4E1A-A661-E9B646435324}" sibTransId="{77FED21C-0E03-468F-97EE-BB99BA139340}"/>
    <dgm:cxn modelId="{7077DCFF-DAC6-448B-B2CD-02E532CFA568}" srcId="{2433DA18-C924-4FF9-BEC2-53C4B5DF2F21}" destId="{FC926B0B-04D8-4C13-9D11-0CEBF2CCDC06}" srcOrd="2" destOrd="0" parTransId="{DFE0DAB5-FB3C-42FD-BAA2-D54B5DBCD8C9}" sibTransId="{2C9F143F-14BF-49D1-9D4C-4D2E6B8BE47C}"/>
    <dgm:cxn modelId="{F551F315-7FAC-4153-86A4-576E13DD47E4}" type="presParOf" srcId="{449E205F-FAB9-42D0-B89A-BB6CB2DB1344}" destId="{67C47C32-5EC0-49AA-96D3-98C5A2A1B8E7}" srcOrd="0" destOrd="0" presId="urn:microsoft.com/office/officeart/2018/2/layout/IconVerticalSolidList"/>
    <dgm:cxn modelId="{EED6D242-2011-4018-A782-01B39FCAE421}" type="presParOf" srcId="{67C47C32-5EC0-49AA-96D3-98C5A2A1B8E7}" destId="{A954AAC3-DDE4-4D9E-A7B2-158A087833EB}" srcOrd="0" destOrd="0" presId="urn:microsoft.com/office/officeart/2018/2/layout/IconVerticalSolidList"/>
    <dgm:cxn modelId="{BD099DD7-10D6-4581-93C0-C44188459D2C}" type="presParOf" srcId="{67C47C32-5EC0-49AA-96D3-98C5A2A1B8E7}" destId="{005530F2-EEA6-49CD-BD7E-9AE778BAD451}" srcOrd="1" destOrd="0" presId="urn:microsoft.com/office/officeart/2018/2/layout/IconVerticalSolidList"/>
    <dgm:cxn modelId="{D94F2489-FB02-4E50-A633-9CDE84EE6254}" type="presParOf" srcId="{67C47C32-5EC0-49AA-96D3-98C5A2A1B8E7}" destId="{7784D2CB-7276-482C-BAEC-CFF41BBCA452}" srcOrd="2" destOrd="0" presId="urn:microsoft.com/office/officeart/2018/2/layout/IconVerticalSolidList"/>
    <dgm:cxn modelId="{9492CBD7-CF30-4494-A0B2-3C2D46836159}" type="presParOf" srcId="{67C47C32-5EC0-49AA-96D3-98C5A2A1B8E7}" destId="{DF619032-5365-4202-8BDD-DDDEF9A17A78}" srcOrd="3" destOrd="0" presId="urn:microsoft.com/office/officeart/2018/2/layout/IconVerticalSolidList"/>
    <dgm:cxn modelId="{2749A205-B1A2-4408-9CA9-285049399A3C}" type="presParOf" srcId="{449E205F-FAB9-42D0-B89A-BB6CB2DB1344}" destId="{253EA4E6-B133-4CCD-A510-BE69C6D9883A}" srcOrd="1" destOrd="0" presId="urn:microsoft.com/office/officeart/2018/2/layout/IconVerticalSolidList"/>
    <dgm:cxn modelId="{862219D8-88DD-450F-8795-BB0291241668}" type="presParOf" srcId="{449E205F-FAB9-42D0-B89A-BB6CB2DB1344}" destId="{C342B41B-9662-44B7-BA67-75C1F448BA85}" srcOrd="2" destOrd="0" presId="urn:microsoft.com/office/officeart/2018/2/layout/IconVerticalSolidList"/>
    <dgm:cxn modelId="{DF445944-A982-4B46-9826-0D9EB3A6F4EF}" type="presParOf" srcId="{C342B41B-9662-44B7-BA67-75C1F448BA85}" destId="{24B8AC23-AB36-462D-916B-DB45D518CDBA}" srcOrd="0" destOrd="0" presId="urn:microsoft.com/office/officeart/2018/2/layout/IconVerticalSolidList"/>
    <dgm:cxn modelId="{71D2FB25-CE62-4DB1-965C-9AA63B428833}" type="presParOf" srcId="{C342B41B-9662-44B7-BA67-75C1F448BA85}" destId="{21DA64AA-F584-490B-9D0B-DDED47A5AD3F}" srcOrd="1" destOrd="0" presId="urn:microsoft.com/office/officeart/2018/2/layout/IconVerticalSolidList"/>
    <dgm:cxn modelId="{E385B65A-9470-4E47-80AD-62FADB51D9B1}" type="presParOf" srcId="{C342B41B-9662-44B7-BA67-75C1F448BA85}" destId="{6C8B2B40-ECD3-4BAA-9A45-369506A03762}" srcOrd="2" destOrd="0" presId="urn:microsoft.com/office/officeart/2018/2/layout/IconVerticalSolidList"/>
    <dgm:cxn modelId="{AA3D5273-CEDA-4A63-99E4-0B8336AFC10D}" type="presParOf" srcId="{C342B41B-9662-44B7-BA67-75C1F448BA85}" destId="{254050CB-5F99-4328-A494-55A19E4CCAC5}" srcOrd="3" destOrd="0" presId="urn:microsoft.com/office/officeart/2018/2/layout/IconVerticalSolidList"/>
    <dgm:cxn modelId="{FB3E7B37-EEFD-4D26-B351-6703D6831CAC}" type="presParOf" srcId="{449E205F-FAB9-42D0-B89A-BB6CB2DB1344}" destId="{7631F46A-F561-478B-9BF6-72D3185E73F1}" srcOrd="3" destOrd="0" presId="urn:microsoft.com/office/officeart/2018/2/layout/IconVerticalSolidList"/>
    <dgm:cxn modelId="{277E1099-212C-43E2-ACDC-BD277EC30989}" type="presParOf" srcId="{449E205F-FAB9-42D0-B89A-BB6CB2DB1344}" destId="{CE7BA230-76C4-4119-B944-C5B632DF1D61}" srcOrd="4" destOrd="0" presId="urn:microsoft.com/office/officeart/2018/2/layout/IconVerticalSolidList"/>
    <dgm:cxn modelId="{582B42DE-F78A-455F-B448-0023508264AD}" type="presParOf" srcId="{CE7BA230-76C4-4119-B944-C5B632DF1D61}" destId="{D15D5D0C-2101-4B92-88DE-34BBCFE6C43F}" srcOrd="0" destOrd="0" presId="urn:microsoft.com/office/officeart/2018/2/layout/IconVerticalSolidList"/>
    <dgm:cxn modelId="{60B17EA6-71CF-424A-839D-46630CE67986}" type="presParOf" srcId="{CE7BA230-76C4-4119-B944-C5B632DF1D61}" destId="{FCC5C6D3-76ED-4402-A0B9-C3EE113B69BF}" srcOrd="1" destOrd="0" presId="urn:microsoft.com/office/officeart/2018/2/layout/IconVerticalSolidList"/>
    <dgm:cxn modelId="{18A6412B-7682-48A3-921E-DA258DFA54D7}" type="presParOf" srcId="{CE7BA230-76C4-4119-B944-C5B632DF1D61}" destId="{C3C0E884-A0C0-4BD7-AABC-13B5D82D9002}" srcOrd="2" destOrd="0" presId="urn:microsoft.com/office/officeart/2018/2/layout/IconVerticalSolidList"/>
    <dgm:cxn modelId="{B5F30B79-F785-437C-8A21-6B6812F42F3A}" type="presParOf" srcId="{CE7BA230-76C4-4119-B944-C5B632DF1D61}" destId="{78BF467C-417D-4A1F-8FF4-A192B7AB2D80}" srcOrd="3" destOrd="0" presId="urn:microsoft.com/office/officeart/2018/2/layout/IconVerticalSolidList"/>
    <dgm:cxn modelId="{3422EB6F-DB6C-4FAE-8699-506EA973D2BA}" type="presParOf" srcId="{449E205F-FAB9-42D0-B89A-BB6CB2DB1344}" destId="{13B16F00-3FCD-4371-840E-3B7FF9ED9857}" srcOrd="5" destOrd="0" presId="urn:microsoft.com/office/officeart/2018/2/layout/IconVerticalSolidList"/>
    <dgm:cxn modelId="{6E6B8E0E-183F-46D1-89DC-816D2F1A424F}" type="presParOf" srcId="{449E205F-FAB9-42D0-B89A-BB6CB2DB1344}" destId="{6C3019FE-C88F-497B-BC4B-93103B629BD8}" srcOrd="6" destOrd="0" presId="urn:microsoft.com/office/officeart/2018/2/layout/IconVerticalSolidList"/>
    <dgm:cxn modelId="{C2629AFD-25CE-4CA9-BF79-1A2C4B9265FC}" type="presParOf" srcId="{6C3019FE-C88F-497B-BC4B-93103B629BD8}" destId="{1EEC2A1F-52B8-48A9-904A-1BD39DCBC46F}" srcOrd="0" destOrd="0" presId="urn:microsoft.com/office/officeart/2018/2/layout/IconVerticalSolidList"/>
    <dgm:cxn modelId="{40AE5262-C21E-4AAE-9B6F-E9A2A6A5E74B}" type="presParOf" srcId="{6C3019FE-C88F-497B-BC4B-93103B629BD8}" destId="{A67DC75A-E44A-422F-B294-113FE499E023}" srcOrd="1" destOrd="0" presId="urn:microsoft.com/office/officeart/2018/2/layout/IconVerticalSolidList"/>
    <dgm:cxn modelId="{F3C1746D-E301-4115-A559-96B102D60EC7}" type="presParOf" srcId="{6C3019FE-C88F-497B-BC4B-93103B629BD8}" destId="{BA072B83-0B74-47CE-8C0E-8FB4EAD2D995}" srcOrd="2" destOrd="0" presId="urn:microsoft.com/office/officeart/2018/2/layout/IconVerticalSolidList"/>
    <dgm:cxn modelId="{29DA5B29-0AF1-49EB-B1DF-C849774578DC}" type="presParOf" srcId="{6C3019FE-C88F-497B-BC4B-93103B629BD8}" destId="{D49C8861-62FF-405E-9244-5AA4CF7339F5}" srcOrd="3" destOrd="0" presId="urn:microsoft.com/office/officeart/2018/2/layout/IconVerticalSolidList"/>
    <dgm:cxn modelId="{EBB7711F-25A2-4CB8-835C-E88A1E1A30D4}" type="presParOf" srcId="{449E205F-FAB9-42D0-B89A-BB6CB2DB1344}" destId="{69846DF3-F3A7-4370-B772-076BB3D9DF2F}" srcOrd="7" destOrd="0" presId="urn:microsoft.com/office/officeart/2018/2/layout/IconVerticalSolidList"/>
    <dgm:cxn modelId="{D61D5BAA-69F2-4F75-B202-ADE6A126A976}" type="presParOf" srcId="{449E205F-FAB9-42D0-B89A-BB6CB2DB1344}" destId="{3FF7E1FB-FE6F-4434-972E-F11A137439DD}" srcOrd="8" destOrd="0" presId="urn:microsoft.com/office/officeart/2018/2/layout/IconVerticalSolidList"/>
    <dgm:cxn modelId="{0C105364-5C4A-4F41-AF02-BA9C12595A23}" type="presParOf" srcId="{3FF7E1FB-FE6F-4434-972E-F11A137439DD}" destId="{E8129834-BA73-4357-96D5-4B69CCA79B65}" srcOrd="0" destOrd="0" presId="urn:microsoft.com/office/officeart/2018/2/layout/IconVerticalSolidList"/>
    <dgm:cxn modelId="{3856624F-A262-4F62-81BA-5866248CBDDA}" type="presParOf" srcId="{3FF7E1FB-FE6F-4434-972E-F11A137439DD}" destId="{EF09DF8F-24EA-4577-9EE4-6BF4B5B68F45}" srcOrd="1" destOrd="0" presId="urn:microsoft.com/office/officeart/2018/2/layout/IconVerticalSolidList"/>
    <dgm:cxn modelId="{3FCEDBCA-F01C-4C3F-91C9-DDEAEB6D78EB}" type="presParOf" srcId="{3FF7E1FB-FE6F-4434-972E-F11A137439DD}" destId="{A1F0DC50-337E-4B32-BC85-0F1C4C240557}" srcOrd="2" destOrd="0" presId="urn:microsoft.com/office/officeart/2018/2/layout/IconVerticalSolidList"/>
    <dgm:cxn modelId="{65A1A5A9-66BE-4649-8673-BC9B91322C88}" type="presParOf" srcId="{3FF7E1FB-FE6F-4434-972E-F11A137439DD}" destId="{CED9BAC3-6338-4CFB-B67E-E9D23D6F49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4AAC3-DDE4-4D9E-A7B2-158A087833EB}">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30F2-EEA6-49CD-BD7E-9AE778BAD451}">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619032-5365-4202-8BDD-DDDEF9A17A78}">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100000"/>
            </a:lnSpc>
            <a:spcBef>
              <a:spcPct val="0"/>
            </a:spcBef>
            <a:spcAft>
              <a:spcPct val="35000"/>
            </a:spcAft>
            <a:buNone/>
          </a:pPr>
          <a:r>
            <a:rPr lang="en-US" sz="1900" b="0" i="0" kern="1200" dirty="0"/>
            <a:t>Volume - Starbucks Nutrition Data has 3 files. First file has 7 Colom's and 173 Rows. Second file has 6 Column's and 130 Rows. Third file has 6 Column's and 130 Rows. </a:t>
          </a:r>
          <a:endParaRPr lang="en-US" sz="1900" kern="1200" dirty="0"/>
        </a:p>
      </dsp:txBody>
      <dsp:txXfrm>
        <a:off x="881223" y="3581"/>
        <a:ext cx="9625232" cy="762963"/>
      </dsp:txXfrm>
    </dsp:sp>
    <dsp:sp modelId="{24B8AC23-AB36-462D-916B-DB45D518CDBA}">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64AA-F584-490B-9D0B-DDED47A5AD3F}">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4050CB-5F99-4328-A494-55A19E4CCAC5}">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100000"/>
            </a:lnSpc>
            <a:spcBef>
              <a:spcPct val="0"/>
            </a:spcBef>
            <a:spcAft>
              <a:spcPct val="35000"/>
            </a:spcAft>
            <a:buNone/>
          </a:pPr>
          <a:r>
            <a:rPr lang="en-US" sz="1900" b="0" i="0" kern="1200" dirty="0"/>
            <a:t>Velocity - As the new items are being added into the menu, the information related to it will be keep on accumulating and increased the growth in the dataset, but the rate is slow. </a:t>
          </a:r>
          <a:endParaRPr lang="en-US" sz="1900" kern="1200" dirty="0"/>
        </a:p>
      </dsp:txBody>
      <dsp:txXfrm>
        <a:off x="881223" y="957286"/>
        <a:ext cx="9625232" cy="762963"/>
      </dsp:txXfrm>
    </dsp:sp>
    <dsp:sp modelId="{D15D5D0C-2101-4B92-88DE-34BBCFE6C43F}">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5C6D3-76ED-4402-A0B9-C3EE113B69BF}">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F467C-417D-4A1F-8FF4-A192B7AB2D80}">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100000"/>
            </a:lnSpc>
            <a:spcBef>
              <a:spcPct val="0"/>
            </a:spcBef>
            <a:spcAft>
              <a:spcPct val="35000"/>
            </a:spcAft>
            <a:buNone/>
          </a:pPr>
          <a:r>
            <a:rPr lang="en-US" sz="1900" b="0" i="0" kern="1200" dirty="0"/>
            <a:t>Variety - The data covers all the items present in the menu like foods, drinks and beverages. </a:t>
          </a:r>
          <a:endParaRPr lang="en-US" sz="1900" kern="1200" dirty="0"/>
        </a:p>
      </dsp:txBody>
      <dsp:txXfrm>
        <a:off x="881223" y="1910991"/>
        <a:ext cx="9625232" cy="762963"/>
      </dsp:txXfrm>
    </dsp:sp>
    <dsp:sp modelId="{1EEC2A1F-52B8-48A9-904A-1BD39DCBC46F}">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DC75A-E44A-422F-B294-113FE499E023}">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9C8861-62FF-405E-9244-5AA4CF7339F5}">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100000"/>
            </a:lnSpc>
            <a:spcBef>
              <a:spcPct val="0"/>
            </a:spcBef>
            <a:spcAft>
              <a:spcPct val="35000"/>
            </a:spcAft>
            <a:buNone/>
          </a:pPr>
          <a:r>
            <a:rPr lang="en-US" sz="1900" b="0" i="0" kern="1200" dirty="0"/>
            <a:t>Veracity - The information considered in this dataset is highly accurate, but there are some missing fields for some columns.</a:t>
          </a:r>
          <a:endParaRPr lang="en-US" sz="1900" kern="1200" dirty="0"/>
        </a:p>
      </dsp:txBody>
      <dsp:txXfrm>
        <a:off x="881223" y="2864695"/>
        <a:ext cx="9625232" cy="762963"/>
      </dsp:txXfrm>
    </dsp:sp>
    <dsp:sp modelId="{E8129834-BA73-4357-96D5-4B69CCA79B65}">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9DF8F-24EA-4577-9EE4-6BF4B5B68F45}">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D9BAC3-6338-4CFB-B67E-E9D23D6F4959}">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844550">
            <a:lnSpc>
              <a:spcPct val="100000"/>
            </a:lnSpc>
            <a:spcBef>
              <a:spcPct val="0"/>
            </a:spcBef>
            <a:spcAft>
              <a:spcPct val="35000"/>
            </a:spcAft>
            <a:buNone/>
          </a:pPr>
          <a:r>
            <a:rPr lang="en-US" sz="1900" b="0" i="0" kern="1200" dirty="0"/>
            <a:t>Value - Customers are the main strength for many companies. So, the value of the analysis provides insights and profits. </a:t>
          </a:r>
          <a:endParaRPr lang="en-US" sz="1900" kern="1200" dirty="0"/>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2FC1-FE72-4366-A65E-349E20791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EC910BB-A09E-4F50-ACA3-72ABADA8E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F589779-CEDE-4CF7-8814-F6C9C75D70ED}"/>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5" name="Footer Placeholder 4">
            <a:extLst>
              <a:ext uri="{FF2B5EF4-FFF2-40B4-BE49-F238E27FC236}">
                <a16:creationId xmlns:a16="http://schemas.microsoft.com/office/drawing/2014/main" id="{9723E27E-EBC9-43FE-8DC3-327B30D7DD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13CBCD-F61B-44C7-A19F-10083412A82C}"/>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127418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F5E6-655A-43D8-8C37-EDE1C39CF8D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B27E28-7744-47D9-8852-99553494B8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E4FC4F-AC77-47FE-9DC1-AB49D60498FF}"/>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5" name="Footer Placeholder 4">
            <a:extLst>
              <a:ext uri="{FF2B5EF4-FFF2-40B4-BE49-F238E27FC236}">
                <a16:creationId xmlns:a16="http://schemas.microsoft.com/office/drawing/2014/main" id="{1DC626A6-21AD-4215-A26D-DBC8E1FC9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2E5D0C-C7F0-41A2-8625-CDB991EC5940}"/>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28079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8DB1C-3B34-483D-A535-FEE957C87B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C2E7B6-254E-489C-A690-44B8E8E5D3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020BED-615A-4CBE-A281-FE44025DAA4A}"/>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5" name="Footer Placeholder 4">
            <a:extLst>
              <a:ext uri="{FF2B5EF4-FFF2-40B4-BE49-F238E27FC236}">
                <a16:creationId xmlns:a16="http://schemas.microsoft.com/office/drawing/2014/main" id="{09261ED2-51A8-46B7-9D60-72DA306701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8A3F50-CCC2-4161-BFB5-42163A67B107}"/>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429103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D312-95FE-4120-BDC8-D20141A4D7F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CD3D6E-B55D-4202-8B8B-DA921C336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6262B6-8448-4E50-A55A-0E2AD18DEC1D}"/>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5" name="Footer Placeholder 4">
            <a:extLst>
              <a:ext uri="{FF2B5EF4-FFF2-40B4-BE49-F238E27FC236}">
                <a16:creationId xmlns:a16="http://schemas.microsoft.com/office/drawing/2014/main" id="{8033837D-232B-4EB9-8616-0C745F551D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B1161D-A6A3-4663-A562-100A66306430}"/>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152351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59B6-EC4B-4227-9C5B-EBDE15016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908EA9-8AEE-46E6-9465-353ED26C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4B526-042E-499F-8A32-08C55C0C0651}"/>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5" name="Footer Placeholder 4">
            <a:extLst>
              <a:ext uri="{FF2B5EF4-FFF2-40B4-BE49-F238E27FC236}">
                <a16:creationId xmlns:a16="http://schemas.microsoft.com/office/drawing/2014/main" id="{AA5583E2-2478-4179-A5BD-6B07D8A9CA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00A1D7-A943-4BCA-89E0-58589A96F229}"/>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195955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8743-58E0-44ED-A57A-097156C721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55D4979-A60D-4E55-9EF9-70D3AAC7C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4535FEB-18CD-49E2-B624-4B59766836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9EBDFEE-1BA5-47B4-876A-01446E1299EF}"/>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6" name="Footer Placeholder 5">
            <a:extLst>
              <a:ext uri="{FF2B5EF4-FFF2-40B4-BE49-F238E27FC236}">
                <a16:creationId xmlns:a16="http://schemas.microsoft.com/office/drawing/2014/main" id="{120A435B-80F0-4A0C-90D6-C07663B976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86D0B15-BC14-4F7F-B587-6BD1C3D7290B}"/>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327943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70CF-B2B8-4DF2-A9A3-C6A777FEDB1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D8AC186-DD9D-488A-835D-AD9B2C10D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5D50F-DCA5-4519-99D1-2C6DE8C6A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CDA07F4-570B-4C67-9F62-02E92BDBF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DC52C3-A639-4D8F-80A8-E1C7B7B05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0E12C62-EE44-45C3-A912-A208DA469094}"/>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8" name="Footer Placeholder 7">
            <a:extLst>
              <a:ext uri="{FF2B5EF4-FFF2-40B4-BE49-F238E27FC236}">
                <a16:creationId xmlns:a16="http://schemas.microsoft.com/office/drawing/2014/main" id="{A248945D-A9E2-4E25-956A-5D128F55F68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0B88C37-8650-4D96-A6BE-148022A4C154}"/>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93226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1E42-FAF6-4D8D-BF45-7194D7D732D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80347E-350F-4EEC-8E20-2A92B96F2CE9}"/>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4" name="Footer Placeholder 3">
            <a:extLst>
              <a:ext uri="{FF2B5EF4-FFF2-40B4-BE49-F238E27FC236}">
                <a16:creationId xmlns:a16="http://schemas.microsoft.com/office/drawing/2014/main" id="{B7CA2C44-5609-43D2-AE70-2AFA8F0E54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F72A2EE-A156-4D08-831E-1FB91EDD973F}"/>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26966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5A3AE-C214-43A1-ABE6-E51B8AFBD7EA}"/>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3" name="Footer Placeholder 2">
            <a:extLst>
              <a:ext uri="{FF2B5EF4-FFF2-40B4-BE49-F238E27FC236}">
                <a16:creationId xmlns:a16="http://schemas.microsoft.com/office/drawing/2014/main" id="{AEFDE874-C451-435D-BA72-7A1AC6EB13C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CA5BB20-148F-4C57-BB0F-62AE7F7A5685}"/>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193782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4EA1-504C-4911-90E7-9B80BCEC7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C31B0F-2D54-403F-926F-D95FFBE7D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1C1BA5F-178D-4B6D-8752-E82027CE8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FE908-BC80-4313-8675-B5BF2CC471AD}"/>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6" name="Footer Placeholder 5">
            <a:extLst>
              <a:ext uri="{FF2B5EF4-FFF2-40B4-BE49-F238E27FC236}">
                <a16:creationId xmlns:a16="http://schemas.microsoft.com/office/drawing/2014/main" id="{D4C2AE7C-76BD-4C5E-93EA-9042B8667C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8A70C9-3501-4E7C-99F4-A5C5CD142546}"/>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17322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0189-A44B-41CD-8366-0C1052CBA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4B60958-1F4B-4D64-947A-494DCF5DB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2EB2FD1-8111-4FDF-B4B0-49892E63A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DFD1E-BC00-4EE0-8F11-8D0BCEF1A138}"/>
              </a:ext>
            </a:extLst>
          </p:cNvPr>
          <p:cNvSpPr>
            <a:spLocks noGrp="1"/>
          </p:cNvSpPr>
          <p:nvPr>
            <p:ph type="dt" sz="half" idx="10"/>
          </p:nvPr>
        </p:nvSpPr>
        <p:spPr/>
        <p:txBody>
          <a:bodyPr/>
          <a:lstStyle/>
          <a:p>
            <a:fld id="{7FF80E94-64A6-4078-9E47-CC04476C5E78}" type="datetimeFigureOut">
              <a:rPr lang="en-CA" smtClean="0"/>
              <a:t>2022-01-28</a:t>
            </a:fld>
            <a:endParaRPr lang="en-CA"/>
          </a:p>
        </p:txBody>
      </p:sp>
      <p:sp>
        <p:nvSpPr>
          <p:cNvPr id="6" name="Footer Placeholder 5">
            <a:extLst>
              <a:ext uri="{FF2B5EF4-FFF2-40B4-BE49-F238E27FC236}">
                <a16:creationId xmlns:a16="http://schemas.microsoft.com/office/drawing/2014/main" id="{5AC88F32-1F5F-49F7-B113-7C496397F4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8F017F-7360-48CF-9C68-8C88CCB991ED}"/>
              </a:ext>
            </a:extLst>
          </p:cNvPr>
          <p:cNvSpPr>
            <a:spLocks noGrp="1"/>
          </p:cNvSpPr>
          <p:nvPr>
            <p:ph type="sldNum" sz="quarter" idx="12"/>
          </p:nvPr>
        </p:nvSpPr>
        <p:spPr/>
        <p:txBody>
          <a:bodyPr/>
          <a:lstStyle/>
          <a:p>
            <a:fld id="{0BCD698C-2C40-4E91-B9A3-D4A34F52F11A}" type="slidenum">
              <a:rPr lang="en-CA" smtClean="0"/>
              <a:t>‹#›</a:t>
            </a:fld>
            <a:endParaRPr lang="en-CA"/>
          </a:p>
        </p:txBody>
      </p:sp>
    </p:spTree>
    <p:extLst>
      <p:ext uri="{BB962C8B-B14F-4D97-AF65-F5344CB8AC3E}">
        <p14:creationId xmlns:p14="http://schemas.microsoft.com/office/powerpoint/2010/main" val="314933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D5686-DAA0-4DC6-9D44-07069AD1F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2D8E776-1BC9-49EA-8FEF-B81DD1E25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922DC6E-2905-4C72-BB1E-913F1858F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80E94-64A6-4078-9E47-CC04476C5E78}" type="datetimeFigureOut">
              <a:rPr lang="en-CA" smtClean="0"/>
              <a:t>2022-01-28</a:t>
            </a:fld>
            <a:endParaRPr lang="en-CA"/>
          </a:p>
        </p:txBody>
      </p:sp>
      <p:sp>
        <p:nvSpPr>
          <p:cNvPr id="5" name="Footer Placeholder 4">
            <a:extLst>
              <a:ext uri="{FF2B5EF4-FFF2-40B4-BE49-F238E27FC236}">
                <a16:creationId xmlns:a16="http://schemas.microsoft.com/office/drawing/2014/main" id="{D80635A7-FEF2-4DA5-8840-68BCD9CDF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DDCECC-30D4-4CD4-BF08-001D3FE21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D698C-2C40-4E91-B9A3-D4A34F52F11A}" type="slidenum">
              <a:rPr lang="en-CA" smtClean="0"/>
              <a:t>‹#›</a:t>
            </a:fld>
            <a:endParaRPr lang="en-CA"/>
          </a:p>
        </p:txBody>
      </p:sp>
    </p:spTree>
    <p:extLst>
      <p:ext uri="{BB962C8B-B14F-4D97-AF65-F5344CB8AC3E}">
        <p14:creationId xmlns:p14="http://schemas.microsoft.com/office/powerpoint/2010/main" val="8144783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6EB9-F96F-44B7-89BC-2C89627FA25F}"/>
              </a:ext>
            </a:extLst>
          </p:cNvPr>
          <p:cNvSpPr>
            <a:spLocks noGrp="1"/>
          </p:cNvSpPr>
          <p:nvPr>
            <p:ph type="ctrTitle"/>
          </p:nvPr>
        </p:nvSpPr>
        <p:spPr/>
        <p:txBody>
          <a:bodyPr/>
          <a:lstStyle/>
          <a:p>
            <a:r>
              <a:rPr lang="en-US" dirty="0"/>
              <a:t>STARBUCKS ANALYSIS</a:t>
            </a:r>
            <a:endParaRPr lang="en-CA" dirty="0"/>
          </a:p>
        </p:txBody>
      </p:sp>
      <p:sp>
        <p:nvSpPr>
          <p:cNvPr id="3" name="Subtitle 2">
            <a:extLst>
              <a:ext uri="{FF2B5EF4-FFF2-40B4-BE49-F238E27FC236}">
                <a16:creationId xmlns:a16="http://schemas.microsoft.com/office/drawing/2014/main" id="{B49B42FE-AFFD-4096-ADC2-CDB516BE894F}"/>
              </a:ext>
            </a:extLst>
          </p:cNvPr>
          <p:cNvSpPr>
            <a:spLocks noGrp="1"/>
          </p:cNvSpPr>
          <p:nvPr>
            <p:ph type="subTitle" idx="1"/>
          </p:nvPr>
        </p:nvSpPr>
        <p:spPr/>
        <p:txBody>
          <a:bodyPr>
            <a:normAutofit lnSpcReduction="10000"/>
          </a:bodyPr>
          <a:lstStyle/>
          <a:p>
            <a:r>
              <a:rPr lang="en-CA" b="0" i="0" dirty="0">
                <a:solidFill>
                  <a:srgbClr val="202124"/>
                </a:solidFill>
                <a:effectLst/>
              </a:rPr>
              <a:t>Bhanu Prakash </a:t>
            </a:r>
            <a:r>
              <a:rPr lang="en-CA" b="0" i="0" dirty="0" err="1">
                <a:solidFill>
                  <a:srgbClr val="202124"/>
                </a:solidFill>
                <a:effectLst/>
              </a:rPr>
              <a:t>Mahadevuni</a:t>
            </a:r>
            <a:r>
              <a:rPr lang="en-CA" b="0" i="0" dirty="0">
                <a:solidFill>
                  <a:srgbClr val="202124"/>
                </a:solidFill>
                <a:effectLst/>
              </a:rPr>
              <a:t> C0850515 </a:t>
            </a:r>
          </a:p>
          <a:p>
            <a:r>
              <a:rPr lang="en-US" dirty="0" err="1"/>
              <a:t>Deeksha</a:t>
            </a:r>
            <a:r>
              <a:rPr lang="en-US" dirty="0"/>
              <a:t> </a:t>
            </a:r>
            <a:r>
              <a:rPr lang="en-US" dirty="0" err="1"/>
              <a:t>Naikap</a:t>
            </a:r>
            <a:r>
              <a:rPr lang="en-US" dirty="0"/>
              <a:t> C0835440</a:t>
            </a:r>
          </a:p>
          <a:p>
            <a:r>
              <a:rPr lang="en-CA" b="0" i="0" dirty="0">
                <a:solidFill>
                  <a:srgbClr val="202124"/>
                </a:solidFill>
                <a:effectLst/>
              </a:rPr>
              <a:t>Pramod Reddy </a:t>
            </a:r>
            <a:r>
              <a:rPr lang="en-CA" b="0" i="0" dirty="0" err="1">
                <a:solidFill>
                  <a:srgbClr val="202124"/>
                </a:solidFill>
                <a:effectLst/>
              </a:rPr>
              <a:t>Gurrala</a:t>
            </a:r>
            <a:r>
              <a:rPr lang="en-CA" b="0" i="0" dirty="0">
                <a:solidFill>
                  <a:srgbClr val="202124"/>
                </a:solidFill>
                <a:effectLst/>
              </a:rPr>
              <a:t> C0850493</a:t>
            </a:r>
            <a:endParaRPr lang="en-US" dirty="0"/>
          </a:p>
          <a:p>
            <a:r>
              <a:rPr lang="en-US" dirty="0"/>
              <a:t>Sai Varun Kollipara C0828403</a:t>
            </a:r>
            <a:endParaRPr lang="en-CA" dirty="0"/>
          </a:p>
        </p:txBody>
      </p:sp>
    </p:spTree>
    <p:extLst>
      <p:ext uri="{BB962C8B-B14F-4D97-AF65-F5344CB8AC3E}">
        <p14:creationId xmlns:p14="http://schemas.microsoft.com/office/powerpoint/2010/main" val="260090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73B4CF6-2D1F-40C5-8598-05B0447F8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34" y="643466"/>
            <a:ext cx="8773332" cy="5571067"/>
          </a:xfrm>
          <a:prstGeom prst="rect">
            <a:avLst/>
          </a:prstGeom>
        </p:spPr>
      </p:pic>
    </p:spTree>
    <p:extLst>
      <p:ext uri="{BB962C8B-B14F-4D97-AF65-F5344CB8AC3E}">
        <p14:creationId xmlns:p14="http://schemas.microsoft.com/office/powerpoint/2010/main" val="167386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2D02-592C-4353-82EC-80E5465FD53E}"/>
              </a:ext>
            </a:extLst>
          </p:cNvPr>
          <p:cNvSpPr>
            <a:spLocks noGrp="1"/>
          </p:cNvSpPr>
          <p:nvPr>
            <p:ph type="title"/>
          </p:nvPr>
        </p:nvSpPr>
        <p:spPr/>
        <p:txBody>
          <a:bodyPr/>
          <a:lstStyle/>
          <a:p>
            <a:r>
              <a:rPr lang="en-US"/>
              <a:t>Sugars</a:t>
            </a:r>
            <a:endParaRPr lang="en-CA" dirty="0"/>
          </a:p>
        </p:txBody>
      </p:sp>
      <p:pic>
        <p:nvPicPr>
          <p:cNvPr id="5" name="Content Placeholder 4" descr="Chart, bar chart&#10;&#10;Description automatically generated">
            <a:extLst>
              <a:ext uri="{FF2B5EF4-FFF2-40B4-BE49-F238E27FC236}">
                <a16:creationId xmlns:a16="http://schemas.microsoft.com/office/drawing/2014/main" id="{F910FA61-79BA-40F1-AF58-3C9B157AE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640" y="517642"/>
            <a:ext cx="8839200" cy="5822715"/>
          </a:xfrm>
        </p:spPr>
      </p:pic>
    </p:spTree>
    <p:extLst>
      <p:ext uri="{BB962C8B-B14F-4D97-AF65-F5344CB8AC3E}">
        <p14:creationId xmlns:p14="http://schemas.microsoft.com/office/powerpoint/2010/main" val="51210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E2D02-592C-4353-82EC-80E5465FD53E}"/>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Calories</a:t>
            </a:r>
          </a:p>
        </p:txBody>
      </p:sp>
      <p:pic>
        <p:nvPicPr>
          <p:cNvPr id="5" name="Content Placeholder 4" descr="Chart, histogram&#10;&#10;Description automatically generated">
            <a:extLst>
              <a:ext uri="{FF2B5EF4-FFF2-40B4-BE49-F238E27FC236}">
                <a16:creationId xmlns:a16="http://schemas.microsoft.com/office/drawing/2014/main" id="{12604E37-CD7A-418C-A6B5-77106D399E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 b="11259"/>
          <a:stretch/>
        </p:blipFill>
        <p:spPr>
          <a:xfrm>
            <a:off x="198741" y="2410448"/>
            <a:ext cx="5803323" cy="389035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A6949EA-AF48-4578-BC93-D77DBE29C355}"/>
              </a:ext>
            </a:extLst>
          </p:cNvPr>
          <p:cNvPicPr>
            <a:picLocks noChangeAspect="1"/>
          </p:cNvPicPr>
          <p:nvPr/>
        </p:nvPicPr>
        <p:blipFill rotWithShape="1">
          <a:blip r:embed="rId3">
            <a:extLst>
              <a:ext uri="{28A0092B-C50C-407E-A947-70E740481C1C}">
                <a14:useLocalDpi xmlns:a14="http://schemas.microsoft.com/office/drawing/2010/main" val="0"/>
              </a:ext>
            </a:extLst>
          </a:blip>
          <a:srcRect r="798" b="-3"/>
          <a:stretch/>
        </p:blipFill>
        <p:spPr>
          <a:xfrm>
            <a:off x="6189934" y="2410448"/>
            <a:ext cx="5803323" cy="3890357"/>
          </a:xfrm>
          <a:prstGeom prst="rect">
            <a:avLst/>
          </a:prstGeom>
        </p:spPr>
      </p:pic>
    </p:spTree>
    <p:extLst>
      <p:ext uri="{BB962C8B-B14F-4D97-AF65-F5344CB8AC3E}">
        <p14:creationId xmlns:p14="http://schemas.microsoft.com/office/powerpoint/2010/main" val="19759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2D02-592C-4353-82EC-80E5465FD53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Protein </a:t>
            </a:r>
          </a:p>
        </p:txBody>
      </p:sp>
      <p:pic>
        <p:nvPicPr>
          <p:cNvPr id="7" name="Content Placeholder 6">
            <a:extLst>
              <a:ext uri="{FF2B5EF4-FFF2-40B4-BE49-F238E27FC236}">
                <a16:creationId xmlns:a16="http://schemas.microsoft.com/office/drawing/2014/main" id="{22CC4147-71A0-4F8B-9D2D-D6FA0BE75EAD}"/>
              </a:ext>
            </a:extLst>
          </p:cNvPr>
          <p:cNvPicPr>
            <a:picLocks noGrp="1" noChangeAspect="1"/>
          </p:cNvPicPr>
          <p:nvPr>
            <p:ph idx="1"/>
          </p:nvPr>
        </p:nvPicPr>
        <p:blipFill>
          <a:blip r:embed="rId2"/>
          <a:stretch>
            <a:fillRect/>
          </a:stretch>
        </p:blipFill>
        <p:spPr>
          <a:xfrm>
            <a:off x="1446004" y="1863801"/>
            <a:ext cx="9299991" cy="4440746"/>
          </a:xfrm>
          <a:prstGeom prst="rect">
            <a:avLst/>
          </a:prstGeom>
        </p:spPr>
      </p:pic>
    </p:spTree>
    <p:extLst>
      <p:ext uri="{BB962C8B-B14F-4D97-AF65-F5344CB8AC3E}">
        <p14:creationId xmlns:p14="http://schemas.microsoft.com/office/powerpoint/2010/main" val="37239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alendar&#10;&#10;Description automatically generated">
            <a:extLst>
              <a:ext uri="{FF2B5EF4-FFF2-40B4-BE49-F238E27FC236}">
                <a16:creationId xmlns:a16="http://schemas.microsoft.com/office/drawing/2014/main" id="{93C49B83-8EA7-419F-8AAB-3363554A7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111673"/>
            <a:ext cx="10905066" cy="463465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4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1776-E59F-4D88-82F7-454E2DB04BBD}"/>
              </a:ext>
            </a:extLst>
          </p:cNvPr>
          <p:cNvSpPr>
            <a:spLocks noGrp="1"/>
          </p:cNvSpPr>
          <p:nvPr>
            <p:ph type="title"/>
          </p:nvPr>
        </p:nvSpPr>
        <p:spPr/>
        <p:txBody>
          <a:bodyPr/>
          <a:lstStyle/>
          <a:p>
            <a:r>
              <a:rPr lang="en-US" dirty="0"/>
              <a:t>Problem Statement</a:t>
            </a:r>
            <a:endParaRPr lang="en-CA" dirty="0"/>
          </a:p>
        </p:txBody>
      </p:sp>
      <p:sp>
        <p:nvSpPr>
          <p:cNvPr id="3" name="Content Placeholder 2">
            <a:extLst>
              <a:ext uri="{FF2B5EF4-FFF2-40B4-BE49-F238E27FC236}">
                <a16:creationId xmlns:a16="http://schemas.microsoft.com/office/drawing/2014/main" id="{757F1515-1BC2-44C2-85C9-CED1B06C1659}"/>
              </a:ext>
            </a:extLst>
          </p:cNvPr>
          <p:cNvSpPr>
            <a:spLocks noGrp="1"/>
          </p:cNvSpPr>
          <p:nvPr>
            <p:ph idx="1"/>
          </p:nvPr>
        </p:nvSpPr>
        <p:spPr/>
        <p:txBody>
          <a:bodyPr/>
          <a:lstStyle/>
          <a:p>
            <a:r>
              <a:rPr lang="en-US" dirty="0"/>
              <a:t>Starbucks is one of the famous café that is available all around the globe and having a wide range of products.</a:t>
            </a:r>
          </a:p>
          <a:p>
            <a:r>
              <a:rPr lang="en-US" dirty="0"/>
              <a:t>Customers are the biggest investment for Starbucks, So we are trying to identify the drinks with good nutrition's and bad nutrition’s.</a:t>
            </a:r>
          </a:p>
          <a:p>
            <a:endParaRPr lang="en-US" dirty="0"/>
          </a:p>
          <a:p>
            <a:endParaRPr lang="en-US" dirty="0"/>
          </a:p>
          <a:p>
            <a:r>
              <a:rPr lang="en-US" dirty="0"/>
              <a:t>Dataset considered for this problem is Starbucks Nutrition Data from Kaggle. </a:t>
            </a:r>
          </a:p>
        </p:txBody>
      </p:sp>
    </p:spTree>
    <p:extLst>
      <p:ext uri="{BB962C8B-B14F-4D97-AF65-F5344CB8AC3E}">
        <p14:creationId xmlns:p14="http://schemas.microsoft.com/office/powerpoint/2010/main" val="199725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20D6459-B435-4FB6-9DA3-BC313EDF35C9}"/>
              </a:ext>
            </a:extLst>
          </p:cNvPr>
          <p:cNvGraphicFramePr>
            <a:graphicFrameLocks noGrp="1"/>
          </p:cNvGraphicFramePr>
          <p:nvPr>
            <p:ph idx="1"/>
            <p:extLst>
              <p:ext uri="{D42A27DB-BD31-4B8C-83A1-F6EECF244321}">
                <p14:modId xmlns:p14="http://schemas.microsoft.com/office/powerpoint/2010/main" val="329788001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FAE8857-4DF9-4DB4-A68C-65801A5B985D}"/>
              </a:ext>
            </a:extLst>
          </p:cNvPr>
          <p:cNvSpPr txBox="1"/>
          <p:nvPr/>
        </p:nvSpPr>
        <p:spPr>
          <a:xfrm>
            <a:off x="923731" y="261257"/>
            <a:ext cx="10420925" cy="830997"/>
          </a:xfrm>
          <a:prstGeom prst="rect">
            <a:avLst/>
          </a:prstGeom>
          <a:noFill/>
        </p:spPr>
        <p:txBody>
          <a:bodyPr wrap="square" rtlCol="0">
            <a:spAutoFit/>
          </a:bodyPr>
          <a:lstStyle/>
          <a:p>
            <a:r>
              <a:rPr lang="en-CA" sz="4800" dirty="0"/>
              <a:t>Starbucks Data Analysis using Big Data</a:t>
            </a:r>
          </a:p>
        </p:txBody>
      </p:sp>
    </p:spTree>
    <p:extLst>
      <p:ext uri="{BB962C8B-B14F-4D97-AF65-F5344CB8AC3E}">
        <p14:creationId xmlns:p14="http://schemas.microsoft.com/office/powerpoint/2010/main" val="65380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A198-EF35-4881-A620-77DD3451B193}"/>
              </a:ext>
            </a:extLst>
          </p:cNvPr>
          <p:cNvSpPr>
            <a:spLocks noGrp="1"/>
          </p:cNvSpPr>
          <p:nvPr>
            <p:ph type="title"/>
          </p:nvPr>
        </p:nvSpPr>
        <p:spPr/>
        <p:txBody>
          <a:bodyPr/>
          <a:lstStyle/>
          <a:p>
            <a:r>
              <a:rPr lang="en-US" dirty="0"/>
              <a:t>Variety</a:t>
            </a:r>
            <a:endParaRPr lang="en-CA" dirty="0"/>
          </a:p>
        </p:txBody>
      </p:sp>
      <p:pic>
        <p:nvPicPr>
          <p:cNvPr id="5" name="Content Placeholder 10" descr="Graphical user interface, text, application&#10;&#10;Description automatically generated">
            <a:extLst>
              <a:ext uri="{FF2B5EF4-FFF2-40B4-BE49-F238E27FC236}">
                <a16:creationId xmlns:a16="http://schemas.microsoft.com/office/drawing/2014/main" id="{3310967F-8D40-4A13-9459-BFEC758DD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2" y="2840676"/>
            <a:ext cx="6325148" cy="1920406"/>
          </a:xfrm>
          <a:prstGeom prst="rect">
            <a:avLst/>
          </a:prstGeom>
        </p:spPr>
      </p:pic>
      <p:pic>
        <p:nvPicPr>
          <p:cNvPr id="7" name="Picture 6" descr="Text&#10;&#10;Description automatically generated">
            <a:extLst>
              <a:ext uri="{FF2B5EF4-FFF2-40B4-BE49-F238E27FC236}">
                <a16:creationId xmlns:a16="http://schemas.microsoft.com/office/drawing/2014/main" id="{F2D6AB26-4293-485A-8261-360B087A7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431" y="1160621"/>
            <a:ext cx="5112487" cy="5332254"/>
          </a:xfrm>
          <a:prstGeom prst="rect">
            <a:avLst/>
          </a:prstGeom>
        </p:spPr>
      </p:pic>
    </p:spTree>
    <p:extLst>
      <p:ext uri="{BB962C8B-B14F-4D97-AF65-F5344CB8AC3E}">
        <p14:creationId xmlns:p14="http://schemas.microsoft.com/office/powerpoint/2010/main" val="68064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A09175-6768-4286-9AAA-CFF17604EB1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Veracity</a:t>
            </a:r>
          </a:p>
        </p:txBody>
      </p:sp>
      <p:pic>
        <p:nvPicPr>
          <p:cNvPr id="5" name="Content Placeholder 4" descr="Table&#10;&#10;Description automatically generated with medium confidence">
            <a:extLst>
              <a:ext uri="{FF2B5EF4-FFF2-40B4-BE49-F238E27FC236}">
                <a16:creationId xmlns:a16="http://schemas.microsoft.com/office/drawing/2014/main" id="{23B83AAD-F490-4AFA-A0A2-CB44B182A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6128" y="467208"/>
            <a:ext cx="6498348" cy="5923584"/>
          </a:xfrm>
          <a:prstGeom prst="rect">
            <a:avLst/>
          </a:prstGeom>
        </p:spPr>
      </p:pic>
    </p:spTree>
    <p:extLst>
      <p:ext uri="{BB962C8B-B14F-4D97-AF65-F5344CB8AC3E}">
        <p14:creationId xmlns:p14="http://schemas.microsoft.com/office/powerpoint/2010/main" val="66113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A09175-6768-4286-9AAA-CFF17604EB1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Volume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omputer screen capture&#10;&#10;Description automatically generated with low confidence">
            <a:extLst>
              <a:ext uri="{FF2B5EF4-FFF2-40B4-BE49-F238E27FC236}">
                <a16:creationId xmlns:a16="http://schemas.microsoft.com/office/drawing/2014/main" id="{8CC70346-4BFE-4270-9CF1-0886216E0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581275"/>
            <a:ext cx="11496821" cy="3235217"/>
          </a:xfrm>
          <a:prstGeom prst="rect">
            <a:avLst/>
          </a:prstGeom>
        </p:spPr>
      </p:pic>
    </p:spTree>
    <p:extLst>
      <p:ext uri="{BB962C8B-B14F-4D97-AF65-F5344CB8AC3E}">
        <p14:creationId xmlns:p14="http://schemas.microsoft.com/office/powerpoint/2010/main" val="26777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9175-6768-4286-9AAA-CFF17604EB1A}"/>
              </a:ext>
            </a:extLst>
          </p:cNvPr>
          <p:cNvSpPr>
            <a:spLocks noGrp="1"/>
          </p:cNvSpPr>
          <p:nvPr>
            <p:ph type="title"/>
          </p:nvPr>
        </p:nvSpPr>
        <p:spPr/>
        <p:txBody>
          <a:bodyPr/>
          <a:lstStyle/>
          <a:p>
            <a:r>
              <a:rPr lang="en-US" dirty="0"/>
              <a:t>Velocity</a:t>
            </a:r>
            <a:endParaRPr lang="en-CA" dirty="0"/>
          </a:p>
        </p:txBody>
      </p:sp>
      <p:sp>
        <p:nvSpPr>
          <p:cNvPr id="3" name="Content Placeholder 2">
            <a:extLst>
              <a:ext uri="{FF2B5EF4-FFF2-40B4-BE49-F238E27FC236}">
                <a16:creationId xmlns:a16="http://schemas.microsoft.com/office/drawing/2014/main" id="{FE7AB73D-803A-4E4F-B8B1-BFD0522A84B5}"/>
              </a:ext>
            </a:extLst>
          </p:cNvPr>
          <p:cNvSpPr>
            <a:spLocks noGrp="1"/>
          </p:cNvSpPr>
          <p:nvPr>
            <p:ph idx="1"/>
          </p:nvPr>
        </p:nvSpPr>
        <p:spPr>
          <a:xfrm>
            <a:off x="838200" y="1825625"/>
            <a:ext cx="4770120" cy="4351338"/>
          </a:xfrm>
        </p:spPr>
        <p:txBody>
          <a:bodyPr/>
          <a:lstStyle/>
          <a:p>
            <a:pPr algn="just"/>
            <a:r>
              <a:rPr lang="en-US" dirty="0"/>
              <a:t>The velocity depends on the new products that are being updated into the menu.</a:t>
            </a:r>
          </a:p>
          <a:p>
            <a:pPr algn="just"/>
            <a:r>
              <a:rPr lang="en-US" dirty="0"/>
              <a:t>The velocity will be monthly / season-based</a:t>
            </a:r>
            <a:endParaRPr lang="en-CA" dirty="0"/>
          </a:p>
        </p:txBody>
      </p:sp>
      <p:sp>
        <p:nvSpPr>
          <p:cNvPr id="4" name="Title 1">
            <a:extLst>
              <a:ext uri="{FF2B5EF4-FFF2-40B4-BE49-F238E27FC236}">
                <a16:creationId xmlns:a16="http://schemas.microsoft.com/office/drawing/2014/main" id="{8743D549-7147-4E0D-A240-6DB713C68D2D}"/>
              </a:ext>
            </a:extLst>
          </p:cNvPr>
          <p:cNvSpPr txBox="1">
            <a:spLocks/>
          </p:cNvSpPr>
          <p:nvPr/>
        </p:nvSpPr>
        <p:spPr>
          <a:xfrm>
            <a:off x="6847840" y="432593"/>
            <a:ext cx="4622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Value</a:t>
            </a:r>
            <a:endParaRPr lang="en-CA" dirty="0"/>
          </a:p>
        </p:txBody>
      </p:sp>
      <p:sp>
        <p:nvSpPr>
          <p:cNvPr id="5" name="Content Placeholder 2">
            <a:extLst>
              <a:ext uri="{FF2B5EF4-FFF2-40B4-BE49-F238E27FC236}">
                <a16:creationId xmlns:a16="http://schemas.microsoft.com/office/drawing/2014/main" id="{9F639F42-FC78-46E1-9ED3-7BAACB73570F}"/>
              </a:ext>
            </a:extLst>
          </p:cNvPr>
          <p:cNvSpPr txBox="1">
            <a:spLocks/>
          </p:cNvSpPr>
          <p:nvPr/>
        </p:nvSpPr>
        <p:spPr>
          <a:xfrm>
            <a:off x="6365240" y="1758156"/>
            <a:ext cx="4770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focused area is customer health.</a:t>
            </a:r>
          </a:p>
          <a:p>
            <a:pPr algn="just"/>
            <a:r>
              <a:rPr lang="en-US" dirty="0"/>
              <a:t>The value varies based on the implementation of the results provided.</a:t>
            </a:r>
          </a:p>
        </p:txBody>
      </p:sp>
    </p:spTree>
    <p:extLst>
      <p:ext uri="{BB962C8B-B14F-4D97-AF65-F5344CB8AC3E}">
        <p14:creationId xmlns:p14="http://schemas.microsoft.com/office/powerpoint/2010/main" val="294882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8858-7B2B-458B-8E9D-9061D4FBAB64}"/>
              </a:ext>
            </a:extLst>
          </p:cNvPr>
          <p:cNvSpPr>
            <a:spLocks noGrp="1"/>
          </p:cNvSpPr>
          <p:nvPr>
            <p:ph type="ctrTitle"/>
          </p:nvPr>
        </p:nvSpPr>
        <p:spPr/>
        <p:txBody>
          <a:bodyPr/>
          <a:lstStyle/>
          <a:p>
            <a:r>
              <a:rPr lang="en-US" dirty="0"/>
              <a:t>Descriptive Analysis</a:t>
            </a:r>
            <a:endParaRPr lang="en-CA" dirty="0"/>
          </a:p>
        </p:txBody>
      </p:sp>
    </p:spTree>
    <p:extLst>
      <p:ext uri="{BB962C8B-B14F-4D97-AF65-F5344CB8AC3E}">
        <p14:creationId xmlns:p14="http://schemas.microsoft.com/office/powerpoint/2010/main" val="288887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with medium confidence">
            <a:extLst>
              <a:ext uri="{FF2B5EF4-FFF2-40B4-BE49-F238E27FC236}">
                <a16:creationId xmlns:a16="http://schemas.microsoft.com/office/drawing/2014/main" id="{1A421EEF-9995-49BD-9611-3822FC684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52373"/>
            <a:ext cx="5294716" cy="2753251"/>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03D94DD1-08E0-4F78-8143-06BC734C0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728072"/>
            <a:ext cx="5294715" cy="3401855"/>
          </a:xfrm>
          <a:prstGeom prst="rect">
            <a:avLst/>
          </a:prstGeom>
        </p:spPr>
      </p:pic>
    </p:spTree>
    <p:extLst>
      <p:ext uri="{BB962C8B-B14F-4D97-AF65-F5344CB8AC3E}">
        <p14:creationId xmlns:p14="http://schemas.microsoft.com/office/powerpoint/2010/main" val="282867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TotalTime>
  <Words>270</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STARBUCKS ANALYSIS</vt:lpstr>
      <vt:lpstr>Problem Statement</vt:lpstr>
      <vt:lpstr>PowerPoint Presentation</vt:lpstr>
      <vt:lpstr>Variety</vt:lpstr>
      <vt:lpstr>Veracity</vt:lpstr>
      <vt:lpstr>Volume</vt:lpstr>
      <vt:lpstr>Velocity</vt:lpstr>
      <vt:lpstr>Descriptive Analysis</vt:lpstr>
      <vt:lpstr>PowerPoint Presentation</vt:lpstr>
      <vt:lpstr>PowerPoint Presentation</vt:lpstr>
      <vt:lpstr>Sugars</vt:lpstr>
      <vt:lpstr>Calories</vt:lpstr>
      <vt:lpstr>Protein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Varun Kollipara</dc:creator>
  <cp:lastModifiedBy>Sai Varun Kollipara</cp:lastModifiedBy>
  <cp:revision>10</cp:revision>
  <dcterms:created xsi:type="dcterms:W3CDTF">2022-01-21T14:05:46Z</dcterms:created>
  <dcterms:modified xsi:type="dcterms:W3CDTF">2022-01-28T17:00:17Z</dcterms:modified>
</cp:coreProperties>
</file>