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8" r:id="rId3"/>
    <p:sldId id="269" r:id="rId4"/>
    <p:sldId id="267" r:id="rId5"/>
    <p:sldId id="265" r:id="rId6"/>
    <p:sldId id="270" r:id="rId7"/>
    <p:sldId id="257" r:id="rId8"/>
    <p:sldId id="258" r:id="rId9"/>
    <p:sldId id="259" r:id="rId10"/>
    <p:sldId id="264" r:id="rId11"/>
    <p:sldId id="260" r:id="rId12"/>
    <p:sldId id="266" r:id="rId13"/>
    <p:sldId id="261" r:id="rId14"/>
    <p:sldId id="26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44658-DD28-4C0D-9D2D-5861BC0DF9E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554EDA8-616E-471F-8A13-034FA78862BE}">
      <dgm:prSet/>
      <dgm:spPr/>
      <dgm:t>
        <a:bodyPr/>
        <a:lstStyle/>
        <a:p>
          <a:pPr algn="just">
            <a:defRPr cap="all"/>
          </a:pPr>
          <a:r>
            <a:rPr lang="en-US" b="1" dirty="0"/>
            <a:t>1. Missing Completely at Random (MCAR)</a:t>
          </a:r>
          <a:r>
            <a:rPr lang="en-US" dirty="0"/>
            <a:t> - The missing values on a given variable (Y) are not associated with other variables in each data set or with the variable (Y) itself. In other words, there is no reason for the missing values.</a:t>
          </a:r>
        </a:p>
      </dgm:t>
    </dgm:pt>
    <dgm:pt modelId="{75B401CC-1B14-4C1E-BB4D-5ADC0664FD26}" type="parTrans" cxnId="{A6610909-B5B5-402F-82AA-173D5A4FFB94}">
      <dgm:prSet/>
      <dgm:spPr/>
      <dgm:t>
        <a:bodyPr/>
        <a:lstStyle/>
        <a:p>
          <a:endParaRPr lang="en-US"/>
        </a:p>
      </dgm:t>
    </dgm:pt>
    <dgm:pt modelId="{21C2DDEA-CBED-4238-AA25-44344EB68644}" type="sibTrans" cxnId="{A6610909-B5B5-402F-82AA-173D5A4FFB94}">
      <dgm:prSet/>
      <dgm:spPr/>
      <dgm:t>
        <a:bodyPr/>
        <a:lstStyle/>
        <a:p>
          <a:endParaRPr lang="en-US"/>
        </a:p>
      </dgm:t>
    </dgm:pt>
    <dgm:pt modelId="{CD7ABD79-2019-46D3-A459-391F6A756E5E}">
      <dgm:prSet/>
      <dgm:spPr/>
      <dgm:t>
        <a:bodyPr/>
        <a:lstStyle/>
        <a:p>
          <a:pPr algn="just">
            <a:defRPr cap="all"/>
          </a:pPr>
          <a:r>
            <a:rPr lang="en-US" b="1" dirty="0"/>
            <a:t>2. Missing at Random (MAR) </a:t>
          </a:r>
          <a:r>
            <a:rPr lang="en-US" dirty="0"/>
            <a:t>- MAR occurs when the missingness is not random, but where missingness can be fully accounted for by variables where there is complete information.</a:t>
          </a:r>
        </a:p>
      </dgm:t>
    </dgm:pt>
    <dgm:pt modelId="{229F959A-1406-46E1-9806-C8DED746F0C1}" type="parTrans" cxnId="{F2664839-9CBE-43CF-8296-02A0047320FE}">
      <dgm:prSet/>
      <dgm:spPr/>
      <dgm:t>
        <a:bodyPr/>
        <a:lstStyle/>
        <a:p>
          <a:endParaRPr lang="en-US"/>
        </a:p>
      </dgm:t>
    </dgm:pt>
    <dgm:pt modelId="{697ED706-4311-48D8-B188-554AD9C181FD}" type="sibTrans" cxnId="{F2664839-9CBE-43CF-8296-02A0047320FE}">
      <dgm:prSet/>
      <dgm:spPr/>
      <dgm:t>
        <a:bodyPr/>
        <a:lstStyle/>
        <a:p>
          <a:endParaRPr lang="en-US"/>
        </a:p>
      </dgm:t>
    </dgm:pt>
    <dgm:pt modelId="{F8B8B366-7444-4B51-86EE-164BC298E02D}">
      <dgm:prSet/>
      <dgm:spPr/>
      <dgm:t>
        <a:bodyPr/>
        <a:lstStyle/>
        <a:p>
          <a:pPr algn="just">
            <a:defRPr cap="all"/>
          </a:pPr>
          <a:r>
            <a:rPr lang="en-US" b="1" dirty="0"/>
            <a:t>3. Missing Not at Random (MNAR)</a:t>
          </a:r>
          <a:r>
            <a:rPr lang="en-US" dirty="0"/>
            <a:t> - Missingness depends on unobserved data or the value of the missing data itself</a:t>
          </a:r>
        </a:p>
      </dgm:t>
    </dgm:pt>
    <dgm:pt modelId="{4C13DAD6-1287-4388-A523-4CD621143D5D}" type="parTrans" cxnId="{A92B46B2-0716-465E-A04D-7F835C5BE740}">
      <dgm:prSet/>
      <dgm:spPr/>
      <dgm:t>
        <a:bodyPr/>
        <a:lstStyle/>
        <a:p>
          <a:endParaRPr lang="en-US"/>
        </a:p>
      </dgm:t>
    </dgm:pt>
    <dgm:pt modelId="{3D869A16-6DB2-433C-BF4B-99DB2D05F66C}" type="sibTrans" cxnId="{A92B46B2-0716-465E-A04D-7F835C5BE740}">
      <dgm:prSet/>
      <dgm:spPr/>
      <dgm:t>
        <a:bodyPr/>
        <a:lstStyle/>
        <a:p>
          <a:endParaRPr lang="en-US"/>
        </a:p>
      </dgm:t>
    </dgm:pt>
    <dgm:pt modelId="{004E38A7-9553-42C0-B410-ABA2AE6E156F}" type="pres">
      <dgm:prSet presAssocID="{84244658-DD28-4C0D-9D2D-5861BC0DF9E6}" presName="linear" presStyleCnt="0">
        <dgm:presLayoutVars>
          <dgm:animLvl val="lvl"/>
          <dgm:resizeHandles val="exact"/>
        </dgm:presLayoutVars>
      </dgm:prSet>
      <dgm:spPr/>
    </dgm:pt>
    <dgm:pt modelId="{F66E69D3-30C9-4D7F-87FC-DFD189BCAE88}" type="pres">
      <dgm:prSet presAssocID="{4554EDA8-616E-471F-8A13-034FA78862BE}" presName="parentText" presStyleLbl="node1" presStyleIdx="0" presStyleCnt="3">
        <dgm:presLayoutVars>
          <dgm:chMax val="0"/>
          <dgm:bulletEnabled val="1"/>
        </dgm:presLayoutVars>
      </dgm:prSet>
      <dgm:spPr/>
    </dgm:pt>
    <dgm:pt modelId="{622AC65D-25FC-4030-8BE9-4C225D9C3C4E}" type="pres">
      <dgm:prSet presAssocID="{21C2DDEA-CBED-4238-AA25-44344EB68644}" presName="spacer" presStyleCnt="0"/>
      <dgm:spPr/>
    </dgm:pt>
    <dgm:pt modelId="{DC05B846-E542-43BB-9316-7D9940E68879}" type="pres">
      <dgm:prSet presAssocID="{CD7ABD79-2019-46D3-A459-391F6A756E5E}" presName="parentText" presStyleLbl="node1" presStyleIdx="1" presStyleCnt="3">
        <dgm:presLayoutVars>
          <dgm:chMax val="0"/>
          <dgm:bulletEnabled val="1"/>
        </dgm:presLayoutVars>
      </dgm:prSet>
      <dgm:spPr/>
    </dgm:pt>
    <dgm:pt modelId="{1282CFE6-38C7-4D06-B9F9-CD0B42518C5B}" type="pres">
      <dgm:prSet presAssocID="{697ED706-4311-48D8-B188-554AD9C181FD}" presName="spacer" presStyleCnt="0"/>
      <dgm:spPr/>
    </dgm:pt>
    <dgm:pt modelId="{97ECD7AF-67DA-4424-8970-81232722B2C7}" type="pres">
      <dgm:prSet presAssocID="{F8B8B366-7444-4B51-86EE-164BC298E02D}" presName="parentText" presStyleLbl="node1" presStyleIdx="2" presStyleCnt="3">
        <dgm:presLayoutVars>
          <dgm:chMax val="0"/>
          <dgm:bulletEnabled val="1"/>
        </dgm:presLayoutVars>
      </dgm:prSet>
      <dgm:spPr/>
    </dgm:pt>
  </dgm:ptLst>
  <dgm:cxnLst>
    <dgm:cxn modelId="{A6610909-B5B5-402F-82AA-173D5A4FFB94}" srcId="{84244658-DD28-4C0D-9D2D-5861BC0DF9E6}" destId="{4554EDA8-616E-471F-8A13-034FA78862BE}" srcOrd="0" destOrd="0" parTransId="{75B401CC-1B14-4C1E-BB4D-5ADC0664FD26}" sibTransId="{21C2DDEA-CBED-4238-AA25-44344EB68644}"/>
    <dgm:cxn modelId="{5515FB10-2FB9-41F8-B83F-B39850FAAC78}" type="presOf" srcId="{CD7ABD79-2019-46D3-A459-391F6A756E5E}" destId="{DC05B846-E542-43BB-9316-7D9940E68879}" srcOrd="0" destOrd="0" presId="urn:microsoft.com/office/officeart/2005/8/layout/vList2"/>
    <dgm:cxn modelId="{F4743417-E42B-458D-AD48-38DD389A909B}" type="presOf" srcId="{84244658-DD28-4C0D-9D2D-5861BC0DF9E6}" destId="{004E38A7-9553-42C0-B410-ABA2AE6E156F}" srcOrd="0" destOrd="0" presId="urn:microsoft.com/office/officeart/2005/8/layout/vList2"/>
    <dgm:cxn modelId="{F2664839-9CBE-43CF-8296-02A0047320FE}" srcId="{84244658-DD28-4C0D-9D2D-5861BC0DF9E6}" destId="{CD7ABD79-2019-46D3-A459-391F6A756E5E}" srcOrd="1" destOrd="0" parTransId="{229F959A-1406-46E1-9806-C8DED746F0C1}" sibTransId="{697ED706-4311-48D8-B188-554AD9C181FD}"/>
    <dgm:cxn modelId="{6D7B6673-5CBC-4162-97DB-AA33D6229808}" type="presOf" srcId="{4554EDA8-616E-471F-8A13-034FA78862BE}" destId="{F66E69D3-30C9-4D7F-87FC-DFD189BCAE88}" srcOrd="0" destOrd="0" presId="urn:microsoft.com/office/officeart/2005/8/layout/vList2"/>
    <dgm:cxn modelId="{A92B46B2-0716-465E-A04D-7F835C5BE740}" srcId="{84244658-DD28-4C0D-9D2D-5861BC0DF9E6}" destId="{F8B8B366-7444-4B51-86EE-164BC298E02D}" srcOrd="2" destOrd="0" parTransId="{4C13DAD6-1287-4388-A523-4CD621143D5D}" sibTransId="{3D869A16-6DB2-433C-BF4B-99DB2D05F66C}"/>
    <dgm:cxn modelId="{A3B6FBFD-FF93-4585-8EF0-94FC66AB6D67}" type="presOf" srcId="{F8B8B366-7444-4B51-86EE-164BC298E02D}" destId="{97ECD7AF-67DA-4424-8970-81232722B2C7}" srcOrd="0" destOrd="0" presId="urn:microsoft.com/office/officeart/2005/8/layout/vList2"/>
    <dgm:cxn modelId="{CCB95431-BA8B-4C58-AB05-52BAA8634C6A}" type="presParOf" srcId="{004E38A7-9553-42C0-B410-ABA2AE6E156F}" destId="{F66E69D3-30C9-4D7F-87FC-DFD189BCAE88}" srcOrd="0" destOrd="0" presId="urn:microsoft.com/office/officeart/2005/8/layout/vList2"/>
    <dgm:cxn modelId="{CC12E18C-04D0-4F4D-806C-3AB7DBA43174}" type="presParOf" srcId="{004E38A7-9553-42C0-B410-ABA2AE6E156F}" destId="{622AC65D-25FC-4030-8BE9-4C225D9C3C4E}" srcOrd="1" destOrd="0" presId="urn:microsoft.com/office/officeart/2005/8/layout/vList2"/>
    <dgm:cxn modelId="{47D48AF6-BF23-46F1-BBB4-05A4B4DA08E2}" type="presParOf" srcId="{004E38A7-9553-42C0-B410-ABA2AE6E156F}" destId="{DC05B846-E542-43BB-9316-7D9940E68879}" srcOrd="2" destOrd="0" presId="urn:microsoft.com/office/officeart/2005/8/layout/vList2"/>
    <dgm:cxn modelId="{CE6E59DD-B0C4-4737-9A05-2B7B0DDF3391}" type="presParOf" srcId="{004E38A7-9553-42C0-B410-ABA2AE6E156F}" destId="{1282CFE6-38C7-4D06-B9F9-CD0B42518C5B}" srcOrd="3" destOrd="0" presId="urn:microsoft.com/office/officeart/2005/8/layout/vList2"/>
    <dgm:cxn modelId="{4ACA784E-C027-4F99-B472-E3678C2EC42E}" type="presParOf" srcId="{004E38A7-9553-42C0-B410-ABA2AE6E156F}" destId="{97ECD7AF-67DA-4424-8970-81232722B2C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2A6D4E-08E0-43FD-95E2-BF70A9377253}"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6670AB7-DD51-44BF-A73F-78E06DF656F4}">
      <dgm:prSet/>
      <dgm:spPr/>
      <dgm:t>
        <a:bodyPr/>
        <a:lstStyle/>
        <a:p>
          <a:r>
            <a:rPr lang="en-CA"/>
            <a:t>In the Python notebook, import the packages required for the data preprocessing</a:t>
          </a:r>
          <a:endParaRPr lang="en-US"/>
        </a:p>
      </dgm:t>
    </dgm:pt>
    <dgm:pt modelId="{0691B1FB-1AF1-4CDB-AFC6-6831DB394B88}" type="parTrans" cxnId="{457E73EE-C3D7-4739-88A9-9302801CEF62}">
      <dgm:prSet/>
      <dgm:spPr/>
      <dgm:t>
        <a:bodyPr/>
        <a:lstStyle/>
        <a:p>
          <a:endParaRPr lang="en-US"/>
        </a:p>
      </dgm:t>
    </dgm:pt>
    <dgm:pt modelId="{4F21B281-69A6-4B1E-9887-397A108806F3}" type="sibTrans" cxnId="{457E73EE-C3D7-4739-88A9-9302801CEF62}">
      <dgm:prSet/>
      <dgm:spPr/>
      <dgm:t>
        <a:bodyPr/>
        <a:lstStyle/>
        <a:p>
          <a:endParaRPr lang="en-US"/>
        </a:p>
      </dgm:t>
    </dgm:pt>
    <dgm:pt modelId="{95247DE0-8691-41C1-B1B0-94638FBDC6DC}">
      <dgm:prSet/>
      <dgm:spPr/>
      <dgm:t>
        <a:bodyPr/>
        <a:lstStyle/>
        <a:p>
          <a:r>
            <a:rPr lang="en-CA"/>
            <a:t>Read the dataset from the Kaggle repository.</a:t>
          </a:r>
          <a:endParaRPr lang="en-US"/>
        </a:p>
      </dgm:t>
    </dgm:pt>
    <dgm:pt modelId="{AC4F8700-0F73-4BEF-9086-C87736F96F5A}" type="parTrans" cxnId="{4BECCAD3-7FC1-4DC5-A91B-CEE01F61FF25}">
      <dgm:prSet/>
      <dgm:spPr/>
      <dgm:t>
        <a:bodyPr/>
        <a:lstStyle/>
        <a:p>
          <a:endParaRPr lang="en-US"/>
        </a:p>
      </dgm:t>
    </dgm:pt>
    <dgm:pt modelId="{8800C139-E104-4C7A-8342-9B0FCC932BE3}" type="sibTrans" cxnId="{4BECCAD3-7FC1-4DC5-A91B-CEE01F61FF25}">
      <dgm:prSet/>
      <dgm:spPr/>
      <dgm:t>
        <a:bodyPr/>
        <a:lstStyle/>
        <a:p>
          <a:endParaRPr lang="en-US"/>
        </a:p>
      </dgm:t>
    </dgm:pt>
    <dgm:pt modelId="{668DC43B-3513-4DEE-BD04-4A18A119D521}">
      <dgm:prSet/>
      <dgm:spPr/>
      <dgm:t>
        <a:bodyPr/>
        <a:lstStyle/>
        <a:p>
          <a:r>
            <a:rPr lang="en-CA"/>
            <a:t>Examine the dataset – perform some basic visualizations for understanding. Perform describe function to find mean, median, and other mathematical statistics.</a:t>
          </a:r>
          <a:endParaRPr lang="en-US"/>
        </a:p>
      </dgm:t>
    </dgm:pt>
    <dgm:pt modelId="{DFBA7D7F-4C76-4604-9D09-31A10CC95E8B}" type="parTrans" cxnId="{646C06FD-6696-4131-BBE8-4184E3016BC2}">
      <dgm:prSet/>
      <dgm:spPr/>
      <dgm:t>
        <a:bodyPr/>
        <a:lstStyle/>
        <a:p>
          <a:endParaRPr lang="en-US"/>
        </a:p>
      </dgm:t>
    </dgm:pt>
    <dgm:pt modelId="{18E46474-D483-4E23-ADC8-DE7025F39B8A}" type="sibTrans" cxnId="{646C06FD-6696-4131-BBE8-4184E3016BC2}">
      <dgm:prSet/>
      <dgm:spPr/>
      <dgm:t>
        <a:bodyPr/>
        <a:lstStyle/>
        <a:p>
          <a:endParaRPr lang="en-US"/>
        </a:p>
      </dgm:t>
    </dgm:pt>
    <dgm:pt modelId="{E8C6F0C5-AA5D-4054-95CA-7510E7C30CED}">
      <dgm:prSet/>
      <dgm:spPr/>
      <dgm:t>
        <a:bodyPr/>
        <a:lstStyle/>
        <a:p>
          <a:r>
            <a:rPr lang="en-CA"/>
            <a:t>Create a function to gather the missing values, calculate the count and percentage of the missing data.</a:t>
          </a:r>
          <a:endParaRPr lang="en-US"/>
        </a:p>
      </dgm:t>
    </dgm:pt>
    <dgm:pt modelId="{C20ACDDE-E7E0-4040-B757-EF2D005FF1DB}" type="parTrans" cxnId="{929199F0-D8D5-4287-BA85-8236F1FFE404}">
      <dgm:prSet/>
      <dgm:spPr/>
      <dgm:t>
        <a:bodyPr/>
        <a:lstStyle/>
        <a:p>
          <a:endParaRPr lang="en-US"/>
        </a:p>
      </dgm:t>
    </dgm:pt>
    <dgm:pt modelId="{D8D0E016-7B8D-4C05-A1E0-C070B96341C2}" type="sibTrans" cxnId="{929199F0-D8D5-4287-BA85-8236F1FFE404}">
      <dgm:prSet/>
      <dgm:spPr/>
      <dgm:t>
        <a:bodyPr/>
        <a:lstStyle/>
        <a:p>
          <a:endParaRPr lang="en-US"/>
        </a:p>
      </dgm:t>
    </dgm:pt>
    <dgm:pt modelId="{C60782DF-102B-4DC4-ADC3-634E606964BE}">
      <dgm:prSet/>
      <dgm:spPr/>
      <dgm:t>
        <a:bodyPr/>
        <a:lstStyle/>
        <a:p>
          <a:r>
            <a:rPr lang="en-CA"/>
            <a:t>Detecting the missing values using missingno package.</a:t>
          </a:r>
          <a:endParaRPr lang="en-US"/>
        </a:p>
      </dgm:t>
    </dgm:pt>
    <dgm:pt modelId="{C20403CA-24CE-4FAB-B6B1-3DE9785F71DB}" type="parTrans" cxnId="{C87FF1D4-8729-432F-827B-D4D0A9B8AFEB}">
      <dgm:prSet/>
      <dgm:spPr/>
      <dgm:t>
        <a:bodyPr/>
        <a:lstStyle/>
        <a:p>
          <a:endParaRPr lang="en-US"/>
        </a:p>
      </dgm:t>
    </dgm:pt>
    <dgm:pt modelId="{D9278DCA-B59D-40F5-99C8-D9354800BEAF}" type="sibTrans" cxnId="{C87FF1D4-8729-432F-827B-D4D0A9B8AFEB}">
      <dgm:prSet/>
      <dgm:spPr/>
      <dgm:t>
        <a:bodyPr/>
        <a:lstStyle/>
        <a:p>
          <a:endParaRPr lang="en-US"/>
        </a:p>
      </dgm:t>
    </dgm:pt>
    <dgm:pt modelId="{E222629D-5E02-4268-9E56-E191488734C6}">
      <dgm:prSet/>
      <dgm:spPr/>
      <dgm:t>
        <a:bodyPr/>
        <a:lstStyle/>
        <a:p>
          <a:r>
            <a:rPr lang="en-CA"/>
            <a:t>Perform the missing value handling functions – dropping columns, imputation using sklearn package.</a:t>
          </a:r>
          <a:endParaRPr lang="en-US"/>
        </a:p>
      </dgm:t>
    </dgm:pt>
    <dgm:pt modelId="{E7192B32-0D6B-4DA6-8E60-7D72C5C3C0BE}" type="parTrans" cxnId="{3AEDE398-0BD9-4212-AF80-3748CBD3A24C}">
      <dgm:prSet/>
      <dgm:spPr/>
      <dgm:t>
        <a:bodyPr/>
        <a:lstStyle/>
        <a:p>
          <a:endParaRPr lang="en-US"/>
        </a:p>
      </dgm:t>
    </dgm:pt>
    <dgm:pt modelId="{AD023AA9-F440-44A9-B6C0-F9E7902F58DC}" type="sibTrans" cxnId="{3AEDE398-0BD9-4212-AF80-3748CBD3A24C}">
      <dgm:prSet/>
      <dgm:spPr/>
      <dgm:t>
        <a:bodyPr/>
        <a:lstStyle/>
        <a:p>
          <a:endParaRPr lang="en-US"/>
        </a:p>
      </dgm:t>
    </dgm:pt>
    <dgm:pt modelId="{EFC706A9-5C0A-4F09-B2DD-1013E0AB4301}">
      <dgm:prSet/>
      <dgm:spPr/>
      <dgm:t>
        <a:bodyPr/>
        <a:lstStyle/>
        <a:p>
          <a:r>
            <a:rPr lang="en-CA"/>
            <a:t>Perform missing value handling using the KNN algorithm.</a:t>
          </a:r>
          <a:endParaRPr lang="en-US"/>
        </a:p>
      </dgm:t>
    </dgm:pt>
    <dgm:pt modelId="{5D67E9F4-5C20-4256-9769-4B6F30465737}" type="parTrans" cxnId="{ED2995D7-EB47-4B22-9DAA-1F70DC3ADCB2}">
      <dgm:prSet/>
      <dgm:spPr/>
      <dgm:t>
        <a:bodyPr/>
        <a:lstStyle/>
        <a:p>
          <a:endParaRPr lang="en-US"/>
        </a:p>
      </dgm:t>
    </dgm:pt>
    <dgm:pt modelId="{56B520BD-9D49-46F5-8521-F8346DECBF6D}" type="sibTrans" cxnId="{ED2995D7-EB47-4B22-9DAA-1F70DC3ADCB2}">
      <dgm:prSet/>
      <dgm:spPr/>
      <dgm:t>
        <a:bodyPr/>
        <a:lstStyle/>
        <a:p>
          <a:endParaRPr lang="en-US"/>
        </a:p>
      </dgm:t>
    </dgm:pt>
    <dgm:pt modelId="{9B60EEC4-B502-4532-A0F9-AC4B64A0D095}" type="pres">
      <dgm:prSet presAssocID="{2B2A6D4E-08E0-43FD-95E2-BF70A9377253}" presName="Name0" presStyleCnt="0">
        <dgm:presLayoutVars>
          <dgm:dir/>
          <dgm:resizeHandles val="exact"/>
        </dgm:presLayoutVars>
      </dgm:prSet>
      <dgm:spPr/>
    </dgm:pt>
    <dgm:pt modelId="{FE230EE1-E636-41EC-BFCF-33C044422A41}" type="pres">
      <dgm:prSet presAssocID="{56670AB7-DD51-44BF-A73F-78E06DF656F4}" presName="node" presStyleLbl="node1" presStyleIdx="0" presStyleCnt="7">
        <dgm:presLayoutVars>
          <dgm:bulletEnabled val="1"/>
        </dgm:presLayoutVars>
      </dgm:prSet>
      <dgm:spPr/>
    </dgm:pt>
    <dgm:pt modelId="{D735C896-C497-405F-ACFD-B0F6258C5F9B}" type="pres">
      <dgm:prSet presAssocID="{4F21B281-69A6-4B1E-9887-397A108806F3}" presName="sibTrans" presStyleLbl="sibTrans1D1" presStyleIdx="0" presStyleCnt="6"/>
      <dgm:spPr/>
    </dgm:pt>
    <dgm:pt modelId="{1C0773CF-B450-4F47-AA25-082DF7DB0A93}" type="pres">
      <dgm:prSet presAssocID="{4F21B281-69A6-4B1E-9887-397A108806F3}" presName="connectorText" presStyleLbl="sibTrans1D1" presStyleIdx="0" presStyleCnt="6"/>
      <dgm:spPr/>
    </dgm:pt>
    <dgm:pt modelId="{49CC10D8-0DAC-43D3-9532-AD8C276B9025}" type="pres">
      <dgm:prSet presAssocID="{95247DE0-8691-41C1-B1B0-94638FBDC6DC}" presName="node" presStyleLbl="node1" presStyleIdx="1" presStyleCnt="7">
        <dgm:presLayoutVars>
          <dgm:bulletEnabled val="1"/>
        </dgm:presLayoutVars>
      </dgm:prSet>
      <dgm:spPr/>
    </dgm:pt>
    <dgm:pt modelId="{E97EFD73-182F-4E98-BAF1-B2FCA62F3203}" type="pres">
      <dgm:prSet presAssocID="{8800C139-E104-4C7A-8342-9B0FCC932BE3}" presName="sibTrans" presStyleLbl="sibTrans1D1" presStyleIdx="1" presStyleCnt="6"/>
      <dgm:spPr/>
    </dgm:pt>
    <dgm:pt modelId="{B9E96245-F95C-490C-B959-65D8678270A4}" type="pres">
      <dgm:prSet presAssocID="{8800C139-E104-4C7A-8342-9B0FCC932BE3}" presName="connectorText" presStyleLbl="sibTrans1D1" presStyleIdx="1" presStyleCnt="6"/>
      <dgm:spPr/>
    </dgm:pt>
    <dgm:pt modelId="{6C79CB69-D195-4991-B7E1-ED6248204FE5}" type="pres">
      <dgm:prSet presAssocID="{668DC43B-3513-4DEE-BD04-4A18A119D521}" presName="node" presStyleLbl="node1" presStyleIdx="2" presStyleCnt="7">
        <dgm:presLayoutVars>
          <dgm:bulletEnabled val="1"/>
        </dgm:presLayoutVars>
      </dgm:prSet>
      <dgm:spPr/>
    </dgm:pt>
    <dgm:pt modelId="{2553DB1C-DD3E-4A7A-B4BB-8905D808C5B5}" type="pres">
      <dgm:prSet presAssocID="{18E46474-D483-4E23-ADC8-DE7025F39B8A}" presName="sibTrans" presStyleLbl="sibTrans1D1" presStyleIdx="2" presStyleCnt="6"/>
      <dgm:spPr/>
    </dgm:pt>
    <dgm:pt modelId="{AE85B419-5FC4-405B-8077-FDEDC420493C}" type="pres">
      <dgm:prSet presAssocID="{18E46474-D483-4E23-ADC8-DE7025F39B8A}" presName="connectorText" presStyleLbl="sibTrans1D1" presStyleIdx="2" presStyleCnt="6"/>
      <dgm:spPr/>
    </dgm:pt>
    <dgm:pt modelId="{0BB3F303-CA7A-498C-B7D5-1A7E2EB05CCC}" type="pres">
      <dgm:prSet presAssocID="{E8C6F0C5-AA5D-4054-95CA-7510E7C30CED}" presName="node" presStyleLbl="node1" presStyleIdx="3" presStyleCnt="7">
        <dgm:presLayoutVars>
          <dgm:bulletEnabled val="1"/>
        </dgm:presLayoutVars>
      </dgm:prSet>
      <dgm:spPr/>
    </dgm:pt>
    <dgm:pt modelId="{CBE73436-5B20-4BE3-A4F7-149362443CBC}" type="pres">
      <dgm:prSet presAssocID="{D8D0E016-7B8D-4C05-A1E0-C070B96341C2}" presName="sibTrans" presStyleLbl="sibTrans1D1" presStyleIdx="3" presStyleCnt="6"/>
      <dgm:spPr/>
    </dgm:pt>
    <dgm:pt modelId="{6BB2BBEB-3DD8-4774-BF7F-28540BB71AD0}" type="pres">
      <dgm:prSet presAssocID="{D8D0E016-7B8D-4C05-A1E0-C070B96341C2}" presName="connectorText" presStyleLbl="sibTrans1D1" presStyleIdx="3" presStyleCnt="6"/>
      <dgm:spPr/>
    </dgm:pt>
    <dgm:pt modelId="{BC2F9E04-56A7-40ED-94A9-440E1B2B5E93}" type="pres">
      <dgm:prSet presAssocID="{C60782DF-102B-4DC4-ADC3-634E606964BE}" presName="node" presStyleLbl="node1" presStyleIdx="4" presStyleCnt="7">
        <dgm:presLayoutVars>
          <dgm:bulletEnabled val="1"/>
        </dgm:presLayoutVars>
      </dgm:prSet>
      <dgm:spPr/>
    </dgm:pt>
    <dgm:pt modelId="{49A824E4-BE96-43D9-B566-17C009AE4FC8}" type="pres">
      <dgm:prSet presAssocID="{D9278DCA-B59D-40F5-99C8-D9354800BEAF}" presName="sibTrans" presStyleLbl="sibTrans1D1" presStyleIdx="4" presStyleCnt="6"/>
      <dgm:spPr/>
    </dgm:pt>
    <dgm:pt modelId="{8B0BB950-8B65-44F3-B4AA-0EA11900E5F9}" type="pres">
      <dgm:prSet presAssocID="{D9278DCA-B59D-40F5-99C8-D9354800BEAF}" presName="connectorText" presStyleLbl="sibTrans1D1" presStyleIdx="4" presStyleCnt="6"/>
      <dgm:spPr/>
    </dgm:pt>
    <dgm:pt modelId="{107458A4-B258-4B7D-A23D-352646AC6DE7}" type="pres">
      <dgm:prSet presAssocID="{E222629D-5E02-4268-9E56-E191488734C6}" presName="node" presStyleLbl="node1" presStyleIdx="5" presStyleCnt="7">
        <dgm:presLayoutVars>
          <dgm:bulletEnabled val="1"/>
        </dgm:presLayoutVars>
      </dgm:prSet>
      <dgm:spPr/>
    </dgm:pt>
    <dgm:pt modelId="{1E8D32AF-43BB-4221-AAEF-6506A8DCEB82}" type="pres">
      <dgm:prSet presAssocID="{AD023AA9-F440-44A9-B6C0-F9E7902F58DC}" presName="sibTrans" presStyleLbl="sibTrans1D1" presStyleIdx="5" presStyleCnt="6"/>
      <dgm:spPr/>
    </dgm:pt>
    <dgm:pt modelId="{93F555F5-F615-46D7-A566-5B35CA950772}" type="pres">
      <dgm:prSet presAssocID="{AD023AA9-F440-44A9-B6C0-F9E7902F58DC}" presName="connectorText" presStyleLbl="sibTrans1D1" presStyleIdx="5" presStyleCnt="6"/>
      <dgm:spPr/>
    </dgm:pt>
    <dgm:pt modelId="{509D655A-F6C4-42F2-B4E6-26646234D9D0}" type="pres">
      <dgm:prSet presAssocID="{EFC706A9-5C0A-4F09-B2DD-1013E0AB4301}" presName="node" presStyleLbl="node1" presStyleIdx="6" presStyleCnt="7">
        <dgm:presLayoutVars>
          <dgm:bulletEnabled val="1"/>
        </dgm:presLayoutVars>
      </dgm:prSet>
      <dgm:spPr/>
    </dgm:pt>
  </dgm:ptLst>
  <dgm:cxnLst>
    <dgm:cxn modelId="{B7696701-98DE-4611-801C-FEF87E1C79F3}" type="presOf" srcId="{D9278DCA-B59D-40F5-99C8-D9354800BEAF}" destId="{49A824E4-BE96-43D9-B566-17C009AE4FC8}" srcOrd="0" destOrd="0" presId="urn:microsoft.com/office/officeart/2016/7/layout/RepeatingBendingProcessNew"/>
    <dgm:cxn modelId="{66602006-C8CB-4566-9124-1B6D552C098A}" type="presOf" srcId="{668DC43B-3513-4DEE-BD04-4A18A119D521}" destId="{6C79CB69-D195-4991-B7E1-ED6248204FE5}" srcOrd="0" destOrd="0" presId="urn:microsoft.com/office/officeart/2016/7/layout/RepeatingBendingProcessNew"/>
    <dgm:cxn modelId="{DD4DCE1E-3174-4827-A867-D0CADC9CDA41}" type="presOf" srcId="{EFC706A9-5C0A-4F09-B2DD-1013E0AB4301}" destId="{509D655A-F6C4-42F2-B4E6-26646234D9D0}" srcOrd="0" destOrd="0" presId="urn:microsoft.com/office/officeart/2016/7/layout/RepeatingBendingProcessNew"/>
    <dgm:cxn modelId="{E2C59728-0D00-4C15-97B3-5F47392FA3BF}" type="presOf" srcId="{AD023AA9-F440-44A9-B6C0-F9E7902F58DC}" destId="{93F555F5-F615-46D7-A566-5B35CA950772}" srcOrd="1" destOrd="0" presId="urn:microsoft.com/office/officeart/2016/7/layout/RepeatingBendingProcessNew"/>
    <dgm:cxn modelId="{A06C6562-2362-4AD7-B26A-AC9A9F6FB9FA}" type="presOf" srcId="{D8D0E016-7B8D-4C05-A1E0-C070B96341C2}" destId="{6BB2BBEB-3DD8-4774-BF7F-28540BB71AD0}" srcOrd="1" destOrd="0" presId="urn:microsoft.com/office/officeart/2016/7/layout/RepeatingBendingProcessNew"/>
    <dgm:cxn modelId="{96586B66-350B-4592-80E4-782DBC2F91E7}" type="presOf" srcId="{E8C6F0C5-AA5D-4054-95CA-7510E7C30CED}" destId="{0BB3F303-CA7A-498C-B7D5-1A7E2EB05CCC}" srcOrd="0" destOrd="0" presId="urn:microsoft.com/office/officeart/2016/7/layout/RepeatingBendingProcessNew"/>
    <dgm:cxn modelId="{B260A76B-BC79-4E18-87C8-6309391E5D68}" type="presOf" srcId="{8800C139-E104-4C7A-8342-9B0FCC932BE3}" destId="{E97EFD73-182F-4E98-BAF1-B2FCA62F3203}" srcOrd="0" destOrd="0" presId="urn:microsoft.com/office/officeart/2016/7/layout/RepeatingBendingProcessNew"/>
    <dgm:cxn modelId="{A433E550-2BFC-44FC-9D74-2C0CC6FA0ED6}" type="presOf" srcId="{D9278DCA-B59D-40F5-99C8-D9354800BEAF}" destId="{8B0BB950-8B65-44F3-B4AA-0EA11900E5F9}" srcOrd="1" destOrd="0" presId="urn:microsoft.com/office/officeart/2016/7/layout/RepeatingBendingProcessNew"/>
    <dgm:cxn modelId="{88D1D271-29C5-4EBE-8A00-18CAA6EA913E}" type="presOf" srcId="{4F21B281-69A6-4B1E-9887-397A108806F3}" destId="{D735C896-C497-405F-ACFD-B0F6258C5F9B}" srcOrd="0" destOrd="0" presId="urn:microsoft.com/office/officeart/2016/7/layout/RepeatingBendingProcessNew"/>
    <dgm:cxn modelId="{3AEDE398-0BD9-4212-AF80-3748CBD3A24C}" srcId="{2B2A6D4E-08E0-43FD-95E2-BF70A9377253}" destId="{E222629D-5E02-4268-9E56-E191488734C6}" srcOrd="5" destOrd="0" parTransId="{E7192B32-0D6B-4DA6-8E60-7D72C5C3C0BE}" sibTransId="{AD023AA9-F440-44A9-B6C0-F9E7902F58DC}"/>
    <dgm:cxn modelId="{BACED29D-791A-46EE-B8AC-28FAA618F7BD}" type="presOf" srcId="{18E46474-D483-4E23-ADC8-DE7025F39B8A}" destId="{AE85B419-5FC4-405B-8077-FDEDC420493C}" srcOrd="1" destOrd="0" presId="urn:microsoft.com/office/officeart/2016/7/layout/RepeatingBendingProcessNew"/>
    <dgm:cxn modelId="{FD94B8A0-D317-490F-8082-8E262201AFD9}" type="presOf" srcId="{8800C139-E104-4C7A-8342-9B0FCC932BE3}" destId="{B9E96245-F95C-490C-B959-65D8678270A4}" srcOrd="1" destOrd="0" presId="urn:microsoft.com/office/officeart/2016/7/layout/RepeatingBendingProcessNew"/>
    <dgm:cxn modelId="{5F92BFAD-DD3A-4A31-8649-5B0D8C9E4123}" type="presOf" srcId="{18E46474-D483-4E23-ADC8-DE7025F39B8A}" destId="{2553DB1C-DD3E-4A7A-B4BB-8905D808C5B5}" srcOrd="0" destOrd="0" presId="urn:microsoft.com/office/officeart/2016/7/layout/RepeatingBendingProcessNew"/>
    <dgm:cxn modelId="{7A2238AF-C930-4F31-BF7D-C6E851FCD393}" type="presOf" srcId="{AD023AA9-F440-44A9-B6C0-F9E7902F58DC}" destId="{1E8D32AF-43BB-4221-AAEF-6506A8DCEB82}" srcOrd="0" destOrd="0" presId="urn:microsoft.com/office/officeart/2016/7/layout/RepeatingBendingProcessNew"/>
    <dgm:cxn modelId="{FEA111B4-C837-4306-A47E-F9C3A448003E}" type="presOf" srcId="{C60782DF-102B-4DC4-ADC3-634E606964BE}" destId="{BC2F9E04-56A7-40ED-94A9-440E1B2B5E93}" srcOrd="0" destOrd="0" presId="urn:microsoft.com/office/officeart/2016/7/layout/RepeatingBendingProcessNew"/>
    <dgm:cxn modelId="{CB8756B7-826E-4FA8-86A3-C818EA8A9BD6}" type="presOf" srcId="{4F21B281-69A6-4B1E-9887-397A108806F3}" destId="{1C0773CF-B450-4F47-AA25-082DF7DB0A93}" srcOrd="1" destOrd="0" presId="urn:microsoft.com/office/officeart/2016/7/layout/RepeatingBendingProcessNew"/>
    <dgm:cxn modelId="{6B1911BC-6A97-41EC-A65D-A5EAEEF72368}" type="presOf" srcId="{95247DE0-8691-41C1-B1B0-94638FBDC6DC}" destId="{49CC10D8-0DAC-43D3-9532-AD8C276B9025}" srcOrd="0" destOrd="0" presId="urn:microsoft.com/office/officeart/2016/7/layout/RepeatingBendingProcessNew"/>
    <dgm:cxn modelId="{4DA7E5BC-8B41-42BA-95C3-12260F26B9F5}" type="presOf" srcId="{2B2A6D4E-08E0-43FD-95E2-BF70A9377253}" destId="{9B60EEC4-B502-4532-A0F9-AC4B64A0D095}" srcOrd="0" destOrd="0" presId="urn:microsoft.com/office/officeart/2016/7/layout/RepeatingBendingProcessNew"/>
    <dgm:cxn modelId="{4BECCAD3-7FC1-4DC5-A91B-CEE01F61FF25}" srcId="{2B2A6D4E-08E0-43FD-95E2-BF70A9377253}" destId="{95247DE0-8691-41C1-B1B0-94638FBDC6DC}" srcOrd="1" destOrd="0" parTransId="{AC4F8700-0F73-4BEF-9086-C87736F96F5A}" sibTransId="{8800C139-E104-4C7A-8342-9B0FCC932BE3}"/>
    <dgm:cxn modelId="{C87FF1D4-8729-432F-827B-D4D0A9B8AFEB}" srcId="{2B2A6D4E-08E0-43FD-95E2-BF70A9377253}" destId="{C60782DF-102B-4DC4-ADC3-634E606964BE}" srcOrd="4" destOrd="0" parTransId="{C20403CA-24CE-4FAB-B6B1-3DE9785F71DB}" sibTransId="{D9278DCA-B59D-40F5-99C8-D9354800BEAF}"/>
    <dgm:cxn modelId="{ED2995D7-EB47-4B22-9DAA-1F70DC3ADCB2}" srcId="{2B2A6D4E-08E0-43FD-95E2-BF70A9377253}" destId="{EFC706A9-5C0A-4F09-B2DD-1013E0AB4301}" srcOrd="6" destOrd="0" parTransId="{5D67E9F4-5C20-4256-9769-4B6F30465737}" sibTransId="{56B520BD-9D49-46F5-8521-F8346DECBF6D}"/>
    <dgm:cxn modelId="{78F9BADC-C861-4969-9F4E-D21C580A7231}" type="presOf" srcId="{D8D0E016-7B8D-4C05-A1E0-C070B96341C2}" destId="{CBE73436-5B20-4BE3-A4F7-149362443CBC}" srcOrd="0" destOrd="0" presId="urn:microsoft.com/office/officeart/2016/7/layout/RepeatingBendingProcessNew"/>
    <dgm:cxn modelId="{457E73EE-C3D7-4739-88A9-9302801CEF62}" srcId="{2B2A6D4E-08E0-43FD-95E2-BF70A9377253}" destId="{56670AB7-DD51-44BF-A73F-78E06DF656F4}" srcOrd="0" destOrd="0" parTransId="{0691B1FB-1AF1-4CDB-AFC6-6831DB394B88}" sibTransId="{4F21B281-69A6-4B1E-9887-397A108806F3}"/>
    <dgm:cxn modelId="{929199F0-D8D5-4287-BA85-8236F1FFE404}" srcId="{2B2A6D4E-08E0-43FD-95E2-BF70A9377253}" destId="{E8C6F0C5-AA5D-4054-95CA-7510E7C30CED}" srcOrd="3" destOrd="0" parTransId="{C20ACDDE-E7E0-4040-B757-EF2D005FF1DB}" sibTransId="{D8D0E016-7B8D-4C05-A1E0-C070B96341C2}"/>
    <dgm:cxn modelId="{132300F6-1B82-4F06-8DC4-FC6B28DC5765}" type="presOf" srcId="{E222629D-5E02-4268-9E56-E191488734C6}" destId="{107458A4-B258-4B7D-A23D-352646AC6DE7}" srcOrd="0" destOrd="0" presId="urn:microsoft.com/office/officeart/2016/7/layout/RepeatingBendingProcessNew"/>
    <dgm:cxn modelId="{499BC4F7-692A-47CE-8B9A-7CAEF0D73B07}" type="presOf" srcId="{56670AB7-DD51-44BF-A73F-78E06DF656F4}" destId="{FE230EE1-E636-41EC-BFCF-33C044422A41}" srcOrd="0" destOrd="0" presId="urn:microsoft.com/office/officeart/2016/7/layout/RepeatingBendingProcessNew"/>
    <dgm:cxn modelId="{646C06FD-6696-4131-BBE8-4184E3016BC2}" srcId="{2B2A6D4E-08E0-43FD-95E2-BF70A9377253}" destId="{668DC43B-3513-4DEE-BD04-4A18A119D521}" srcOrd="2" destOrd="0" parTransId="{DFBA7D7F-4C76-4604-9D09-31A10CC95E8B}" sibTransId="{18E46474-D483-4E23-ADC8-DE7025F39B8A}"/>
    <dgm:cxn modelId="{C3ABFD8C-B96E-4380-BCBB-93AB5413EACF}" type="presParOf" srcId="{9B60EEC4-B502-4532-A0F9-AC4B64A0D095}" destId="{FE230EE1-E636-41EC-BFCF-33C044422A41}" srcOrd="0" destOrd="0" presId="urn:microsoft.com/office/officeart/2016/7/layout/RepeatingBendingProcessNew"/>
    <dgm:cxn modelId="{312A8AA0-648E-47B8-AA8C-F95DF41781BA}" type="presParOf" srcId="{9B60EEC4-B502-4532-A0F9-AC4B64A0D095}" destId="{D735C896-C497-405F-ACFD-B0F6258C5F9B}" srcOrd="1" destOrd="0" presId="urn:microsoft.com/office/officeart/2016/7/layout/RepeatingBendingProcessNew"/>
    <dgm:cxn modelId="{011C88BC-8A21-44B7-A24B-6E052BAB190C}" type="presParOf" srcId="{D735C896-C497-405F-ACFD-B0F6258C5F9B}" destId="{1C0773CF-B450-4F47-AA25-082DF7DB0A93}" srcOrd="0" destOrd="0" presId="urn:microsoft.com/office/officeart/2016/7/layout/RepeatingBendingProcessNew"/>
    <dgm:cxn modelId="{302DDFD0-A73E-48E5-9069-FEA78D02DF40}" type="presParOf" srcId="{9B60EEC4-B502-4532-A0F9-AC4B64A0D095}" destId="{49CC10D8-0DAC-43D3-9532-AD8C276B9025}" srcOrd="2" destOrd="0" presId="urn:microsoft.com/office/officeart/2016/7/layout/RepeatingBendingProcessNew"/>
    <dgm:cxn modelId="{41B7008E-9E90-4DA6-96E4-527E3687A3F5}" type="presParOf" srcId="{9B60EEC4-B502-4532-A0F9-AC4B64A0D095}" destId="{E97EFD73-182F-4E98-BAF1-B2FCA62F3203}" srcOrd="3" destOrd="0" presId="urn:microsoft.com/office/officeart/2016/7/layout/RepeatingBendingProcessNew"/>
    <dgm:cxn modelId="{D2C6E963-1C46-4FC7-A904-D808EAA49BCA}" type="presParOf" srcId="{E97EFD73-182F-4E98-BAF1-B2FCA62F3203}" destId="{B9E96245-F95C-490C-B959-65D8678270A4}" srcOrd="0" destOrd="0" presId="urn:microsoft.com/office/officeart/2016/7/layout/RepeatingBendingProcessNew"/>
    <dgm:cxn modelId="{B143A06A-1F4A-498D-8541-B881D47B5EE7}" type="presParOf" srcId="{9B60EEC4-B502-4532-A0F9-AC4B64A0D095}" destId="{6C79CB69-D195-4991-B7E1-ED6248204FE5}" srcOrd="4" destOrd="0" presId="urn:microsoft.com/office/officeart/2016/7/layout/RepeatingBendingProcessNew"/>
    <dgm:cxn modelId="{602B7E98-4709-4443-B078-94008C904EF7}" type="presParOf" srcId="{9B60EEC4-B502-4532-A0F9-AC4B64A0D095}" destId="{2553DB1C-DD3E-4A7A-B4BB-8905D808C5B5}" srcOrd="5" destOrd="0" presId="urn:microsoft.com/office/officeart/2016/7/layout/RepeatingBendingProcessNew"/>
    <dgm:cxn modelId="{BC993EFD-D820-4795-9483-69E251801377}" type="presParOf" srcId="{2553DB1C-DD3E-4A7A-B4BB-8905D808C5B5}" destId="{AE85B419-5FC4-405B-8077-FDEDC420493C}" srcOrd="0" destOrd="0" presId="urn:microsoft.com/office/officeart/2016/7/layout/RepeatingBendingProcessNew"/>
    <dgm:cxn modelId="{742636CC-A1C2-4BAF-A4A0-0F8DA94F2DC8}" type="presParOf" srcId="{9B60EEC4-B502-4532-A0F9-AC4B64A0D095}" destId="{0BB3F303-CA7A-498C-B7D5-1A7E2EB05CCC}" srcOrd="6" destOrd="0" presId="urn:microsoft.com/office/officeart/2016/7/layout/RepeatingBendingProcessNew"/>
    <dgm:cxn modelId="{9ACEDD67-01FE-4AB4-A52F-8F564182EE03}" type="presParOf" srcId="{9B60EEC4-B502-4532-A0F9-AC4B64A0D095}" destId="{CBE73436-5B20-4BE3-A4F7-149362443CBC}" srcOrd="7" destOrd="0" presId="urn:microsoft.com/office/officeart/2016/7/layout/RepeatingBendingProcessNew"/>
    <dgm:cxn modelId="{A77574DD-A070-4A21-878C-4F1D63213CBA}" type="presParOf" srcId="{CBE73436-5B20-4BE3-A4F7-149362443CBC}" destId="{6BB2BBEB-3DD8-4774-BF7F-28540BB71AD0}" srcOrd="0" destOrd="0" presId="urn:microsoft.com/office/officeart/2016/7/layout/RepeatingBendingProcessNew"/>
    <dgm:cxn modelId="{B2260B4C-3347-41B6-BE7E-248B2ACB9038}" type="presParOf" srcId="{9B60EEC4-B502-4532-A0F9-AC4B64A0D095}" destId="{BC2F9E04-56A7-40ED-94A9-440E1B2B5E93}" srcOrd="8" destOrd="0" presId="urn:microsoft.com/office/officeart/2016/7/layout/RepeatingBendingProcessNew"/>
    <dgm:cxn modelId="{496ECDB5-5BDA-41FE-8162-0E6BA8D1FC92}" type="presParOf" srcId="{9B60EEC4-B502-4532-A0F9-AC4B64A0D095}" destId="{49A824E4-BE96-43D9-B566-17C009AE4FC8}" srcOrd="9" destOrd="0" presId="urn:microsoft.com/office/officeart/2016/7/layout/RepeatingBendingProcessNew"/>
    <dgm:cxn modelId="{12B9F9A0-6236-4C4C-8B9B-46CB4BD40C7B}" type="presParOf" srcId="{49A824E4-BE96-43D9-B566-17C009AE4FC8}" destId="{8B0BB950-8B65-44F3-B4AA-0EA11900E5F9}" srcOrd="0" destOrd="0" presId="urn:microsoft.com/office/officeart/2016/7/layout/RepeatingBendingProcessNew"/>
    <dgm:cxn modelId="{E6E3E8A8-8E78-40AB-8555-D88E30F0D634}" type="presParOf" srcId="{9B60EEC4-B502-4532-A0F9-AC4B64A0D095}" destId="{107458A4-B258-4B7D-A23D-352646AC6DE7}" srcOrd="10" destOrd="0" presId="urn:microsoft.com/office/officeart/2016/7/layout/RepeatingBendingProcessNew"/>
    <dgm:cxn modelId="{3733CD93-F003-4687-AD79-2AA1D90257ED}" type="presParOf" srcId="{9B60EEC4-B502-4532-A0F9-AC4B64A0D095}" destId="{1E8D32AF-43BB-4221-AAEF-6506A8DCEB82}" srcOrd="11" destOrd="0" presId="urn:microsoft.com/office/officeart/2016/7/layout/RepeatingBendingProcessNew"/>
    <dgm:cxn modelId="{1E273FCC-D2AB-4CFF-859A-030E84B006E6}" type="presParOf" srcId="{1E8D32AF-43BB-4221-AAEF-6506A8DCEB82}" destId="{93F555F5-F615-46D7-A566-5B35CA950772}" srcOrd="0" destOrd="0" presId="urn:microsoft.com/office/officeart/2016/7/layout/RepeatingBendingProcessNew"/>
    <dgm:cxn modelId="{4DF391F8-D844-4665-A20D-74AF07A87186}" type="presParOf" srcId="{9B60EEC4-B502-4532-A0F9-AC4B64A0D095}" destId="{509D655A-F6C4-42F2-B4E6-26646234D9D0}"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E69D3-30C9-4D7F-87FC-DFD189BCAE88}">
      <dsp:nvSpPr>
        <dsp:cNvPr id="0" name=""/>
        <dsp:cNvSpPr/>
      </dsp:nvSpPr>
      <dsp:spPr>
        <a:xfrm>
          <a:off x="0" y="37206"/>
          <a:ext cx="6797675" cy="181817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defRPr cap="all"/>
          </a:pPr>
          <a:r>
            <a:rPr lang="en-US" sz="2100" b="1" kern="1200" dirty="0"/>
            <a:t>1. Missing Completely at Random (MCAR)</a:t>
          </a:r>
          <a:r>
            <a:rPr lang="en-US" sz="2100" kern="1200" dirty="0"/>
            <a:t> - The missing values on a given variable (Y) are not associated with other variables in each data set or with the variable (Y) itself. In other words, there is no reason for the missing values.</a:t>
          </a:r>
        </a:p>
      </dsp:txBody>
      <dsp:txXfrm>
        <a:off x="88756" y="125962"/>
        <a:ext cx="6620163" cy="1640667"/>
      </dsp:txXfrm>
    </dsp:sp>
    <dsp:sp modelId="{DC05B846-E542-43BB-9316-7D9940E68879}">
      <dsp:nvSpPr>
        <dsp:cNvPr id="0" name=""/>
        <dsp:cNvSpPr/>
      </dsp:nvSpPr>
      <dsp:spPr>
        <a:xfrm>
          <a:off x="0" y="1915866"/>
          <a:ext cx="6797675" cy="1818179"/>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defRPr cap="all"/>
          </a:pPr>
          <a:r>
            <a:rPr lang="en-US" sz="2100" b="1" kern="1200" dirty="0"/>
            <a:t>2. Missing at Random (MAR) </a:t>
          </a:r>
          <a:r>
            <a:rPr lang="en-US" sz="2100" kern="1200" dirty="0"/>
            <a:t>- MAR occurs when the missingness is not random, but where missingness can be fully accounted for by variables where there is complete information.</a:t>
          </a:r>
        </a:p>
      </dsp:txBody>
      <dsp:txXfrm>
        <a:off x="88756" y="2004622"/>
        <a:ext cx="6620163" cy="1640667"/>
      </dsp:txXfrm>
    </dsp:sp>
    <dsp:sp modelId="{97ECD7AF-67DA-4424-8970-81232722B2C7}">
      <dsp:nvSpPr>
        <dsp:cNvPr id="0" name=""/>
        <dsp:cNvSpPr/>
      </dsp:nvSpPr>
      <dsp:spPr>
        <a:xfrm>
          <a:off x="0" y="3794526"/>
          <a:ext cx="6797675" cy="1818179"/>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defRPr cap="all"/>
          </a:pPr>
          <a:r>
            <a:rPr lang="en-US" sz="2100" b="1" kern="1200" dirty="0"/>
            <a:t>3. Missing Not at Random (MNAR)</a:t>
          </a:r>
          <a:r>
            <a:rPr lang="en-US" sz="2100" kern="1200" dirty="0"/>
            <a:t> - Missingness depends on unobserved data or the value of the missing data itself</a:t>
          </a:r>
        </a:p>
      </dsp:txBody>
      <dsp:txXfrm>
        <a:off x="88756" y="3883282"/>
        <a:ext cx="6620163" cy="164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5C896-C497-405F-ACFD-B0F6258C5F9B}">
      <dsp:nvSpPr>
        <dsp:cNvPr id="0" name=""/>
        <dsp:cNvSpPr/>
      </dsp:nvSpPr>
      <dsp:spPr>
        <a:xfrm>
          <a:off x="1966443" y="1152669"/>
          <a:ext cx="420135" cy="91440"/>
        </a:xfrm>
        <a:custGeom>
          <a:avLst/>
          <a:gdLst/>
          <a:ahLst/>
          <a:cxnLst/>
          <a:rect l="0" t="0" r="0" b="0"/>
          <a:pathLst>
            <a:path>
              <a:moveTo>
                <a:pt x="0" y="45720"/>
              </a:moveTo>
              <a:lnTo>
                <a:pt x="420135"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5242" y="1196134"/>
        <a:ext cx="22536" cy="4511"/>
      </dsp:txXfrm>
    </dsp:sp>
    <dsp:sp modelId="{FE230EE1-E636-41EC-BFCF-33C044422A41}">
      <dsp:nvSpPr>
        <dsp:cNvPr id="0" name=""/>
        <dsp:cNvSpPr/>
      </dsp:nvSpPr>
      <dsp:spPr>
        <a:xfrm>
          <a:off x="8525" y="610474"/>
          <a:ext cx="1959718" cy="117583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In the Python notebook, import the packages required for the data preprocessing</a:t>
          </a:r>
          <a:endParaRPr lang="en-US" sz="1200" kern="1200"/>
        </a:p>
      </dsp:txBody>
      <dsp:txXfrm>
        <a:off x="8525" y="610474"/>
        <a:ext cx="1959718" cy="1175830"/>
      </dsp:txXfrm>
    </dsp:sp>
    <dsp:sp modelId="{E97EFD73-182F-4E98-BAF1-B2FCA62F3203}">
      <dsp:nvSpPr>
        <dsp:cNvPr id="0" name=""/>
        <dsp:cNvSpPr/>
      </dsp:nvSpPr>
      <dsp:spPr>
        <a:xfrm>
          <a:off x="4376896" y="1152669"/>
          <a:ext cx="420135" cy="91440"/>
        </a:xfrm>
        <a:custGeom>
          <a:avLst/>
          <a:gdLst/>
          <a:ahLst/>
          <a:cxnLst/>
          <a:rect l="0" t="0" r="0" b="0"/>
          <a:pathLst>
            <a:path>
              <a:moveTo>
                <a:pt x="0" y="45720"/>
              </a:moveTo>
              <a:lnTo>
                <a:pt x="420135" y="45720"/>
              </a:lnTo>
            </a:path>
          </a:pathLst>
        </a:custGeom>
        <a:noFill/>
        <a:ln w="12700" cap="flat" cmpd="sng" algn="ctr">
          <a:solidFill>
            <a:schemeClr val="accent2">
              <a:hueOff val="7808"/>
              <a:satOff val="-5375"/>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5695" y="1196134"/>
        <a:ext cx="22536" cy="4511"/>
      </dsp:txXfrm>
    </dsp:sp>
    <dsp:sp modelId="{49CC10D8-0DAC-43D3-9532-AD8C276B9025}">
      <dsp:nvSpPr>
        <dsp:cNvPr id="0" name=""/>
        <dsp:cNvSpPr/>
      </dsp:nvSpPr>
      <dsp:spPr>
        <a:xfrm>
          <a:off x="2418978" y="610474"/>
          <a:ext cx="1959718" cy="1175830"/>
        </a:xfrm>
        <a:prstGeom prst="rect">
          <a:avLst/>
        </a:prstGeom>
        <a:solidFill>
          <a:schemeClr val="accent2">
            <a:hueOff val="6506"/>
            <a:satOff val="-4479"/>
            <a:lumOff val="-11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Read the dataset from the Kaggle repository.</a:t>
          </a:r>
          <a:endParaRPr lang="en-US" sz="1200" kern="1200"/>
        </a:p>
      </dsp:txBody>
      <dsp:txXfrm>
        <a:off x="2418978" y="610474"/>
        <a:ext cx="1959718" cy="1175830"/>
      </dsp:txXfrm>
    </dsp:sp>
    <dsp:sp modelId="{2553DB1C-DD3E-4A7A-B4BB-8905D808C5B5}">
      <dsp:nvSpPr>
        <dsp:cNvPr id="0" name=""/>
        <dsp:cNvSpPr/>
      </dsp:nvSpPr>
      <dsp:spPr>
        <a:xfrm>
          <a:off x="988384" y="1784505"/>
          <a:ext cx="4820906" cy="420135"/>
        </a:xfrm>
        <a:custGeom>
          <a:avLst/>
          <a:gdLst/>
          <a:ahLst/>
          <a:cxnLst/>
          <a:rect l="0" t="0" r="0" b="0"/>
          <a:pathLst>
            <a:path>
              <a:moveTo>
                <a:pt x="4820906" y="0"/>
              </a:moveTo>
              <a:lnTo>
                <a:pt x="4820906" y="227167"/>
              </a:lnTo>
              <a:lnTo>
                <a:pt x="0" y="227167"/>
              </a:lnTo>
              <a:lnTo>
                <a:pt x="0" y="420135"/>
              </a:lnTo>
            </a:path>
          </a:pathLst>
        </a:custGeom>
        <a:noFill/>
        <a:ln w="12700" cap="flat" cmpd="sng" algn="ctr">
          <a:solidFill>
            <a:schemeClr val="accent2">
              <a:hueOff val="15615"/>
              <a:satOff val="-10750"/>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789" y="1992317"/>
        <a:ext cx="242096" cy="4511"/>
      </dsp:txXfrm>
    </dsp:sp>
    <dsp:sp modelId="{6C79CB69-D195-4991-B7E1-ED6248204FE5}">
      <dsp:nvSpPr>
        <dsp:cNvPr id="0" name=""/>
        <dsp:cNvSpPr/>
      </dsp:nvSpPr>
      <dsp:spPr>
        <a:xfrm>
          <a:off x="4829431" y="610474"/>
          <a:ext cx="1959718" cy="1175830"/>
        </a:xfrm>
        <a:prstGeom prst="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Examine the dataset – perform some basic visualizations for understanding. Perform describe function to find mean, median, and other mathematical statistics.</a:t>
          </a:r>
          <a:endParaRPr lang="en-US" sz="1200" kern="1200"/>
        </a:p>
      </dsp:txBody>
      <dsp:txXfrm>
        <a:off x="4829431" y="610474"/>
        <a:ext cx="1959718" cy="1175830"/>
      </dsp:txXfrm>
    </dsp:sp>
    <dsp:sp modelId="{CBE73436-5B20-4BE3-A4F7-149362443CBC}">
      <dsp:nvSpPr>
        <dsp:cNvPr id="0" name=""/>
        <dsp:cNvSpPr/>
      </dsp:nvSpPr>
      <dsp:spPr>
        <a:xfrm>
          <a:off x="1966443" y="2779236"/>
          <a:ext cx="420135" cy="91440"/>
        </a:xfrm>
        <a:custGeom>
          <a:avLst/>
          <a:gdLst/>
          <a:ahLst/>
          <a:cxnLst/>
          <a:rect l="0" t="0" r="0" b="0"/>
          <a:pathLst>
            <a:path>
              <a:moveTo>
                <a:pt x="0" y="45720"/>
              </a:moveTo>
              <a:lnTo>
                <a:pt x="420135" y="45720"/>
              </a:lnTo>
            </a:path>
          </a:pathLst>
        </a:custGeom>
        <a:noFill/>
        <a:ln w="12700" cap="flat" cmpd="sng" algn="ctr">
          <a:solidFill>
            <a:schemeClr val="accent2">
              <a:hueOff val="23423"/>
              <a:satOff val="-16126"/>
              <a:lumOff val="-41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5242" y="2822700"/>
        <a:ext cx="22536" cy="4511"/>
      </dsp:txXfrm>
    </dsp:sp>
    <dsp:sp modelId="{0BB3F303-CA7A-498C-B7D5-1A7E2EB05CCC}">
      <dsp:nvSpPr>
        <dsp:cNvPr id="0" name=""/>
        <dsp:cNvSpPr/>
      </dsp:nvSpPr>
      <dsp:spPr>
        <a:xfrm>
          <a:off x="8525" y="2237040"/>
          <a:ext cx="1959718" cy="1175830"/>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Create a function to gather the missing values, calculate the count and percentage of the missing data.</a:t>
          </a:r>
          <a:endParaRPr lang="en-US" sz="1200" kern="1200"/>
        </a:p>
      </dsp:txBody>
      <dsp:txXfrm>
        <a:off x="8525" y="2237040"/>
        <a:ext cx="1959718" cy="1175830"/>
      </dsp:txXfrm>
    </dsp:sp>
    <dsp:sp modelId="{49A824E4-BE96-43D9-B566-17C009AE4FC8}">
      <dsp:nvSpPr>
        <dsp:cNvPr id="0" name=""/>
        <dsp:cNvSpPr/>
      </dsp:nvSpPr>
      <dsp:spPr>
        <a:xfrm>
          <a:off x="4376896" y="2779236"/>
          <a:ext cx="420135" cy="91440"/>
        </a:xfrm>
        <a:custGeom>
          <a:avLst/>
          <a:gdLst/>
          <a:ahLst/>
          <a:cxnLst/>
          <a:rect l="0" t="0" r="0" b="0"/>
          <a:pathLst>
            <a:path>
              <a:moveTo>
                <a:pt x="0" y="45720"/>
              </a:moveTo>
              <a:lnTo>
                <a:pt x="420135" y="45720"/>
              </a:lnTo>
            </a:path>
          </a:pathLst>
        </a:custGeom>
        <a:noFill/>
        <a:ln w="12700" cap="flat" cmpd="sng" algn="ctr">
          <a:solidFill>
            <a:schemeClr val="accent2">
              <a:hueOff val="31230"/>
              <a:satOff val="-21501"/>
              <a:lumOff val="-5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5695" y="2822700"/>
        <a:ext cx="22536" cy="4511"/>
      </dsp:txXfrm>
    </dsp:sp>
    <dsp:sp modelId="{BC2F9E04-56A7-40ED-94A9-440E1B2B5E93}">
      <dsp:nvSpPr>
        <dsp:cNvPr id="0" name=""/>
        <dsp:cNvSpPr/>
      </dsp:nvSpPr>
      <dsp:spPr>
        <a:xfrm>
          <a:off x="2418978" y="2237040"/>
          <a:ext cx="1959718" cy="1175830"/>
        </a:xfrm>
        <a:prstGeom prst="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Detecting the missing values using missingno package.</a:t>
          </a:r>
          <a:endParaRPr lang="en-US" sz="1200" kern="1200"/>
        </a:p>
      </dsp:txBody>
      <dsp:txXfrm>
        <a:off x="2418978" y="2237040"/>
        <a:ext cx="1959718" cy="1175830"/>
      </dsp:txXfrm>
    </dsp:sp>
    <dsp:sp modelId="{1E8D32AF-43BB-4221-AAEF-6506A8DCEB82}">
      <dsp:nvSpPr>
        <dsp:cNvPr id="0" name=""/>
        <dsp:cNvSpPr/>
      </dsp:nvSpPr>
      <dsp:spPr>
        <a:xfrm>
          <a:off x="988384" y="3411071"/>
          <a:ext cx="4820906" cy="420135"/>
        </a:xfrm>
        <a:custGeom>
          <a:avLst/>
          <a:gdLst/>
          <a:ahLst/>
          <a:cxnLst/>
          <a:rect l="0" t="0" r="0" b="0"/>
          <a:pathLst>
            <a:path>
              <a:moveTo>
                <a:pt x="4820906" y="0"/>
              </a:moveTo>
              <a:lnTo>
                <a:pt x="4820906" y="227167"/>
              </a:lnTo>
              <a:lnTo>
                <a:pt x="0" y="227167"/>
              </a:lnTo>
              <a:lnTo>
                <a:pt x="0" y="420135"/>
              </a:lnTo>
            </a:path>
          </a:pathLst>
        </a:custGeom>
        <a:noFill/>
        <a:ln w="12700" cap="flat" cmpd="sng" algn="ctr">
          <a:solidFill>
            <a:schemeClr val="accent2">
              <a:hueOff val="39038"/>
              <a:satOff val="-26876"/>
              <a:lumOff val="-6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789" y="3618883"/>
        <a:ext cx="242096" cy="4511"/>
      </dsp:txXfrm>
    </dsp:sp>
    <dsp:sp modelId="{107458A4-B258-4B7D-A23D-352646AC6DE7}">
      <dsp:nvSpPr>
        <dsp:cNvPr id="0" name=""/>
        <dsp:cNvSpPr/>
      </dsp:nvSpPr>
      <dsp:spPr>
        <a:xfrm>
          <a:off x="4829431" y="2237040"/>
          <a:ext cx="1959718" cy="1175830"/>
        </a:xfrm>
        <a:prstGeom prst="rect">
          <a:avLst/>
        </a:prstGeom>
        <a:solidFill>
          <a:schemeClr val="accent2">
            <a:hueOff val="32532"/>
            <a:satOff val="-22397"/>
            <a:lumOff val="-5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Perform the missing value handling functions – dropping columns, imputation using sklearn package.</a:t>
          </a:r>
          <a:endParaRPr lang="en-US" sz="1200" kern="1200"/>
        </a:p>
      </dsp:txBody>
      <dsp:txXfrm>
        <a:off x="4829431" y="2237040"/>
        <a:ext cx="1959718" cy="1175830"/>
      </dsp:txXfrm>
    </dsp:sp>
    <dsp:sp modelId="{509D655A-F6C4-42F2-B4E6-26646234D9D0}">
      <dsp:nvSpPr>
        <dsp:cNvPr id="0" name=""/>
        <dsp:cNvSpPr/>
      </dsp:nvSpPr>
      <dsp:spPr>
        <a:xfrm>
          <a:off x="8525" y="3863606"/>
          <a:ext cx="1959718" cy="1175830"/>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28" tIns="100798" rIns="96028" bIns="100798" numCol="1" spcCol="1270" anchor="ctr" anchorCtr="0">
          <a:noAutofit/>
        </a:bodyPr>
        <a:lstStyle/>
        <a:p>
          <a:pPr marL="0" lvl="0" indent="0" algn="ctr" defTabSz="533400">
            <a:lnSpc>
              <a:spcPct val="90000"/>
            </a:lnSpc>
            <a:spcBef>
              <a:spcPct val="0"/>
            </a:spcBef>
            <a:spcAft>
              <a:spcPct val="35000"/>
            </a:spcAft>
            <a:buNone/>
          </a:pPr>
          <a:r>
            <a:rPr lang="en-CA" sz="1200" kern="1200"/>
            <a:t>Perform missing value handling using the KNN algorithm.</a:t>
          </a:r>
          <a:endParaRPr lang="en-US" sz="1200" kern="1200"/>
        </a:p>
      </dsp:txBody>
      <dsp:txXfrm>
        <a:off x="8525" y="3863606"/>
        <a:ext cx="1959718" cy="1175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6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31733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9773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34242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92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04531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841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7504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B0A250-5CC0-1746-B209-08E8B0DAE6AF}" type="datetimeFigureOut">
              <a:rPr lang="en-US" smtClean="0"/>
              <a:pPr/>
              <a:t>3/16/2022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3715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B0A250-5CC0-1746-B209-08E8B0DAE6AF}" type="datetimeFigureOut">
              <a:rPr lang="en-US" smtClean="0"/>
              <a:t>3/16/2022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328794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1102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B0A250-5CC0-1746-B209-08E8B0DAE6AF}" type="datetimeFigureOut">
              <a:rPr lang="en-US" smtClean="0"/>
              <a:pPr/>
              <a:t>3/16/2022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BCAEC-7D34-E549-A96E-FCEDAADBE4B0}"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7130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descr="Close up shot of connecting patterns">
            <a:extLst>
              <a:ext uri="{FF2B5EF4-FFF2-40B4-BE49-F238E27FC236}">
                <a16:creationId xmlns:a16="http://schemas.microsoft.com/office/drawing/2014/main" id="{8D7BB79B-83BF-4AC3-BB1D-6C71E4595325}"/>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216D4BA-97C5-4FE4-8A71-8036D46A091B}"/>
              </a:ext>
            </a:extLst>
          </p:cNvPr>
          <p:cNvSpPr>
            <a:spLocks noGrp="1"/>
          </p:cNvSpPr>
          <p:nvPr>
            <p:ph type="ctrTitle"/>
          </p:nvPr>
        </p:nvSpPr>
        <p:spPr>
          <a:xfrm>
            <a:off x="1097280" y="758952"/>
            <a:ext cx="10058400" cy="3566160"/>
          </a:xfrm>
        </p:spPr>
        <p:txBody>
          <a:bodyPr>
            <a:normAutofit/>
          </a:bodyPr>
          <a:lstStyle/>
          <a:p>
            <a:r>
              <a:rPr lang="en-CA" sz="6200" b="1">
                <a:solidFill>
                  <a:srgbClr val="FFFFFF"/>
                </a:solidFill>
                <a:effectLst/>
                <a:latin typeface="Times New Roman" panose="02020603050405020304" pitchFamily="18" charset="0"/>
                <a:ea typeface="Calibri" panose="020F0502020204030204" pitchFamily="34" charset="0"/>
              </a:rPr>
              <a:t>Assignment-1 </a:t>
            </a:r>
            <a:br>
              <a:rPr lang="en-CA" sz="6200" b="1">
                <a:solidFill>
                  <a:srgbClr val="FFFFFF"/>
                </a:solidFill>
                <a:effectLst/>
                <a:latin typeface="Times New Roman" panose="02020603050405020304" pitchFamily="18" charset="0"/>
                <a:ea typeface="Calibri" panose="020F0502020204030204" pitchFamily="34" charset="0"/>
              </a:rPr>
            </a:br>
            <a:r>
              <a:rPr lang="en-CA" sz="6200" b="1">
                <a:solidFill>
                  <a:srgbClr val="FFFFFF"/>
                </a:solidFill>
                <a:effectLst/>
                <a:latin typeface="Times New Roman" panose="02020603050405020304" pitchFamily="18" charset="0"/>
                <a:ea typeface="Calibri" panose="020F0502020204030204" pitchFamily="34" charset="0"/>
              </a:rPr>
              <a:t>Data Science and Machine Learning</a:t>
            </a:r>
            <a:br>
              <a:rPr lang="en-CA" sz="6200" b="1">
                <a:solidFill>
                  <a:srgbClr val="FFFFFF"/>
                </a:solidFill>
                <a:effectLst/>
                <a:latin typeface="Times New Roman" panose="02020603050405020304" pitchFamily="18" charset="0"/>
                <a:ea typeface="Calibri" panose="020F0502020204030204" pitchFamily="34" charset="0"/>
              </a:rPr>
            </a:br>
            <a:r>
              <a:rPr lang="en-CA" sz="6200">
                <a:solidFill>
                  <a:srgbClr val="FFFFFF"/>
                </a:solidFill>
                <a:effectLst/>
                <a:latin typeface="Times New Roman" panose="02020603050405020304" pitchFamily="18" charset="0"/>
                <a:ea typeface="Calibri" panose="020F0502020204030204" pitchFamily="34" charset="0"/>
              </a:rPr>
              <a:t>Experiment on missing values</a:t>
            </a:r>
            <a:endParaRPr lang="en-CA" sz="6200">
              <a:solidFill>
                <a:srgbClr val="FFFFFF"/>
              </a:solidFill>
            </a:endParaRPr>
          </a:p>
        </p:txBody>
      </p:sp>
      <p:sp>
        <p:nvSpPr>
          <p:cNvPr id="3" name="Subtitle 2">
            <a:extLst>
              <a:ext uri="{FF2B5EF4-FFF2-40B4-BE49-F238E27FC236}">
                <a16:creationId xmlns:a16="http://schemas.microsoft.com/office/drawing/2014/main" id="{28BF42B5-6730-456C-8FC4-ED4D0CE89792}"/>
              </a:ext>
            </a:extLst>
          </p:cNvPr>
          <p:cNvSpPr>
            <a:spLocks noGrp="1"/>
          </p:cNvSpPr>
          <p:nvPr>
            <p:ph type="subTitle" idx="1"/>
          </p:nvPr>
        </p:nvSpPr>
        <p:spPr>
          <a:xfrm>
            <a:off x="1100051" y="4455620"/>
            <a:ext cx="10058400" cy="1143000"/>
          </a:xfrm>
        </p:spPr>
        <p:txBody>
          <a:bodyPr>
            <a:normAutofit/>
          </a:bodyPr>
          <a:lstStyle/>
          <a:p>
            <a:r>
              <a:rPr lang="en-CA">
                <a:solidFill>
                  <a:srgbClr val="FFFFFF"/>
                </a:solidFill>
              </a:rPr>
              <a:t>Sai Varun Kollipara – C0828403</a:t>
            </a:r>
          </a:p>
        </p:txBody>
      </p:sp>
      <p:cxnSp>
        <p:nvCxnSpPr>
          <p:cNvPr id="15"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33009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E153-3C1E-498B-8350-4D35860C849D}"/>
              </a:ext>
            </a:extLst>
          </p:cNvPr>
          <p:cNvSpPr>
            <a:spLocks noGrp="1"/>
          </p:cNvSpPr>
          <p:nvPr>
            <p:ph type="title"/>
          </p:nvPr>
        </p:nvSpPr>
        <p:spPr>
          <a:xfrm>
            <a:off x="565150" y="768334"/>
            <a:ext cx="6404372" cy="2866405"/>
          </a:xfrm>
        </p:spPr>
        <p:txBody>
          <a:bodyPr vert="horz" lIns="91440" tIns="45720" rIns="91440" bIns="45720" rtlCol="0" anchor="t">
            <a:normAutofit/>
          </a:bodyPr>
          <a:lstStyle/>
          <a:p>
            <a:r>
              <a:rPr lang="en-US" sz="6000" dirty="0"/>
              <a:t>Targeted Columns</a:t>
            </a:r>
          </a:p>
        </p:txBody>
      </p:sp>
      <p:pic>
        <p:nvPicPr>
          <p:cNvPr id="5" name="Content Placeholder 4" descr="Chart&#10;&#10;Description automatically generated">
            <a:extLst>
              <a:ext uri="{FF2B5EF4-FFF2-40B4-BE49-F238E27FC236}">
                <a16:creationId xmlns:a16="http://schemas.microsoft.com/office/drawing/2014/main" id="{34373FC5-1D9C-4AF2-8477-5CC10F7AF20C}"/>
              </a:ext>
            </a:extLst>
          </p:cNvPr>
          <p:cNvPicPr>
            <a:picLocks noGrp="1" noChangeAspect="1"/>
          </p:cNvPicPr>
          <p:nvPr>
            <p:ph idx="1"/>
          </p:nvPr>
        </p:nvPicPr>
        <p:blipFill>
          <a:blip r:embed="rId2"/>
          <a:stretch>
            <a:fillRect/>
          </a:stretch>
        </p:blipFill>
        <p:spPr>
          <a:xfrm>
            <a:off x="7567760" y="681645"/>
            <a:ext cx="3936247" cy="5486059"/>
          </a:xfrm>
          <a:prstGeom prst="rect">
            <a:avLst/>
          </a:prstGeom>
        </p:spPr>
      </p:pic>
    </p:spTree>
    <p:extLst>
      <p:ext uri="{BB962C8B-B14F-4D97-AF65-F5344CB8AC3E}">
        <p14:creationId xmlns:p14="http://schemas.microsoft.com/office/powerpoint/2010/main" val="177072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34EF7F-AB2B-438E-9776-7E47A5C6CD3A}"/>
              </a:ext>
            </a:extLst>
          </p:cNvPr>
          <p:cNvPicPr>
            <a:picLocks noChangeAspect="1"/>
          </p:cNvPicPr>
          <p:nvPr/>
        </p:nvPicPr>
        <p:blipFill>
          <a:blip r:embed="rId2"/>
          <a:stretch>
            <a:fillRect/>
          </a:stretch>
        </p:blipFill>
        <p:spPr>
          <a:xfrm>
            <a:off x="7550866" y="133350"/>
            <a:ext cx="4545883" cy="5895975"/>
          </a:xfrm>
          <a:prstGeom prst="rect">
            <a:avLst/>
          </a:prstGeom>
        </p:spPr>
      </p:pic>
      <p:sp>
        <p:nvSpPr>
          <p:cNvPr id="35" name="TextBox 34">
            <a:extLst>
              <a:ext uri="{FF2B5EF4-FFF2-40B4-BE49-F238E27FC236}">
                <a16:creationId xmlns:a16="http://schemas.microsoft.com/office/drawing/2014/main" id="{C56ED243-EB46-4E00-8D39-4E9EC9913914}"/>
              </a:ext>
            </a:extLst>
          </p:cNvPr>
          <p:cNvSpPr txBox="1"/>
          <p:nvPr/>
        </p:nvSpPr>
        <p:spPr>
          <a:xfrm>
            <a:off x="180975" y="364182"/>
            <a:ext cx="6648450" cy="461665"/>
          </a:xfrm>
          <a:prstGeom prst="rect">
            <a:avLst/>
          </a:prstGeom>
          <a:noFill/>
        </p:spPr>
        <p:txBody>
          <a:bodyPr wrap="square" rtlCol="0">
            <a:spAutoFit/>
          </a:bodyPr>
          <a:lstStyle/>
          <a:p>
            <a:r>
              <a:rPr lang="en-CA" sz="2400" b="1" dirty="0"/>
              <a:t>Missing Data Representation</a:t>
            </a:r>
          </a:p>
        </p:txBody>
      </p:sp>
      <p:pic>
        <p:nvPicPr>
          <p:cNvPr id="3" name="Picture 2">
            <a:extLst>
              <a:ext uri="{FF2B5EF4-FFF2-40B4-BE49-F238E27FC236}">
                <a16:creationId xmlns:a16="http://schemas.microsoft.com/office/drawing/2014/main" id="{F2B1BFA9-07F6-40AA-A281-FAD1CBD58795}"/>
              </a:ext>
            </a:extLst>
          </p:cNvPr>
          <p:cNvPicPr>
            <a:picLocks noChangeAspect="1"/>
          </p:cNvPicPr>
          <p:nvPr/>
        </p:nvPicPr>
        <p:blipFill>
          <a:blip r:embed="rId3"/>
          <a:stretch>
            <a:fillRect/>
          </a:stretch>
        </p:blipFill>
        <p:spPr>
          <a:xfrm>
            <a:off x="95251" y="1162049"/>
            <a:ext cx="7581899" cy="4772025"/>
          </a:xfrm>
          <a:prstGeom prst="rect">
            <a:avLst/>
          </a:prstGeom>
        </p:spPr>
      </p:pic>
    </p:spTree>
    <p:extLst>
      <p:ext uri="{BB962C8B-B14F-4D97-AF65-F5344CB8AC3E}">
        <p14:creationId xmlns:p14="http://schemas.microsoft.com/office/powerpoint/2010/main" val="98495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7F59-B651-4B6A-B940-44D8C27A2E07}"/>
              </a:ext>
            </a:extLst>
          </p:cNvPr>
          <p:cNvSpPr>
            <a:spLocks noGrp="1"/>
          </p:cNvSpPr>
          <p:nvPr>
            <p:ph type="title"/>
          </p:nvPr>
        </p:nvSpPr>
        <p:spPr>
          <a:xfrm>
            <a:off x="305243" y="361315"/>
            <a:ext cx="7335835" cy="648335"/>
          </a:xfrm>
        </p:spPr>
        <p:txBody>
          <a:bodyPr>
            <a:normAutofit/>
          </a:bodyPr>
          <a:lstStyle/>
          <a:p>
            <a:r>
              <a:rPr lang="en-US" sz="2400" dirty="0"/>
              <a:t>Reasons for Missing Values – in dataset</a:t>
            </a:r>
            <a:endParaRPr lang="en-CA" sz="2400" dirty="0"/>
          </a:p>
        </p:txBody>
      </p:sp>
      <p:pic>
        <p:nvPicPr>
          <p:cNvPr id="5" name="Content Placeholder 4">
            <a:extLst>
              <a:ext uri="{FF2B5EF4-FFF2-40B4-BE49-F238E27FC236}">
                <a16:creationId xmlns:a16="http://schemas.microsoft.com/office/drawing/2014/main" id="{FAE04729-2D9E-49DC-9EFB-8ECBC20BC934}"/>
              </a:ext>
            </a:extLst>
          </p:cNvPr>
          <p:cNvPicPr>
            <a:picLocks noGrp="1" noChangeAspect="1"/>
          </p:cNvPicPr>
          <p:nvPr>
            <p:ph idx="1"/>
          </p:nvPr>
        </p:nvPicPr>
        <p:blipFill>
          <a:blip r:embed="rId2"/>
          <a:stretch>
            <a:fillRect/>
          </a:stretch>
        </p:blipFill>
        <p:spPr>
          <a:xfrm>
            <a:off x="3375906" y="1101786"/>
            <a:ext cx="8530344" cy="4887852"/>
          </a:xfrm>
        </p:spPr>
      </p:pic>
    </p:spTree>
    <p:extLst>
      <p:ext uri="{BB962C8B-B14F-4D97-AF65-F5344CB8AC3E}">
        <p14:creationId xmlns:p14="http://schemas.microsoft.com/office/powerpoint/2010/main" val="385947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E719-3BBF-4342-A7B8-60CFAC7B12C7}"/>
              </a:ext>
            </a:extLst>
          </p:cNvPr>
          <p:cNvSpPr>
            <a:spLocks noGrp="1"/>
          </p:cNvSpPr>
          <p:nvPr>
            <p:ph type="title"/>
          </p:nvPr>
        </p:nvSpPr>
        <p:spPr>
          <a:xfrm>
            <a:off x="565151" y="770890"/>
            <a:ext cx="10626724" cy="647363"/>
          </a:xfrm>
        </p:spPr>
        <p:txBody>
          <a:bodyPr>
            <a:normAutofit/>
          </a:bodyPr>
          <a:lstStyle/>
          <a:p>
            <a:r>
              <a:rPr lang="en-CA" sz="3200" dirty="0"/>
              <a:t>Missing Data Handling using Dropping Row and Imputation</a:t>
            </a:r>
          </a:p>
        </p:txBody>
      </p:sp>
      <p:pic>
        <p:nvPicPr>
          <p:cNvPr id="7" name="Picture 6">
            <a:extLst>
              <a:ext uri="{FF2B5EF4-FFF2-40B4-BE49-F238E27FC236}">
                <a16:creationId xmlns:a16="http://schemas.microsoft.com/office/drawing/2014/main" id="{9DA2A593-70BC-4DD6-B3A3-1D14E1386EB1}"/>
              </a:ext>
            </a:extLst>
          </p:cNvPr>
          <p:cNvPicPr>
            <a:picLocks noChangeAspect="1"/>
          </p:cNvPicPr>
          <p:nvPr/>
        </p:nvPicPr>
        <p:blipFill>
          <a:blip r:embed="rId2"/>
          <a:stretch>
            <a:fillRect/>
          </a:stretch>
        </p:blipFill>
        <p:spPr>
          <a:xfrm>
            <a:off x="207744" y="2539681"/>
            <a:ext cx="5939241" cy="1778637"/>
          </a:xfrm>
          <a:prstGeom prst="rect">
            <a:avLst/>
          </a:prstGeom>
        </p:spPr>
      </p:pic>
      <p:pic>
        <p:nvPicPr>
          <p:cNvPr id="9" name="Picture 8">
            <a:extLst>
              <a:ext uri="{FF2B5EF4-FFF2-40B4-BE49-F238E27FC236}">
                <a16:creationId xmlns:a16="http://schemas.microsoft.com/office/drawing/2014/main" id="{F0DE2895-B58E-4390-8057-1CCAB4508276}"/>
              </a:ext>
            </a:extLst>
          </p:cNvPr>
          <p:cNvPicPr>
            <a:picLocks noChangeAspect="1"/>
          </p:cNvPicPr>
          <p:nvPr/>
        </p:nvPicPr>
        <p:blipFill>
          <a:blip r:embed="rId3"/>
          <a:stretch>
            <a:fillRect/>
          </a:stretch>
        </p:blipFill>
        <p:spPr>
          <a:xfrm>
            <a:off x="6146985" y="1418253"/>
            <a:ext cx="6045015" cy="4214812"/>
          </a:xfrm>
          <a:prstGeom prst="rect">
            <a:avLst/>
          </a:prstGeom>
        </p:spPr>
      </p:pic>
    </p:spTree>
    <p:extLst>
      <p:ext uri="{BB962C8B-B14F-4D97-AF65-F5344CB8AC3E}">
        <p14:creationId xmlns:p14="http://schemas.microsoft.com/office/powerpoint/2010/main" val="167239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E719-3BBF-4342-A7B8-60CFAC7B12C7}"/>
              </a:ext>
            </a:extLst>
          </p:cNvPr>
          <p:cNvSpPr>
            <a:spLocks noGrp="1"/>
          </p:cNvSpPr>
          <p:nvPr>
            <p:ph type="title"/>
          </p:nvPr>
        </p:nvSpPr>
        <p:spPr>
          <a:xfrm>
            <a:off x="565151" y="770890"/>
            <a:ext cx="10626724" cy="647363"/>
          </a:xfrm>
        </p:spPr>
        <p:txBody>
          <a:bodyPr>
            <a:normAutofit/>
          </a:bodyPr>
          <a:lstStyle/>
          <a:p>
            <a:r>
              <a:rPr lang="en-CA" sz="3200" dirty="0"/>
              <a:t>Missing Data Handling using Algorithm</a:t>
            </a:r>
          </a:p>
        </p:txBody>
      </p:sp>
      <p:pic>
        <p:nvPicPr>
          <p:cNvPr id="4" name="Picture 3">
            <a:extLst>
              <a:ext uri="{FF2B5EF4-FFF2-40B4-BE49-F238E27FC236}">
                <a16:creationId xmlns:a16="http://schemas.microsoft.com/office/drawing/2014/main" id="{CB781F23-28AB-4963-8F06-079F25CEBFE4}"/>
              </a:ext>
            </a:extLst>
          </p:cNvPr>
          <p:cNvPicPr>
            <a:picLocks noChangeAspect="1"/>
          </p:cNvPicPr>
          <p:nvPr/>
        </p:nvPicPr>
        <p:blipFill>
          <a:blip r:embed="rId2"/>
          <a:stretch>
            <a:fillRect/>
          </a:stretch>
        </p:blipFill>
        <p:spPr>
          <a:xfrm>
            <a:off x="2273300" y="1685925"/>
            <a:ext cx="7210425" cy="3486150"/>
          </a:xfrm>
          <a:prstGeom prst="rect">
            <a:avLst/>
          </a:prstGeom>
        </p:spPr>
      </p:pic>
    </p:spTree>
    <p:extLst>
      <p:ext uri="{BB962C8B-B14F-4D97-AF65-F5344CB8AC3E}">
        <p14:creationId xmlns:p14="http://schemas.microsoft.com/office/powerpoint/2010/main" val="414723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9E7C-B8AA-420A-A38E-DE9A9EF6548A}"/>
              </a:ext>
            </a:extLst>
          </p:cNvPr>
          <p:cNvSpPr>
            <a:spLocks noGrp="1"/>
          </p:cNvSpPr>
          <p:nvPr>
            <p:ph type="title"/>
          </p:nvPr>
        </p:nvSpPr>
        <p:spPr/>
        <p:txBody>
          <a:bodyPr/>
          <a:lstStyle/>
          <a:p>
            <a:r>
              <a:rPr lang="en-CA" dirty="0"/>
              <a:t>Final Understanding</a:t>
            </a:r>
          </a:p>
        </p:txBody>
      </p:sp>
      <p:sp>
        <p:nvSpPr>
          <p:cNvPr id="3" name="Content Placeholder 2">
            <a:extLst>
              <a:ext uri="{FF2B5EF4-FFF2-40B4-BE49-F238E27FC236}">
                <a16:creationId xmlns:a16="http://schemas.microsoft.com/office/drawing/2014/main" id="{64B1D89E-1B58-4BED-B13D-805DAF6AFB1C}"/>
              </a:ext>
            </a:extLst>
          </p:cNvPr>
          <p:cNvSpPr>
            <a:spLocks noGrp="1"/>
          </p:cNvSpPr>
          <p:nvPr>
            <p:ph idx="1"/>
          </p:nvPr>
        </p:nvSpPr>
        <p:spPr>
          <a:xfrm>
            <a:off x="565150" y="2160016"/>
            <a:ext cx="10588625" cy="3601212"/>
          </a:xfrm>
        </p:spPr>
        <p:txBody>
          <a:bodyPr/>
          <a:lstStyle/>
          <a:p>
            <a:pPr algn="just"/>
            <a:r>
              <a:rPr lang="en-US" dirty="0"/>
              <a:t>Here are some of the results for future developments:</a:t>
            </a:r>
          </a:p>
          <a:p>
            <a:pPr lvl="1" algn="just"/>
            <a:r>
              <a:rPr lang="en-US" dirty="0"/>
              <a:t>The missing value finding is the initial step for developing the accuracy of the data science model.</a:t>
            </a:r>
          </a:p>
          <a:p>
            <a:pPr lvl="1" algn="just"/>
            <a:r>
              <a:rPr lang="en-US" dirty="0"/>
              <a:t>In this experiment, we can identify some columns and rows with the missing values, and we used imputation and dropping methods to handle the task.</a:t>
            </a:r>
          </a:p>
          <a:p>
            <a:pPr lvl="1" algn="just"/>
            <a:r>
              <a:rPr lang="en-US" dirty="0"/>
              <a:t>To compare for better results, we can implement the algorithms like </a:t>
            </a:r>
            <a:r>
              <a:rPr lang="en-US" dirty="0" err="1"/>
              <a:t>XGBoost</a:t>
            </a:r>
            <a:r>
              <a:rPr lang="en-US" dirty="0"/>
              <a:t> and </a:t>
            </a:r>
            <a:r>
              <a:rPr lang="en-US" dirty="0" err="1"/>
              <a:t>LightGBM</a:t>
            </a:r>
            <a:r>
              <a:rPr lang="en-US" dirty="0"/>
              <a:t>.</a:t>
            </a:r>
          </a:p>
          <a:p>
            <a:pPr lvl="1" algn="just"/>
            <a:r>
              <a:rPr lang="en-US" dirty="0"/>
              <a:t>For validation purposes, we can perform a model evaluation with the raw dataset and the dataset, handled with missing values functions.</a:t>
            </a:r>
            <a:endParaRPr lang="en-CA" dirty="0"/>
          </a:p>
        </p:txBody>
      </p:sp>
    </p:spTree>
    <p:extLst>
      <p:ext uri="{BB962C8B-B14F-4D97-AF65-F5344CB8AC3E}">
        <p14:creationId xmlns:p14="http://schemas.microsoft.com/office/powerpoint/2010/main" val="235741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08AAD-8596-4CEA-8DA8-CD32AC776C29}"/>
              </a:ext>
            </a:extLst>
          </p:cNvPr>
          <p:cNvSpPr>
            <a:spLocks noGrp="1"/>
          </p:cNvSpPr>
          <p:nvPr>
            <p:ph type="title"/>
          </p:nvPr>
        </p:nvSpPr>
        <p:spPr>
          <a:xfrm>
            <a:off x="965030" y="963997"/>
            <a:ext cx="3254691" cy="4938361"/>
          </a:xfrm>
        </p:spPr>
        <p:txBody>
          <a:bodyPr anchor="ctr">
            <a:normAutofit/>
          </a:bodyPr>
          <a:lstStyle/>
          <a:p>
            <a:pPr algn="r"/>
            <a:r>
              <a:rPr lang="en-US" sz="4400"/>
              <a:t>Data Science</a:t>
            </a:r>
            <a:endParaRPr lang="en-CA"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635810-2BF3-4A14-A6CC-724F6B336252}"/>
              </a:ext>
            </a:extLst>
          </p:cNvPr>
          <p:cNvSpPr>
            <a:spLocks noGrp="1"/>
          </p:cNvSpPr>
          <p:nvPr>
            <p:ph idx="1"/>
          </p:nvPr>
        </p:nvSpPr>
        <p:spPr>
          <a:xfrm>
            <a:off x="5134882" y="963507"/>
            <a:ext cx="6135097" cy="4938851"/>
          </a:xfrm>
        </p:spPr>
        <p:txBody>
          <a:bodyPr anchor="ctr">
            <a:normAutofit/>
          </a:bodyPr>
          <a:lstStyle/>
          <a:p>
            <a:pPr algn="just"/>
            <a:r>
              <a:rPr lang="en-US" sz="1800" dirty="0"/>
              <a:t>Data science is the field of applying advanced analytics techniques and scientific principles to extract valuable information from data for business decision-making, strategic planning and other uses. </a:t>
            </a:r>
          </a:p>
        </p:txBody>
      </p:sp>
    </p:spTree>
    <p:extLst>
      <p:ext uri="{BB962C8B-B14F-4D97-AF65-F5344CB8AC3E}">
        <p14:creationId xmlns:p14="http://schemas.microsoft.com/office/powerpoint/2010/main" val="419883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DBD3-6974-4B8B-B42E-751ACC14F727}"/>
              </a:ext>
            </a:extLst>
          </p:cNvPr>
          <p:cNvSpPr>
            <a:spLocks noGrp="1"/>
          </p:cNvSpPr>
          <p:nvPr>
            <p:ph type="title"/>
          </p:nvPr>
        </p:nvSpPr>
        <p:spPr/>
        <p:txBody>
          <a:bodyPr/>
          <a:lstStyle/>
          <a:p>
            <a:r>
              <a:rPr lang="en-US" dirty="0"/>
              <a:t>Data Science Sectors</a:t>
            </a:r>
            <a:endParaRPr lang="en-CA" dirty="0"/>
          </a:p>
        </p:txBody>
      </p:sp>
      <p:sp>
        <p:nvSpPr>
          <p:cNvPr id="3" name="Content Placeholder 2">
            <a:extLst>
              <a:ext uri="{FF2B5EF4-FFF2-40B4-BE49-F238E27FC236}">
                <a16:creationId xmlns:a16="http://schemas.microsoft.com/office/drawing/2014/main" id="{30129526-79A4-437E-9D46-3273F11BD23E}"/>
              </a:ext>
            </a:extLst>
          </p:cNvPr>
          <p:cNvSpPr>
            <a:spLocks noGrp="1"/>
          </p:cNvSpPr>
          <p:nvPr>
            <p:ph idx="1"/>
          </p:nvPr>
        </p:nvSpPr>
        <p:spPr/>
        <p:txBody>
          <a:bodyPr/>
          <a:lstStyle/>
          <a:p>
            <a:pPr algn="just"/>
            <a:r>
              <a:rPr lang="en-CA" dirty="0"/>
              <a:t>There are multiple areas where data science is being implemented:</a:t>
            </a:r>
          </a:p>
          <a:p>
            <a:pPr lvl="1" algn="just"/>
            <a:r>
              <a:rPr lang="en-CA" dirty="0"/>
              <a:t>Healthcare</a:t>
            </a:r>
          </a:p>
          <a:p>
            <a:pPr lvl="1" algn="just"/>
            <a:r>
              <a:rPr lang="en-CA" dirty="0"/>
              <a:t>Manufacturing</a:t>
            </a:r>
          </a:p>
          <a:p>
            <a:pPr lvl="1" algn="just"/>
            <a:r>
              <a:rPr lang="en-CA" dirty="0"/>
              <a:t>Agriculture</a:t>
            </a:r>
          </a:p>
          <a:p>
            <a:pPr lvl="1" algn="just"/>
            <a:r>
              <a:rPr lang="en-CA" dirty="0"/>
              <a:t>Social Media</a:t>
            </a:r>
          </a:p>
          <a:p>
            <a:pPr lvl="1" algn="just"/>
            <a:r>
              <a:rPr lang="en-CA" dirty="0"/>
              <a:t>Telecommunications</a:t>
            </a:r>
          </a:p>
        </p:txBody>
      </p:sp>
    </p:spTree>
    <p:extLst>
      <p:ext uri="{BB962C8B-B14F-4D97-AF65-F5344CB8AC3E}">
        <p14:creationId xmlns:p14="http://schemas.microsoft.com/office/powerpoint/2010/main" val="427160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FB7B7-854B-4E11-9510-63D26701B1F7}"/>
              </a:ext>
            </a:extLst>
          </p:cNvPr>
          <p:cNvSpPr>
            <a:spLocks noGrp="1"/>
          </p:cNvSpPr>
          <p:nvPr>
            <p:ph type="title"/>
          </p:nvPr>
        </p:nvSpPr>
        <p:spPr>
          <a:xfrm>
            <a:off x="965030" y="963997"/>
            <a:ext cx="3254691" cy="4938361"/>
          </a:xfrm>
        </p:spPr>
        <p:txBody>
          <a:bodyPr anchor="ctr">
            <a:normAutofit/>
          </a:bodyPr>
          <a:lstStyle/>
          <a:p>
            <a:pPr algn="r"/>
            <a:r>
              <a:rPr lang="en-US" sz="4400"/>
              <a:t>Missing Values</a:t>
            </a:r>
            <a:endParaRPr lang="en-CA"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E3AE4E-1384-4175-97A0-8BABD9F0F560}"/>
              </a:ext>
            </a:extLst>
          </p:cNvPr>
          <p:cNvSpPr>
            <a:spLocks noGrp="1"/>
          </p:cNvSpPr>
          <p:nvPr>
            <p:ph idx="1"/>
          </p:nvPr>
        </p:nvSpPr>
        <p:spPr>
          <a:xfrm>
            <a:off x="5134882" y="963507"/>
            <a:ext cx="6135097" cy="4938851"/>
          </a:xfrm>
        </p:spPr>
        <p:txBody>
          <a:bodyPr anchor="ctr">
            <a:normAutofit/>
          </a:bodyPr>
          <a:lstStyle/>
          <a:p>
            <a:pPr algn="just"/>
            <a:r>
              <a:rPr lang="en-US" sz="1800" dirty="0"/>
              <a:t>Missing data, or missing values, occur when you don’t have data stored for certain variables or participants. Data can go missing due to incomplete data entry, equipment malfunctions, lost files, and many other reasons.</a:t>
            </a:r>
            <a:endParaRPr lang="en-CA" sz="1800" dirty="0"/>
          </a:p>
        </p:txBody>
      </p:sp>
    </p:spTree>
    <p:extLst>
      <p:ext uri="{BB962C8B-B14F-4D97-AF65-F5344CB8AC3E}">
        <p14:creationId xmlns:p14="http://schemas.microsoft.com/office/powerpoint/2010/main" val="294049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A77F59-B651-4B6A-B940-44D8C27A2E07}"/>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Missing Values - Types</a:t>
            </a:r>
            <a:endParaRPr lang="en-CA" sz="360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922F702-4AFB-232B-F636-AF402692AAB6}"/>
              </a:ext>
            </a:extLst>
          </p:cNvPr>
          <p:cNvGraphicFramePr>
            <a:graphicFrameLocks noGrp="1"/>
          </p:cNvGraphicFramePr>
          <p:nvPr>
            <p:ph idx="1"/>
            <p:extLst>
              <p:ext uri="{D42A27DB-BD31-4B8C-83A1-F6EECF244321}">
                <p14:modId xmlns:p14="http://schemas.microsoft.com/office/powerpoint/2010/main" val="16799693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05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9D8CD-7838-4941-9150-E1300AE6A3C4}"/>
              </a:ext>
            </a:extLst>
          </p:cNvPr>
          <p:cNvSpPr>
            <a:spLocks noGrp="1"/>
          </p:cNvSpPr>
          <p:nvPr>
            <p:ph type="title"/>
          </p:nvPr>
        </p:nvSpPr>
        <p:spPr>
          <a:xfrm>
            <a:off x="965030" y="963997"/>
            <a:ext cx="3254691" cy="4938361"/>
          </a:xfrm>
        </p:spPr>
        <p:txBody>
          <a:bodyPr anchor="ctr">
            <a:normAutofit/>
          </a:bodyPr>
          <a:lstStyle/>
          <a:p>
            <a:pPr algn="r"/>
            <a:r>
              <a:rPr lang="en-US" sz="4400"/>
              <a:t>Missing Values – Handling Methods</a:t>
            </a:r>
            <a:endParaRPr lang="en-CA"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E4F4D-C9A4-4768-AC11-6A0B60B03D9E}"/>
              </a:ext>
            </a:extLst>
          </p:cNvPr>
          <p:cNvSpPr>
            <a:spLocks noGrp="1"/>
          </p:cNvSpPr>
          <p:nvPr>
            <p:ph idx="1"/>
          </p:nvPr>
        </p:nvSpPr>
        <p:spPr>
          <a:xfrm>
            <a:off x="5134882" y="963507"/>
            <a:ext cx="6135097" cy="4938851"/>
          </a:xfrm>
        </p:spPr>
        <p:txBody>
          <a:bodyPr anchor="ctr">
            <a:normAutofit/>
          </a:bodyPr>
          <a:lstStyle/>
          <a:p>
            <a:r>
              <a:rPr lang="en-US" sz="1800" dirty="0"/>
              <a:t>There are multiple ways to handle this missing values. Here are some of the techniques:</a:t>
            </a:r>
          </a:p>
          <a:p>
            <a:pPr lvl="1"/>
            <a:r>
              <a:rPr lang="en-US" dirty="0"/>
              <a:t>Deletion</a:t>
            </a:r>
          </a:p>
          <a:p>
            <a:pPr lvl="1"/>
            <a:r>
              <a:rPr lang="en-US" dirty="0"/>
              <a:t>Imputation</a:t>
            </a:r>
          </a:p>
          <a:p>
            <a:pPr lvl="1"/>
            <a:r>
              <a:rPr lang="en-US" dirty="0"/>
              <a:t>KNN Imputation</a:t>
            </a:r>
          </a:p>
        </p:txBody>
      </p:sp>
    </p:spTree>
    <p:extLst>
      <p:ext uri="{BB962C8B-B14F-4D97-AF65-F5344CB8AC3E}">
        <p14:creationId xmlns:p14="http://schemas.microsoft.com/office/powerpoint/2010/main" val="278957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F90A9E-F4B6-41D1-B018-5EA28AB3ED04}"/>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F76AB95-D5FF-41DC-936A-399C32B29763}"/>
              </a:ext>
            </a:extLst>
          </p:cNvPr>
          <p:cNvSpPr>
            <a:spLocks noGrp="1"/>
          </p:cNvSpPr>
          <p:nvPr>
            <p:ph idx="1"/>
          </p:nvPr>
        </p:nvSpPr>
        <p:spPr>
          <a:xfrm>
            <a:off x="4742016" y="605896"/>
            <a:ext cx="6413663" cy="5646208"/>
          </a:xfrm>
        </p:spPr>
        <p:txBody>
          <a:bodyPr anchor="ctr">
            <a:normAutofit/>
          </a:bodyPr>
          <a:lstStyle/>
          <a:p>
            <a:r>
              <a:rPr lang="en-CA" dirty="0"/>
              <a:t>This experiment is to understand the meaning of missing values, and how to handle them by using real-time data. Like datasets from Kaggle, UCI repository, etc.</a:t>
            </a:r>
            <a:endParaRPr lang="en-CA"/>
          </a:p>
          <a:p>
            <a:r>
              <a:rPr lang="en-CA" dirty="0"/>
              <a:t>The datasets used in this experiment are</a:t>
            </a:r>
          </a:p>
          <a:p>
            <a:pPr lvl="1"/>
            <a:r>
              <a:rPr lang="en-CA" dirty="0"/>
              <a:t>Titanic Dataset</a:t>
            </a:r>
          </a:p>
          <a:p>
            <a:r>
              <a:rPr lang="en-CA" dirty="0"/>
              <a:t>The Kaggle interpreter and python programming language are used.</a:t>
            </a:r>
            <a:endParaRPr lang="en-CA"/>
          </a:p>
        </p:txBody>
      </p:sp>
    </p:spTree>
    <p:extLst>
      <p:ext uri="{BB962C8B-B14F-4D97-AF65-F5344CB8AC3E}">
        <p14:creationId xmlns:p14="http://schemas.microsoft.com/office/powerpoint/2010/main" val="131811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60BDA9-2852-49D9-9B9E-459F7FD2B9BF}"/>
              </a:ext>
            </a:extLst>
          </p:cNvPr>
          <p:cNvSpPr>
            <a:spLocks noGrp="1"/>
          </p:cNvSpPr>
          <p:nvPr>
            <p:ph type="title"/>
          </p:nvPr>
        </p:nvSpPr>
        <p:spPr>
          <a:xfrm>
            <a:off x="492370" y="516835"/>
            <a:ext cx="3084844" cy="5772840"/>
          </a:xfrm>
        </p:spPr>
        <p:txBody>
          <a:bodyPr anchor="ctr">
            <a:normAutofit/>
          </a:bodyPr>
          <a:lstStyle/>
          <a:p>
            <a:r>
              <a:rPr lang="en-CA" sz="3600">
                <a:solidFill>
                  <a:srgbClr val="FFFFFF"/>
                </a:solidFill>
              </a:rPr>
              <a:t>Steps for Missing Data handling Experiment</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B2C6E0A-0288-DD8C-A52D-6DBA7539B9F3}"/>
              </a:ext>
            </a:extLst>
          </p:cNvPr>
          <p:cNvGraphicFramePr>
            <a:graphicFrameLocks noGrp="1"/>
          </p:cNvGraphicFramePr>
          <p:nvPr>
            <p:ph idx="1"/>
            <p:extLst>
              <p:ext uri="{D42A27DB-BD31-4B8C-83A1-F6EECF244321}">
                <p14:modId xmlns:p14="http://schemas.microsoft.com/office/powerpoint/2010/main" val="27871854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00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E719-3BBF-4342-A7B8-60CFAC7B12C7}"/>
              </a:ext>
            </a:extLst>
          </p:cNvPr>
          <p:cNvSpPr>
            <a:spLocks noGrp="1"/>
          </p:cNvSpPr>
          <p:nvPr>
            <p:ph type="title"/>
          </p:nvPr>
        </p:nvSpPr>
        <p:spPr>
          <a:xfrm>
            <a:off x="565151" y="798882"/>
            <a:ext cx="5530850" cy="582243"/>
          </a:xfrm>
        </p:spPr>
        <p:txBody>
          <a:bodyPr>
            <a:normAutofit/>
          </a:bodyPr>
          <a:lstStyle/>
          <a:p>
            <a:r>
              <a:rPr lang="en-CA" sz="2800" dirty="0"/>
              <a:t>Results on Data Understanding</a:t>
            </a:r>
          </a:p>
        </p:txBody>
      </p:sp>
      <p:pic>
        <p:nvPicPr>
          <p:cNvPr id="5" name="Picture 4">
            <a:extLst>
              <a:ext uri="{FF2B5EF4-FFF2-40B4-BE49-F238E27FC236}">
                <a16:creationId xmlns:a16="http://schemas.microsoft.com/office/drawing/2014/main" id="{A8B81D82-961D-48AE-8651-D62FA6B797FD}"/>
              </a:ext>
            </a:extLst>
          </p:cNvPr>
          <p:cNvPicPr>
            <a:picLocks noChangeAspect="1"/>
          </p:cNvPicPr>
          <p:nvPr/>
        </p:nvPicPr>
        <p:blipFill>
          <a:blip r:embed="rId2"/>
          <a:stretch>
            <a:fillRect/>
          </a:stretch>
        </p:blipFill>
        <p:spPr>
          <a:xfrm>
            <a:off x="565150" y="1819275"/>
            <a:ext cx="5991225" cy="3657600"/>
          </a:xfrm>
          <a:prstGeom prst="rect">
            <a:avLst/>
          </a:prstGeom>
        </p:spPr>
      </p:pic>
      <p:pic>
        <p:nvPicPr>
          <p:cNvPr id="9" name="Picture 8">
            <a:extLst>
              <a:ext uri="{FF2B5EF4-FFF2-40B4-BE49-F238E27FC236}">
                <a16:creationId xmlns:a16="http://schemas.microsoft.com/office/drawing/2014/main" id="{D9DF5078-855B-48FC-BBA0-B16E3D9292F5}"/>
              </a:ext>
            </a:extLst>
          </p:cNvPr>
          <p:cNvPicPr>
            <a:picLocks noChangeAspect="1"/>
          </p:cNvPicPr>
          <p:nvPr/>
        </p:nvPicPr>
        <p:blipFill>
          <a:blip r:embed="rId3"/>
          <a:stretch>
            <a:fillRect/>
          </a:stretch>
        </p:blipFill>
        <p:spPr>
          <a:xfrm>
            <a:off x="7581900" y="944193"/>
            <a:ext cx="3238500" cy="5114925"/>
          </a:xfrm>
          <a:prstGeom prst="rect">
            <a:avLst/>
          </a:prstGeom>
        </p:spPr>
      </p:pic>
    </p:spTree>
    <p:extLst>
      <p:ext uri="{BB962C8B-B14F-4D97-AF65-F5344CB8AC3E}">
        <p14:creationId xmlns:p14="http://schemas.microsoft.com/office/powerpoint/2010/main" val="30185202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219</TotalTime>
  <Words>532</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Times New Roman</vt:lpstr>
      <vt:lpstr>Retrospect</vt:lpstr>
      <vt:lpstr>Assignment-1  Data Science and Machine Learning Experiment on missing values</vt:lpstr>
      <vt:lpstr>Data Science</vt:lpstr>
      <vt:lpstr>Data Science Sectors</vt:lpstr>
      <vt:lpstr>Missing Values</vt:lpstr>
      <vt:lpstr>Missing Values - Types</vt:lpstr>
      <vt:lpstr>Missing Values – Handling Methods</vt:lpstr>
      <vt:lpstr>Problem Statement</vt:lpstr>
      <vt:lpstr>Steps for Missing Data handling Experiment</vt:lpstr>
      <vt:lpstr>Results on Data Understanding</vt:lpstr>
      <vt:lpstr>Targeted Columns</vt:lpstr>
      <vt:lpstr>PowerPoint Presentation</vt:lpstr>
      <vt:lpstr>Reasons for Missing Values – in dataset</vt:lpstr>
      <vt:lpstr>Missing Data Handling using Dropping Row and Imputation</vt:lpstr>
      <vt:lpstr>Missing Data Handling using Algorithm</vt:lpstr>
      <vt:lpstr>Final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  Data Science and Machine Learning Experiment on missing values</dc:title>
  <dc:creator>Sai Varun Kollipara</dc:creator>
  <cp:lastModifiedBy>Sai Varun Kollipara</cp:lastModifiedBy>
  <cp:revision>11</cp:revision>
  <dcterms:created xsi:type="dcterms:W3CDTF">2022-03-08T00:20:23Z</dcterms:created>
  <dcterms:modified xsi:type="dcterms:W3CDTF">2022-03-16T15:12:17Z</dcterms:modified>
</cp:coreProperties>
</file>