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9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9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marcelino/comprehensive-data-exploration-with-python/notebook" TargetMode="External"/><Relationship Id="rId7" Type="http://schemas.openxmlformats.org/officeDocument/2006/relationships/hyperlink" Target="https://www.kaggle.com/pmarcelino/comprehensive-data-exploration-with-python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ata-folks-indonesia/10-things-to-do-when-conducting-your-exploratory-data-analysis-eda-7e3b2dfbf812" TargetMode="External"/><Relationship Id="rId5" Type="http://schemas.openxmlformats.org/officeDocument/2006/relationships/hyperlink" Target="https://www.journaldev.com/53190/exploratory-data-analysis-python" TargetMode="External"/><Relationship Id="rId4" Type="http://schemas.openxmlformats.org/officeDocument/2006/relationships/hyperlink" Target="https://towardsdatascience.com/all-about-missing-data-handling-b94b8b5d21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53109-909D-4C97-9216-C000B8F6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87" y="907128"/>
            <a:ext cx="6699564" cy="137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on Adult income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5A0C84D-22C9-461F-8226-C0A0C0EA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2285999"/>
            <a:ext cx="6766748" cy="36490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Sai Varun Kollipara – C0828403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Bhanu Prakash Mahadevuni – C0850515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Deeksha Naikap – C0835440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Pramod Reddy Gurrala – C0850493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F9F976E-CFD8-C6B3-7246-F2EC0EF5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65" r="30139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5A36-1F8E-4BEE-8FCA-4B00BD68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C48E-80DC-4E1B-95F2-13C3DA67D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CA" dirty="0"/>
              <a:t>Even though the function says that no null values are present, while viewing the data, there are multiple records that contain ‘?’.</a:t>
            </a:r>
          </a:p>
          <a:p>
            <a:pPr algn="just"/>
            <a:r>
              <a:rPr lang="en-CA" dirty="0"/>
              <a:t>For that reason, the code to identify the number of records with that symbol is calculated and displayed.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F69145-CAD0-4E79-BE28-846F86182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1200" y="1357961"/>
            <a:ext cx="2790825" cy="38004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5B411-8CAA-4D8D-A16D-3A6E97B6CD2D}"/>
              </a:ext>
            </a:extLst>
          </p:cNvPr>
          <p:cNvSpPr txBox="1"/>
          <p:nvPr/>
        </p:nvSpPr>
        <p:spPr>
          <a:xfrm>
            <a:off x="8436131" y="5229451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Records with ‘?’</a:t>
            </a:r>
          </a:p>
        </p:txBody>
      </p:sp>
    </p:spTree>
    <p:extLst>
      <p:ext uri="{BB962C8B-B14F-4D97-AF65-F5344CB8AC3E}">
        <p14:creationId xmlns:p14="http://schemas.microsoft.com/office/powerpoint/2010/main" val="256205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106A-0856-461B-95E2-E44F1730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6B61-3943-4A6B-8B69-EE80AB90FD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CA" dirty="0"/>
              <a:t>There are multiple ways to perform data cleaning. For this case we are performing the following:</a:t>
            </a:r>
          </a:p>
          <a:p>
            <a:pPr lvl="1" algn="just"/>
            <a:r>
              <a:rPr lang="en-CA" dirty="0"/>
              <a:t>Dropping Columns</a:t>
            </a:r>
          </a:p>
          <a:p>
            <a:pPr lvl="1" algn="just"/>
            <a:r>
              <a:rPr lang="en-CA" dirty="0"/>
              <a:t>Imputation</a:t>
            </a:r>
          </a:p>
          <a:p>
            <a:pPr lvl="1" algn="just"/>
            <a:r>
              <a:rPr lang="en-CA" dirty="0"/>
              <a:t>Removing the Duplication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74FCA-8DC6-4B7A-959E-FEB9DE010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009" y="3057525"/>
            <a:ext cx="2686050" cy="742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DEAEF-4874-43BB-91DB-6D4B35535CAC}"/>
              </a:ext>
            </a:extLst>
          </p:cNvPr>
          <p:cNvSpPr txBox="1"/>
          <p:nvPr/>
        </p:nvSpPr>
        <p:spPr>
          <a:xfrm>
            <a:off x="7237056" y="3886815"/>
            <a:ext cx="3850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400" dirty="0"/>
              <a:t>Since we are working in multiple phases, we have created a additional variable to perform the analysis</a:t>
            </a:r>
          </a:p>
        </p:txBody>
      </p:sp>
    </p:spTree>
    <p:extLst>
      <p:ext uri="{BB962C8B-B14F-4D97-AF65-F5344CB8AC3E}">
        <p14:creationId xmlns:p14="http://schemas.microsoft.com/office/powerpoint/2010/main" val="38447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AC7B-1626-4C52-A0A8-2D94FF81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CA" sz="2800"/>
              <a:t>Data cleaning </a:t>
            </a:r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CED2E5-F234-DD53-0CA7-06D2A7B4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/>
              <a:t>We have dropped the native-country column, since we are performing fewer analysis using this attribute.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B1F79-28F4-47A3-8D32-CB9C951C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9" y="2611798"/>
            <a:ext cx="11749148" cy="30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AC7B-1626-4C52-A0A8-2D94FF81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CA" sz="2800"/>
              <a:t>Data cleaning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CED2E5-F234-DD53-0CA7-06D2A7B4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have performed imputation techniques for filling the records with ‘?’ symbol.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B5EF-5DAC-40E8-89F6-4021E08C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" y="2181225"/>
            <a:ext cx="11908980" cy="40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AC7B-1626-4C52-A0A8-2D94FF81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CA" sz="2800"/>
              <a:t>Data cleaning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CED2E5-F234-DD53-0CA7-06D2A7B4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We have calculated the number of duplicate values And have removed the recodes with the duplicate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AF640-560D-4507-9E82-6BCC77C6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350002"/>
            <a:ext cx="10591800" cy="3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B46E7-B7D4-4E62-9A70-310CBBF3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CA" dirty="0"/>
              <a:t>Data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68F603-398C-FB9A-52F0-5AB1EE74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r>
              <a:rPr lang="en-US" dirty="0"/>
              <a:t>Count-Plot on the income attribute.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192DD-4893-47E6-BA25-CF36E31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4" y="2819401"/>
            <a:ext cx="8805331" cy="2971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0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35C64-FE81-4816-AEB6-2CB97B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CA" dirty="0"/>
              <a:t>Data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FBC35D-ACDA-A73E-B0EA-EA9165F40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Performed feature engineering and performed count-plot on education attribute.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F6DA8-2F59-48E5-B9CB-94A001BD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3" y="2819401"/>
            <a:ext cx="9074194" cy="2971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3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9006-E8D2-48EB-89C7-45AA3BBF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Data visualization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4912D-739E-4106-A34E-7D5CDD9A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66754"/>
            <a:ext cx="7353299" cy="47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1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C1643-AFCA-49B0-93A3-DD82B649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Data visualization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2FC96A3-E309-4057-B4B5-BB5E809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449" y="723901"/>
            <a:ext cx="721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F2B2B-48C2-4A62-923F-284A07C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CA" sz="2800"/>
              <a:t>Data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98AE94-DB49-4F8A-B234-8F540CFD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Created the plot function to perform both count plot and density plot.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968A1-DDED-4DF7-838F-8626BE46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40" y="2147814"/>
            <a:ext cx="9001322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242-F72F-407B-8D6B-BFE7247C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8BF6-B053-4F0E-AEE2-EF1A6A54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problem statement is to perform exploratory data analysis on the given datasets by following the reference link provided.</a:t>
            </a:r>
          </a:p>
          <a:p>
            <a:pPr algn="just"/>
            <a:r>
              <a:rPr lang="en-US" dirty="0"/>
              <a:t>The datasets provided are the Heart Disease Data Set and Adult Data Set, and for the study, we have selected the Adult Data Set.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94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AA059-3924-48B8-89C7-958E0A80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CA"/>
              <a:t>Data visualization</a:t>
            </a:r>
          </a:p>
        </p:txBody>
      </p: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F5FD2B-E875-EF75-0E71-C08A3D86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/>
              <a:t>Correlation heatmap between the attributes</a:t>
            </a:r>
            <a:endParaRPr lang="en-US" dirty="0"/>
          </a:p>
        </p:txBody>
      </p:sp>
      <p:pic>
        <p:nvPicPr>
          <p:cNvPr id="5" name="Content Placeholder 4" descr="Chart, table, treemap chart&#10;&#10;Description automatically generated">
            <a:extLst>
              <a:ext uri="{FF2B5EF4-FFF2-40B4-BE49-F238E27FC236}">
                <a16:creationId xmlns:a16="http://schemas.microsoft.com/office/drawing/2014/main" id="{C10C2851-EFFC-4D4C-9208-F445735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09" y="723900"/>
            <a:ext cx="599468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3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5570D-02DA-43F1-A675-5B57DC8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CA" sz="2800"/>
              <a:t>Bivariant analysis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11FC04-AE13-B1FD-2375-64B2170E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/>
              <a:t>The analysis that is performed by using more than two attributes is considered as the bivariant analysis. In this example we have performed violine plot using occupation, age and income.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6D272DA-B440-4CC1-B24D-9F94387A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1" y="1846982"/>
            <a:ext cx="11684157" cy="46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969A1-72E1-434E-965C-99BCCE27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Bivariant analysis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56E5B2A-AD32-4E1E-95A1-6A8E249B7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763431"/>
            <a:ext cx="7353299" cy="5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FA9F-23C1-4EBF-805F-10E8815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F22F-AE52-4C2D-8FB8-2EB55AE0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Since the basic data pre-processing steps are completed now the further steps like data splitting, data modeling, machine learning algorithm implementation and prediction are done.</a:t>
            </a:r>
          </a:p>
          <a:p>
            <a:r>
              <a:rPr lang="en-CA" dirty="0"/>
              <a:t>For the prediction we can perform classification using the following algorithms:</a:t>
            </a:r>
          </a:p>
          <a:p>
            <a:pPr lvl="1"/>
            <a:r>
              <a:rPr lang="en-CA" dirty="0"/>
              <a:t>KNN (K-nearest neighbour)</a:t>
            </a:r>
          </a:p>
          <a:p>
            <a:pPr lvl="1"/>
            <a:r>
              <a:rPr lang="en-CA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499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246-F8E7-46F1-87F1-5D2ADF99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588F-058F-460D-8C47-6364E970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identified the dataset consists of some error data and performed the following the over-come it.</a:t>
            </a:r>
          </a:p>
          <a:p>
            <a:pPr lvl="1"/>
            <a:r>
              <a:rPr lang="en-CA" dirty="0"/>
              <a:t>Incorrect Data – Dropping the Columns and Imputation (filling with most frequent attributes since string).</a:t>
            </a:r>
          </a:p>
          <a:p>
            <a:pPr lvl="1"/>
            <a:r>
              <a:rPr lang="en-CA" dirty="0"/>
              <a:t>Duplicate Data – Identifies the duplicate the records and dropped the records. </a:t>
            </a:r>
          </a:p>
          <a:p>
            <a:r>
              <a:rPr lang="en-CA" dirty="0"/>
              <a:t>To identify the relationship between the features, we have created the correlation heat-map and performed the bivariant analysis.</a:t>
            </a:r>
          </a:p>
          <a:p>
            <a:pPr lvl="1"/>
            <a:r>
              <a:rPr lang="en-CA" dirty="0"/>
              <a:t>We have identified the relationship between the age and income with density graph.</a:t>
            </a:r>
          </a:p>
          <a:p>
            <a:pPr lvl="1"/>
            <a:r>
              <a:rPr lang="en-CA" dirty="0"/>
              <a:t>We have identified the attributes that are directly proportional using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95461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231-6468-4F30-8C86-737651BA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0A1A-AE99-4E1F-8E7D-A5A36AAE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https://archive.ics.uci.edu/ml/datasets/adult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https://www.kaggle.com/code/pmarcelino/comprehensive-data-exploration-with-python/notebook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https://towardsdatascience.com/all-about-missing-data-handling-b94b8b5d2184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5"/>
              </a:rPr>
              <a:t>https://www.journaldev.com/53190/exploratory-data-analysis-python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6"/>
              </a:rPr>
              <a:t>https://medium.com/data-folks-indonesia/10-things-to-do-when-conducting-your-exploratory-data-analysis-eda-7e3b2dfbf812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7"/>
              </a:rPr>
              <a:t>https://www.kaggle.com/pmarcelino/comprehensive-data-exploration-with-python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99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FEC7-7B6F-4EDE-9985-E90D04C2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7EEC-CAB4-4622-BE9C-C57919EB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 are the steps for performing Exploratory Data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Importing the packages and libraries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Loading the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Data Understanding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Data Pre-Processing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CA" dirty="0"/>
              <a:t>Data Cleaning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CA" dirty="0"/>
              <a:t>Data Visualizations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166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2C0F-9BC3-43B8-9DA2-F22E7731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C6F-CF97-4017-AE7C-C1FEDCFC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Exploratory Data Analysis (EDA) gathers insights into the dataset by using graphs/charts/python functions. The EDA should be mandatory for better data to perform advanced analyses like data modeling, machine learning model implementation, and predictions.</a:t>
            </a:r>
          </a:p>
          <a:p>
            <a:pPr algn="just"/>
            <a:r>
              <a:rPr lang="en-US" dirty="0"/>
              <a:t>Here are some of the EDA that can be performed: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Check data shape (num of Rows &amp; Columns)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Check each data type of column and missing values.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Splitting values.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Change the data type.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Check the percentages of missing values.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Summary Statistics.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Check value counts for a specific column.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E101A"/>
                </a:solidFill>
                <a:effectLst/>
              </a:rPr>
              <a:t>Check duplicate values and deal with them.</a:t>
            </a:r>
          </a:p>
          <a:p>
            <a:pPr lvl="1"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7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3279-9186-422B-8211-BE05F19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Adult income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A192-2F93-4CE2-A26C-D9A2483C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Adult Data Set comprises the information of the 48842 people about personal, education, and financial details. </a:t>
            </a:r>
          </a:p>
          <a:p>
            <a:pPr algn="just"/>
            <a:r>
              <a:rPr lang="en-US" dirty="0"/>
              <a:t>The implementation that can be done on this dataset is the prediction of the income of a person based on the information collected. The categories that can be gathered are the people with income less than 50K and more than 50K.</a:t>
            </a:r>
          </a:p>
          <a:p>
            <a:pPr algn="just"/>
            <a:r>
              <a:rPr lang="fi-FI" dirty="0"/>
              <a:t>Dataset Link: </a:t>
            </a:r>
            <a:r>
              <a:rPr lang="fi-FI" dirty="0">
                <a:solidFill>
                  <a:srgbClr val="4A6EE0"/>
                </a:solidFill>
                <a:effectLst/>
                <a:hlinkClick r:id="rId2"/>
              </a:rPr>
              <a:t>https://archive.ics.uci.edu/ml/datasets/adult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41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788C-4CC5-4BA1-9E81-27D9FA3D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5A2B-C162-4E29-8DF7-850448A41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36" y="982684"/>
            <a:ext cx="5877664" cy="1499962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In the data understanding, loading the data, saving the data into a new variable, and visualizing the data are performed. Some basic functions like head and tail are used for viewing the data.</a:t>
            </a:r>
          </a:p>
        </p:txBody>
      </p:sp>
      <p:pic>
        <p:nvPicPr>
          <p:cNvPr id="28" name="Content Placeholder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1601B6-3283-4005-979A-8DC685C84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00" y="2781920"/>
            <a:ext cx="10591800" cy="254203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9CA9AD-4F39-4C4E-ABB9-25A3A5F87518}"/>
              </a:ext>
            </a:extLst>
          </p:cNvPr>
          <p:cNvSpPr txBox="1"/>
          <p:nvPr/>
        </p:nvSpPr>
        <p:spPr>
          <a:xfrm>
            <a:off x="3531900" y="5582302"/>
            <a:ext cx="404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Viewing the top 20 records using the head function</a:t>
            </a:r>
          </a:p>
        </p:txBody>
      </p:sp>
    </p:spTree>
    <p:extLst>
      <p:ext uri="{BB962C8B-B14F-4D97-AF65-F5344CB8AC3E}">
        <p14:creationId xmlns:p14="http://schemas.microsoft.com/office/powerpoint/2010/main" val="39556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7BBF-45EA-4FF5-8650-CCE22F72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45750-0FE8-47F3-9367-A2D7046A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3429000"/>
            <a:ext cx="10691812" cy="19817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3F675-2598-4542-9661-240F394E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2" y="2011213"/>
            <a:ext cx="4333875" cy="75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17FDF-BE83-49D9-ADF1-C47462481333}"/>
              </a:ext>
            </a:extLst>
          </p:cNvPr>
          <p:cNvSpPr txBox="1"/>
          <p:nvPr/>
        </p:nvSpPr>
        <p:spPr>
          <a:xfrm>
            <a:off x="4455389" y="2788566"/>
            <a:ext cx="328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Loaded the data into </a:t>
            </a:r>
            <a:r>
              <a:rPr lang="en-CA" sz="1400" dirty="0" err="1"/>
              <a:t>income_df</a:t>
            </a:r>
            <a:r>
              <a:rPr lang="en-CA" sz="1400" dirty="0"/>
              <a:t>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A2CEE-E5FC-4E22-A9BA-6EC2DF33DB85}"/>
              </a:ext>
            </a:extLst>
          </p:cNvPr>
          <p:cNvSpPr txBox="1"/>
          <p:nvPr/>
        </p:nvSpPr>
        <p:spPr>
          <a:xfrm>
            <a:off x="3933034" y="5604515"/>
            <a:ext cx="3417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Viewing the last records using tail function</a:t>
            </a:r>
          </a:p>
        </p:txBody>
      </p:sp>
    </p:spTree>
    <p:extLst>
      <p:ext uri="{BB962C8B-B14F-4D97-AF65-F5344CB8AC3E}">
        <p14:creationId xmlns:p14="http://schemas.microsoft.com/office/powerpoint/2010/main" val="38411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019-B1B1-4CF3-932E-12CAFB0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99CAE-6D2F-456B-BA2A-98877F79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80" y="2910279"/>
            <a:ext cx="2133600" cy="1028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72CB4-8F10-4EA8-8091-9A9CD227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1244781"/>
            <a:ext cx="3760653" cy="4359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D6E7F-C0FC-4DEE-844E-1730E1EC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465" y="1651601"/>
            <a:ext cx="2847975" cy="3952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DAE280-2AA4-47EF-A2B2-5CC3CADEB886}"/>
              </a:ext>
            </a:extLst>
          </p:cNvPr>
          <p:cNvSpPr txBox="1"/>
          <p:nvPr/>
        </p:nvSpPr>
        <p:spPr>
          <a:xfrm>
            <a:off x="592569" y="4012163"/>
            <a:ext cx="1728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Shape of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0C2A6-75FE-4C7C-8D9D-8CD13831027F}"/>
              </a:ext>
            </a:extLst>
          </p:cNvPr>
          <p:cNvSpPr txBox="1"/>
          <p:nvPr/>
        </p:nvSpPr>
        <p:spPr>
          <a:xfrm>
            <a:off x="3918857" y="5604476"/>
            <a:ext cx="2027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Information only about datatypes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B40CE-517A-45C6-86AD-C9956ED5068D}"/>
              </a:ext>
            </a:extLst>
          </p:cNvPr>
          <p:cNvSpPr txBox="1"/>
          <p:nvPr/>
        </p:nvSpPr>
        <p:spPr>
          <a:xfrm>
            <a:off x="8598132" y="5712197"/>
            <a:ext cx="243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All information about dataset</a:t>
            </a:r>
          </a:p>
        </p:txBody>
      </p:sp>
    </p:spTree>
    <p:extLst>
      <p:ext uri="{BB962C8B-B14F-4D97-AF65-F5344CB8AC3E}">
        <p14:creationId xmlns:p14="http://schemas.microsoft.com/office/powerpoint/2010/main" val="194411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BA11-8CF0-4520-93D0-123B8D83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03092E-C709-4346-91C5-387968EF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56" y="1901825"/>
            <a:ext cx="7064276" cy="36369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678A5-782B-4756-8B1C-75540F1A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1810543"/>
            <a:ext cx="2628900" cy="3819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29481-8893-4142-92C3-22E896A5FF42}"/>
              </a:ext>
            </a:extLst>
          </p:cNvPr>
          <p:cNvSpPr txBox="1"/>
          <p:nvPr/>
        </p:nvSpPr>
        <p:spPr>
          <a:xfrm>
            <a:off x="2437273" y="5628127"/>
            <a:ext cx="2721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Statistical Analysis on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90155-10EB-4DB8-A59A-AEC90F910C90}"/>
              </a:ext>
            </a:extLst>
          </p:cNvPr>
          <p:cNvSpPr txBox="1"/>
          <p:nvPr/>
        </p:nvSpPr>
        <p:spPr>
          <a:xfrm>
            <a:off x="8580501" y="5628127"/>
            <a:ext cx="202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Checking for null values</a:t>
            </a:r>
          </a:p>
        </p:txBody>
      </p:sp>
    </p:spTree>
    <p:extLst>
      <p:ext uri="{BB962C8B-B14F-4D97-AF65-F5344CB8AC3E}">
        <p14:creationId xmlns:p14="http://schemas.microsoft.com/office/powerpoint/2010/main" val="37550369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A8E82"/>
      </a:accent1>
      <a:accent2>
        <a:srgbClr val="D26685"/>
      </a:accent2>
      <a:accent3>
        <a:srgbClr val="DA82BF"/>
      </a:accent3>
      <a:accent4>
        <a:srgbClr val="C666D2"/>
      </a:accent4>
      <a:accent5>
        <a:srgbClr val="AC82DA"/>
      </a:accent5>
      <a:accent6>
        <a:srgbClr val="6C66D2"/>
      </a:accent6>
      <a:hlink>
        <a:srgbClr val="598C9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833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Univers Condensed</vt:lpstr>
      <vt:lpstr>ChronicleVTI</vt:lpstr>
      <vt:lpstr>EDA on Adult income Data</vt:lpstr>
      <vt:lpstr>Problem Statement</vt:lpstr>
      <vt:lpstr>Steps involved</vt:lpstr>
      <vt:lpstr>What is eda?</vt:lpstr>
      <vt:lpstr>Adult income data</vt:lpstr>
      <vt:lpstr>Data understanding</vt:lpstr>
      <vt:lpstr>Data understanding</vt:lpstr>
      <vt:lpstr>Data preprocessing</vt:lpstr>
      <vt:lpstr>Data preprocessing</vt:lpstr>
      <vt:lpstr>Data preprocessing</vt:lpstr>
      <vt:lpstr>Data cleaning</vt:lpstr>
      <vt:lpstr>Data cleaning </vt:lpstr>
      <vt:lpstr>Data cleaning </vt:lpstr>
      <vt:lpstr>Data cleaning 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Bivariant analysis</vt:lpstr>
      <vt:lpstr>Bivariant analysis</vt:lpstr>
      <vt:lpstr>Future developments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Adult income Data</dc:title>
  <dc:creator>Sai Varun Kollipara</dc:creator>
  <cp:lastModifiedBy>Sai Varun Kollipara</cp:lastModifiedBy>
  <cp:revision>23</cp:revision>
  <dcterms:created xsi:type="dcterms:W3CDTF">2022-04-12T22:04:17Z</dcterms:created>
  <dcterms:modified xsi:type="dcterms:W3CDTF">2022-04-13T13:08:40Z</dcterms:modified>
</cp:coreProperties>
</file>