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59" r:id="rId4"/>
    <p:sldId id="261" r:id="rId5"/>
    <p:sldId id="262" r:id="rId6"/>
    <p:sldId id="263" r:id="rId7"/>
    <p:sldId id="264" r:id="rId8"/>
    <p:sldId id="265" r:id="rId9"/>
    <p:sldId id="266" r:id="rId10"/>
    <p:sldId id="267" r:id="rId11"/>
    <p:sldId id="269" r:id="rId12"/>
    <p:sldId id="268"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632E3-033E-4F22-BFBD-BA79BDB7800A}" type="doc">
      <dgm:prSet loTypeId="urn:microsoft.com/office/officeart/2005/8/layout/bProcess3" loCatId="process" qsTypeId="urn:microsoft.com/office/officeart/2005/8/quickstyle/simple1" qsCatId="simple" csTypeId="urn:microsoft.com/office/officeart/2005/8/colors/accent2_3" csCatId="accent2" phldr="1"/>
      <dgm:spPr/>
      <dgm:t>
        <a:bodyPr/>
        <a:lstStyle/>
        <a:p>
          <a:endParaRPr lang="en-CA"/>
        </a:p>
      </dgm:t>
    </dgm:pt>
    <dgm:pt modelId="{88B312D3-2769-440A-9115-66B2DB387B70}">
      <dgm:prSet phldrT="[Text]"/>
      <dgm:spPr/>
      <dgm:t>
        <a:bodyPr/>
        <a:lstStyle/>
        <a:p>
          <a:r>
            <a:rPr lang="en-US" dirty="0"/>
            <a:t>Creating VM and Container Repository Service</a:t>
          </a:r>
          <a:endParaRPr lang="en-CA" dirty="0"/>
        </a:p>
      </dgm:t>
    </dgm:pt>
    <dgm:pt modelId="{4FC25C1D-0FDA-43D5-8D09-EC4F11B610E9}" type="parTrans" cxnId="{B41DE6CF-DF83-4EF8-B131-847D39D00B9D}">
      <dgm:prSet/>
      <dgm:spPr/>
      <dgm:t>
        <a:bodyPr/>
        <a:lstStyle/>
        <a:p>
          <a:endParaRPr lang="en-CA"/>
        </a:p>
      </dgm:t>
    </dgm:pt>
    <dgm:pt modelId="{8FFDFA1F-4008-4AC9-ACB1-A1B5027CD855}" type="sibTrans" cxnId="{B41DE6CF-DF83-4EF8-B131-847D39D00B9D}">
      <dgm:prSet/>
      <dgm:spPr/>
      <dgm:t>
        <a:bodyPr/>
        <a:lstStyle/>
        <a:p>
          <a:endParaRPr lang="en-CA"/>
        </a:p>
      </dgm:t>
    </dgm:pt>
    <dgm:pt modelId="{AE7E060F-1B9F-424C-ACCB-E5AAC8123176}">
      <dgm:prSet phldrT="[Text]"/>
      <dgm:spPr/>
      <dgm:t>
        <a:bodyPr/>
        <a:lstStyle/>
        <a:p>
          <a:r>
            <a:rPr lang="en-US" dirty="0"/>
            <a:t>Using WSL to connect with VM</a:t>
          </a:r>
          <a:endParaRPr lang="en-CA" dirty="0"/>
        </a:p>
      </dgm:t>
    </dgm:pt>
    <dgm:pt modelId="{DA5F01CC-9A3C-4850-9682-9709830AAA25}" type="parTrans" cxnId="{B5DD1C98-3836-4A97-83E3-871B7CADE616}">
      <dgm:prSet/>
      <dgm:spPr/>
      <dgm:t>
        <a:bodyPr/>
        <a:lstStyle/>
        <a:p>
          <a:endParaRPr lang="en-CA"/>
        </a:p>
      </dgm:t>
    </dgm:pt>
    <dgm:pt modelId="{FC6BD4B7-CF48-4BE0-8670-F225F8FD22E9}" type="sibTrans" cxnId="{B5DD1C98-3836-4A97-83E3-871B7CADE616}">
      <dgm:prSet/>
      <dgm:spPr/>
      <dgm:t>
        <a:bodyPr/>
        <a:lstStyle/>
        <a:p>
          <a:endParaRPr lang="en-CA"/>
        </a:p>
      </dgm:t>
    </dgm:pt>
    <dgm:pt modelId="{62846B9B-D4F0-4B06-9E42-F0C733CBBFEE}">
      <dgm:prSet phldrT="[Text]"/>
      <dgm:spPr/>
      <dgm:t>
        <a:bodyPr/>
        <a:lstStyle/>
        <a:p>
          <a:r>
            <a:rPr lang="en-US" dirty="0"/>
            <a:t>Loading the Repository into the VM</a:t>
          </a:r>
          <a:endParaRPr lang="en-CA" dirty="0"/>
        </a:p>
      </dgm:t>
    </dgm:pt>
    <dgm:pt modelId="{BC5E08FC-66B7-487F-80E6-879A7446ED00}" type="parTrans" cxnId="{5ABACA46-85DE-4D61-A167-5781212F311F}">
      <dgm:prSet/>
      <dgm:spPr/>
      <dgm:t>
        <a:bodyPr/>
        <a:lstStyle/>
        <a:p>
          <a:endParaRPr lang="en-CA"/>
        </a:p>
      </dgm:t>
    </dgm:pt>
    <dgm:pt modelId="{3DB4E34E-3F94-4A39-B0CA-CF0611421CD2}" type="sibTrans" cxnId="{5ABACA46-85DE-4D61-A167-5781212F311F}">
      <dgm:prSet/>
      <dgm:spPr/>
      <dgm:t>
        <a:bodyPr/>
        <a:lstStyle/>
        <a:p>
          <a:endParaRPr lang="en-CA"/>
        </a:p>
      </dgm:t>
    </dgm:pt>
    <dgm:pt modelId="{1BA5A02A-85EC-495B-B5F2-5C5AEC5DD28E}">
      <dgm:prSet phldrT="[Text]"/>
      <dgm:spPr/>
      <dgm:t>
        <a:bodyPr/>
        <a:lstStyle/>
        <a:p>
          <a:r>
            <a:rPr lang="en-US" dirty="0"/>
            <a:t>Creating Docker Images for the Flask Application</a:t>
          </a:r>
          <a:endParaRPr lang="en-CA" dirty="0"/>
        </a:p>
      </dgm:t>
    </dgm:pt>
    <dgm:pt modelId="{6E21D319-4B4E-4FE2-A4E5-015B460A5E12}" type="parTrans" cxnId="{BD86B70D-D978-4595-B7A3-45874C2A6C70}">
      <dgm:prSet/>
      <dgm:spPr/>
      <dgm:t>
        <a:bodyPr/>
        <a:lstStyle/>
        <a:p>
          <a:endParaRPr lang="en-CA"/>
        </a:p>
      </dgm:t>
    </dgm:pt>
    <dgm:pt modelId="{08824BBB-1D30-4CA8-8260-0B48FEE6D604}" type="sibTrans" cxnId="{BD86B70D-D978-4595-B7A3-45874C2A6C70}">
      <dgm:prSet/>
      <dgm:spPr/>
      <dgm:t>
        <a:bodyPr/>
        <a:lstStyle/>
        <a:p>
          <a:endParaRPr lang="en-CA"/>
        </a:p>
      </dgm:t>
    </dgm:pt>
    <dgm:pt modelId="{E921055B-ABF4-45B7-96A1-D60E01EAD00C}">
      <dgm:prSet phldrT="[Text]"/>
      <dgm:spPr/>
      <dgm:t>
        <a:bodyPr/>
        <a:lstStyle/>
        <a:p>
          <a:r>
            <a:rPr lang="en-US" dirty="0"/>
            <a:t>Using the Public IP / DNS for connecting to the Model on Server</a:t>
          </a:r>
          <a:endParaRPr lang="en-CA" dirty="0"/>
        </a:p>
      </dgm:t>
    </dgm:pt>
    <dgm:pt modelId="{44C3FF61-16DC-44DA-B79F-0CE89558FC53}" type="parTrans" cxnId="{26E26741-0A4D-44AB-981A-2B92A36B2AC5}">
      <dgm:prSet/>
      <dgm:spPr/>
      <dgm:t>
        <a:bodyPr/>
        <a:lstStyle/>
        <a:p>
          <a:endParaRPr lang="en-CA"/>
        </a:p>
      </dgm:t>
    </dgm:pt>
    <dgm:pt modelId="{F3F94D42-6E96-41F8-9564-DE34DDCE19D2}" type="sibTrans" cxnId="{26E26741-0A4D-44AB-981A-2B92A36B2AC5}">
      <dgm:prSet/>
      <dgm:spPr/>
      <dgm:t>
        <a:bodyPr/>
        <a:lstStyle/>
        <a:p>
          <a:endParaRPr lang="en-CA"/>
        </a:p>
      </dgm:t>
    </dgm:pt>
    <dgm:pt modelId="{D018CE5E-2963-404C-9E56-E81161C6A8ED}" type="pres">
      <dgm:prSet presAssocID="{4BF632E3-033E-4F22-BFBD-BA79BDB7800A}" presName="Name0" presStyleCnt="0">
        <dgm:presLayoutVars>
          <dgm:dir/>
          <dgm:resizeHandles val="exact"/>
        </dgm:presLayoutVars>
      </dgm:prSet>
      <dgm:spPr/>
    </dgm:pt>
    <dgm:pt modelId="{A026031A-12E4-4413-B314-2DCB6F8D94A9}" type="pres">
      <dgm:prSet presAssocID="{88B312D3-2769-440A-9115-66B2DB387B70}" presName="node" presStyleLbl="node1" presStyleIdx="0" presStyleCnt="5">
        <dgm:presLayoutVars>
          <dgm:bulletEnabled val="1"/>
        </dgm:presLayoutVars>
      </dgm:prSet>
      <dgm:spPr/>
    </dgm:pt>
    <dgm:pt modelId="{67A204AB-94FC-4362-B1AB-9748D67B11B4}" type="pres">
      <dgm:prSet presAssocID="{8FFDFA1F-4008-4AC9-ACB1-A1B5027CD855}" presName="sibTrans" presStyleLbl="sibTrans1D1" presStyleIdx="0" presStyleCnt="4"/>
      <dgm:spPr/>
    </dgm:pt>
    <dgm:pt modelId="{B3C567DF-3ABC-4929-B73E-86A5EAF910D1}" type="pres">
      <dgm:prSet presAssocID="{8FFDFA1F-4008-4AC9-ACB1-A1B5027CD855}" presName="connectorText" presStyleLbl="sibTrans1D1" presStyleIdx="0" presStyleCnt="4"/>
      <dgm:spPr/>
    </dgm:pt>
    <dgm:pt modelId="{BA780771-B105-40D4-AD02-FA62D1F719AB}" type="pres">
      <dgm:prSet presAssocID="{AE7E060F-1B9F-424C-ACCB-E5AAC8123176}" presName="node" presStyleLbl="node1" presStyleIdx="1" presStyleCnt="5">
        <dgm:presLayoutVars>
          <dgm:bulletEnabled val="1"/>
        </dgm:presLayoutVars>
      </dgm:prSet>
      <dgm:spPr/>
    </dgm:pt>
    <dgm:pt modelId="{12FE93F2-F8EB-4503-944A-9F41AE3FD7B1}" type="pres">
      <dgm:prSet presAssocID="{FC6BD4B7-CF48-4BE0-8670-F225F8FD22E9}" presName="sibTrans" presStyleLbl="sibTrans1D1" presStyleIdx="1" presStyleCnt="4"/>
      <dgm:spPr/>
    </dgm:pt>
    <dgm:pt modelId="{0E226168-7E5F-43A8-981B-C480A8349819}" type="pres">
      <dgm:prSet presAssocID="{FC6BD4B7-CF48-4BE0-8670-F225F8FD22E9}" presName="connectorText" presStyleLbl="sibTrans1D1" presStyleIdx="1" presStyleCnt="4"/>
      <dgm:spPr/>
    </dgm:pt>
    <dgm:pt modelId="{E905BA74-8AC4-4124-8120-A7438B35C43A}" type="pres">
      <dgm:prSet presAssocID="{62846B9B-D4F0-4B06-9E42-F0C733CBBFEE}" presName="node" presStyleLbl="node1" presStyleIdx="2" presStyleCnt="5">
        <dgm:presLayoutVars>
          <dgm:bulletEnabled val="1"/>
        </dgm:presLayoutVars>
      </dgm:prSet>
      <dgm:spPr/>
    </dgm:pt>
    <dgm:pt modelId="{88171818-1167-4356-8391-132F746E7F08}" type="pres">
      <dgm:prSet presAssocID="{3DB4E34E-3F94-4A39-B0CA-CF0611421CD2}" presName="sibTrans" presStyleLbl="sibTrans1D1" presStyleIdx="2" presStyleCnt="4"/>
      <dgm:spPr/>
    </dgm:pt>
    <dgm:pt modelId="{2D6C0245-6AF1-4F1D-BB8F-C05E16225687}" type="pres">
      <dgm:prSet presAssocID="{3DB4E34E-3F94-4A39-B0CA-CF0611421CD2}" presName="connectorText" presStyleLbl="sibTrans1D1" presStyleIdx="2" presStyleCnt="4"/>
      <dgm:spPr/>
    </dgm:pt>
    <dgm:pt modelId="{E1E1D756-0CBE-4F51-85BB-C5B0CA42E36B}" type="pres">
      <dgm:prSet presAssocID="{1BA5A02A-85EC-495B-B5F2-5C5AEC5DD28E}" presName="node" presStyleLbl="node1" presStyleIdx="3" presStyleCnt="5" custLinFactNeighborX="50950" custLinFactNeighborY="2">
        <dgm:presLayoutVars>
          <dgm:bulletEnabled val="1"/>
        </dgm:presLayoutVars>
      </dgm:prSet>
      <dgm:spPr/>
    </dgm:pt>
    <dgm:pt modelId="{A1AA7C52-3A0E-478E-ADA5-59C74AD05BF7}" type="pres">
      <dgm:prSet presAssocID="{08824BBB-1D30-4CA8-8260-0B48FEE6D604}" presName="sibTrans" presStyleLbl="sibTrans1D1" presStyleIdx="3" presStyleCnt="4"/>
      <dgm:spPr/>
    </dgm:pt>
    <dgm:pt modelId="{62E40D2B-1C61-44C9-8F79-73B1F8B78D8C}" type="pres">
      <dgm:prSet presAssocID="{08824BBB-1D30-4CA8-8260-0B48FEE6D604}" presName="connectorText" presStyleLbl="sibTrans1D1" presStyleIdx="3" presStyleCnt="4"/>
      <dgm:spPr/>
    </dgm:pt>
    <dgm:pt modelId="{F0B08FD3-7439-4175-B72D-4F24E5873CF1}" type="pres">
      <dgm:prSet presAssocID="{E921055B-ABF4-45B7-96A1-D60E01EAD00C}" presName="node" presStyleLbl="node1" presStyleIdx="4" presStyleCnt="5" custLinFactNeighborX="82871">
        <dgm:presLayoutVars>
          <dgm:bulletEnabled val="1"/>
        </dgm:presLayoutVars>
      </dgm:prSet>
      <dgm:spPr/>
    </dgm:pt>
  </dgm:ptLst>
  <dgm:cxnLst>
    <dgm:cxn modelId="{5A475603-7E52-4E79-8F64-029A41A03444}" type="presOf" srcId="{8FFDFA1F-4008-4AC9-ACB1-A1B5027CD855}" destId="{67A204AB-94FC-4362-B1AB-9748D67B11B4}" srcOrd="0" destOrd="0" presId="urn:microsoft.com/office/officeart/2005/8/layout/bProcess3"/>
    <dgm:cxn modelId="{C8BEA804-2A41-4419-AE58-8D306CE635F3}" type="presOf" srcId="{3DB4E34E-3F94-4A39-B0CA-CF0611421CD2}" destId="{2D6C0245-6AF1-4F1D-BB8F-C05E16225687}" srcOrd="1" destOrd="0" presId="urn:microsoft.com/office/officeart/2005/8/layout/bProcess3"/>
    <dgm:cxn modelId="{8152CB06-4135-4055-ABEB-4C40989611BD}" type="presOf" srcId="{4BF632E3-033E-4F22-BFBD-BA79BDB7800A}" destId="{D018CE5E-2963-404C-9E56-E81161C6A8ED}" srcOrd="0" destOrd="0" presId="urn:microsoft.com/office/officeart/2005/8/layout/bProcess3"/>
    <dgm:cxn modelId="{BD86B70D-D978-4595-B7A3-45874C2A6C70}" srcId="{4BF632E3-033E-4F22-BFBD-BA79BDB7800A}" destId="{1BA5A02A-85EC-495B-B5F2-5C5AEC5DD28E}" srcOrd="3" destOrd="0" parTransId="{6E21D319-4B4E-4FE2-A4E5-015B460A5E12}" sibTransId="{08824BBB-1D30-4CA8-8260-0B48FEE6D604}"/>
    <dgm:cxn modelId="{26E26741-0A4D-44AB-981A-2B92A36B2AC5}" srcId="{4BF632E3-033E-4F22-BFBD-BA79BDB7800A}" destId="{E921055B-ABF4-45B7-96A1-D60E01EAD00C}" srcOrd="4" destOrd="0" parTransId="{44C3FF61-16DC-44DA-B79F-0CE89558FC53}" sibTransId="{F3F94D42-6E96-41F8-9564-DE34DDCE19D2}"/>
    <dgm:cxn modelId="{5ABACA46-85DE-4D61-A167-5781212F311F}" srcId="{4BF632E3-033E-4F22-BFBD-BA79BDB7800A}" destId="{62846B9B-D4F0-4B06-9E42-F0C733CBBFEE}" srcOrd="2" destOrd="0" parTransId="{BC5E08FC-66B7-487F-80E6-879A7446ED00}" sibTransId="{3DB4E34E-3F94-4A39-B0CA-CF0611421CD2}"/>
    <dgm:cxn modelId="{8FB4BB72-7464-415C-9E3F-F21BFF4551BC}" type="presOf" srcId="{3DB4E34E-3F94-4A39-B0CA-CF0611421CD2}" destId="{88171818-1167-4356-8391-132F746E7F08}" srcOrd="0" destOrd="0" presId="urn:microsoft.com/office/officeart/2005/8/layout/bProcess3"/>
    <dgm:cxn modelId="{BE5B6C58-44E5-4E45-B101-0DE2CAE56C09}" type="presOf" srcId="{1BA5A02A-85EC-495B-B5F2-5C5AEC5DD28E}" destId="{E1E1D756-0CBE-4F51-85BB-C5B0CA42E36B}" srcOrd="0" destOrd="0" presId="urn:microsoft.com/office/officeart/2005/8/layout/bProcess3"/>
    <dgm:cxn modelId="{74B9B97D-4E69-478E-A234-A1A383B6ABBD}" type="presOf" srcId="{08824BBB-1D30-4CA8-8260-0B48FEE6D604}" destId="{62E40D2B-1C61-44C9-8F79-73B1F8B78D8C}" srcOrd="1" destOrd="0" presId="urn:microsoft.com/office/officeart/2005/8/layout/bProcess3"/>
    <dgm:cxn modelId="{27B9F47E-29C8-4FD5-824E-294345153B7C}" type="presOf" srcId="{E921055B-ABF4-45B7-96A1-D60E01EAD00C}" destId="{F0B08FD3-7439-4175-B72D-4F24E5873CF1}" srcOrd="0" destOrd="0" presId="urn:microsoft.com/office/officeart/2005/8/layout/bProcess3"/>
    <dgm:cxn modelId="{B0948792-9BFD-4621-9E2C-775108C92605}" type="presOf" srcId="{08824BBB-1D30-4CA8-8260-0B48FEE6D604}" destId="{A1AA7C52-3A0E-478E-ADA5-59C74AD05BF7}" srcOrd="0" destOrd="0" presId="urn:microsoft.com/office/officeart/2005/8/layout/bProcess3"/>
    <dgm:cxn modelId="{715FC095-7821-4DDF-ACCC-EE90B29B381A}" type="presOf" srcId="{AE7E060F-1B9F-424C-ACCB-E5AAC8123176}" destId="{BA780771-B105-40D4-AD02-FA62D1F719AB}" srcOrd="0" destOrd="0" presId="urn:microsoft.com/office/officeart/2005/8/layout/bProcess3"/>
    <dgm:cxn modelId="{B5DD1C98-3836-4A97-83E3-871B7CADE616}" srcId="{4BF632E3-033E-4F22-BFBD-BA79BDB7800A}" destId="{AE7E060F-1B9F-424C-ACCB-E5AAC8123176}" srcOrd="1" destOrd="0" parTransId="{DA5F01CC-9A3C-4850-9682-9709830AAA25}" sibTransId="{FC6BD4B7-CF48-4BE0-8670-F225F8FD22E9}"/>
    <dgm:cxn modelId="{260A3AA1-5E2C-4D11-AB88-6C0A36FADEDC}" type="presOf" srcId="{62846B9B-D4F0-4B06-9E42-F0C733CBBFEE}" destId="{E905BA74-8AC4-4124-8120-A7438B35C43A}" srcOrd="0" destOrd="0" presId="urn:microsoft.com/office/officeart/2005/8/layout/bProcess3"/>
    <dgm:cxn modelId="{F4D238A9-440E-47FA-A9DF-56726592AA81}" type="presOf" srcId="{FC6BD4B7-CF48-4BE0-8670-F225F8FD22E9}" destId="{0E226168-7E5F-43A8-981B-C480A8349819}" srcOrd="1" destOrd="0" presId="urn:microsoft.com/office/officeart/2005/8/layout/bProcess3"/>
    <dgm:cxn modelId="{76800DAA-DBDD-47E3-8B63-358472D77A6D}" type="presOf" srcId="{8FFDFA1F-4008-4AC9-ACB1-A1B5027CD855}" destId="{B3C567DF-3ABC-4929-B73E-86A5EAF910D1}" srcOrd="1" destOrd="0" presId="urn:microsoft.com/office/officeart/2005/8/layout/bProcess3"/>
    <dgm:cxn modelId="{2E41ECB2-245B-49A0-A7BF-A06CE61B243F}" type="presOf" srcId="{88B312D3-2769-440A-9115-66B2DB387B70}" destId="{A026031A-12E4-4413-B314-2DCB6F8D94A9}" srcOrd="0" destOrd="0" presId="urn:microsoft.com/office/officeart/2005/8/layout/bProcess3"/>
    <dgm:cxn modelId="{DBC4D8CB-BCFF-43C9-80F7-2CB6E0365EAD}" type="presOf" srcId="{FC6BD4B7-CF48-4BE0-8670-F225F8FD22E9}" destId="{12FE93F2-F8EB-4503-944A-9F41AE3FD7B1}" srcOrd="0" destOrd="0" presId="urn:microsoft.com/office/officeart/2005/8/layout/bProcess3"/>
    <dgm:cxn modelId="{B41DE6CF-DF83-4EF8-B131-847D39D00B9D}" srcId="{4BF632E3-033E-4F22-BFBD-BA79BDB7800A}" destId="{88B312D3-2769-440A-9115-66B2DB387B70}" srcOrd="0" destOrd="0" parTransId="{4FC25C1D-0FDA-43D5-8D09-EC4F11B610E9}" sibTransId="{8FFDFA1F-4008-4AC9-ACB1-A1B5027CD855}"/>
    <dgm:cxn modelId="{7056E2A2-B9E1-40A7-B5E3-652F581028C3}" type="presParOf" srcId="{D018CE5E-2963-404C-9E56-E81161C6A8ED}" destId="{A026031A-12E4-4413-B314-2DCB6F8D94A9}" srcOrd="0" destOrd="0" presId="urn:microsoft.com/office/officeart/2005/8/layout/bProcess3"/>
    <dgm:cxn modelId="{175A16DD-0A5A-4898-AE11-7F475C1F7771}" type="presParOf" srcId="{D018CE5E-2963-404C-9E56-E81161C6A8ED}" destId="{67A204AB-94FC-4362-B1AB-9748D67B11B4}" srcOrd="1" destOrd="0" presId="urn:microsoft.com/office/officeart/2005/8/layout/bProcess3"/>
    <dgm:cxn modelId="{DB2A3911-6372-416F-96DE-6126FC3982C3}" type="presParOf" srcId="{67A204AB-94FC-4362-B1AB-9748D67B11B4}" destId="{B3C567DF-3ABC-4929-B73E-86A5EAF910D1}" srcOrd="0" destOrd="0" presId="urn:microsoft.com/office/officeart/2005/8/layout/bProcess3"/>
    <dgm:cxn modelId="{9F8B1819-9014-46C1-9D21-B4FDBA909275}" type="presParOf" srcId="{D018CE5E-2963-404C-9E56-E81161C6A8ED}" destId="{BA780771-B105-40D4-AD02-FA62D1F719AB}" srcOrd="2" destOrd="0" presId="urn:microsoft.com/office/officeart/2005/8/layout/bProcess3"/>
    <dgm:cxn modelId="{13C4C4DC-D9A6-458F-8BDD-44F6227D3EE4}" type="presParOf" srcId="{D018CE5E-2963-404C-9E56-E81161C6A8ED}" destId="{12FE93F2-F8EB-4503-944A-9F41AE3FD7B1}" srcOrd="3" destOrd="0" presId="urn:microsoft.com/office/officeart/2005/8/layout/bProcess3"/>
    <dgm:cxn modelId="{EF772C30-EAA3-4F6D-B196-F16D61206331}" type="presParOf" srcId="{12FE93F2-F8EB-4503-944A-9F41AE3FD7B1}" destId="{0E226168-7E5F-43A8-981B-C480A8349819}" srcOrd="0" destOrd="0" presId="urn:microsoft.com/office/officeart/2005/8/layout/bProcess3"/>
    <dgm:cxn modelId="{1840F79D-EDAA-4929-9B19-4F2B2F6AF51E}" type="presParOf" srcId="{D018CE5E-2963-404C-9E56-E81161C6A8ED}" destId="{E905BA74-8AC4-4124-8120-A7438B35C43A}" srcOrd="4" destOrd="0" presId="urn:microsoft.com/office/officeart/2005/8/layout/bProcess3"/>
    <dgm:cxn modelId="{7AE9062B-82F9-4DED-AEB4-A6F499CBEF81}" type="presParOf" srcId="{D018CE5E-2963-404C-9E56-E81161C6A8ED}" destId="{88171818-1167-4356-8391-132F746E7F08}" srcOrd="5" destOrd="0" presId="urn:microsoft.com/office/officeart/2005/8/layout/bProcess3"/>
    <dgm:cxn modelId="{59AAE555-171B-4BE3-8FCE-D325A2D859B4}" type="presParOf" srcId="{88171818-1167-4356-8391-132F746E7F08}" destId="{2D6C0245-6AF1-4F1D-BB8F-C05E16225687}" srcOrd="0" destOrd="0" presId="urn:microsoft.com/office/officeart/2005/8/layout/bProcess3"/>
    <dgm:cxn modelId="{E6E0C5BE-2252-4B1C-938B-9F080441E893}" type="presParOf" srcId="{D018CE5E-2963-404C-9E56-E81161C6A8ED}" destId="{E1E1D756-0CBE-4F51-85BB-C5B0CA42E36B}" srcOrd="6" destOrd="0" presId="urn:microsoft.com/office/officeart/2005/8/layout/bProcess3"/>
    <dgm:cxn modelId="{AA3577E7-2A53-4EB8-AD2B-092A33C59CC1}" type="presParOf" srcId="{D018CE5E-2963-404C-9E56-E81161C6A8ED}" destId="{A1AA7C52-3A0E-478E-ADA5-59C74AD05BF7}" srcOrd="7" destOrd="0" presId="urn:microsoft.com/office/officeart/2005/8/layout/bProcess3"/>
    <dgm:cxn modelId="{336F5029-8BF9-4FF4-8318-E1348D4421DD}" type="presParOf" srcId="{A1AA7C52-3A0E-478E-ADA5-59C74AD05BF7}" destId="{62E40D2B-1C61-44C9-8F79-73B1F8B78D8C}" srcOrd="0" destOrd="0" presId="urn:microsoft.com/office/officeart/2005/8/layout/bProcess3"/>
    <dgm:cxn modelId="{55588393-72F7-4E66-97D4-1A46593AF409}" type="presParOf" srcId="{D018CE5E-2963-404C-9E56-E81161C6A8ED}" destId="{F0B08FD3-7439-4175-B72D-4F24E5873CF1}"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204AB-94FC-4362-B1AB-9748D67B11B4}">
      <dsp:nvSpPr>
        <dsp:cNvPr id="0" name=""/>
        <dsp:cNvSpPr/>
      </dsp:nvSpPr>
      <dsp:spPr>
        <a:xfrm>
          <a:off x="2959950" y="1016526"/>
          <a:ext cx="648797" cy="91440"/>
        </a:xfrm>
        <a:custGeom>
          <a:avLst/>
          <a:gdLst/>
          <a:ahLst/>
          <a:cxnLst/>
          <a:rect l="0" t="0" r="0" b="0"/>
          <a:pathLst>
            <a:path>
              <a:moveTo>
                <a:pt x="0" y="45720"/>
              </a:moveTo>
              <a:lnTo>
                <a:pt x="648797" y="45720"/>
              </a:lnTo>
            </a:path>
          </a:pathLst>
        </a:custGeom>
        <a:noFill/>
        <a:ln w="6350" cap="flat" cmpd="sng" algn="ctr">
          <a:solidFill>
            <a:schemeClr val="accent2">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67364" y="1058849"/>
        <a:ext cx="33969" cy="6793"/>
      </dsp:txXfrm>
    </dsp:sp>
    <dsp:sp modelId="{A026031A-12E4-4413-B314-2DCB6F8D94A9}">
      <dsp:nvSpPr>
        <dsp:cNvPr id="0" name=""/>
        <dsp:cNvSpPr/>
      </dsp:nvSpPr>
      <dsp:spPr>
        <a:xfrm>
          <a:off x="7847" y="176075"/>
          <a:ext cx="2953903" cy="1772342"/>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Creating VM and Container Repository Service</a:t>
          </a:r>
          <a:endParaRPr lang="en-CA" sz="2500" kern="1200" dirty="0"/>
        </a:p>
      </dsp:txBody>
      <dsp:txXfrm>
        <a:off x="7847" y="176075"/>
        <a:ext cx="2953903" cy="1772342"/>
      </dsp:txXfrm>
    </dsp:sp>
    <dsp:sp modelId="{12FE93F2-F8EB-4503-944A-9F41AE3FD7B1}">
      <dsp:nvSpPr>
        <dsp:cNvPr id="0" name=""/>
        <dsp:cNvSpPr/>
      </dsp:nvSpPr>
      <dsp:spPr>
        <a:xfrm>
          <a:off x="6593252" y="1016526"/>
          <a:ext cx="648797" cy="91440"/>
        </a:xfrm>
        <a:custGeom>
          <a:avLst/>
          <a:gdLst/>
          <a:ahLst/>
          <a:cxnLst/>
          <a:rect l="0" t="0" r="0" b="0"/>
          <a:pathLst>
            <a:path>
              <a:moveTo>
                <a:pt x="0" y="45720"/>
              </a:moveTo>
              <a:lnTo>
                <a:pt x="648797" y="45720"/>
              </a:lnTo>
            </a:path>
          </a:pathLst>
        </a:custGeom>
        <a:noFill/>
        <a:ln w="6350" cap="flat" cmpd="sng" algn="ctr">
          <a:solidFill>
            <a:schemeClr val="accent2">
              <a:shade val="90000"/>
              <a:hueOff val="-160484"/>
              <a:satOff val="805"/>
              <a:lumOff val="808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6900666" y="1058849"/>
        <a:ext cx="33969" cy="6793"/>
      </dsp:txXfrm>
    </dsp:sp>
    <dsp:sp modelId="{BA780771-B105-40D4-AD02-FA62D1F719AB}">
      <dsp:nvSpPr>
        <dsp:cNvPr id="0" name=""/>
        <dsp:cNvSpPr/>
      </dsp:nvSpPr>
      <dsp:spPr>
        <a:xfrm>
          <a:off x="3641148" y="176075"/>
          <a:ext cx="2953903" cy="1772342"/>
        </a:xfrm>
        <a:prstGeom prst="rect">
          <a:avLst/>
        </a:prstGeom>
        <a:solidFill>
          <a:schemeClr val="accent2">
            <a:shade val="80000"/>
            <a:hueOff val="-120354"/>
            <a:satOff val="2542"/>
            <a:lumOff val="67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Using WSL to connect with VM</a:t>
          </a:r>
          <a:endParaRPr lang="en-CA" sz="2500" kern="1200" dirty="0"/>
        </a:p>
      </dsp:txBody>
      <dsp:txXfrm>
        <a:off x="3641148" y="176075"/>
        <a:ext cx="2953903" cy="1772342"/>
      </dsp:txXfrm>
    </dsp:sp>
    <dsp:sp modelId="{88171818-1167-4356-8391-132F746E7F08}">
      <dsp:nvSpPr>
        <dsp:cNvPr id="0" name=""/>
        <dsp:cNvSpPr/>
      </dsp:nvSpPr>
      <dsp:spPr>
        <a:xfrm>
          <a:off x="2989812" y="1946617"/>
          <a:ext cx="5761589" cy="648833"/>
        </a:xfrm>
        <a:custGeom>
          <a:avLst/>
          <a:gdLst/>
          <a:ahLst/>
          <a:cxnLst/>
          <a:rect l="0" t="0" r="0" b="0"/>
          <a:pathLst>
            <a:path>
              <a:moveTo>
                <a:pt x="5761589" y="0"/>
              </a:moveTo>
              <a:lnTo>
                <a:pt x="5761589" y="341516"/>
              </a:lnTo>
              <a:lnTo>
                <a:pt x="0" y="341516"/>
              </a:lnTo>
              <a:lnTo>
                <a:pt x="0" y="648833"/>
              </a:lnTo>
            </a:path>
          </a:pathLst>
        </a:custGeom>
        <a:noFill/>
        <a:ln w="6350" cap="flat" cmpd="sng" algn="ctr">
          <a:solidFill>
            <a:schemeClr val="accent2">
              <a:shade val="90000"/>
              <a:hueOff val="-320968"/>
              <a:satOff val="1611"/>
              <a:lumOff val="161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5725569" y="2267637"/>
        <a:ext cx="290075" cy="6793"/>
      </dsp:txXfrm>
    </dsp:sp>
    <dsp:sp modelId="{E905BA74-8AC4-4124-8120-A7438B35C43A}">
      <dsp:nvSpPr>
        <dsp:cNvPr id="0" name=""/>
        <dsp:cNvSpPr/>
      </dsp:nvSpPr>
      <dsp:spPr>
        <a:xfrm>
          <a:off x="7274450" y="176075"/>
          <a:ext cx="2953903" cy="1772342"/>
        </a:xfrm>
        <a:prstGeom prst="rect">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Loading the Repository into the VM</a:t>
          </a:r>
          <a:endParaRPr lang="en-CA" sz="2500" kern="1200" dirty="0"/>
        </a:p>
      </dsp:txBody>
      <dsp:txXfrm>
        <a:off x="7274450" y="176075"/>
        <a:ext cx="2953903" cy="1772342"/>
      </dsp:txXfrm>
    </dsp:sp>
    <dsp:sp modelId="{A1AA7C52-3A0E-478E-ADA5-59C74AD05BF7}">
      <dsp:nvSpPr>
        <dsp:cNvPr id="0" name=""/>
        <dsp:cNvSpPr/>
      </dsp:nvSpPr>
      <dsp:spPr>
        <a:xfrm>
          <a:off x="4464964" y="3468266"/>
          <a:ext cx="1591713" cy="91440"/>
        </a:xfrm>
        <a:custGeom>
          <a:avLst/>
          <a:gdLst/>
          <a:ahLst/>
          <a:cxnLst/>
          <a:rect l="0" t="0" r="0" b="0"/>
          <a:pathLst>
            <a:path>
              <a:moveTo>
                <a:pt x="0" y="45755"/>
              </a:moveTo>
              <a:lnTo>
                <a:pt x="812956" y="45755"/>
              </a:lnTo>
              <a:lnTo>
                <a:pt x="812956" y="45720"/>
              </a:lnTo>
              <a:lnTo>
                <a:pt x="1591713" y="45720"/>
              </a:lnTo>
            </a:path>
          </a:pathLst>
        </a:custGeom>
        <a:noFill/>
        <a:ln w="6350" cap="flat" cmpd="sng" algn="ctr">
          <a:solidFill>
            <a:schemeClr val="accent2">
              <a:shade val="90000"/>
              <a:hueOff val="-481452"/>
              <a:satOff val="2416"/>
              <a:lumOff val="242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5220263" y="3510589"/>
        <a:ext cx="81115" cy="6793"/>
      </dsp:txXfrm>
    </dsp:sp>
    <dsp:sp modelId="{E1E1D756-0CBE-4F51-85BB-C5B0CA42E36B}">
      <dsp:nvSpPr>
        <dsp:cNvPr id="0" name=""/>
        <dsp:cNvSpPr/>
      </dsp:nvSpPr>
      <dsp:spPr>
        <a:xfrm>
          <a:off x="1512861" y="2627850"/>
          <a:ext cx="2953903" cy="1772342"/>
        </a:xfrm>
        <a:prstGeom prst="rect">
          <a:avLst/>
        </a:prstGeom>
        <a:solidFill>
          <a:schemeClr val="accent2">
            <a:shade val="80000"/>
            <a:hueOff val="-361061"/>
            <a:satOff val="7625"/>
            <a:lumOff val="203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Creating Docker Images for the Flask Application</a:t>
          </a:r>
          <a:endParaRPr lang="en-CA" sz="2500" kern="1200" dirty="0"/>
        </a:p>
      </dsp:txBody>
      <dsp:txXfrm>
        <a:off x="1512861" y="2627850"/>
        <a:ext cx="2953903" cy="1772342"/>
      </dsp:txXfrm>
    </dsp:sp>
    <dsp:sp modelId="{F0B08FD3-7439-4175-B72D-4F24E5873CF1}">
      <dsp:nvSpPr>
        <dsp:cNvPr id="0" name=""/>
        <dsp:cNvSpPr/>
      </dsp:nvSpPr>
      <dsp:spPr>
        <a:xfrm>
          <a:off x="6089078" y="2627815"/>
          <a:ext cx="2953903" cy="1772342"/>
        </a:xfrm>
        <a:prstGeom prst="rect">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Using the Public IP / DNS for connecting to the Model on Server</a:t>
          </a:r>
          <a:endParaRPr lang="en-CA" sz="2500" kern="1200" dirty="0"/>
        </a:p>
      </dsp:txBody>
      <dsp:txXfrm>
        <a:off x="6089078" y="2627815"/>
        <a:ext cx="2953903" cy="17723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37F1F-E684-4521-BCF3-C3C58B8E3A68}" type="datetimeFigureOut">
              <a:rPr lang="en-CA" smtClean="0"/>
              <a:t>2023-04-22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0620A-84CB-44AC-ADFC-5065367A2899}" type="slidenum">
              <a:rPr lang="en-CA" smtClean="0"/>
              <a:t>‹#›</a:t>
            </a:fld>
            <a:endParaRPr lang="en-CA"/>
          </a:p>
        </p:txBody>
      </p:sp>
    </p:spTree>
    <p:extLst>
      <p:ext uri="{BB962C8B-B14F-4D97-AF65-F5344CB8AC3E}">
        <p14:creationId xmlns:p14="http://schemas.microsoft.com/office/powerpoint/2010/main" val="1701859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a0d1a3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a0d1a3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8a0d1a30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8a0d1a30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8a0d1a30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8a0d1a30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8a0d1a30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8a0d1a30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8a0d1a30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8a0d1a30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8a0d1a30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38a0d1a30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8a0d1a30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8a0d1a30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8a0d1a30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8a0d1a30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740620A-84CB-44AC-ADFC-5065367A2899}" type="slidenum">
              <a:rPr lang="en-CA" smtClean="0"/>
              <a:t>12</a:t>
            </a:fld>
            <a:endParaRPr lang="en-CA"/>
          </a:p>
        </p:txBody>
      </p:sp>
    </p:spTree>
    <p:extLst>
      <p:ext uri="{BB962C8B-B14F-4D97-AF65-F5344CB8AC3E}">
        <p14:creationId xmlns:p14="http://schemas.microsoft.com/office/powerpoint/2010/main" val="2153292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35CA-5708-50BB-A4C5-E25C734C0ED0}"/>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33F09390-0D06-8048-0233-783553971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2081DE77-AA0F-7273-6180-859AE8EA2F98}"/>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5" name="Footer Placeholder 4">
            <a:extLst>
              <a:ext uri="{FF2B5EF4-FFF2-40B4-BE49-F238E27FC236}">
                <a16:creationId xmlns:a16="http://schemas.microsoft.com/office/drawing/2014/main" id="{95FC5CAC-C401-0511-5B9C-436E208733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0D379A-F34F-9E8D-0467-DB976AAF283B}"/>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91325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3364-369F-54AB-239F-FA62A575305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3B2098-1649-A37F-A828-012DFED708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12B41F-47DD-8507-8829-40420043EFC5}"/>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5" name="Footer Placeholder 4">
            <a:extLst>
              <a:ext uri="{FF2B5EF4-FFF2-40B4-BE49-F238E27FC236}">
                <a16:creationId xmlns:a16="http://schemas.microsoft.com/office/drawing/2014/main" id="{717007A7-20ED-F866-5FE1-AAC752260D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509A3D-B968-99CA-497B-97348721C0E4}"/>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197573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DE40C-B51A-D638-D9E8-777A817014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AE620A8-E3EC-0B05-A295-3E119556A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F0F7B2-5246-80E0-93D1-B804FEAD762A}"/>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5" name="Footer Placeholder 4">
            <a:extLst>
              <a:ext uri="{FF2B5EF4-FFF2-40B4-BE49-F238E27FC236}">
                <a16:creationId xmlns:a16="http://schemas.microsoft.com/office/drawing/2014/main" id="{F7DB15CE-3701-3517-EF1C-8A8DDEDFE0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38133D-38FC-E7F6-44C0-26FE0AB3EE24}"/>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695364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175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AFD2-6574-228C-CAEB-5536065CD510}"/>
              </a:ext>
            </a:extLst>
          </p:cNvPr>
          <p:cNvSpPr>
            <a:spLocks noGrp="1"/>
          </p:cNvSpPr>
          <p:nvPr>
            <p:ph type="title"/>
          </p:nvPr>
        </p:nvSpPr>
        <p:spPr/>
        <p:txBody>
          <a:body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AA780CA-6024-C626-ABF9-4F3F012BF87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4A3FFE6D-EE7A-3676-81D9-42E8228923B6}"/>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5" name="Footer Placeholder 4">
            <a:extLst>
              <a:ext uri="{FF2B5EF4-FFF2-40B4-BE49-F238E27FC236}">
                <a16:creationId xmlns:a16="http://schemas.microsoft.com/office/drawing/2014/main" id="{B3C9835F-F302-6055-5C41-12B2B3A44A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219A55-4467-E3D9-EEB2-333A7DC9EE55}"/>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353153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AAD1-8BAE-5934-3D32-CB917EBF0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5CFDC97-7773-3056-1645-A687E22C4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E04664-2C7C-857D-0421-33D85860F6CC}"/>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5" name="Footer Placeholder 4">
            <a:extLst>
              <a:ext uri="{FF2B5EF4-FFF2-40B4-BE49-F238E27FC236}">
                <a16:creationId xmlns:a16="http://schemas.microsoft.com/office/drawing/2014/main" id="{07B9D439-780F-EBAE-4DD9-E0BD572E05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C039C0-D1AF-53BC-E374-BD61B1F5185C}"/>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98002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03AD-F3F0-43E2-EEC8-664F6626F5F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797D844-62EB-BC55-D0C5-B8F9BEDA04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B2C26CE-B98B-AA18-53CC-58C5BE92F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40E8AC2-50A3-B930-F045-FE424F7D3F47}"/>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6" name="Footer Placeholder 5">
            <a:extLst>
              <a:ext uri="{FF2B5EF4-FFF2-40B4-BE49-F238E27FC236}">
                <a16:creationId xmlns:a16="http://schemas.microsoft.com/office/drawing/2014/main" id="{BD80FDBE-A98C-5A49-DF55-3B063DEE51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A5E560-27B0-2E35-0A66-30BCCA199FBD}"/>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40040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A88D-C7EB-D86F-EDCB-77B089C7F17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13DC7CA-6B2D-1717-11F7-326919359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E50EE-06BD-64FB-8CAB-502CD68091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FAC97D-16CC-9437-4CF4-8834C3F18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032B43-F90D-43FB-E7D9-C24BCEA55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7B09D5-184B-38C0-8A25-C62125CE6340}"/>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8" name="Footer Placeholder 7">
            <a:extLst>
              <a:ext uri="{FF2B5EF4-FFF2-40B4-BE49-F238E27FC236}">
                <a16:creationId xmlns:a16="http://schemas.microsoft.com/office/drawing/2014/main" id="{D62F362D-C001-84A1-5F75-F6798244FF5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EB3C7D9-8C4B-1910-0FA3-5260CE6C0FAE}"/>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62575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E67-FBAA-586B-6824-921CFABF540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7868A62-3583-1295-0198-1C07C3975449}"/>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4" name="Footer Placeholder 3">
            <a:extLst>
              <a:ext uri="{FF2B5EF4-FFF2-40B4-BE49-F238E27FC236}">
                <a16:creationId xmlns:a16="http://schemas.microsoft.com/office/drawing/2014/main" id="{559A32C8-A1D2-F6F0-7E84-887CF11BCA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CA2C6EC-655F-005B-614D-1E4CD2073B8E}"/>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129973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A70F4-F7E8-5198-6437-8416FDC82F71}"/>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3" name="Footer Placeholder 2">
            <a:extLst>
              <a:ext uri="{FF2B5EF4-FFF2-40B4-BE49-F238E27FC236}">
                <a16:creationId xmlns:a16="http://schemas.microsoft.com/office/drawing/2014/main" id="{2EAA24B4-C739-CD4A-4667-AE87EC73D49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7AA1CD9-A862-B80C-E7C7-825939489D63}"/>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148526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E207-1B46-5C62-96C8-61C3C18A2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3032D5C-8FFF-D195-AC87-2F4D22DD2A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B85A0F3-1F78-0174-263E-B3C92A4C6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81BE8-B3E7-0C85-2D01-AAE00E4A4583}"/>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6" name="Footer Placeholder 5">
            <a:extLst>
              <a:ext uri="{FF2B5EF4-FFF2-40B4-BE49-F238E27FC236}">
                <a16:creationId xmlns:a16="http://schemas.microsoft.com/office/drawing/2014/main" id="{882CEDFC-6930-633A-3C0D-4BB3E70E75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2540748-F3C9-C3DF-5890-FC7A9AB4AB93}"/>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62598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6AFD-4BD2-A428-D971-8564390F6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A2332A2-2713-234F-92DF-A1CF9E000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40DA38F-7F6A-081C-20FC-C68CA90FC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1D7B5-21BD-ED07-9373-1D668BC00416}"/>
              </a:ext>
            </a:extLst>
          </p:cNvPr>
          <p:cNvSpPr>
            <a:spLocks noGrp="1"/>
          </p:cNvSpPr>
          <p:nvPr>
            <p:ph type="dt" sz="half" idx="10"/>
          </p:nvPr>
        </p:nvSpPr>
        <p:spPr/>
        <p:txBody>
          <a:bodyPr/>
          <a:lstStyle/>
          <a:p>
            <a:fld id="{7185CCD8-3285-47FD-85CB-4C487D869B8F}" type="datetimeFigureOut">
              <a:rPr lang="en-CA" smtClean="0"/>
              <a:t>2023-04-22</a:t>
            </a:fld>
            <a:endParaRPr lang="en-CA"/>
          </a:p>
        </p:txBody>
      </p:sp>
      <p:sp>
        <p:nvSpPr>
          <p:cNvPr id="6" name="Footer Placeholder 5">
            <a:extLst>
              <a:ext uri="{FF2B5EF4-FFF2-40B4-BE49-F238E27FC236}">
                <a16:creationId xmlns:a16="http://schemas.microsoft.com/office/drawing/2014/main" id="{3F1CC458-AADA-F059-5E4B-310C36E5013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15319AB-D3B9-E75A-3B42-EC23F83310B3}"/>
              </a:ext>
            </a:extLst>
          </p:cNvPr>
          <p:cNvSpPr>
            <a:spLocks noGrp="1"/>
          </p:cNvSpPr>
          <p:nvPr>
            <p:ph type="sldNum" sz="quarter" idx="12"/>
          </p:nvPr>
        </p:nvSpPr>
        <p:spPr/>
        <p:txBody>
          <a:bodyPr/>
          <a:lstStyle/>
          <a:p>
            <a:fld id="{2A676B9F-D91D-415C-8A17-1716C1E60112}" type="slidenum">
              <a:rPr lang="en-CA" smtClean="0"/>
              <a:t>‹#›</a:t>
            </a:fld>
            <a:endParaRPr lang="en-CA"/>
          </a:p>
        </p:txBody>
      </p:sp>
    </p:spTree>
    <p:extLst>
      <p:ext uri="{BB962C8B-B14F-4D97-AF65-F5344CB8AC3E}">
        <p14:creationId xmlns:p14="http://schemas.microsoft.com/office/powerpoint/2010/main" val="13346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97113-CA2C-479E-7D12-948364AF7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C8000E9-105B-2A33-3B2A-47E52F7339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BB490A-B19A-CCD3-3B2C-AF20E9CDE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5CCD8-3285-47FD-85CB-4C487D869B8F}" type="datetimeFigureOut">
              <a:rPr lang="en-CA" smtClean="0"/>
              <a:t>2023-04-22</a:t>
            </a:fld>
            <a:endParaRPr lang="en-CA"/>
          </a:p>
        </p:txBody>
      </p:sp>
      <p:sp>
        <p:nvSpPr>
          <p:cNvPr id="5" name="Footer Placeholder 4">
            <a:extLst>
              <a:ext uri="{FF2B5EF4-FFF2-40B4-BE49-F238E27FC236}">
                <a16:creationId xmlns:a16="http://schemas.microsoft.com/office/drawing/2014/main" id="{B27AAF4B-133D-27CD-3F3B-88054D316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6D1F286-764A-6A2E-5DBF-A44CE62F6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76B9F-D91D-415C-8A17-1716C1E60112}" type="slidenum">
              <a:rPr lang="en-CA" smtClean="0"/>
              <a:t>‹#›</a:t>
            </a:fld>
            <a:endParaRPr lang="en-CA"/>
          </a:p>
        </p:txBody>
      </p:sp>
    </p:spTree>
    <p:extLst>
      <p:ext uri="{BB962C8B-B14F-4D97-AF65-F5344CB8AC3E}">
        <p14:creationId xmlns:p14="http://schemas.microsoft.com/office/powerpoint/2010/main" val="291828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imdb.com/chart/top/"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Film reel and slate">
            <a:extLst>
              <a:ext uri="{FF2B5EF4-FFF2-40B4-BE49-F238E27FC236}">
                <a16:creationId xmlns:a16="http://schemas.microsoft.com/office/drawing/2014/main" id="{D4CAFDBD-36C7-8CE1-5ED4-4FB94C603744}"/>
              </a:ext>
            </a:extLst>
          </p:cNvPr>
          <p:cNvPicPr>
            <a:picLocks noChangeAspect="1"/>
          </p:cNvPicPr>
          <p:nvPr/>
        </p:nvPicPr>
        <p:blipFill rotWithShape="1">
          <a:blip r:embed="rId2"/>
          <a:srcRect r="5882" b="-1"/>
          <a:stretch/>
        </p:blipFill>
        <p:spPr>
          <a:xfrm>
            <a:off x="2555441" y="10"/>
            <a:ext cx="9669642"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367B1F-DD6F-1C35-FE80-454383F0D2CE}"/>
              </a:ext>
            </a:extLst>
          </p:cNvPr>
          <p:cNvSpPr>
            <a:spLocks noGrp="1"/>
          </p:cNvSpPr>
          <p:nvPr>
            <p:ph type="ctrTitle"/>
          </p:nvPr>
        </p:nvSpPr>
        <p:spPr>
          <a:xfrm>
            <a:off x="208935" y="267145"/>
            <a:ext cx="6014884" cy="1899912"/>
          </a:xfrm>
        </p:spPr>
        <p:txBody>
          <a:bodyPr vert="horz" lIns="91440" tIns="45720" rIns="91440" bIns="45720" rtlCol="0" anchor="ctr">
            <a:normAutofit/>
          </a:bodyPr>
          <a:lstStyle/>
          <a:p>
            <a:pPr marL="457200" indent="457200" algn="l">
              <a:spcAft>
                <a:spcPts val="0"/>
              </a:spcAft>
            </a:pPr>
            <a:r>
              <a:rPr lang="en-US" sz="3600" b="1" i="0" u="none" strike="noStrike" dirty="0">
                <a:effectLst/>
              </a:rPr>
              <a:t>CAPSTONE PROJECT</a:t>
            </a:r>
            <a:r>
              <a:rPr lang="en-US" sz="3600" b="1" i="0" u="none" strike="noStrike" dirty="0"/>
              <a:t> </a:t>
            </a:r>
            <a:br>
              <a:rPr lang="en-US" sz="3600" b="1" i="0" u="none" strike="noStrike" dirty="0"/>
            </a:br>
            <a:r>
              <a:rPr lang="en-US" sz="3600" b="1" i="0" u="none" strike="noStrike" dirty="0">
                <a:effectLst/>
              </a:rPr>
              <a:t>MOVIE SPOILER DETECTION</a:t>
            </a:r>
            <a:endParaRPr lang="en-US" sz="3600" b="1" dirty="0"/>
          </a:p>
        </p:txBody>
      </p:sp>
      <p:sp>
        <p:nvSpPr>
          <p:cNvPr id="3" name="Subtitle 2">
            <a:extLst>
              <a:ext uri="{FF2B5EF4-FFF2-40B4-BE49-F238E27FC236}">
                <a16:creationId xmlns:a16="http://schemas.microsoft.com/office/drawing/2014/main" id="{C9A190CE-1F5C-8A0E-1915-2B6732A4410C}"/>
              </a:ext>
            </a:extLst>
          </p:cNvPr>
          <p:cNvSpPr>
            <a:spLocks noGrp="1"/>
          </p:cNvSpPr>
          <p:nvPr>
            <p:ph type="subTitle" idx="1"/>
          </p:nvPr>
        </p:nvSpPr>
        <p:spPr>
          <a:xfrm>
            <a:off x="838200" y="2434201"/>
            <a:ext cx="3822189" cy="3742762"/>
          </a:xfrm>
        </p:spPr>
        <p:txBody>
          <a:bodyPr vert="horz" lIns="91440" tIns="45720" rIns="91440" bIns="45720" rtlCol="0">
            <a:normAutofit/>
          </a:bodyPr>
          <a:lstStyle/>
          <a:p>
            <a:pPr algn="l">
              <a:spcBef>
                <a:spcPts val="0"/>
              </a:spcBef>
              <a:spcAft>
                <a:spcPts val="600"/>
              </a:spcAft>
            </a:pPr>
            <a:r>
              <a:rPr lang="en-US" sz="2000" b="1" i="0" u="none" strike="noStrike" dirty="0">
                <a:effectLst/>
              </a:rPr>
              <a:t>TEAM:</a:t>
            </a:r>
            <a:r>
              <a:rPr lang="en-US" sz="2000" b="0" i="0" u="none" strike="noStrike" dirty="0">
                <a:effectLst/>
              </a:rPr>
              <a:t> KANYARASHI</a:t>
            </a:r>
            <a:br>
              <a:rPr lang="en-US" sz="2000" b="0" i="0" u="none" strike="noStrike" dirty="0">
                <a:effectLst/>
              </a:rPr>
            </a:br>
            <a:br>
              <a:rPr lang="en-US" sz="2000" b="0" i="0" u="none" strike="noStrike" dirty="0">
                <a:effectLst/>
              </a:rPr>
            </a:br>
            <a:r>
              <a:rPr lang="en-US" sz="2000" b="1" i="0" u="none" strike="noStrike" dirty="0">
                <a:effectLst/>
              </a:rPr>
              <a:t>SQUAD:</a:t>
            </a:r>
            <a:br>
              <a:rPr lang="en-US" sz="2000" b="0" i="0" u="none" strike="noStrike" dirty="0">
                <a:effectLst/>
              </a:rPr>
            </a:br>
            <a:endParaRPr lang="en-US" sz="2000" b="0" i="0" u="none" strike="noStrike" dirty="0">
              <a:effectLst/>
            </a:endParaRPr>
          </a:p>
          <a:p>
            <a:pPr algn="l">
              <a:spcBef>
                <a:spcPts val="0"/>
              </a:spcBef>
              <a:spcAft>
                <a:spcPts val="600"/>
              </a:spcAft>
            </a:pPr>
            <a:r>
              <a:rPr lang="en-US" sz="2000" b="0" i="0" u="none" strike="noStrike" dirty="0">
                <a:effectLst/>
              </a:rPr>
              <a:t>AKASH GUJE</a:t>
            </a:r>
            <a:br>
              <a:rPr lang="en-US" sz="2000" b="0" i="0" u="none" strike="noStrike" dirty="0">
                <a:effectLst/>
              </a:rPr>
            </a:br>
            <a:r>
              <a:rPr lang="en-US" sz="2000" b="0" i="0" u="none" strike="noStrike" dirty="0">
                <a:effectLst/>
              </a:rPr>
              <a:t>BHANU PRAKASH</a:t>
            </a:r>
            <a:br>
              <a:rPr lang="en-US" sz="2000" b="0" i="0" u="none" strike="noStrike" dirty="0">
                <a:effectLst/>
              </a:rPr>
            </a:br>
            <a:r>
              <a:rPr lang="en-US" sz="2000" b="0" i="0" u="none" strike="noStrike" dirty="0">
                <a:effectLst/>
              </a:rPr>
              <a:t>NOAH DAVID</a:t>
            </a:r>
            <a:br>
              <a:rPr lang="en-US" sz="2000" b="0" i="0" u="none" strike="noStrike" dirty="0">
                <a:effectLst/>
              </a:rPr>
            </a:br>
            <a:r>
              <a:rPr lang="en-US" sz="2000" b="0" i="0" u="none" strike="noStrike" dirty="0">
                <a:effectLst/>
              </a:rPr>
              <a:t>PRAMOD REDDY GURRALA</a:t>
            </a:r>
            <a:br>
              <a:rPr lang="en-US" sz="2000" b="0" i="0" u="none" strike="noStrike" dirty="0">
                <a:effectLst/>
              </a:rPr>
            </a:br>
            <a:r>
              <a:rPr lang="en-US" sz="2000" b="0" i="0" u="none" strike="noStrike" dirty="0">
                <a:effectLst/>
              </a:rPr>
              <a:t>SAI VARUN KOLLIPARA</a:t>
            </a:r>
            <a:endParaRPr lang="en-US" sz="2000" b="0" dirty="0">
              <a:effectLst/>
            </a:endParaRPr>
          </a:p>
        </p:txBody>
      </p:sp>
    </p:spTree>
    <p:extLst>
      <p:ext uri="{BB962C8B-B14F-4D97-AF65-F5344CB8AC3E}">
        <p14:creationId xmlns:p14="http://schemas.microsoft.com/office/powerpoint/2010/main" val="190806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3AEE-F73A-7924-2EBD-4AB37C052F53}"/>
              </a:ext>
            </a:extLst>
          </p:cNvPr>
          <p:cNvSpPr>
            <a:spLocks noGrp="1"/>
          </p:cNvSpPr>
          <p:nvPr>
            <p:ph type="title"/>
          </p:nvPr>
        </p:nvSpPr>
        <p:spPr/>
        <p:txBody>
          <a:bodyPr/>
          <a:lstStyle/>
          <a:p>
            <a:r>
              <a:rPr lang="en-US" dirty="0"/>
              <a:t>Flask Integration</a:t>
            </a:r>
            <a:endParaRPr lang="en-CA" dirty="0"/>
          </a:p>
        </p:txBody>
      </p:sp>
      <p:sp>
        <p:nvSpPr>
          <p:cNvPr id="3" name="Content Placeholder 2">
            <a:extLst>
              <a:ext uri="{FF2B5EF4-FFF2-40B4-BE49-F238E27FC236}">
                <a16:creationId xmlns:a16="http://schemas.microsoft.com/office/drawing/2014/main" id="{16F15DC1-F018-BE65-8405-FCB89488A555}"/>
              </a:ext>
            </a:extLst>
          </p:cNvPr>
          <p:cNvSpPr>
            <a:spLocks noGrp="1"/>
          </p:cNvSpPr>
          <p:nvPr>
            <p:ph idx="1"/>
          </p:nvPr>
        </p:nvSpPr>
        <p:spPr>
          <a:xfrm>
            <a:off x="838200" y="1727210"/>
            <a:ext cx="10515600" cy="4351338"/>
          </a:xfrm>
        </p:spPr>
        <p:txBody>
          <a:bodyPr>
            <a:normAutofit/>
          </a:bodyPr>
          <a:lstStyle/>
          <a:p>
            <a:pPr algn="just"/>
            <a:r>
              <a:rPr lang="en-US" b="0" i="0" dirty="0">
                <a:solidFill>
                  <a:srgbClr val="202124"/>
                </a:solidFill>
                <a:effectLst/>
              </a:rPr>
              <a:t>Flask is a lightweight web framework that can be used to deploy machine learning models as web services. With Flask, you can create a RESTful API that can receive input data, run it through your ML model, and return the results as output.</a:t>
            </a:r>
            <a:endParaRPr lang="en-US" dirty="0"/>
          </a:p>
        </p:txBody>
      </p:sp>
      <p:sp>
        <p:nvSpPr>
          <p:cNvPr id="4" name="TextBox 3">
            <a:extLst>
              <a:ext uri="{FF2B5EF4-FFF2-40B4-BE49-F238E27FC236}">
                <a16:creationId xmlns:a16="http://schemas.microsoft.com/office/drawing/2014/main" id="{C90745B2-294B-7188-47B7-A002D882BC41}"/>
              </a:ext>
            </a:extLst>
          </p:cNvPr>
          <p:cNvSpPr txBox="1"/>
          <p:nvPr/>
        </p:nvSpPr>
        <p:spPr>
          <a:xfrm>
            <a:off x="1428750" y="3429000"/>
            <a:ext cx="1657350" cy="830997"/>
          </a:xfrm>
          <a:prstGeom prst="rect">
            <a:avLst/>
          </a:prstGeom>
          <a:noFill/>
        </p:spPr>
        <p:txBody>
          <a:bodyPr wrap="square" rtlCol="0">
            <a:spAutoFit/>
          </a:bodyPr>
          <a:lstStyle/>
          <a:p>
            <a:pPr algn="just"/>
            <a:r>
              <a:rPr lang="en-US" sz="800" b="0" i="0" dirty="0">
                <a:solidFill>
                  <a:srgbClr val="202124"/>
                </a:solidFill>
                <a:effectLst/>
                <a:latin typeface="Roboto" panose="020B0604020202020204" pitchFamily="2" charset="0"/>
              </a:rPr>
              <a:t>This movie is not your ordinary Hollywood flick. It has a great and deep message. This movie has a foundation and just kept on being built on from their and that foundation is hope.</a:t>
            </a:r>
            <a:endParaRPr lang="en-CA" sz="800" dirty="0"/>
          </a:p>
        </p:txBody>
      </p:sp>
      <p:sp>
        <p:nvSpPr>
          <p:cNvPr id="5" name="TextBox 4">
            <a:extLst>
              <a:ext uri="{FF2B5EF4-FFF2-40B4-BE49-F238E27FC236}">
                <a16:creationId xmlns:a16="http://schemas.microsoft.com/office/drawing/2014/main" id="{D9F45357-FF55-E284-C8E4-6F35784883EC}"/>
              </a:ext>
            </a:extLst>
          </p:cNvPr>
          <p:cNvSpPr txBox="1"/>
          <p:nvPr/>
        </p:nvSpPr>
        <p:spPr>
          <a:xfrm>
            <a:off x="1233487" y="4259997"/>
            <a:ext cx="2047875" cy="369332"/>
          </a:xfrm>
          <a:prstGeom prst="rect">
            <a:avLst/>
          </a:prstGeom>
          <a:noFill/>
        </p:spPr>
        <p:txBody>
          <a:bodyPr wrap="square" rtlCol="0">
            <a:spAutoFit/>
          </a:bodyPr>
          <a:lstStyle/>
          <a:p>
            <a:r>
              <a:rPr lang="en-US" dirty="0"/>
              <a:t>User Movie Review</a:t>
            </a:r>
            <a:endParaRPr lang="en-CA" dirty="0"/>
          </a:p>
        </p:txBody>
      </p:sp>
      <p:pic>
        <p:nvPicPr>
          <p:cNvPr id="9" name="Graphic 8" descr="Database with solid fill">
            <a:extLst>
              <a:ext uri="{FF2B5EF4-FFF2-40B4-BE49-F238E27FC236}">
                <a16:creationId xmlns:a16="http://schemas.microsoft.com/office/drawing/2014/main" id="{167A4E23-D3BD-3B98-9A87-E34D4EC73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3141" y="3068598"/>
            <a:ext cx="914400" cy="914400"/>
          </a:xfrm>
          <a:prstGeom prst="rect">
            <a:avLst/>
          </a:prstGeom>
        </p:spPr>
      </p:pic>
      <p:sp>
        <p:nvSpPr>
          <p:cNvPr id="10" name="TextBox 9">
            <a:extLst>
              <a:ext uri="{FF2B5EF4-FFF2-40B4-BE49-F238E27FC236}">
                <a16:creationId xmlns:a16="http://schemas.microsoft.com/office/drawing/2014/main" id="{BA468159-27E7-3156-6AFF-81E4F9C75CFF}"/>
              </a:ext>
            </a:extLst>
          </p:cNvPr>
          <p:cNvSpPr txBox="1"/>
          <p:nvPr/>
        </p:nvSpPr>
        <p:spPr>
          <a:xfrm>
            <a:off x="7058027" y="3982998"/>
            <a:ext cx="2047875" cy="646331"/>
          </a:xfrm>
          <a:prstGeom prst="rect">
            <a:avLst/>
          </a:prstGeom>
          <a:noFill/>
        </p:spPr>
        <p:txBody>
          <a:bodyPr wrap="square" rtlCol="0">
            <a:spAutoFit/>
          </a:bodyPr>
          <a:lstStyle/>
          <a:p>
            <a:pPr algn="ctr"/>
            <a:r>
              <a:rPr lang="en-US" dirty="0"/>
              <a:t>RNN Model from Azure / Docker</a:t>
            </a:r>
            <a:endParaRPr lang="en-CA" dirty="0"/>
          </a:p>
        </p:txBody>
      </p:sp>
      <p:pic>
        <p:nvPicPr>
          <p:cNvPr id="18" name="Picture 17" descr="Graphical user interface, text, application, chat or text message&#10;&#10;Description automatically generated">
            <a:extLst>
              <a:ext uri="{FF2B5EF4-FFF2-40B4-BE49-F238E27FC236}">
                <a16:creationId xmlns:a16="http://schemas.microsoft.com/office/drawing/2014/main" id="{0B078033-3D9F-1266-E0FE-28F94F357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8865" y="4530904"/>
            <a:ext cx="3812987" cy="2025650"/>
          </a:xfrm>
          <a:prstGeom prst="rect">
            <a:avLst/>
          </a:prstGeom>
        </p:spPr>
      </p:pic>
      <p:sp>
        <p:nvSpPr>
          <p:cNvPr id="28" name="TextBox 27">
            <a:extLst>
              <a:ext uri="{FF2B5EF4-FFF2-40B4-BE49-F238E27FC236}">
                <a16:creationId xmlns:a16="http://schemas.microsoft.com/office/drawing/2014/main" id="{FE348D80-7899-7087-E063-94E40F1CF7A1}"/>
              </a:ext>
            </a:extLst>
          </p:cNvPr>
          <p:cNvSpPr txBox="1"/>
          <p:nvPr/>
        </p:nvSpPr>
        <p:spPr>
          <a:xfrm>
            <a:off x="9229725" y="4992678"/>
            <a:ext cx="2562225" cy="954107"/>
          </a:xfrm>
          <a:prstGeom prst="rect">
            <a:avLst/>
          </a:prstGeom>
          <a:noFill/>
        </p:spPr>
        <p:txBody>
          <a:bodyPr wrap="square" rtlCol="0">
            <a:spAutoFit/>
          </a:bodyPr>
          <a:lstStyle/>
          <a:p>
            <a:pPr algn="ctr"/>
            <a:r>
              <a:rPr lang="en-US" sz="2800" dirty="0">
                <a:solidFill>
                  <a:srgbClr val="FF0000"/>
                </a:solidFill>
              </a:rPr>
              <a:t>SPOILER</a:t>
            </a:r>
            <a:r>
              <a:rPr lang="en-US" sz="2800" dirty="0"/>
              <a:t> </a:t>
            </a:r>
          </a:p>
          <a:p>
            <a:pPr algn="ctr"/>
            <a:r>
              <a:rPr lang="en-US" sz="2800" dirty="0">
                <a:solidFill>
                  <a:srgbClr val="92D050"/>
                </a:solidFill>
              </a:rPr>
              <a:t>NOT SPOILER</a:t>
            </a:r>
            <a:endParaRPr lang="en-CA" sz="2800" dirty="0">
              <a:solidFill>
                <a:srgbClr val="92D050"/>
              </a:solidFill>
            </a:endParaRPr>
          </a:p>
        </p:txBody>
      </p:sp>
      <p:cxnSp>
        <p:nvCxnSpPr>
          <p:cNvPr id="30" name="Straight Arrow Connector 29">
            <a:extLst>
              <a:ext uri="{FF2B5EF4-FFF2-40B4-BE49-F238E27FC236}">
                <a16:creationId xmlns:a16="http://schemas.microsoft.com/office/drawing/2014/main" id="{E5D7019E-622B-D3F0-11B7-C07175F2D55B}"/>
              </a:ext>
            </a:extLst>
          </p:cNvPr>
          <p:cNvCxnSpPr>
            <a:stCxn id="5" idx="2"/>
            <a:endCxn id="18" idx="1"/>
          </p:cNvCxnSpPr>
          <p:nvPr/>
        </p:nvCxnSpPr>
        <p:spPr>
          <a:xfrm>
            <a:off x="2257425" y="4629329"/>
            <a:ext cx="111144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8B0FB35-80DD-414C-53E6-CF4DDF162E96}"/>
              </a:ext>
            </a:extLst>
          </p:cNvPr>
          <p:cNvCxnSpPr>
            <a:stCxn id="18" idx="3"/>
            <a:endCxn id="10" idx="2"/>
          </p:cNvCxnSpPr>
          <p:nvPr/>
        </p:nvCxnSpPr>
        <p:spPr>
          <a:xfrm flipV="1">
            <a:off x="7181852" y="4629329"/>
            <a:ext cx="900113"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2C7B114-EA03-3985-BE39-B11360CE344D}"/>
              </a:ext>
            </a:extLst>
          </p:cNvPr>
          <p:cNvCxnSpPr>
            <a:stCxn id="10" idx="3"/>
            <a:endCxn id="28" idx="0"/>
          </p:cNvCxnSpPr>
          <p:nvPr/>
        </p:nvCxnSpPr>
        <p:spPr>
          <a:xfrm>
            <a:off x="9105902" y="4306164"/>
            <a:ext cx="1404936" cy="686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88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AE15-114E-44E6-CCCF-4505A9DA18F3}"/>
              </a:ext>
            </a:extLst>
          </p:cNvPr>
          <p:cNvSpPr>
            <a:spLocks noGrp="1"/>
          </p:cNvSpPr>
          <p:nvPr>
            <p:ph type="title"/>
          </p:nvPr>
        </p:nvSpPr>
        <p:spPr/>
        <p:txBody>
          <a:bodyPr/>
          <a:lstStyle/>
          <a:p>
            <a:r>
              <a:rPr lang="en-US"/>
              <a:t>Web - Extension</a:t>
            </a:r>
            <a:endParaRPr lang="en-CA" dirty="0"/>
          </a:p>
        </p:txBody>
      </p:sp>
      <p:pic>
        <p:nvPicPr>
          <p:cNvPr id="5" name="Content Placeholder 4" descr="Shape&#10;&#10;Description automatically generated with low confidence">
            <a:extLst>
              <a:ext uri="{FF2B5EF4-FFF2-40B4-BE49-F238E27FC236}">
                <a16:creationId xmlns:a16="http://schemas.microsoft.com/office/drawing/2014/main" id="{FF621177-23BA-C1DB-7BFB-27E47CC1D2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4903" y="5067300"/>
            <a:ext cx="7062193" cy="966011"/>
          </a:xfrm>
        </p:spPr>
      </p:pic>
      <p:sp>
        <p:nvSpPr>
          <p:cNvPr id="6" name="TextBox 5">
            <a:extLst>
              <a:ext uri="{FF2B5EF4-FFF2-40B4-BE49-F238E27FC236}">
                <a16:creationId xmlns:a16="http://schemas.microsoft.com/office/drawing/2014/main" id="{3B1023C5-873A-0733-D540-CEC71C25ECE4}"/>
              </a:ext>
            </a:extLst>
          </p:cNvPr>
          <p:cNvSpPr txBox="1"/>
          <p:nvPr/>
        </p:nvSpPr>
        <p:spPr>
          <a:xfrm>
            <a:off x="4286250" y="6033311"/>
            <a:ext cx="3667125" cy="369332"/>
          </a:xfrm>
          <a:prstGeom prst="rect">
            <a:avLst/>
          </a:prstGeom>
          <a:noFill/>
        </p:spPr>
        <p:txBody>
          <a:bodyPr wrap="square" rtlCol="0">
            <a:spAutoFit/>
          </a:bodyPr>
          <a:lstStyle/>
          <a:p>
            <a:r>
              <a:rPr lang="en-US"/>
              <a:t>Preview of the Chrome Extension</a:t>
            </a:r>
            <a:endParaRPr lang="en-CA" dirty="0"/>
          </a:p>
        </p:txBody>
      </p:sp>
      <p:sp>
        <p:nvSpPr>
          <p:cNvPr id="7" name="TextBox 6">
            <a:extLst>
              <a:ext uri="{FF2B5EF4-FFF2-40B4-BE49-F238E27FC236}">
                <a16:creationId xmlns:a16="http://schemas.microsoft.com/office/drawing/2014/main" id="{0C816B59-EF5B-BE39-94C7-18980ADB8EC7}"/>
              </a:ext>
            </a:extLst>
          </p:cNvPr>
          <p:cNvSpPr txBox="1"/>
          <p:nvPr/>
        </p:nvSpPr>
        <p:spPr>
          <a:xfrm>
            <a:off x="838200" y="1927123"/>
            <a:ext cx="9232490" cy="1200329"/>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202124"/>
                </a:solidFill>
                <a:effectLst/>
              </a:rPr>
              <a:t>User friendly interface and easy to load on popular browsers </a:t>
            </a:r>
          </a:p>
          <a:p>
            <a:pPr marL="285750" indent="-285750">
              <a:buFont typeface="Arial" panose="020B0604020202020204" pitchFamily="34" charset="0"/>
              <a:buChar char="•"/>
            </a:pPr>
            <a:r>
              <a:rPr lang="en-US" sz="2400" b="0" i="0" dirty="0">
                <a:solidFill>
                  <a:srgbClr val="202124"/>
                </a:solidFill>
                <a:effectLst/>
              </a:rPr>
              <a:t>Easy and fast to detect spoilers and hides the reviews from reading</a:t>
            </a:r>
          </a:p>
          <a:p>
            <a:pPr marL="285750" indent="-285750">
              <a:buFont typeface="Arial" panose="020B0604020202020204" pitchFamily="34" charset="0"/>
              <a:buChar char="•"/>
            </a:pPr>
            <a:r>
              <a:rPr lang="en-US" sz="2400" dirty="0">
                <a:solidFill>
                  <a:srgbClr val="202124"/>
                </a:solidFill>
              </a:rPr>
              <a:t>Real-Time Prediction</a:t>
            </a:r>
            <a:endParaRPr lang="en-CA" sz="2400" dirty="0"/>
          </a:p>
        </p:txBody>
      </p:sp>
    </p:spTree>
    <p:extLst>
      <p:ext uri="{BB962C8B-B14F-4D97-AF65-F5344CB8AC3E}">
        <p14:creationId xmlns:p14="http://schemas.microsoft.com/office/powerpoint/2010/main" val="193459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F4D8-2DB5-5CE3-BB3D-7A0CA3CE28EE}"/>
              </a:ext>
            </a:extLst>
          </p:cNvPr>
          <p:cNvSpPr>
            <a:spLocks noGrp="1"/>
          </p:cNvSpPr>
          <p:nvPr>
            <p:ph type="title"/>
          </p:nvPr>
        </p:nvSpPr>
        <p:spPr/>
        <p:txBody>
          <a:bodyPr/>
          <a:lstStyle/>
          <a:p>
            <a:r>
              <a:rPr lang="en-US" dirty="0"/>
              <a:t>Microsoft Azure Hosting</a:t>
            </a:r>
            <a:endParaRPr lang="en-CA" dirty="0"/>
          </a:p>
        </p:txBody>
      </p:sp>
      <p:graphicFrame>
        <p:nvGraphicFramePr>
          <p:cNvPr id="4" name="Diagram 3">
            <a:extLst>
              <a:ext uri="{FF2B5EF4-FFF2-40B4-BE49-F238E27FC236}">
                <a16:creationId xmlns:a16="http://schemas.microsoft.com/office/drawing/2014/main" id="{BB5C2685-20C3-10A3-FD42-EC650F09804D}"/>
              </a:ext>
            </a:extLst>
          </p:cNvPr>
          <p:cNvGraphicFramePr/>
          <p:nvPr>
            <p:extLst>
              <p:ext uri="{D42A27DB-BD31-4B8C-83A1-F6EECF244321}">
                <p14:modId xmlns:p14="http://schemas.microsoft.com/office/powerpoint/2010/main" val="703566841"/>
              </p:ext>
            </p:extLst>
          </p:nvPr>
        </p:nvGraphicFramePr>
        <p:xfrm>
          <a:off x="977899" y="1690688"/>
          <a:ext cx="10236201" cy="4576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359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868A-4948-1997-99F0-4F868FDFEAA4}"/>
              </a:ext>
            </a:extLst>
          </p:cNvPr>
          <p:cNvSpPr>
            <a:spLocks noGrp="1"/>
          </p:cNvSpPr>
          <p:nvPr>
            <p:ph type="title"/>
          </p:nvPr>
        </p:nvSpPr>
        <p:spPr/>
        <p:txBody>
          <a:bodyPr/>
          <a:lstStyle/>
          <a:p>
            <a:r>
              <a:rPr lang="en-US" dirty="0"/>
              <a:t>Results</a:t>
            </a:r>
            <a:endParaRPr lang="en-CA" dirty="0"/>
          </a:p>
        </p:txBody>
      </p:sp>
      <p:pic>
        <p:nvPicPr>
          <p:cNvPr id="5" name="Picture 4" descr="Graphical user interface, text, application, email&#10;&#10;Description automatically generated">
            <a:extLst>
              <a:ext uri="{FF2B5EF4-FFF2-40B4-BE49-F238E27FC236}">
                <a16:creationId xmlns:a16="http://schemas.microsoft.com/office/drawing/2014/main" id="{73FC9DD3-BB2D-AF59-8CC6-3D7F442D68DC}"/>
              </a:ext>
            </a:extLst>
          </p:cNvPr>
          <p:cNvPicPr>
            <a:picLocks noChangeAspect="1"/>
          </p:cNvPicPr>
          <p:nvPr/>
        </p:nvPicPr>
        <p:blipFill rotWithShape="1">
          <a:blip r:embed="rId2">
            <a:extLst>
              <a:ext uri="{28A0092B-C50C-407E-A947-70E740481C1C}">
                <a14:useLocalDpi xmlns:a14="http://schemas.microsoft.com/office/drawing/2010/main" val="0"/>
              </a:ext>
            </a:extLst>
          </a:blip>
          <a:srcRect b="6288"/>
          <a:stretch/>
        </p:blipFill>
        <p:spPr>
          <a:xfrm>
            <a:off x="6062830" y="0"/>
            <a:ext cx="6129170" cy="3230880"/>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6B89F21E-D997-2F09-E578-73178E2A6479}"/>
              </a:ext>
            </a:extLst>
          </p:cNvPr>
          <p:cNvPicPr>
            <a:picLocks noChangeAspect="1"/>
          </p:cNvPicPr>
          <p:nvPr/>
        </p:nvPicPr>
        <p:blipFill rotWithShape="1">
          <a:blip r:embed="rId3">
            <a:extLst>
              <a:ext uri="{28A0092B-C50C-407E-A947-70E740481C1C}">
                <a14:useLocalDpi xmlns:a14="http://schemas.microsoft.com/office/drawing/2010/main" val="0"/>
              </a:ext>
            </a:extLst>
          </a:blip>
          <a:srcRect b="6514"/>
          <a:stretch/>
        </p:blipFill>
        <p:spPr>
          <a:xfrm>
            <a:off x="0" y="3419935"/>
            <a:ext cx="6537960" cy="3438065"/>
          </a:xfrm>
          <a:prstGeom prst="rect">
            <a:avLst/>
          </a:prstGeom>
        </p:spPr>
      </p:pic>
      <p:sp>
        <p:nvSpPr>
          <p:cNvPr id="8" name="TextBox 7">
            <a:extLst>
              <a:ext uri="{FF2B5EF4-FFF2-40B4-BE49-F238E27FC236}">
                <a16:creationId xmlns:a16="http://schemas.microsoft.com/office/drawing/2014/main" id="{2925915B-B852-FF8D-FB69-38CD4B86D771}"/>
              </a:ext>
            </a:extLst>
          </p:cNvPr>
          <p:cNvSpPr txBox="1"/>
          <p:nvPr/>
        </p:nvSpPr>
        <p:spPr>
          <a:xfrm>
            <a:off x="8414657" y="3411339"/>
            <a:ext cx="2939143" cy="369332"/>
          </a:xfrm>
          <a:prstGeom prst="rect">
            <a:avLst/>
          </a:prstGeom>
          <a:noFill/>
        </p:spPr>
        <p:txBody>
          <a:bodyPr wrap="square" rtlCol="0">
            <a:spAutoFit/>
          </a:bodyPr>
          <a:lstStyle/>
          <a:p>
            <a:r>
              <a:rPr lang="en-US" dirty="0"/>
              <a:t>IMDB Website User Reviews</a:t>
            </a:r>
            <a:endParaRPr lang="en-CA" dirty="0"/>
          </a:p>
        </p:txBody>
      </p:sp>
      <p:sp>
        <p:nvSpPr>
          <p:cNvPr id="9" name="TextBox 8">
            <a:extLst>
              <a:ext uri="{FF2B5EF4-FFF2-40B4-BE49-F238E27FC236}">
                <a16:creationId xmlns:a16="http://schemas.microsoft.com/office/drawing/2014/main" id="{4427872C-E0EF-CFF4-0ED3-DF5239904984}"/>
              </a:ext>
            </a:extLst>
          </p:cNvPr>
          <p:cNvSpPr txBox="1"/>
          <p:nvPr/>
        </p:nvSpPr>
        <p:spPr>
          <a:xfrm>
            <a:off x="329837" y="2781026"/>
            <a:ext cx="3545477" cy="369332"/>
          </a:xfrm>
          <a:prstGeom prst="rect">
            <a:avLst/>
          </a:prstGeom>
          <a:noFill/>
        </p:spPr>
        <p:txBody>
          <a:bodyPr wrap="square" rtlCol="0">
            <a:spAutoFit/>
          </a:bodyPr>
          <a:lstStyle/>
          <a:p>
            <a:r>
              <a:rPr lang="en-US" dirty="0"/>
              <a:t>Sample Static Website Comments</a:t>
            </a:r>
            <a:endParaRPr lang="en-CA" dirty="0"/>
          </a:p>
        </p:txBody>
      </p:sp>
    </p:spTree>
    <p:extLst>
      <p:ext uri="{BB962C8B-B14F-4D97-AF65-F5344CB8AC3E}">
        <p14:creationId xmlns:p14="http://schemas.microsoft.com/office/powerpoint/2010/main" val="197569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8AC6-B7FE-2D55-4B91-FEA4219FC1CA}"/>
              </a:ext>
            </a:extLst>
          </p:cNvPr>
          <p:cNvSpPr>
            <a:spLocks noGrp="1"/>
          </p:cNvSpPr>
          <p:nvPr>
            <p:ph type="title"/>
          </p:nvPr>
        </p:nvSpPr>
        <p:spPr/>
        <p:txBody>
          <a:bodyPr/>
          <a:lstStyle/>
          <a:p>
            <a:r>
              <a:rPr lang="en-US" dirty="0"/>
              <a:t>Conclusion and Future Developments</a:t>
            </a:r>
            <a:endParaRPr lang="en-CA" dirty="0"/>
          </a:p>
        </p:txBody>
      </p:sp>
      <p:sp>
        <p:nvSpPr>
          <p:cNvPr id="3" name="Content Placeholder 2">
            <a:extLst>
              <a:ext uri="{FF2B5EF4-FFF2-40B4-BE49-F238E27FC236}">
                <a16:creationId xmlns:a16="http://schemas.microsoft.com/office/drawing/2014/main" id="{90F04A33-DEA9-5430-D045-EA8BEA0EB473}"/>
              </a:ext>
            </a:extLst>
          </p:cNvPr>
          <p:cNvSpPr>
            <a:spLocks noGrp="1"/>
          </p:cNvSpPr>
          <p:nvPr>
            <p:ph idx="1"/>
          </p:nvPr>
        </p:nvSpPr>
        <p:spPr/>
        <p:txBody>
          <a:bodyPr>
            <a:noAutofit/>
          </a:bodyPr>
          <a:lstStyle/>
          <a:p>
            <a:pPr algn="just"/>
            <a:r>
              <a:rPr lang="en-US" sz="2400" dirty="0"/>
              <a:t>To conclude, we have created a google chrome web extension that can identify and blur the spoilers from movie review websites. We have built our own Neural Network models trained and tested with the review data we scrapped from multiple online resources. </a:t>
            </a:r>
          </a:p>
          <a:p>
            <a:pPr algn="just"/>
            <a:r>
              <a:rPr lang="en-US" sz="2400" dirty="0"/>
              <a:t>Furthermore, we have done Flask integration, Docker Deployment, and Azure Cloud Hosting with the model. We are limited to working on the Chrome browser and the IMDB website for this research.</a:t>
            </a:r>
          </a:p>
          <a:p>
            <a:pPr algn="just"/>
            <a:endParaRPr lang="en-US" sz="2400" dirty="0"/>
          </a:p>
          <a:p>
            <a:pPr algn="just"/>
            <a:r>
              <a:rPr lang="en-US" sz="2400" dirty="0"/>
              <a:t>Future Developments:</a:t>
            </a:r>
          </a:p>
          <a:p>
            <a:pPr lvl="1" algn="just"/>
            <a:r>
              <a:rPr lang="en-CA" sz="2000" dirty="0"/>
              <a:t>Collaborate with movie studios</a:t>
            </a:r>
          </a:p>
          <a:p>
            <a:pPr lvl="1" algn="just"/>
            <a:r>
              <a:rPr lang="en-CA" sz="2000" dirty="0"/>
              <a:t>Expand to other platforms</a:t>
            </a:r>
          </a:p>
          <a:p>
            <a:pPr lvl="1" algn="just"/>
            <a:r>
              <a:rPr lang="en-US" sz="2000" dirty="0"/>
              <a:t>Integration with social media platforms</a:t>
            </a:r>
            <a:endParaRPr lang="en-CA" sz="2000" dirty="0"/>
          </a:p>
        </p:txBody>
      </p:sp>
    </p:spTree>
    <p:extLst>
      <p:ext uri="{BB962C8B-B14F-4D97-AF65-F5344CB8AC3E}">
        <p14:creationId xmlns:p14="http://schemas.microsoft.com/office/powerpoint/2010/main" val="111252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4C49FD-318D-49AE-BAC7-5634695CC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444DC2E-9E72-4669-878E-AF93DF3077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6E56A799-9BBA-4BC7-8D47-C6251FDDF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EA9C1F-2B28-4DEA-8EF8-4D0A06E28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AD021B0-C307-4067-887D-35DF45447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03D3D-1154-8EE0-EF5B-E1B44A199D44}"/>
              </a:ext>
            </a:extLst>
          </p:cNvPr>
          <p:cNvSpPr>
            <a:spLocks noGrp="1"/>
          </p:cNvSpPr>
          <p:nvPr>
            <p:ph type="title"/>
          </p:nvPr>
        </p:nvSpPr>
        <p:spPr>
          <a:xfrm>
            <a:off x="1092200" y="1112840"/>
            <a:ext cx="4716463" cy="2311844"/>
          </a:xfrm>
        </p:spPr>
        <p:txBody>
          <a:bodyPr vert="horz" wrap="square" lIns="91440" tIns="45720" rIns="91440" bIns="45720" rtlCol="0" anchor="b">
            <a:normAutofit/>
          </a:bodyPr>
          <a:lstStyle/>
          <a:p>
            <a:r>
              <a:rPr lang="en-US" sz="4200" kern="1200" dirty="0">
                <a:solidFill>
                  <a:schemeClr val="tx1"/>
                </a:solidFill>
                <a:latin typeface="+mj-lt"/>
                <a:ea typeface="+mj-ea"/>
                <a:cs typeface="+mj-cs"/>
              </a:rPr>
              <a:t>THANK YOU</a:t>
            </a:r>
          </a:p>
        </p:txBody>
      </p:sp>
      <p:grpSp>
        <p:nvGrpSpPr>
          <p:cNvPr id="17" name="Group 16">
            <a:extLst>
              <a:ext uri="{FF2B5EF4-FFF2-40B4-BE49-F238E27FC236}">
                <a16:creationId xmlns:a16="http://schemas.microsoft.com/office/drawing/2014/main" id="{223CC9DA-C742-47CF-8965-06B4D836A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83337" y="549273"/>
            <a:ext cx="5257537" cy="5757924"/>
            <a:chOff x="4656138" y="0"/>
            <a:chExt cx="6983409" cy="6308725"/>
          </a:xfrm>
        </p:grpSpPr>
        <p:sp>
          <p:nvSpPr>
            <p:cNvPr id="18" name="Rectangle 17">
              <a:extLst>
                <a:ext uri="{FF2B5EF4-FFF2-40B4-BE49-F238E27FC236}">
                  <a16:creationId xmlns:a16="http://schemas.microsoft.com/office/drawing/2014/main" id="{B27219E4-2868-4D53-9258-78813DDFD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47272C0A-7EBF-4D41-9851-D1B8A23DF3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D4AD8EFA-1927-489C-803F-6F7684B61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6" name="Graphic 5" descr="Right Double Quote">
            <a:extLst>
              <a:ext uri="{FF2B5EF4-FFF2-40B4-BE49-F238E27FC236}">
                <a16:creationId xmlns:a16="http://schemas.microsoft.com/office/drawing/2014/main" id="{AD34D9CD-8193-CFA5-CFD8-65E2F51720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3337" y="799710"/>
            <a:ext cx="5255525" cy="5255525"/>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123122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highlight>
                  <a:srgbClr val="BF9000"/>
                </a:highlight>
              </a:rPr>
              <a:t>Introduction:</a:t>
            </a:r>
            <a:endParaRPr dirty="0">
              <a:highlight>
                <a:srgbClr val="BF9000"/>
              </a:highlight>
            </a:endParaRPr>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99521" algn="just">
              <a:spcBef>
                <a:spcPts val="1600"/>
              </a:spcBef>
              <a:buSzPts val="2300"/>
              <a:buFont typeface="Merriweather"/>
              <a:buChar char="➔"/>
            </a:pPr>
            <a:r>
              <a:rPr lang="en" sz="1733" dirty="0">
                <a:solidFill>
                  <a:schemeClr val="dk1"/>
                </a:solidFill>
                <a:latin typeface="Merriweather"/>
                <a:ea typeface="Merriweather"/>
                <a:cs typeface="Merriweather"/>
                <a:sym typeface="Merriweather"/>
              </a:rPr>
              <a:t>Movie spoilers are a common problem for movie enthusiasts who want to enjoy a film without any prior knowledge of the plot. In this project, we propose a solution to predict the presence of spoilers in movie reviews using natural language processing techniques and blur them on any website so that it is not visible for the end users of that website</a:t>
            </a:r>
            <a:endParaRPr sz="2133" dirty="0">
              <a:solidFill>
                <a:schemeClr val="dk1"/>
              </a:solidFill>
              <a:latin typeface="Merriweather"/>
              <a:ea typeface="Merriweather"/>
              <a:cs typeface="Merriweather"/>
              <a:sym typeface="Merriweather"/>
            </a:endParaRPr>
          </a:p>
        </p:txBody>
      </p:sp>
      <p:sp>
        <p:nvSpPr>
          <p:cNvPr id="62" name="Google Shape;62;p14"/>
          <p:cNvSpPr txBox="1">
            <a:spLocks noGrp="1"/>
          </p:cNvSpPr>
          <p:nvPr>
            <p:ph type="title"/>
          </p:nvPr>
        </p:nvSpPr>
        <p:spPr>
          <a:xfrm>
            <a:off x="415600" y="3587700"/>
            <a:ext cx="11360800" cy="763600"/>
          </a:xfrm>
          <a:prstGeom prst="rect">
            <a:avLst/>
          </a:prstGeom>
        </p:spPr>
        <p:txBody>
          <a:bodyPr spcFirstLastPara="1" vert="horz" wrap="square" lIns="121900" tIns="121900" rIns="121900" bIns="121900" rtlCol="0" anchor="t" anchorCtr="0">
            <a:normAutofit fontScale="90000"/>
          </a:bodyPr>
          <a:lstStyle/>
          <a:p>
            <a:r>
              <a:rPr lang="en" dirty="0">
                <a:highlight>
                  <a:srgbClr val="E06666"/>
                </a:highlight>
              </a:rPr>
              <a:t>Motivation:</a:t>
            </a:r>
            <a:endParaRPr dirty="0">
              <a:highlight>
                <a:srgbClr val="E06666"/>
              </a:highlight>
            </a:endParaRPr>
          </a:p>
        </p:txBody>
      </p:sp>
      <p:sp>
        <p:nvSpPr>
          <p:cNvPr id="63" name="Google Shape;63;p14"/>
          <p:cNvSpPr txBox="1"/>
          <p:nvPr/>
        </p:nvSpPr>
        <p:spPr>
          <a:xfrm>
            <a:off x="303600" y="4351301"/>
            <a:ext cx="11472800" cy="1472927"/>
          </a:xfrm>
          <a:prstGeom prst="rect">
            <a:avLst/>
          </a:prstGeom>
          <a:noFill/>
          <a:ln>
            <a:noFill/>
          </a:ln>
        </p:spPr>
        <p:txBody>
          <a:bodyPr spcFirstLastPara="1" wrap="square" lIns="121900" tIns="121900" rIns="121900" bIns="121900" anchor="t" anchorCtr="0">
            <a:spAutoFit/>
          </a:bodyPr>
          <a:lstStyle/>
          <a:p>
            <a:pPr marL="609585" indent="-474121" algn="just">
              <a:lnSpc>
                <a:spcPct val="115000"/>
              </a:lnSpc>
              <a:buClr>
                <a:schemeClr val="dk2"/>
              </a:buClr>
              <a:buSzPts val="2000"/>
              <a:buFont typeface="Merriweather"/>
              <a:buChar char="➔"/>
            </a:pPr>
            <a:r>
              <a:rPr lang="en" sz="1733" dirty="0">
                <a:solidFill>
                  <a:schemeClr val="dk1"/>
                </a:solidFill>
                <a:latin typeface="Merriweather"/>
                <a:ea typeface="Merriweather"/>
                <a:cs typeface="Merriweather"/>
                <a:sym typeface="Merriweather"/>
              </a:rPr>
              <a:t>The business problem that we aim to address is the presence of movie spoilers in online reviews. Spoilers not only ruin the experience for movie-goers but can also lead to a decrease in box office sales. Moreover, websites that allow spoilers can lose traffic and revenue due to the negative impact on user experience.</a:t>
            </a:r>
            <a:endParaRPr sz="1733" dirty="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Methodology:</a:t>
            </a:r>
            <a:endParaRPr dirty="0"/>
          </a:p>
        </p:txBody>
      </p:sp>
      <p:sp>
        <p:nvSpPr>
          <p:cNvPr id="69" name="Google Shape;69;p15"/>
          <p:cNvSpPr/>
          <p:nvPr/>
        </p:nvSpPr>
        <p:spPr>
          <a:xfrm>
            <a:off x="1313633" y="1426833"/>
            <a:ext cx="2166400" cy="1283200"/>
          </a:xfrm>
          <a:prstGeom prst="rect">
            <a:avLst/>
          </a:prstGeom>
          <a:solidFill>
            <a:srgbClr val="EA9999"/>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Data Source:</a:t>
            </a:r>
            <a:endParaRPr sz="2400" dirty="0"/>
          </a:p>
          <a:p>
            <a:pPr algn="ctr"/>
            <a:r>
              <a:rPr lang="en" sz="2400" dirty="0"/>
              <a:t>IMDB</a:t>
            </a:r>
            <a:endParaRPr sz="2400" dirty="0"/>
          </a:p>
        </p:txBody>
      </p:sp>
      <p:sp>
        <p:nvSpPr>
          <p:cNvPr id="70" name="Google Shape;70;p15"/>
          <p:cNvSpPr/>
          <p:nvPr/>
        </p:nvSpPr>
        <p:spPr>
          <a:xfrm>
            <a:off x="4916351" y="1426833"/>
            <a:ext cx="2166400" cy="1283200"/>
          </a:xfrm>
          <a:prstGeom prst="rect">
            <a:avLst/>
          </a:prstGeom>
          <a:solidFill>
            <a:srgbClr val="F6B26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Data Preprocessing</a:t>
            </a:r>
            <a:endParaRPr sz="2400"/>
          </a:p>
        </p:txBody>
      </p:sp>
      <p:sp>
        <p:nvSpPr>
          <p:cNvPr id="71" name="Google Shape;71;p15"/>
          <p:cNvSpPr/>
          <p:nvPr/>
        </p:nvSpPr>
        <p:spPr>
          <a:xfrm>
            <a:off x="8519100" y="1426833"/>
            <a:ext cx="2166400" cy="1283200"/>
          </a:xfrm>
          <a:prstGeom prst="rect">
            <a:avLst/>
          </a:prstGeom>
          <a:solidFill>
            <a:srgbClr val="93C47D"/>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Exploratory Data Analysis</a:t>
            </a:r>
            <a:endParaRPr sz="2400"/>
          </a:p>
        </p:txBody>
      </p:sp>
      <p:sp>
        <p:nvSpPr>
          <p:cNvPr id="72" name="Google Shape;72;p15"/>
          <p:cNvSpPr/>
          <p:nvPr/>
        </p:nvSpPr>
        <p:spPr>
          <a:xfrm>
            <a:off x="8519100" y="3510533"/>
            <a:ext cx="2166400" cy="1283200"/>
          </a:xfrm>
          <a:prstGeom prst="rect">
            <a:avLst/>
          </a:prstGeom>
          <a:solidFill>
            <a:srgbClr val="6D9EEB"/>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Traditional Models</a:t>
            </a:r>
            <a:endParaRPr sz="2400"/>
          </a:p>
        </p:txBody>
      </p:sp>
      <p:sp>
        <p:nvSpPr>
          <p:cNvPr id="73" name="Google Shape;73;p15"/>
          <p:cNvSpPr/>
          <p:nvPr/>
        </p:nvSpPr>
        <p:spPr>
          <a:xfrm>
            <a:off x="4916351" y="3455233"/>
            <a:ext cx="2166400" cy="1283200"/>
          </a:xfrm>
          <a:prstGeom prst="rect">
            <a:avLst/>
          </a:prstGeom>
          <a:solidFill>
            <a:srgbClr val="C27BA0"/>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Deep Learning Models</a:t>
            </a:r>
            <a:endParaRPr sz="2400"/>
          </a:p>
        </p:txBody>
      </p:sp>
      <p:sp>
        <p:nvSpPr>
          <p:cNvPr id="74" name="Google Shape;74;p15"/>
          <p:cNvSpPr/>
          <p:nvPr/>
        </p:nvSpPr>
        <p:spPr>
          <a:xfrm>
            <a:off x="1313633" y="3455233"/>
            <a:ext cx="2166400" cy="1283200"/>
          </a:xfrm>
          <a:prstGeom prst="rect">
            <a:avLst/>
          </a:prstGeom>
          <a:solidFill>
            <a:srgbClr val="F1C232"/>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Flask Integration</a:t>
            </a:r>
            <a:endParaRPr sz="2400" dirty="0"/>
          </a:p>
        </p:txBody>
      </p:sp>
      <p:sp>
        <p:nvSpPr>
          <p:cNvPr id="75" name="Google Shape;75;p15"/>
          <p:cNvSpPr/>
          <p:nvPr/>
        </p:nvSpPr>
        <p:spPr>
          <a:xfrm>
            <a:off x="4916367" y="5304267"/>
            <a:ext cx="2166400" cy="1283200"/>
          </a:xfrm>
          <a:prstGeom prst="rect">
            <a:avLst/>
          </a:prstGeom>
          <a:solidFill>
            <a:srgbClr val="E06666"/>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Web Extension</a:t>
            </a:r>
            <a:endParaRPr sz="2400"/>
          </a:p>
        </p:txBody>
      </p:sp>
      <p:sp>
        <p:nvSpPr>
          <p:cNvPr id="76" name="Google Shape;76;p15"/>
          <p:cNvSpPr/>
          <p:nvPr/>
        </p:nvSpPr>
        <p:spPr>
          <a:xfrm>
            <a:off x="3757567" y="1958033"/>
            <a:ext cx="770800" cy="2208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7" name="Google Shape;77;p15"/>
          <p:cNvSpPr/>
          <p:nvPr/>
        </p:nvSpPr>
        <p:spPr>
          <a:xfrm>
            <a:off x="7470767" y="1958033"/>
            <a:ext cx="770800" cy="2208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8" name="Google Shape;78;p15"/>
          <p:cNvSpPr/>
          <p:nvPr/>
        </p:nvSpPr>
        <p:spPr>
          <a:xfrm>
            <a:off x="10848633" y="2337633"/>
            <a:ext cx="593200" cy="1890400"/>
          </a:xfrm>
          <a:prstGeom prst="curvedLeftArrow">
            <a:avLst>
              <a:gd name="adj1" fmla="val 25000"/>
              <a:gd name="adj2" fmla="val 50000"/>
              <a:gd name="adj3"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 name="Google Shape;79;p15"/>
          <p:cNvSpPr/>
          <p:nvPr/>
        </p:nvSpPr>
        <p:spPr>
          <a:xfrm rot="10800000">
            <a:off x="7415533" y="3986433"/>
            <a:ext cx="770800" cy="2208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 name="Google Shape;80;p15"/>
          <p:cNvSpPr/>
          <p:nvPr/>
        </p:nvSpPr>
        <p:spPr>
          <a:xfrm rot="10800000">
            <a:off x="3812784" y="3986433"/>
            <a:ext cx="770800" cy="2208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 name="Google Shape;81;p15"/>
          <p:cNvSpPr/>
          <p:nvPr/>
        </p:nvSpPr>
        <p:spPr>
          <a:xfrm>
            <a:off x="415600" y="4228033"/>
            <a:ext cx="593200" cy="1780000"/>
          </a:xfrm>
          <a:prstGeom prst="curvedRightArrow">
            <a:avLst>
              <a:gd name="adj1" fmla="val 25000"/>
              <a:gd name="adj2" fmla="val 50000"/>
              <a:gd name="adj3"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 name="Google Shape;82;p15"/>
          <p:cNvSpPr/>
          <p:nvPr/>
        </p:nvSpPr>
        <p:spPr>
          <a:xfrm>
            <a:off x="1313633" y="5359467"/>
            <a:ext cx="2166400" cy="1283200"/>
          </a:xfrm>
          <a:prstGeom prst="rect">
            <a:avLst/>
          </a:prstGeom>
          <a:solidFill>
            <a:srgbClr val="E06666"/>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Cloud Deployment</a:t>
            </a:r>
            <a:endParaRPr sz="2400"/>
          </a:p>
        </p:txBody>
      </p:sp>
      <p:sp>
        <p:nvSpPr>
          <p:cNvPr id="83" name="Google Shape;83;p15"/>
          <p:cNvSpPr/>
          <p:nvPr/>
        </p:nvSpPr>
        <p:spPr>
          <a:xfrm>
            <a:off x="3812800" y="5787233"/>
            <a:ext cx="770800" cy="2208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Data Collection </a:t>
            </a:r>
            <a:endParaRPr dirty="0"/>
          </a:p>
        </p:txBody>
      </p:sp>
      <p:sp>
        <p:nvSpPr>
          <p:cNvPr id="89" name="Google Shape;89;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91054" algn="just">
              <a:buSzPts val="2200"/>
              <a:buChar char="➔"/>
            </a:pPr>
            <a:r>
              <a:rPr lang="en" sz="2000" dirty="0">
                <a:solidFill>
                  <a:schemeClr val="dk1"/>
                </a:solidFill>
              </a:rPr>
              <a:t>To extract the reviews from IMDB website, we have leveraged python’s Beautiful soup package to extract reviews from "</a:t>
            </a:r>
            <a:r>
              <a:rPr lang="en" sz="2000" dirty="0">
                <a:solidFill>
                  <a:schemeClr val="dk1"/>
                </a:solidFill>
                <a:uFill>
                  <a:noFill/>
                </a:uFill>
                <a:hlinkClick r:id="rId3">
                  <a:extLst>
                    <a:ext uri="{A12FA001-AC4F-418D-AE19-62706E023703}">
                      <ahyp:hlinkClr xmlns:ahyp="http://schemas.microsoft.com/office/drawing/2018/hyperlinkcolor" val="tx"/>
                    </a:ext>
                  </a:extLst>
                </a:hlinkClick>
              </a:rPr>
              <a:t>https://www.imdb.com/chart/top/</a:t>
            </a:r>
            <a:r>
              <a:rPr lang="en" sz="2000" dirty="0">
                <a:solidFill>
                  <a:schemeClr val="dk1"/>
                </a:solidFill>
              </a:rPr>
              <a:t>"</a:t>
            </a:r>
            <a:endParaRPr sz="2933" dirty="0"/>
          </a:p>
        </p:txBody>
      </p:sp>
      <p:graphicFrame>
        <p:nvGraphicFramePr>
          <p:cNvPr id="90" name="Google Shape;90;p16"/>
          <p:cNvGraphicFramePr/>
          <p:nvPr/>
        </p:nvGraphicFramePr>
        <p:xfrm>
          <a:off x="1270000" y="2921000"/>
          <a:ext cx="9652000" cy="1219120"/>
        </p:xfrm>
        <a:graphic>
          <a:graphicData uri="http://schemas.openxmlformats.org/drawingml/2006/table">
            <a:tbl>
              <a:tblPr>
                <a:noFill/>
              </a:tblPr>
              <a:tblGrid>
                <a:gridCol w="4826000">
                  <a:extLst>
                    <a:ext uri="{9D8B030D-6E8A-4147-A177-3AD203B41FA5}">
                      <a16:colId xmlns:a16="http://schemas.microsoft.com/office/drawing/2014/main" val="20000"/>
                    </a:ext>
                  </a:extLst>
                </a:gridCol>
                <a:gridCol w="48260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dirty="0"/>
                        <a:t>No.of Spoilers</a:t>
                      </a:r>
                      <a:endParaRPr sz="2400" dirty="0"/>
                    </a:p>
                  </a:txBody>
                  <a:tcPr marL="121900" marR="121900" marT="121900" marB="121900"/>
                </a:tc>
                <a:tc>
                  <a:txBody>
                    <a:bodyPr/>
                    <a:lstStyle/>
                    <a:p>
                      <a:pPr marL="0" lvl="0" indent="0" algn="l" rtl="0">
                        <a:spcBef>
                          <a:spcPts val="0"/>
                        </a:spcBef>
                        <a:spcAft>
                          <a:spcPts val="0"/>
                        </a:spcAft>
                        <a:buNone/>
                      </a:pPr>
                      <a:r>
                        <a:rPr lang="en" sz="2400"/>
                        <a:t>6336</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No.of Non Spoilers</a:t>
                      </a:r>
                      <a:endParaRPr sz="2400"/>
                    </a:p>
                  </a:txBody>
                  <a:tcPr marL="121900" marR="121900" marT="121900" marB="121900"/>
                </a:tc>
                <a:tc>
                  <a:txBody>
                    <a:bodyPr/>
                    <a:lstStyle/>
                    <a:p>
                      <a:pPr marL="0" lvl="0" indent="0" algn="l" rtl="0">
                        <a:spcBef>
                          <a:spcPts val="0"/>
                        </a:spcBef>
                        <a:spcAft>
                          <a:spcPts val="0"/>
                        </a:spcAft>
                        <a:buNone/>
                      </a:pPr>
                      <a:r>
                        <a:rPr lang="en" sz="2400" dirty="0"/>
                        <a:t>16534</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112033" y="304600"/>
            <a:ext cx="11360800" cy="763600"/>
          </a:xfrm>
          <a:prstGeom prst="rect">
            <a:avLst/>
          </a:prstGeom>
        </p:spPr>
        <p:txBody>
          <a:bodyPr spcFirstLastPara="1" vert="horz" wrap="square" lIns="121900" tIns="121900" rIns="121900" bIns="121900" rtlCol="0" anchor="t" anchorCtr="0">
            <a:normAutofit fontScale="90000"/>
          </a:bodyPr>
          <a:lstStyle/>
          <a:p>
            <a:r>
              <a:rPr lang="en" dirty="0"/>
              <a:t>Exploratory Data Analysis</a:t>
            </a:r>
            <a:endParaRPr dirty="0"/>
          </a:p>
        </p:txBody>
      </p:sp>
      <p:sp>
        <p:nvSpPr>
          <p:cNvPr id="96" name="Google Shape;96;p17"/>
          <p:cNvSpPr/>
          <p:nvPr/>
        </p:nvSpPr>
        <p:spPr>
          <a:xfrm>
            <a:off x="678900" y="1758000"/>
            <a:ext cx="1490400" cy="1062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Reviews</a:t>
            </a:r>
            <a:endParaRPr sz="2000" dirty="0"/>
          </a:p>
        </p:txBody>
      </p:sp>
      <p:sp>
        <p:nvSpPr>
          <p:cNvPr id="97" name="Google Shape;97;p17"/>
          <p:cNvSpPr/>
          <p:nvPr/>
        </p:nvSpPr>
        <p:spPr>
          <a:xfrm>
            <a:off x="3390667" y="1730400"/>
            <a:ext cx="1592800" cy="1117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Plot Synopsis</a:t>
            </a:r>
            <a:endParaRPr sz="2400" dirty="0"/>
          </a:p>
        </p:txBody>
      </p:sp>
      <p:pic>
        <p:nvPicPr>
          <p:cNvPr id="98" name="Google Shape;98;p17"/>
          <p:cNvPicPr preferRelativeResize="0"/>
          <p:nvPr/>
        </p:nvPicPr>
        <p:blipFill>
          <a:blip r:embed="rId3">
            <a:alphaModFix/>
          </a:blip>
          <a:stretch>
            <a:fillRect/>
          </a:stretch>
        </p:blipFill>
        <p:spPr>
          <a:xfrm>
            <a:off x="2401285" y="2090630"/>
            <a:ext cx="757367" cy="397133"/>
          </a:xfrm>
          <a:prstGeom prst="rect">
            <a:avLst/>
          </a:prstGeom>
          <a:noFill/>
          <a:ln>
            <a:noFill/>
          </a:ln>
        </p:spPr>
      </p:pic>
      <p:sp>
        <p:nvSpPr>
          <p:cNvPr id="99" name="Google Shape;99;p17"/>
          <p:cNvSpPr/>
          <p:nvPr/>
        </p:nvSpPr>
        <p:spPr>
          <a:xfrm>
            <a:off x="5215467" y="2090600"/>
            <a:ext cx="620800" cy="3972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 name="Google Shape;100;p17"/>
          <p:cNvSpPr/>
          <p:nvPr/>
        </p:nvSpPr>
        <p:spPr>
          <a:xfrm>
            <a:off x="5971200" y="1730600"/>
            <a:ext cx="1592800" cy="11176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Similarity Score</a:t>
            </a:r>
            <a:endParaRPr sz="2000"/>
          </a:p>
        </p:txBody>
      </p:sp>
      <p:cxnSp>
        <p:nvCxnSpPr>
          <p:cNvPr id="101" name="Google Shape;101;p17"/>
          <p:cNvCxnSpPr/>
          <p:nvPr/>
        </p:nvCxnSpPr>
        <p:spPr>
          <a:xfrm flipH="1">
            <a:off x="6096000" y="2848000"/>
            <a:ext cx="469200" cy="63480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7"/>
          <p:cNvCxnSpPr/>
          <p:nvPr/>
        </p:nvCxnSpPr>
        <p:spPr>
          <a:xfrm>
            <a:off x="6968133" y="2848200"/>
            <a:ext cx="472000" cy="662400"/>
          </a:xfrm>
          <a:prstGeom prst="straightConnector1">
            <a:avLst/>
          </a:prstGeom>
          <a:noFill/>
          <a:ln w="9525" cap="flat" cmpd="sng">
            <a:solidFill>
              <a:schemeClr val="dk2"/>
            </a:solidFill>
            <a:prstDash val="solid"/>
            <a:round/>
            <a:headEnd type="none" w="med" len="med"/>
            <a:tailEnd type="triangle" w="med" len="med"/>
          </a:ln>
        </p:spPr>
      </p:cxnSp>
      <p:sp>
        <p:nvSpPr>
          <p:cNvPr id="103" name="Google Shape;103;p17"/>
          <p:cNvSpPr/>
          <p:nvPr/>
        </p:nvSpPr>
        <p:spPr>
          <a:xfrm>
            <a:off x="6925000" y="3510600"/>
            <a:ext cx="1592800" cy="8632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533"/>
              <a:t>Doc2Vec</a:t>
            </a:r>
            <a:endParaRPr sz="2533"/>
          </a:p>
        </p:txBody>
      </p:sp>
      <p:sp>
        <p:nvSpPr>
          <p:cNvPr id="104" name="Google Shape;104;p17"/>
          <p:cNvSpPr/>
          <p:nvPr/>
        </p:nvSpPr>
        <p:spPr>
          <a:xfrm>
            <a:off x="5267000" y="3510600"/>
            <a:ext cx="1658000" cy="863200"/>
          </a:xfrm>
          <a:prstGeom prst="rect">
            <a:avLst/>
          </a:prstGeom>
          <a:solidFill>
            <a:srgbClr val="A2C4C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533"/>
              <a:t>Cosine similarity</a:t>
            </a:r>
            <a:endParaRPr sz="2533"/>
          </a:p>
        </p:txBody>
      </p:sp>
      <p:sp>
        <p:nvSpPr>
          <p:cNvPr id="105" name="Google Shape;105;p17"/>
          <p:cNvSpPr/>
          <p:nvPr/>
        </p:nvSpPr>
        <p:spPr>
          <a:xfrm>
            <a:off x="7717400" y="196645"/>
            <a:ext cx="4304267" cy="3086155"/>
          </a:xfrm>
          <a:prstGeom prst="bracketPair">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t>Similarity score gave us an insight on how each movies are classified us spoilers and non spoilers.</a:t>
            </a:r>
            <a:br>
              <a:rPr lang="en" sz="2400" dirty="0"/>
            </a:br>
            <a:br>
              <a:rPr lang="en" sz="2400" dirty="0"/>
            </a:br>
            <a:r>
              <a:rPr lang="en" sz="2400" dirty="0"/>
              <a:t>This also showed how some movies were missed classified as spoiler.</a:t>
            </a:r>
            <a:endParaRPr sz="2400" dirty="0"/>
          </a:p>
        </p:txBody>
      </p:sp>
      <p:cxnSp>
        <p:nvCxnSpPr>
          <p:cNvPr id="106" name="Google Shape;106;p17"/>
          <p:cNvCxnSpPr/>
          <p:nvPr/>
        </p:nvCxnSpPr>
        <p:spPr>
          <a:xfrm flipH="1">
            <a:off x="6088000" y="4373800"/>
            <a:ext cx="8000" cy="7648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7"/>
          <p:cNvCxnSpPr/>
          <p:nvPr/>
        </p:nvCxnSpPr>
        <p:spPr>
          <a:xfrm flipH="1">
            <a:off x="7717400" y="4373800"/>
            <a:ext cx="8000" cy="764800"/>
          </a:xfrm>
          <a:prstGeom prst="straightConnector1">
            <a:avLst/>
          </a:prstGeom>
          <a:noFill/>
          <a:ln w="9525" cap="flat" cmpd="sng">
            <a:solidFill>
              <a:schemeClr val="dk2"/>
            </a:solidFill>
            <a:prstDash val="solid"/>
            <a:round/>
            <a:headEnd type="none" w="med" len="med"/>
            <a:tailEnd type="triangle" w="med" len="med"/>
          </a:ln>
        </p:spPr>
      </p:cxnSp>
      <p:sp>
        <p:nvSpPr>
          <p:cNvPr id="108" name="Google Shape;108;p17"/>
          <p:cNvSpPr/>
          <p:nvPr/>
        </p:nvSpPr>
        <p:spPr>
          <a:xfrm>
            <a:off x="5267000" y="5396600"/>
            <a:ext cx="1490400" cy="39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1600"/>
              <a:t>No Semantic</a:t>
            </a:r>
            <a:endParaRPr sz="1600"/>
          </a:p>
        </p:txBody>
      </p:sp>
      <p:sp>
        <p:nvSpPr>
          <p:cNvPr id="109" name="Google Shape;109;p17"/>
          <p:cNvSpPr/>
          <p:nvPr/>
        </p:nvSpPr>
        <p:spPr>
          <a:xfrm>
            <a:off x="7072800" y="5396600"/>
            <a:ext cx="1444800" cy="39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Semantic</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15600" y="17940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dirty="0"/>
              <a:t>Exploratory Data Analysis - Continues</a:t>
            </a:r>
            <a:endParaRPr dirty="0"/>
          </a:p>
        </p:txBody>
      </p:sp>
      <p:sp>
        <p:nvSpPr>
          <p:cNvPr id="115" name="Google Shape;115;p18"/>
          <p:cNvSpPr txBox="1">
            <a:spLocks noGrp="1"/>
          </p:cNvSpPr>
          <p:nvPr>
            <p:ph type="body" idx="1"/>
          </p:nvPr>
        </p:nvSpPr>
        <p:spPr>
          <a:xfrm>
            <a:off x="415600" y="943000"/>
            <a:ext cx="11360800" cy="5768800"/>
          </a:xfrm>
          <a:prstGeom prst="rect">
            <a:avLst/>
          </a:prstGeom>
        </p:spPr>
        <p:txBody>
          <a:bodyPr spcFirstLastPara="1" vert="horz" wrap="square" lIns="121900" tIns="121900" rIns="121900" bIns="121900" rtlCol="0" anchor="t" anchorCtr="0">
            <a:normAutofit/>
          </a:bodyPr>
          <a:lstStyle/>
          <a:p>
            <a:pPr marL="0" indent="0">
              <a:buNone/>
            </a:pPr>
            <a:r>
              <a:rPr lang="en" sz="1933" dirty="0">
                <a:solidFill>
                  <a:schemeClr val="dk1"/>
                </a:solidFill>
                <a:highlight>
                  <a:srgbClr val="E06666"/>
                </a:highlight>
              </a:rPr>
              <a:t>But can we consider similarity as a feature to be included in identifying a review as a spoiler or not?</a:t>
            </a:r>
            <a:endParaRPr sz="1933" dirty="0">
              <a:solidFill>
                <a:schemeClr val="dk1"/>
              </a:solidFill>
              <a:highlight>
                <a:srgbClr val="FFFFFF"/>
              </a:highlight>
            </a:endParaRPr>
          </a:p>
          <a:p>
            <a:pPr marL="0" indent="0">
              <a:buNone/>
            </a:pPr>
            <a:endParaRPr sz="1867" dirty="0">
              <a:solidFill>
                <a:schemeClr val="dk1"/>
              </a:solidFill>
              <a:highlight>
                <a:srgbClr val="FFFFFF"/>
              </a:highlight>
            </a:endParaRPr>
          </a:p>
          <a:p>
            <a:pPr marL="0" indent="0">
              <a:buNone/>
            </a:pPr>
            <a:r>
              <a:rPr lang="en" sz="1867" dirty="0">
                <a:solidFill>
                  <a:schemeClr val="dk1"/>
                </a:solidFill>
                <a:highlight>
                  <a:srgbClr val="FFFFFF"/>
                </a:highlight>
              </a:rPr>
              <a:t>To verify this we performed Hypothesis testing:</a:t>
            </a:r>
            <a:endParaRPr sz="1867" dirty="0">
              <a:solidFill>
                <a:schemeClr val="dk1"/>
              </a:solidFill>
              <a:highlight>
                <a:srgbClr val="FFFFFF"/>
              </a:highlight>
            </a:endParaRPr>
          </a:p>
          <a:p>
            <a:pPr marL="0" indent="0">
              <a:buNone/>
            </a:pPr>
            <a:r>
              <a:rPr lang="en" sz="1400" dirty="0">
                <a:solidFill>
                  <a:schemeClr val="dk1"/>
                </a:solidFill>
                <a:highlight>
                  <a:srgbClr val="FFFFFF"/>
                </a:highlight>
              </a:rPr>
              <a:t> </a:t>
            </a:r>
            <a:endParaRPr sz="1400" dirty="0">
              <a:solidFill>
                <a:schemeClr val="dk1"/>
              </a:solidFill>
              <a:highlight>
                <a:srgbClr val="FFFFFF"/>
              </a:highlight>
            </a:endParaRPr>
          </a:p>
          <a:p>
            <a:pPr marL="0" indent="0">
              <a:buNone/>
            </a:pPr>
            <a:endParaRPr sz="1800" dirty="0">
              <a:solidFill>
                <a:schemeClr val="dk1"/>
              </a:solidFill>
              <a:highlight>
                <a:srgbClr val="FFFFFF"/>
              </a:highlight>
            </a:endParaRPr>
          </a:p>
          <a:p>
            <a:pPr marL="0" indent="0">
              <a:buNone/>
            </a:pPr>
            <a:endParaRPr sz="1800" dirty="0">
              <a:solidFill>
                <a:schemeClr val="dk1"/>
              </a:solidFill>
              <a:highlight>
                <a:srgbClr val="FFFFFF"/>
              </a:highlight>
            </a:endParaRPr>
          </a:p>
          <a:p>
            <a:pPr marL="0" indent="0">
              <a:buNone/>
            </a:pPr>
            <a:endParaRPr sz="1800" dirty="0">
              <a:solidFill>
                <a:schemeClr val="dk1"/>
              </a:solidFill>
              <a:highlight>
                <a:srgbClr val="FFFFFF"/>
              </a:highlight>
            </a:endParaRPr>
          </a:p>
          <a:p>
            <a:pPr marL="0" indent="0">
              <a:buNone/>
            </a:pPr>
            <a:endParaRPr sz="1800" dirty="0">
              <a:solidFill>
                <a:schemeClr val="dk1"/>
              </a:solidFill>
              <a:highlight>
                <a:srgbClr val="FFFFFF"/>
              </a:highlight>
            </a:endParaRPr>
          </a:p>
          <a:p>
            <a:pPr marL="0" indent="0">
              <a:buNone/>
            </a:pPr>
            <a:endParaRPr sz="1800" dirty="0">
              <a:solidFill>
                <a:schemeClr val="dk1"/>
              </a:solidFill>
              <a:highlight>
                <a:srgbClr val="FFFFFF"/>
              </a:highlight>
            </a:endParaRPr>
          </a:p>
          <a:p>
            <a:pPr marL="0" indent="0">
              <a:buNone/>
            </a:pPr>
            <a:endParaRPr lang="en" sz="1933" dirty="0">
              <a:solidFill>
                <a:schemeClr val="dk1"/>
              </a:solidFill>
              <a:highlight>
                <a:srgbClr val="E06666"/>
              </a:highlight>
            </a:endParaRPr>
          </a:p>
          <a:p>
            <a:pPr marL="0" indent="0" algn="just">
              <a:buNone/>
            </a:pPr>
            <a:r>
              <a:rPr lang="en" sz="1933" dirty="0">
                <a:solidFill>
                  <a:schemeClr val="dk1"/>
                </a:solidFill>
                <a:highlight>
                  <a:srgbClr val="E06666"/>
                </a:highlight>
              </a:rPr>
              <a:t>From a user point of view and from a model point of view, It is important for the model to identify non spoilers as spoilers than classifying spoiler as non spoilers.</a:t>
            </a:r>
            <a:endParaRPr sz="1933" dirty="0">
              <a:solidFill>
                <a:schemeClr val="dk1"/>
              </a:solidFill>
              <a:highlight>
                <a:srgbClr val="E06666"/>
              </a:highlight>
            </a:endParaRPr>
          </a:p>
          <a:p>
            <a:pPr marL="0" indent="0">
              <a:buNone/>
            </a:pPr>
            <a:endParaRPr sz="1933" dirty="0">
              <a:solidFill>
                <a:schemeClr val="dk1"/>
              </a:solidFill>
              <a:highlight>
                <a:srgbClr val="E06666"/>
              </a:highlight>
            </a:endParaRPr>
          </a:p>
          <a:p>
            <a:pPr marL="0" indent="0">
              <a:buNone/>
            </a:pPr>
            <a:endParaRPr sz="1933" dirty="0">
              <a:solidFill>
                <a:schemeClr val="dk1"/>
              </a:solidFill>
              <a:highlight>
                <a:srgbClr val="E06666"/>
              </a:highlight>
            </a:endParaRPr>
          </a:p>
          <a:p>
            <a:pPr marL="0" indent="0">
              <a:buNone/>
            </a:pPr>
            <a:endParaRPr sz="1933" dirty="0">
              <a:solidFill>
                <a:schemeClr val="dk1"/>
              </a:solidFill>
              <a:highlight>
                <a:srgbClr val="E06666"/>
              </a:highlight>
            </a:endParaRPr>
          </a:p>
        </p:txBody>
      </p:sp>
      <p:graphicFrame>
        <p:nvGraphicFramePr>
          <p:cNvPr id="116" name="Google Shape;116;p18"/>
          <p:cNvGraphicFramePr/>
          <p:nvPr>
            <p:extLst>
              <p:ext uri="{D42A27DB-BD31-4B8C-83A1-F6EECF244321}">
                <p14:modId xmlns:p14="http://schemas.microsoft.com/office/powerpoint/2010/main" val="2342974955"/>
              </p:ext>
            </p:extLst>
          </p:nvPr>
        </p:nvGraphicFramePr>
        <p:xfrm>
          <a:off x="524867" y="1917356"/>
          <a:ext cx="4556133" cy="1159066"/>
        </p:xfrm>
        <a:graphic>
          <a:graphicData uri="http://schemas.openxmlformats.org/drawingml/2006/table">
            <a:tbl>
              <a:tblPr>
                <a:noFill/>
              </a:tblPr>
              <a:tblGrid>
                <a:gridCol w="4556133">
                  <a:extLst>
                    <a:ext uri="{9D8B030D-6E8A-4147-A177-3AD203B41FA5}">
                      <a16:colId xmlns:a16="http://schemas.microsoft.com/office/drawing/2014/main" val="20000"/>
                    </a:ext>
                  </a:extLst>
                </a:gridCol>
              </a:tblGrid>
              <a:tr h="579533">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highlight>
                            <a:srgbClr val="FFFFFF"/>
                          </a:highlight>
                        </a:rPr>
                        <a:t>H0 : There is no significant difference </a:t>
                      </a:r>
                      <a:endParaRPr sz="2400" dirty="0"/>
                    </a:p>
                  </a:txBody>
                  <a:tcPr marL="121900" marR="121900" marT="121900" marB="121900"/>
                </a:tc>
                <a:extLst>
                  <a:ext uri="{0D108BD9-81ED-4DB2-BD59-A6C34878D82A}">
                    <a16:rowId xmlns:a16="http://schemas.microsoft.com/office/drawing/2014/main" val="10000"/>
                  </a:ext>
                </a:extLst>
              </a:tr>
              <a:tr h="579533">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highlight>
                            <a:srgbClr val="FFFFFF"/>
                          </a:highlight>
                        </a:rPr>
                        <a:t>Ha : There is a significant difference </a:t>
                      </a:r>
                      <a:endParaRPr sz="2400" dirty="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117" name="Google Shape;117;p18"/>
          <p:cNvGraphicFramePr/>
          <p:nvPr>
            <p:extLst>
              <p:ext uri="{D42A27DB-BD31-4B8C-83A1-F6EECF244321}">
                <p14:modId xmlns:p14="http://schemas.microsoft.com/office/powerpoint/2010/main" val="2094055599"/>
              </p:ext>
            </p:extLst>
          </p:nvPr>
        </p:nvGraphicFramePr>
        <p:xfrm>
          <a:off x="5081001" y="1917356"/>
          <a:ext cx="2326233" cy="1159067"/>
        </p:xfrm>
        <a:graphic>
          <a:graphicData uri="http://schemas.openxmlformats.org/drawingml/2006/table">
            <a:tbl>
              <a:tblPr>
                <a:noFill/>
              </a:tblPr>
              <a:tblGrid>
                <a:gridCol w="2326233">
                  <a:extLst>
                    <a:ext uri="{9D8B030D-6E8A-4147-A177-3AD203B41FA5}">
                      <a16:colId xmlns:a16="http://schemas.microsoft.com/office/drawing/2014/main" val="20000"/>
                    </a:ext>
                  </a:extLst>
                </a:gridCol>
              </a:tblGrid>
              <a:tr h="1159067">
                <a:tc>
                  <a:txBody>
                    <a:bodyPr/>
                    <a:lstStyle/>
                    <a:p>
                      <a:pPr marL="0" lvl="0" indent="0" algn="l" rtl="0">
                        <a:lnSpc>
                          <a:spcPct val="115000"/>
                        </a:lnSpc>
                        <a:spcBef>
                          <a:spcPts val="0"/>
                        </a:spcBef>
                        <a:spcAft>
                          <a:spcPts val="0"/>
                        </a:spcAft>
                        <a:buNone/>
                      </a:pPr>
                      <a:r>
                        <a:rPr lang="en" sz="1700" dirty="0">
                          <a:solidFill>
                            <a:schemeClr val="dk1"/>
                          </a:solidFill>
                          <a:highlight>
                            <a:srgbClr val="FFFFFF"/>
                          </a:highlight>
                        </a:rPr>
                        <a:t>Mann-Whitney U Test </a:t>
                      </a:r>
                      <a:endParaRPr sz="1700" dirty="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700" dirty="0">
                          <a:solidFill>
                            <a:schemeClr val="dk1"/>
                          </a:solidFill>
                          <a:highlight>
                            <a:srgbClr val="FFFFFF"/>
                          </a:highlight>
                        </a:rPr>
                        <a:t>(alpha - 0.05)</a:t>
                      </a:r>
                      <a:endParaRPr sz="1700" dirty="0">
                        <a:solidFill>
                          <a:schemeClr val="dk1"/>
                        </a:solidFill>
                        <a:highlight>
                          <a:srgbClr val="FFFFFF"/>
                        </a:highlight>
                      </a:endParaRPr>
                    </a:p>
                  </a:txBody>
                  <a:tcPr marL="121900" marR="121900" marT="121900" marB="121900"/>
                </a:tc>
                <a:extLst>
                  <a:ext uri="{0D108BD9-81ED-4DB2-BD59-A6C34878D82A}">
                    <a16:rowId xmlns:a16="http://schemas.microsoft.com/office/drawing/2014/main" val="10000"/>
                  </a:ext>
                </a:extLst>
              </a:tr>
            </a:tbl>
          </a:graphicData>
        </a:graphic>
      </p:graphicFrame>
      <p:graphicFrame>
        <p:nvGraphicFramePr>
          <p:cNvPr id="118" name="Google Shape;118;p18"/>
          <p:cNvGraphicFramePr/>
          <p:nvPr>
            <p:extLst>
              <p:ext uri="{D42A27DB-BD31-4B8C-83A1-F6EECF244321}">
                <p14:modId xmlns:p14="http://schemas.microsoft.com/office/powerpoint/2010/main" val="834825665"/>
              </p:ext>
            </p:extLst>
          </p:nvPr>
        </p:nvGraphicFramePr>
        <p:xfrm>
          <a:off x="7407234" y="1917356"/>
          <a:ext cx="2909933" cy="1189093"/>
        </p:xfrm>
        <a:graphic>
          <a:graphicData uri="http://schemas.openxmlformats.org/drawingml/2006/table">
            <a:tbl>
              <a:tblPr>
                <a:noFill/>
              </a:tblPr>
              <a:tblGrid>
                <a:gridCol w="2909933">
                  <a:extLst>
                    <a:ext uri="{9D8B030D-6E8A-4147-A177-3AD203B41FA5}">
                      <a16:colId xmlns:a16="http://schemas.microsoft.com/office/drawing/2014/main" val="20000"/>
                    </a:ext>
                  </a:extLst>
                </a:gridCol>
              </a:tblGrid>
              <a:tr h="609560">
                <a:tc>
                  <a:txBody>
                    <a:bodyPr/>
                    <a:lstStyle/>
                    <a:p>
                      <a:pPr marL="0" lvl="0" indent="0" algn="ctr" rtl="0">
                        <a:spcBef>
                          <a:spcPts val="0"/>
                        </a:spcBef>
                        <a:spcAft>
                          <a:spcPts val="0"/>
                        </a:spcAft>
                        <a:buNone/>
                      </a:pPr>
                      <a:r>
                        <a:rPr lang="en" sz="2400"/>
                        <a:t>Result</a:t>
                      </a:r>
                      <a:endParaRPr sz="2400"/>
                    </a:p>
                  </a:txBody>
                  <a:tcPr marL="121900" marR="121900" marT="121900" marB="121900">
                    <a:solidFill>
                      <a:srgbClr val="B6D7A8"/>
                    </a:solidFill>
                  </a:tcPr>
                </a:tc>
                <a:extLst>
                  <a:ext uri="{0D108BD9-81ED-4DB2-BD59-A6C34878D82A}">
                    <a16:rowId xmlns:a16="http://schemas.microsoft.com/office/drawing/2014/main" val="10000"/>
                  </a:ext>
                </a:extLst>
              </a:tr>
              <a:tr h="579533">
                <a:tc>
                  <a:txBody>
                    <a:bodyPr/>
                    <a:lstStyle/>
                    <a:p>
                      <a:pPr marL="0" lvl="0" indent="0" algn="l" rtl="0">
                        <a:spcBef>
                          <a:spcPts val="0"/>
                        </a:spcBef>
                        <a:spcAft>
                          <a:spcPts val="0"/>
                        </a:spcAft>
                        <a:buNone/>
                      </a:pPr>
                      <a:r>
                        <a:rPr lang="en" sz="1300" b="1" dirty="0"/>
                        <a:t>P-value: 0.0, hence H0 rejected</a:t>
                      </a:r>
                      <a:endParaRPr sz="1300" b="1" dirty="0"/>
                    </a:p>
                  </a:txBody>
                  <a:tcPr marL="121900" marR="121900" marT="121900" marB="121900"/>
                </a:tc>
                <a:extLst>
                  <a:ext uri="{0D108BD9-81ED-4DB2-BD59-A6C34878D82A}">
                    <a16:rowId xmlns:a16="http://schemas.microsoft.com/office/drawing/2014/main" val="10001"/>
                  </a:ext>
                </a:extLst>
              </a:tr>
            </a:tbl>
          </a:graphicData>
        </a:graphic>
      </p:graphicFrame>
      <p:sp>
        <p:nvSpPr>
          <p:cNvPr id="119" name="Google Shape;119;p18"/>
          <p:cNvSpPr/>
          <p:nvPr/>
        </p:nvSpPr>
        <p:spPr>
          <a:xfrm>
            <a:off x="822834" y="4552202"/>
            <a:ext cx="2624033" cy="1455898"/>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t>Median Doc2vec value = 30</a:t>
            </a:r>
            <a:endParaRPr sz="2400" dirty="0"/>
          </a:p>
        </p:txBody>
      </p:sp>
      <p:sp>
        <p:nvSpPr>
          <p:cNvPr id="120" name="Google Shape;120;p18"/>
          <p:cNvSpPr/>
          <p:nvPr/>
        </p:nvSpPr>
        <p:spPr>
          <a:xfrm>
            <a:off x="4460282" y="4552202"/>
            <a:ext cx="2624033" cy="1455898"/>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r>
              <a:rPr lang="en" sz="2400" dirty="0"/>
              <a:t>30 represents 3rd quartile in the non spoiler dataset</a:t>
            </a:r>
            <a:endParaRPr sz="2400" dirty="0"/>
          </a:p>
        </p:txBody>
      </p:sp>
      <p:sp>
        <p:nvSpPr>
          <p:cNvPr id="121" name="Google Shape;121;p18"/>
          <p:cNvSpPr/>
          <p:nvPr/>
        </p:nvSpPr>
        <p:spPr>
          <a:xfrm>
            <a:off x="3744517" y="5201033"/>
            <a:ext cx="565600" cy="455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2" name="Google Shape;122;p18"/>
          <p:cNvSpPr/>
          <p:nvPr/>
        </p:nvSpPr>
        <p:spPr>
          <a:xfrm>
            <a:off x="7231800" y="5269900"/>
            <a:ext cx="620800" cy="26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18"/>
          <p:cNvSpPr/>
          <p:nvPr/>
        </p:nvSpPr>
        <p:spPr>
          <a:xfrm>
            <a:off x="8150233" y="4552202"/>
            <a:ext cx="2624032" cy="1456031"/>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lnSpc>
                <a:spcPct val="115000"/>
              </a:lnSpc>
            </a:pPr>
            <a:r>
              <a:rPr lang="en" sz="2400"/>
              <a:t>Threshold = 30</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dirty="0"/>
              <a:t>Exploratory Data Analysis - Continues</a:t>
            </a:r>
            <a:endParaRPr dirty="0"/>
          </a:p>
          <a:p>
            <a:endParaRPr dirty="0"/>
          </a:p>
        </p:txBody>
      </p:sp>
      <p:sp>
        <p:nvSpPr>
          <p:cNvPr id="129" name="Google Shape;129;p1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sz="1933" dirty="0">
                <a:solidFill>
                  <a:schemeClr val="dk1"/>
                </a:solidFill>
                <a:highlight>
                  <a:srgbClr val="E06666"/>
                </a:highlight>
              </a:rPr>
              <a:t>But can we consider 30 as threshold?</a:t>
            </a:r>
            <a:endParaRPr sz="1933" dirty="0">
              <a:solidFill>
                <a:schemeClr val="dk1"/>
              </a:solidFill>
              <a:highlight>
                <a:srgbClr val="E06666"/>
              </a:highlight>
            </a:endParaRPr>
          </a:p>
          <a:p>
            <a:pPr marL="0" indent="0">
              <a:buNone/>
            </a:pPr>
            <a:endParaRPr sz="1933" dirty="0">
              <a:solidFill>
                <a:schemeClr val="dk1"/>
              </a:solidFill>
              <a:highlight>
                <a:srgbClr val="E06666"/>
              </a:highlight>
            </a:endParaRPr>
          </a:p>
          <a:p>
            <a:pPr marL="0" indent="0">
              <a:buNone/>
            </a:pPr>
            <a:r>
              <a:rPr lang="en" sz="2400" dirty="0">
                <a:solidFill>
                  <a:schemeClr val="dk1"/>
                </a:solidFill>
                <a:highlight>
                  <a:srgbClr val="FFFFFF"/>
                </a:highlight>
              </a:rPr>
              <a:t>To verify this we performed Hypothesis testing:</a:t>
            </a:r>
            <a:endParaRPr sz="1867" dirty="0">
              <a:solidFill>
                <a:schemeClr val="dk1"/>
              </a:solidFill>
              <a:highlight>
                <a:srgbClr val="FFFFFF"/>
              </a:highlight>
            </a:endParaRPr>
          </a:p>
          <a:p>
            <a:pPr marL="0" indent="0">
              <a:buNone/>
            </a:pPr>
            <a:endParaRPr sz="1867" dirty="0">
              <a:solidFill>
                <a:schemeClr val="dk1"/>
              </a:solidFill>
              <a:highlight>
                <a:srgbClr val="FFFFFF"/>
              </a:highlight>
            </a:endParaRPr>
          </a:p>
          <a:p>
            <a:pPr marL="0" indent="0">
              <a:buNone/>
            </a:pPr>
            <a:endParaRPr sz="1867" dirty="0">
              <a:solidFill>
                <a:srgbClr val="000000"/>
              </a:solidFill>
            </a:endParaRPr>
          </a:p>
          <a:p>
            <a:pPr marL="0" indent="0">
              <a:buNone/>
            </a:pPr>
            <a:endParaRPr sz="1867" dirty="0">
              <a:solidFill>
                <a:schemeClr val="dk1"/>
              </a:solidFill>
              <a:highlight>
                <a:srgbClr val="FFFFFF"/>
              </a:highlight>
            </a:endParaRPr>
          </a:p>
          <a:p>
            <a:pPr marL="0" indent="0">
              <a:buNone/>
            </a:pPr>
            <a:endParaRPr sz="1867" dirty="0">
              <a:solidFill>
                <a:schemeClr val="dk1"/>
              </a:solidFill>
              <a:highlight>
                <a:srgbClr val="FFFFFF"/>
              </a:highlight>
            </a:endParaRPr>
          </a:p>
          <a:p>
            <a:pPr marL="0" indent="0">
              <a:buNone/>
            </a:pPr>
            <a:endParaRPr sz="1867" dirty="0">
              <a:solidFill>
                <a:schemeClr val="dk1"/>
              </a:solidFill>
              <a:highlight>
                <a:srgbClr val="FFFFFF"/>
              </a:highlight>
            </a:endParaRPr>
          </a:p>
          <a:p>
            <a:pPr marL="0" indent="0">
              <a:buNone/>
            </a:pPr>
            <a:endParaRPr lang="en" sz="1867" dirty="0">
              <a:solidFill>
                <a:schemeClr val="dk1"/>
              </a:solidFill>
              <a:highlight>
                <a:srgbClr val="FFFFFF"/>
              </a:highlight>
            </a:endParaRPr>
          </a:p>
          <a:p>
            <a:pPr marL="0" indent="0">
              <a:buNone/>
            </a:pPr>
            <a:endParaRPr lang="en" sz="1867" dirty="0">
              <a:solidFill>
                <a:schemeClr val="dk1"/>
              </a:solidFill>
              <a:highlight>
                <a:srgbClr val="FFFFFF"/>
              </a:highlight>
            </a:endParaRPr>
          </a:p>
          <a:p>
            <a:pPr marL="0" indent="0">
              <a:buNone/>
            </a:pPr>
            <a:r>
              <a:rPr lang="en" sz="2400" dirty="0">
                <a:solidFill>
                  <a:schemeClr val="dk1"/>
                </a:solidFill>
                <a:highlight>
                  <a:srgbClr val="FFFFFF"/>
                </a:highlight>
              </a:rPr>
              <a:t>Updated Dataset size:</a:t>
            </a:r>
            <a:endParaRPr sz="2400" dirty="0">
              <a:solidFill>
                <a:schemeClr val="dk1"/>
              </a:solidFill>
              <a:highlight>
                <a:srgbClr val="FFFFFF"/>
              </a:highlight>
            </a:endParaRPr>
          </a:p>
          <a:p>
            <a:pPr marL="0" indent="0">
              <a:buNone/>
            </a:pPr>
            <a:endParaRPr sz="1867" dirty="0">
              <a:solidFill>
                <a:schemeClr val="dk1"/>
              </a:solidFill>
              <a:highlight>
                <a:srgbClr val="FFFFFF"/>
              </a:highlight>
            </a:endParaRPr>
          </a:p>
          <a:p>
            <a:pPr marL="0" indent="0">
              <a:buClr>
                <a:schemeClr val="dk1"/>
              </a:buClr>
              <a:buSzPts val="1100"/>
              <a:buNone/>
            </a:pPr>
            <a:endParaRPr sz="1867" dirty="0">
              <a:solidFill>
                <a:schemeClr val="dk1"/>
              </a:solidFill>
              <a:highlight>
                <a:srgbClr val="FFFFFF"/>
              </a:highlight>
            </a:endParaRPr>
          </a:p>
        </p:txBody>
      </p:sp>
      <p:graphicFrame>
        <p:nvGraphicFramePr>
          <p:cNvPr id="130" name="Google Shape;130;p19"/>
          <p:cNvGraphicFramePr/>
          <p:nvPr>
            <p:extLst>
              <p:ext uri="{D42A27DB-BD31-4B8C-83A1-F6EECF244321}">
                <p14:modId xmlns:p14="http://schemas.microsoft.com/office/powerpoint/2010/main" val="1175150077"/>
              </p:ext>
            </p:extLst>
          </p:nvPr>
        </p:nvGraphicFramePr>
        <p:xfrm>
          <a:off x="552468" y="2860070"/>
          <a:ext cx="4451233" cy="1219120"/>
        </p:xfrm>
        <a:graphic>
          <a:graphicData uri="http://schemas.openxmlformats.org/drawingml/2006/table">
            <a:tbl>
              <a:tblPr>
                <a:noFill/>
              </a:tblPr>
              <a:tblGrid>
                <a:gridCol w="4451233">
                  <a:extLst>
                    <a:ext uri="{9D8B030D-6E8A-4147-A177-3AD203B41FA5}">
                      <a16:colId xmlns:a16="http://schemas.microsoft.com/office/drawing/2014/main" val="20000"/>
                    </a:ext>
                  </a:extLst>
                </a:gridCol>
              </a:tblGrid>
              <a:tr h="609560">
                <a:tc>
                  <a:txBody>
                    <a:bodyPr/>
                    <a:lstStyle/>
                    <a:p>
                      <a:pPr marL="0" lvl="0" indent="0" algn="l" rtl="0">
                        <a:spcBef>
                          <a:spcPts val="0"/>
                        </a:spcBef>
                        <a:spcAft>
                          <a:spcPts val="0"/>
                        </a:spcAft>
                        <a:buNone/>
                      </a:pPr>
                      <a:r>
                        <a:rPr lang="en" sz="2400" dirty="0"/>
                        <a:t>H0: There is no relationship</a:t>
                      </a:r>
                      <a:endParaRPr sz="2400"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dirty="0"/>
                        <a:t>Ha: There is a relationship </a:t>
                      </a:r>
                      <a:endParaRPr sz="2400" dirty="0"/>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131" name="Google Shape;131;p19"/>
          <p:cNvGraphicFramePr/>
          <p:nvPr>
            <p:extLst>
              <p:ext uri="{D42A27DB-BD31-4B8C-83A1-F6EECF244321}">
                <p14:modId xmlns:p14="http://schemas.microsoft.com/office/powerpoint/2010/main" val="2133569191"/>
              </p:ext>
            </p:extLst>
          </p:nvPr>
        </p:nvGraphicFramePr>
        <p:xfrm>
          <a:off x="5003717" y="2860087"/>
          <a:ext cx="2403500" cy="1056533"/>
        </p:xfrm>
        <a:graphic>
          <a:graphicData uri="http://schemas.openxmlformats.org/drawingml/2006/table">
            <a:tbl>
              <a:tblPr>
                <a:noFill/>
              </a:tblPr>
              <a:tblGrid>
                <a:gridCol w="2403500">
                  <a:extLst>
                    <a:ext uri="{9D8B030D-6E8A-4147-A177-3AD203B41FA5}">
                      <a16:colId xmlns:a16="http://schemas.microsoft.com/office/drawing/2014/main" val="20000"/>
                    </a:ext>
                  </a:extLst>
                </a:gridCol>
              </a:tblGrid>
              <a:tr h="1056533">
                <a:tc>
                  <a:txBody>
                    <a:bodyPr/>
                    <a:lstStyle/>
                    <a:p>
                      <a:pPr marL="0" lvl="0" indent="0" algn="l" rtl="0">
                        <a:spcBef>
                          <a:spcPts val="0"/>
                        </a:spcBef>
                        <a:spcAft>
                          <a:spcPts val="0"/>
                        </a:spcAft>
                        <a:buNone/>
                      </a:pPr>
                      <a:r>
                        <a:rPr lang="en" sz="2400"/>
                        <a:t>Chi- squared test</a:t>
                      </a:r>
                      <a:endParaRPr sz="2400"/>
                    </a:p>
                    <a:p>
                      <a:pPr marL="0" lvl="0" indent="0" algn="l" rtl="0">
                        <a:spcBef>
                          <a:spcPts val="0"/>
                        </a:spcBef>
                        <a:spcAft>
                          <a:spcPts val="0"/>
                        </a:spcAft>
                        <a:buNone/>
                      </a:pPr>
                      <a:r>
                        <a:rPr lang="en" sz="2400"/>
                        <a:t>(alpha: 0.05)</a:t>
                      </a:r>
                      <a:endParaRPr sz="2400"/>
                    </a:p>
                  </a:txBody>
                  <a:tcPr marL="121900" marR="121900" marT="121900" marB="121900"/>
                </a:tc>
                <a:extLst>
                  <a:ext uri="{0D108BD9-81ED-4DB2-BD59-A6C34878D82A}">
                    <a16:rowId xmlns:a16="http://schemas.microsoft.com/office/drawing/2014/main" val="10000"/>
                  </a:ext>
                </a:extLst>
              </a:tr>
            </a:tbl>
          </a:graphicData>
        </a:graphic>
      </p:graphicFrame>
      <p:graphicFrame>
        <p:nvGraphicFramePr>
          <p:cNvPr id="132" name="Google Shape;132;p19"/>
          <p:cNvGraphicFramePr/>
          <p:nvPr>
            <p:extLst>
              <p:ext uri="{D42A27DB-BD31-4B8C-83A1-F6EECF244321}">
                <p14:modId xmlns:p14="http://schemas.microsoft.com/office/powerpoint/2010/main" val="3836560623"/>
              </p:ext>
            </p:extLst>
          </p:nvPr>
        </p:nvGraphicFramePr>
        <p:xfrm>
          <a:off x="7407217" y="2860086"/>
          <a:ext cx="3347300" cy="1137827"/>
        </p:xfrm>
        <a:graphic>
          <a:graphicData uri="http://schemas.openxmlformats.org/drawingml/2006/table">
            <a:tbl>
              <a:tblPr>
                <a:noFill/>
              </a:tblPr>
              <a:tblGrid>
                <a:gridCol w="3347300">
                  <a:extLst>
                    <a:ext uri="{9D8B030D-6E8A-4147-A177-3AD203B41FA5}">
                      <a16:colId xmlns:a16="http://schemas.microsoft.com/office/drawing/2014/main" val="20000"/>
                    </a:ext>
                  </a:extLst>
                </a:gridCol>
              </a:tblGrid>
              <a:tr h="609560">
                <a:tc>
                  <a:txBody>
                    <a:bodyPr/>
                    <a:lstStyle/>
                    <a:p>
                      <a:pPr marL="0" lvl="0" indent="0" algn="ctr" rtl="0">
                        <a:spcBef>
                          <a:spcPts val="0"/>
                        </a:spcBef>
                        <a:spcAft>
                          <a:spcPts val="0"/>
                        </a:spcAft>
                        <a:buNone/>
                      </a:pPr>
                      <a:r>
                        <a:rPr lang="en" sz="2400"/>
                        <a:t>Results</a:t>
                      </a:r>
                      <a:endParaRPr sz="2400"/>
                    </a:p>
                  </a:txBody>
                  <a:tcPr marL="121900" marR="121900" marT="121900" marB="121900">
                    <a:solidFill>
                      <a:srgbClr val="93C47D"/>
                    </a:solidFill>
                  </a:tcPr>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b="1"/>
                        <a:t>P-value = 0.0, hence H0 rejected</a:t>
                      </a:r>
                      <a:endParaRPr sz="1600" b="1"/>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133" name="Google Shape;133;p19"/>
          <p:cNvGraphicFramePr/>
          <p:nvPr/>
        </p:nvGraphicFramePr>
        <p:xfrm>
          <a:off x="552468" y="4908034"/>
          <a:ext cx="7030233" cy="1219120"/>
        </p:xfrm>
        <a:graphic>
          <a:graphicData uri="http://schemas.openxmlformats.org/drawingml/2006/table">
            <a:tbl>
              <a:tblPr>
                <a:noFill/>
              </a:tblPr>
              <a:tblGrid>
                <a:gridCol w="3556500">
                  <a:extLst>
                    <a:ext uri="{9D8B030D-6E8A-4147-A177-3AD203B41FA5}">
                      <a16:colId xmlns:a16="http://schemas.microsoft.com/office/drawing/2014/main" val="20000"/>
                    </a:ext>
                  </a:extLst>
                </a:gridCol>
                <a:gridCol w="34737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Spoilers data</a:t>
                      </a:r>
                      <a:endParaRPr sz="2400"/>
                    </a:p>
                  </a:txBody>
                  <a:tcPr marL="121900" marR="121900" marT="121900" marB="121900"/>
                </a:tc>
                <a:tc>
                  <a:txBody>
                    <a:bodyPr/>
                    <a:lstStyle/>
                    <a:p>
                      <a:pPr marL="0" lvl="0" indent="0" algn="l" rtl="0">
                        <a:lnSpc>
                          <a:spcPct val="115000"/>
                        </a:lnSpc>
                        <a:spcBef>
                          <a:spcPts val="0"/>
                        </a:spcBef>
                        <a:spcAft>
                          <a:spcPts val="0"/>
                        </a:spcAft>
                        <a:buClr>
                          <a:schemeClr val="dk1"/>
                        </a:buClr>
                        <a:buSzPts val="1100"/>
                        <a:buFont typeface="Arial"/>
                        <a:buNone/>
                      </a:pPr>
                      <a:r>
                        <a:rPr lang="en" sz="1900">
                          <a:solidFill>
                            <a:schemeClr val="dk1"/>
                          </a:solidFill>
                          <a:highlight>
                            <a:srgbClr val="FFFFFF"/>
                          </a:highlight>
                        </a:rPr>
                        <a:t>10216 </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Non Spoiler data</a:t>
                      </a:r>
                      <a:endParaRPr sz="2400"/>
                    </a:p>
                  </a:txBody>
                  <a:tcPr marL="121900" marR="121900" marT="121900" marB="121900"/>
                </a:tc>
                <a:tc>
                  <a:txBody>
                    <a:bodyPr/>
                    <a:lstStyle/>
                    <a:p>
                      <a:pPr marL="0" lvl="0" indent="0" algn="l" rtl="0">
                        <a:lnSpc>
                          <a:spcPct val="115000"/>
                        </a:lnSpc>
                        <a:spcBef>
                          <a:spcPts val="0"/>
                        </a:spcBef>
                        <a:spcAft>
                          <a:spcPts val="0"/>
                        </a:spcAft>
                        <a:buClr>
                          <a:schemeClr val="dk1"/>
                        </a:buClr>
                        <a:buSzPts val="1100"/>
                        <a:buFont typeface="Arial"/>
                        <a:buNone/>
                      </a:pPr>
                      <a:r>
                        <a:rPr lang="en" sz="1900">
                          <a:solidFill>
                            <a:schemeClr val="dk1"/>
                          </a:solidFill>
                          <a:highlight>
                            <a:srgbClr val="FFFFFF"/>
                          </a:highlight>
                        </a:rPr>
                        <a:t>12663 </a:t>
                      </a:r>
                      <a:endParaRPr sz="1900"/>
                    </a:p>
                  </a:txBody>
                  <a:tcPr marL="121900" marR="121900" marT="121900" marB="121900"/>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415600" y="96600"/>
            <a:ext cx="11360800" cy="763600"/>
          </a:xfrm>
          <a:prstGeom prst="rect">
            <a:avLst/>
          </a:prstGeom>
        </p:spPr>
        <p:txBody>
          <a:bodyPr spcFirstLastPara="1" vert="horz" wrap="square" lIns="121900" tIns="121900" rIns="121900" bIns="121900" rtlCol="0" anchor="t" anchorCtr="0">
            <a:normAutofit fontScale="90000"/>
          </a:bodyPr>
          <a:lstStyle/>
          <a:p>
            <a:r>
              <a:rPr lang="en"/>
              <a:t>Models</a:t>
            </a:r>
            <a:endParaRPr/>
          </a:p>
        </p:txBody>
      </p:sp>
      <p:sp>
        <p:nvSpPr>
          <p:cNvPr id="139" name="Google Shape;139;p20"/>
          <p:cNvSpPr txBox="1">
            <a:spLocks noGrp="1"/>
          </p:cNvSpPr>
          <p:nvPr>
            <p:ph type="body" idx="1"/>
          </p:nvPr>
        </p:nvSpPr>
        <p:spPr>
          <a:xfrm>
            <a:off x="415600" y="778267"/>
            <a:ext cx="11360800" cy="5313600"/>
          </a:xfrm>
          <a:prstGeom prst="rect">
            <a:avLst/>
          </a:prstGeom>
        </p:spPr>
        <p:txBody>
          <a:bodyPr spcFirstLastPara="1" vert="horz" wrap="square" lIns="121900" tIns="121900" rIns="121900" bIns="121900" rtlCol="0" anchor="t" anchorCtr="0">
            <a:normAutofit/>
          </a:bodyPr>
          <a:lstStyle/>
          <a:p>
            <a:pPr marL="0" indent="0">
              <a:buNone/>
            </a:pPr>
            <a:r>
              <a:rPr lang="en" dirty="0">
                <a:solidFill>
                  <a:schemeClr val="dk1"/>
                </a:solidFill>
              </a:rPr>
              <a:t>Traditional Modeling:</a:t>
            </a:r>
            <a:endParaRPr dirty="0">
              <a:solidFill>
                <a:schemeClr val="dk1"/>
              </a:solidFill>
            </a:endParaRPr>
          </a:p>
          <a:p>
            <a:pPr marL="0" indent="0">
              <a:spcBef>
                <a:spcPts val="1600"/>
              </a:spcBef>
              <a:spcAft>
                <a:spcPts val="1600"/>
              </a:spcAft>
              <a:buNone/>
            </a:pPr>
            <a:endParaRPr lang="en-US" sz="1800" dirty="0">
              <a:solidFill>
                <a:schemeClr val="dk1"/>
              </a:solidFill>
            </a:endParaRPr>
          </a:p>
          <a:p>
            <a:pPr marL="0" indent="0">
              <a:spcBef>
                <a:spcPts val="1600"/>
              </a:spcBef>
              <a:spcAft>
                <a:spcPts val="1600"/>
              </a:spcAft>
              <a:buNone/>
            </a:pPr>
            <a:r>
              <a:rPr lang="en-US" sz="1800" dirty="0">
                <a:solidFill>
                  <a:schemeClr val="dk1"/>
                </a:solidFill>
              </a:rPr>
              <a:t>Model Training</a:t>
            </a:r>
          </a:p>
          <a:p>
            <a:pPr marL="0" indent="0">
              <a:spcBef>
                <a:spcPts val="1600"/>
              </a:spcBef>
              <a:spcAft>
                <a:spcPts val="1600"/>
              </a:spcAft>
              <a:buNone/>
            </a:pPr>
            <a:endParaRPr lang="en-US" sz="1800" dirty="0">
              <a:solidFill>
                <a:schemeClr val="dk1"/>
              </a:solidFill>
            </a:endParaRPr>
          </a:p>
          <a:p>
            <a:pPr marL="0" indent="0">
              <a:spcBef>
                <a:spcPts val="1600"/>
              </a:spcBef>
              <a:spcAft>
                <a:spcPts val="1600"/>
              </a:spcAft>
              <a:buNone/>
            </a:pPr>
            <a:endParaRPr lang="en-US" sz="1800" dirty="0">
              <a:solidFill>
                <a:schemeClr val="dk1"/>
              </a:solidFill>
            </a:endParaRPr>
          </a:p>
          <a:p>
            <a:pPr marL="0" indent="0">
              <a:spcBef>
                <a:spcPts val="1600"/>
              </a:spcBef>
              <a:spcAft>
                <a:spcPts val="1600"/>
              </a:spcAft>
              <a:buNone/>
            </a:pPr>
            <a:endParaRPr lang="en-US" sz="1800" dirty="0">
              <a:solidFill>
                <a:schemeClr val="dk1"/>
              </a:solidFill>
            </a:endParaRPr>
          </a:p>
          <a:p>
            <a:pPr marL="0" indent="0">
              <a:spcBef>
                <a:spcPts val="1600"/>
              </a:spcBef>
              <a:spcAft>
                <a:spcPts val="1600"/>
              </a:spcAft>
              <a:buNone/>
            </a:pPr>
            <a:r>
              <a:rPr lang="en-US" sz="1800" dirty="0">
                <a:solidFill>
                  <a:schemeClr val="dk1"/>
                </a:solidFill>
              </a:rPr>
              <a:t>Model Testing</a:t>
            </a:r>
          </a:p>
          <a:p>
            <a:pPr marL="0" indent="0">
              <a:spcBef>
                <a:spcPts val="1600"/>
              </a:spcBef>
              <a:spcAft>
                <a:spcPts val="1600"/>
              </a:spcAft>
              <a:buNone/>
            </a:pPr>
            <a:endParaRPr sz="1800" dirty="0">
              <a:solidFill>
                <a:schemeClr val="dk1"/>
              </a:solidFill>
            </a:endParaRPr>
          </a:p>
        </p:txBody>
      </p:sp>
      <p:graphicFrame>
        <p:nvGraphicFramePr>
          <p:cNvPr id="2" name="Table 1">
            <a:extLst>
              <a:ext uri="{FF2B5EF4-FFF2-40B4-BE49-F238E27FC236}">
                <a16:creationId xmlns:a16="http://schemas.microsoft.com/office/drawing/2014/main" id="{810D10AC-F189-130E-79DD-51F2BE5C8C4B}"/>
              </a:ext>
            </a:extLst>
          </p:cNvPr>
          <p:cNvGraphicFramePr>
            <a:graphicFrameLocks noGrp="1"/>
          </p:cNvGraphicFramePr>
          <p:nvPr>
            <p:extLst>
              <p:ext uri="{D42A27DB-BD31-4B8C-83A1-F6EECF244321}">
                <p14:modId xmlns:p14="http://schemas.microsoft.com/office/powerpoint/2010/main" val="2909809647"/>
              </p:ext>
            </p:extLst>
          </p:nvPr>
        </p:nvGraphicFramePr>
        <p:xfrm>
          <a:off x="2511060" y="1547664"/>
          <a:ext cx="7455629" cy="2061915"/>
        </p:xfrm>
        <a:graphic>
          <a:graphicData uri="http://schemas.openxmlformats.org/drawingml/2006/table">
            <a:tbl>
              <a:tblPr/>
              <a:tblGrid>
                <a:gridCol w="2469305">
                  <a:extLst>
                    <a:ext uri="{9D8B030D-6E8A-4147-A177-3AD203B41FA5}">
                      <a16:colId xmlns:a16="http://schemas.microsoft.com/office/drawing/2014/main" val="1526619503"/>
                    </a:ext>
                  </a:extLst>
                </a:gridCol>
                <a:gridCol w="1216759">
                  <a:extLst>
                    <a:ext uri="{9D8B030D-6E8A-4147-A177-3AD203B41FA5}">
                      <a16:colId xmlns:a16="http://schemas.microsoft.com/office/drawing/2014/main" val="1398578717"/>
                    </a:ext>
                  </a:extLst>
                </a:gridCol>
                <a:gridCol w="1264474">
                  <a:extLst>
                    <a:ext uri="{9D8B030D-6E8A-4147-A177-3AD203B41FA5}">
                      <a16:colId xmlns:a16="http://schemas.microsoft.com/office/drawing/2014/main" val="3486020708"/>
                    </a:ext>
                  </a:extLst>
                </a:gridCol>
                <a:gridCol w="1264474">
                  <a:extLst>
                    <a:ext uri="{9D8B030D-6E8A-4147-A177-3AD203B41FA5}">
                      <a16:colId xmlns:a16="http://schemas.microsoft.com/office/drawing/2014/main" val="4120528697"/>
                    </a:ext>
                  </a:extLst>
                </a:gridCol>
                <a:gridCol w="1240617">
                  <a:extLst>
                    <a:ext uri="{9D8B030D-6E8A-4147-A177-3AD203B41FA5}">
                      <a16:colId xmlns:a16="http://schemas.microsoft.com/office/drawing/2014/main" val="766452731"/>
                    </a:ext>
                  </a:extLst>
                </a:gridCol>
              </a:tblGrid>
              <a:tr h="333133">
                <a:tc rowSpan="2">
                  <a:txBody>
                    <a:bodyPr/>
                    <a:lstStyle/>
                    <a:p>
                      <a:pPr algn="ctr" rtl="0" fontAlgn="t">
                        <a:spcBef>
                          <a:spcPts val="0"/>
                        </a:spcBef>
                        <a:spcAft>
                          <a:spcPts val="0"/>
                        </a:spcAft>
                      </a:pPr>
                      <a:br>
                        <a:rPr lang="en-CA" sz="2800" dirty="0">
                          <a:effectLst/>
                        </a:rPr>
                      </a:br>
                      <a:r>
                        <a:rPr lang="en-CA" sz="1600" b="0" i="0" u="none" strike="noStrike" dirty="0">
                          <a:solidFill>
                            <a:srgbClr val="000000"/>
                          </a:solidFill>
                          <a:effectLst/>
                          <a:latin typeface="Arial" panose="020B0604020202020204" pitchFamily="34" charset="0"/>
                        </a:rPr>
                        <a:t>Model</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CA" sz="1600" b="0" i="0" u="none" strike="noStrike" dirty="0">
                          <a:solidFill>
                            <a:srgbClr val="000000"/>
                          </a:solidFill>
                          <a:effectLst/>
                          <a:latin typeface="Arial" panose="020B0604020202020204" pitchFamily="34" charset="0"/>
                        </a:rPr>
                        <a:t>Count vectorizer</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tc gridSpan="2">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Tfidf Vectorizer</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1822221036"/>
                  </a:ext>
                </a:extLst>
              </a:tr>
              <a:tr h="363877">
                <a:tc vMerge="1">
                  <a:txBody>
                    <a:bodyPr/>
                    <a:lstStyle/>
                    <a:p>
                      <a:endParaRPr lang="en-CA"/>
                    </a:p>
                  </a:txBody>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Recall</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FNR</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Recall</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FNR</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7955190"/>
                  </a:ext>
                </a:extLst>
              </a:tr>
              <a:tr h="333133">
                <a:tc>
                  <a:txBody>
                    <a:bodyPr/>
                    <a:lstStyle/>
                    <a:p>
                      <a:pPr rtl="0" fontAlgn="t">
                        <a:spcBef>
                          <a:spcPts val="0"/>
                        </a:spcBef>
                        <a:spcAft>
                          <a:spcPts val="0"/>
                        </a:spcAft>
                      </a:pPr>
                      <a:r>
                        <a:rPr lang="en-CA" sz="1600" b="0" i="0" u="none" strike="noStrike" dirty="0">
                          <a:solidFill>
                            <a:srgbClr val="000000"/>
                          </a:solidFill>
                          <a:effectLst/>
                          <a:latin typeface="Arial" panose="020B0604020202020204" pitchFamily="34" charset="0"/>
                        </a:rPr>
                        <a:t>Logistic Regression</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dirty="0">
                          <a:solidFill>
                            <a:srgbClr val="000000"/>
                          </a:solidFill>
                          <a:effectLst/>
                          <a:latin typeface="Arial" panose="020B0604020202020204" pitchFamily="34" charset="0"/>
                        </a:rPr>
                        <a:t>56%</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28.8%</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61%</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27.5%</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362511"/>
                  </a:ext>
                </a:extLst>
              </a:tr>
              <a:tr h="333133">
                <a:tc>
                  <a:txBody>
                    <a:bodyPr/>
                    <a:lstStyle/>
                    <a:p>
                      <a:pPr rtl="0" fontAlgn="t">
                        <a:spcBef>
                          <a:spcPts val="0"/>
                        </a:spcBef>
                        <a:spcAft>
                          <a:spcPts val="0"/>
                        </a:spcAft>
                      </a:pPr>
                      <a:r>
                        <a:rPr lang="en-CA" sz="1600" b="0" i="0" u="none" strike="noStrike" dirty="0">
                          <a:solidFill>
                            <a:srgbClr val="000000"/>
                          </a:solidFill>
                          <a:effectLst/>
                          <a:latin typeface="Arial" panose="020B0604020202020204" pitchFamily="34" charset="0"/>
                        </a:rPr>
                        <a:t>SGD Classifier</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53%</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27.2%</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dirty="0">
                          <a:solidFill>
                            <a:srgbClr val="000000"/>
                          </a:solidFill>
                          <a:effectLst/>
                          <a:latin typeface="Arial" panose="020B0604020202020204" pitchFamily="34" charset="0"/>
                        </a:rPr>
                        <a:t>62%</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47D"/>
                    </a:solidFill>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27%</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47D"/>
                    </a:solidFill>
                  </a:tcPr>
                </a:tc>
                <a:extLst>
                  <a:ext uri="{0D108BD9-81ED-4DB2-BD59-A6C34878D82A}">
                    <a16:rowId xmlns:a16="http://schemas.microsoft.com/office/drawing/2014/main" val="3362407307"/>
                  </a:ext>
                </a:extLst>
              </a:tr>
              <a:tr h="522675">
                <a:tc>
                  <a:txBody>
                    <a:bodyPr/>
                    <a:lstStyle/>
                    <a:p>
                      <a:pPr rtl="0" fontAlgn="t">
                        <a:spcBef>
                          <a:spcPts val="0"/>
                        </a:spcBef>
                        <a:spcAft>
                          <a:spcPts val="0"/>
                        </a:spcAft>
                      </a:pPr>
                      <a:r>
                        <a:rPr lang="en-CA" sz="1600" b="0" i="0" u="none" strike="noStrike">
                          <a:solidFill>
                            <a:srgbClr val="000000"/>
                          </a:solidFill>
                          <a:effectLst/>
                          <a:latin typeface="Arial" panose="020B0604020202020204" pitchFamily="34" charset="0"/>
                        </a:rPr>
                        <a:t>Random Forest Classifier</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58%</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31%</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62.9%</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47D"/>
                    </a:solidFill>
                  </a:tcPr>
                </a:tc>
                <a:tc>
                  <a:txBody>
                    <a:bodyPr/>
                    <a:lstStyle/>
                    <a:p>
                      <a:pPr algn="ctr" rtl="0" fontAlgn="t">
                        <a:spcBef>
                          <a:spcPts val="0"/>
                        </a:spcBef>
                        <a:spcAft>
                          <a:spcPts val="0"/>
                        </a:spcAft>
                      </a:pPr>
                      <a:r>
                        <a:rPr lang="en-CA" sz="1600" b="0" i="0" u="none" strike="noStrike" dirty="0">
                          <a:solidFill>
                            <a:srgbClr val="000000"/>
                          </a:solidFill>
                          <a:effectLst/>
                          <a:latin typeface="Arial" panose="020B0604020202020204" pitchFamily="34" charset="0"/>
                        </a:rPr>
                        <a:t>27.5%</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47D"/>
                    </a:solidFill>
                  </a:tcPr>
                </a:tc>
                <a:extLst>
                  <a:ext uri="{0D108BD9-81ED-4DB2-BD59-A6C34878D82A}">
                    <a16:rowId xmlns:a16="http://schemas.microsoft.com/office/drawing/2014/main" val="3311831936"/>
                  </a:ext>
                </a:extLst>
              </a:tr>
            </a:tbl>
          </a:graphicData>
        </a:graphic>
      </p:graphicFrame>
      <p:graphicFrame>
        <p:nvGraphicFramePr>
          <p:cNvPr id="6" name="Table 5">
            <a:extLst>
              <a:ext uri="{FF2B5EF4-FFF2-40B4-BE49-F238E27FC236}">
                <a16:creationId xmlns:a16="http://schemas.microsoft.com/office/drawing/2014/main" id="{557C7BAD-0728-CC11-9DEA-49888B9B6A16}"/>
              </a:ext>
            </a:extLst>
          </p:cNvPr>
          <p:cNvGraphicFramePr>
            <a:graphicFrameLocks noGrp="1"/>
          </p:cNvGraphicFramePr>
          <p:nvPr>
            <p:extLst>
              <p:ext uri="{D42A27DB-BD31-4B8C-83A1-F6EECF244321}">
                <p14:modId xmlns:p14="http://schemas.microsoft.com/office/powerpoint/2010/main" val="678679962"/>
              </p:ext>
            </p:extLst>
          </p:nvPr>
        </p:nvGraphicFramePr>
        <p:xfrm>
          <a:off x="2511060" y="4161793"/>
          <a:ext cx="7455630" cy="2114145"/>
        </p:xfrm>
        <a:graphic>
          <a:graphicData uri="http://schemas.openxmlformats.org/drawingml/2006/table">
            <a:tbl>
              <a:tblPr/>
              <a:tblGrid>
                <a:gridCol w="2485210">
                  <a:extLst>
                    <a:ext uri="{9D8B030D-6E8A-4147-A177-3AD203B41FA5}">
                      <a16:colId xmlns:a16="http://schemas.microsoft.com/office/drawing/2014/main" val="1308353383"/>
                    </a:ext>
                  </a:extLst>
                </a:gridCol>
                <a:gridCol w="1242605">
                  <a:extLst>
                    <a:ext uri="{9D8B030D-6E8A-4147-A177-3AD203B41FA5}">
                      <a16:colId xmlns:a16="http://schemas.microsoft.com/office/drawing/2014/main" val="129814260"/>
                    </a:ext>
                  </a:extLst>
                </a:gridCol>
                <a:gridCol w="1242605">
                  <a:extLst>
                    <a:ext uri="{9D8B030D-6E8A-4147-A177-3AD203B41FA5}">
                      <a16:colId xmlns:a16="http://schemas.microsoft.com/office/drawing/2014/main" val="1581262513"/>
                    </a:ext>
                  </a:extLst>
                </a:gridCol>
                <a:gridCol w="1242605">
                  <a:extLst>
                    <a:ext uri="{9D8B030D-6E8A-4147-A177-3AD203B41FA5}">
                      <a16:colId xmlns:a16="http://schemas.microsoft.com/office/drawing/2014/main" val="2893981490"/>
                    </a:ext>
                  </a:extLst>
                </a:gridCol>
                <a:gridCol w="1242605">
                  <a:extLst>
                    <a:ext uri="{9D8B030D-6E8A-4147-A177-3AD203B41FA5}">
                      <a16:colId xmlns:a16="http://schemas.microsoft.com/office/drawing/2014/main" val="2610368080"/>
                    </a:ext>
                  </a:extLst>
                </a:gridCol>
              </a:tblGrid>
              <a:tr h="366423">
                <a:tc rowSpan="2">
                  <a:txBody>
                    <a:bodyPr/>
                    <a:lstStyle/>
                    <a:p>
                      <a:pPr algn="ctr" rtl="0" fontAlgn="t">
                        <a:spcBef>
                          <a:spcPts val="0"/>
                        </a:spcBef>
                        <a:spcAft>
                          <a:spcPts val="0"/>
                        </a:spcAft>
                      </a:pPr>
                      <a:br>
                        <a:rPr lang="en-CA" sz="2800">
                          <a:effectLst/>
                        </a:rPr>
                      </a:br>
                      <a:r>
                        <a:rPr lang="en-CA" sz="1600" b="0" i="0" u="none" strike="noStrike">
                          <a:solidFill>
                            <a:srgbClr val="000000"/>
                          </a:solidFill>
                          <a:effectLst/>
                          <a:latin typeface="Arial" panose="020B0604020202020204" pitchFamily="34" charset="0"/>
                        </a:rPr>
                        <a:t>Model</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Count vectorizer</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tc gridSpan="2">
                  <a:txBody>
                    <a:bodyPr/>
                    <a:lstStyle/>
                    <a:p>
                      <a:pPr algn="ctr" rtl="0" fontAlgn="t">
                        <a:spcBef>
                          <a:spcPts val="0"/>
                        </a:spcBef>
                        <a:spcAft>
                          <a:spcPts val="0"/>
                        </a:spcAft>
                      </a:pPr>
                      <a:r>
                        <a:rPr lang="en-CA" sz="1600" b="0" i="0" u="none" strike="noStrike" dirty="0">
                          <a:solidFill>
                            <a:srgbClr val="000000"/>
                          </a:solidFill>
                          <a:effectLst/>
                          <a:latin typeface="Arial" panose="020B0604020202020204" pitchFamily="34" charset="0"/>
                        </a:rPr>
                        <a:t>Tfidf Vectorizer</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804345141"/>
                  </a:ext>
                </a:extLst>
              </a:tr>
              <a:tr h="387742">
                <a:tc vMerge="1">
                  <a:txBody>
                    <a:bodyPr/>
                    <a:lstStyle/>
                    <a:p>
                      <a:endParaRPr lang="en-CA"/>
                    </a:p>
                  </a:txBody>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Recall</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FNR</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Recall</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dirty="0">
                          <a:solidFill>
                            <a:srgbClr val="000000"/>
                          </a:solidFill>
                          <a:effectLst/>
                          <a:latin typeface="Arial" panose="020B0604020202020204" pitchFamily="34" charset="0"/>
                        </a:rPr>
                        <a:t>FNR</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136415"/>
                  </a:ext>
                </a:extLst>
              </a:tr>
              <a:tr h="366423">
                <a:tc>
                  <a:txBody>
                    <a:bodyPr/>
                    <a:lstStyle/>
                    <a:p>
                      <a:pPr rtl="0" fontAlgn="t">
                        <a:spcBef>
                          <a:spcPts val="0"/>
                        </a:spcBef>
                        <a:spcAft>
                          <a:spcPts val="0"/>
                        </a:spcAft>
                      </a:pPr>
                      <a:r>
                        <a:rPr lang="en-CA" sz="1600" b="0" i="0" u="none" strike="noStrike" dirty="0">
                          <a:solidFill>
                            <a:srgbClr val="000000"/>
                          </a:solidFill>
                          <a:effectLst/>
                          <a:latin typeface="Arial" panose="020B0604020202020204" pitchFamily="34" charset="0"/>
                        </a:rPr>
                        <a:t>Logistic Regression</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60%</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31.8%</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63%</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29%</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834499"/>
                  </a:ext>
                </a:extLst>
              </a:tr>
              <a:tr h="366423">
                <a:tc>
                  <a:txBody>
                    <a:bodyPr/>
                    <a:lstStyle/>
                    <a:p>
                      <a:pPr rtl="0" fontAlgn="t">
                        <a:spcBef>
                          <a:spcPts val="0"/>
                        </a:spcBef>
                        <a:spcAft>
                          <a:spcPts val="0"/>
                        </a:spcAft>
                      </a:pPr>
                      <a:r>
                        <a:rPr lang="en-CA" sz="1600" b="0" i="0" u="none" strike="noStrike" dirty="0">
                          <a:solidFill>
                            <a:srgbClr val="000000"/>
                          </a:solidFill>
                          <a:effectLst/>
                          <a:latin typeface="Arial" panose="020B0604020202020204" pitchFamily="34" charset="0"/>
                        </a:rPr>
                        <a:t>SGD Classifier</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57%</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34%</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63%</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dirty="0">
                          <a:solidFill>
                            <a:srgbClr val="000000"/>
                          </a:solidFill>
                          <a:effectLst/>
                          <a:latin typeface="Arial" panose="020B0604020202020204" pitchFamily="34" charset="0"/>
                        </a:rPr>
                        <a:t>29%</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7570480"/>
                  </a:ext>
                </a:extLst>
              </a:tr>
              <a:tr h="574905">
                <a:tc>
                  <a:txBody>
                    <a:bodyPr/>
                    <a:lstStyle/>
                    <a:p>
                      <a:pPr rtl="0" fontAlgn="t">
                        <a:spcBef>
                          <a:spcPts val="0"/>
                        </a:spcBef>
                        <a:spcAft>
                          <a:spcPts val="0"/>
                        </a:spcAft>
                      </a:pPr>
                      <a:r>
                        <a:rPr lang="en-CA" sz="1600" b="0" i="0" u="none" strike="noStrike" dirty="0">
                          <a:solidFill>
                            <a:srgbClr val="000000"/>
                          </a:solidFill>
                          <a:effectLst/>
                          <a:latin typeface="Arial" panose="020B0604020202020204" pitchFamily="34" charset="0"/>
                        </a:rPr>
                        <a:t>Random Forest Classifier</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58%</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dirty="0">
                          <a:solidFill>
                            <a:srgbClr val="000000"/>
                          </a:solidFill>
                          <a:effectLst/>
                          <a:latin typeface="Arial" panose="020B0604020202020204" pitchFamily="34" charset="0"/>
                        </a:rPr>
                        <a:t>33%</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600" b="0" i="0" u="none" strike="noStrike">
                          <a:solidFill>
                            <a:srgbClr val="000000"/>
                          </a:solidFill>
                          <a:effectLst/>
                          <a:latin typeface="Arial" panose="020B0604020202020204" pitchFamily="34" charset="0"/>
                        </a:rPr>
                        <a:t>65%</a:t>
                      </a:r>
                      <a:endParaRPr lang="en-CA" sz="2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47D"/>
                    </a:solidFill>
                  </a:tcPr>
                </a:tc>
                <a:tc>
                  <a:txBody>
                    <a:bodyPr/>
                    <a:lstStyle/>
                    <a:p>
                      <a:pPr algn="ctr" rtl="0" fontAlgn="t">
                        <a:spcBef>
                          <a:spcPts val="0"/>
                        </a:spcBef>
                        <a:spcAft>
                          <a:spcPts val="0"/>
                        </a:spcAft>
                      </a:pPr>
                      <a:r>
                        <a:rPr lang="en-CA" sz="1600" b="0" i="0" u="none" strike="noStrike" dirty="0">
                          <a:solidFill>
                            <a:srgbClr val="000000"/>
                          </a:solidFill>
                          <a:effectLst/>
                          <a:latin typeface="Arial" panose="020B0604020202020204" pitchFamily="34" charset="0"/>
                        </a:rPr>
                        <a:t>28%</a:t>
                      </a:r>
                      <a:endParaRPr lang="en-CA" sz="2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47D"/>
                    </a:solidFill>
                  </a:tcPr>
                </a:tc>
                <a:extLst>
                  <a:ext uri="{0D108BD9-81ED-4DB2-BD59-A6C34878D82A}">
                    <a16:rowId xmlns:a16="http://schemas.microsoft.com/office/drawing/2014/main" val="252135372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415600" y="386367"/>
            <a:ext cx="11360800" cy="763600"/>
          </a:xfrm>
          <a:prstGeom prst="rect">
            <a:avLst/>
          </a:prstGeom>
        </p:spPr>
        <p:txBody>
          <a:bodyPr spcFirstLastPara="1" vert="horz" wrap="square" lIns="121900" tIns="121900" rIns="121900" bIns="121900" rtlCol="0" anchor="t" anchorCtr="0">
            <a:normAutofit fontScale="90000"/>
          </a:bodyPr>
          <a:lstStyle/>
          <a:p>
            <a:r>
              <a:rPr lang="en"/>
              <a:t>Neural Networks</a:t>
            </a:r>
            <a:endParaRPr/>
          </a:p>
        </p:txBody>
      </p:sp>
      <p:sp>
        <p:nvSpPr>
          <p:cNvPr id="146" name="Google Shape;146;p21"/>
          <p:cNvSpPr txBox="1">
            <a:spLocks noGrp="1"/>
          </p:cNvSpPr>
          <p:nvPr>
            <p:ph type="body" idx="1"/>
          </p:nvPr>
        </p:nvSpPr>
        <p:spPr>
          <a:xfrm>
            <a:off x="415600" y="1261200"/>
            <a:ext cx="11360800" cy="4830800"/>
          </a:xfrm>
          <a:prstGeom prst="rect">
            <a:avLst/>
          </a:prstGeom>
        </p:spPr>
        <p:txBody>
          <a:bodyPr spcFirstLastPara="1" vert="horz" wrap="square" lIns="121900" tIns="121900" rIns="121900" bIns="121900" rtlCol="0" anchor="t" anchorCtr="0">
            <a:normAutofit/>
          </a:bodyPr>
          <a:lstStyle/>
          <a:p>
            <a:pPr marL="0" indent="0" algn="just">
              <a:buNone/>
            </a:pPr>
            <a:r>
              <a:rPr lang="en" sz="1800" dirty="0">
                <a:solidFill>
                  <a:schemeClr val="dk1"/>
                </a:solidFill>
              </a:rPr>
              <a:t>After implementing the traditional model, we tried exploring deep learning neural network starting with Artificial Neural network model with three fully connected layers and 512 neurons in each layer. After performing 20 epochs the following are the results:</a:t>
            </a:r>
            <a:endParaRPr sz="1800" dirty="0">
              <a:solidFill>
                <a:schemeClr val="dk1"/>
              </a:solidFill>
            </a:endParaRPr>
          </a:p>
          <a:p>
            <a:pPr marL="0" indent="0" algn="just">
              <a:buNone/>
            </a:pPr>
            <a:endParaRPr dirty="0"/>
          </a:p>
          <a:p>
            <a:pPr marL="0" indent="0" algn="just">
              <a:spcBef>
                <a:spcPts val="1600"/>
              </a:spcBef>
              <a:buNone/>
            </a:pPr>
            <a:endParaRPr dirty="0"/>
          </a:p>
          <a:p>
            <a:pPr marL="0" indent="0" algn="just">
              <a:spcBef>
                <a:spcPts val="1600"/>
              </a:spcBef>
              <a:buNone/>
            </a:pPr>
            <a:endParaRPr lang="en" sz="1467" dirty="0">
              <a:solidFill>
                <a:schemeClr val="dk1"/>
              </a:solidFill>
            </a:endParaRPr>
          </a:p>
          <a:p>
            <a:pPr marL="0" indent="0" algn="just">
              <a:spcBef>
                <a:spcPts val="1600"/>
              </a:spcBef>
              <a:buNone/>
            </a:pPr>
            <a:r>
              <a:rPr lang="en" sz="1800" dirty="0">
                <a:solidFill>
                  <a:schemeClr val="dk1"/>
                </a:solidFill>
              </a:rPr>
              <a:t>We also implemented LSTM:</a:t>
            </a:r>
            <a:endParaRPr sz="1467" dirty="0">
              <a:solidFill>
                <a:schemeClr val="dk1"/>
              </a:solidFill>
            </a:endParaRPr>
          </a:p>
          <a:p>
            <a:pPr marL="0" indent="0" algn="just">
              <a:buNone/>
            </a:pPr>
            <a:endParaRPr sz="1467" dirty="0">
              <a:solidFill>
                <a:schemeClr val="dk1"/>
              </a:solidFill>
            </a:endParaRPr>
          </a:p>
          <a:p>
            <a:pPr marL="0" indent="0" algn="just">
              <a:buNone/>
            </a:pPr>
            <a:endParaRPr sz="1467" dirty="0">
              <a:solidFill>
                <a:schemeClr val="dk1"/>
              </a:solidFill>
            </a:endParaRPr>
          </a:p>
        </p:txBody>
      </p:sp>
      <p:sp>
        <p:nvSpPr>
          <p:cNvPr id="147" name="Google Shape;147;p21"/>
          <p:cNvSpPr txBox="1"/>
          <p:nvPr/>
        </p:nvSpPr>
        <p:spPr>
          <a:xfrm>
            <a:off x="528666" y="5567167"/>
            <a:ext cx="11360799" cy="812490"/>
          </a:xfrm>
          <a:prstGeom prst="rect">
            <a:avLst/>
          </a:prstGeom>
          <a:solidFill>
            <a:srgbClr val="93C47D"/>
          </a:solidFill>
          <a:ln>
            <a:noFill/>
          </a:ln>
        </p:spPr>
        <p:txBody>
          <a:bodyPr spcFirstLastPara="1" wrap="square" lIns="121900" tIns="121900" rIns="121900" bIns="121900" anchor="t" anchorCtr="0">
            <a:spAutoFit/>
          </a:bodyPr>
          <a:lstStyle/>
          <a:p>
            <a:pPr algn="just">
              <a:lnSpc>
                <a:spcPct val="115000"/>
              </a:lnSpc>
            </a:pPr>
            <a:r>
              <a:rPr lang="en" sz="1600" dirty="0">
                <a:solidFill>
                  <a:schemeClr val="dk1"/>
                </a:solidFill>
              </a:rPr>
              <a:t>The lstm model was completely overfitting. The DNN model has given a good result and the model is also stable hence we have decided to go ahead with this model's implementation for our final output as well.</a:t>
            </a:r>
            <a:endParaRPr sz="2000" dirty="0"/>
          </a:p>
        </p:txBody>
      </p:sp>
      <p:graphicFrame>
        <p:nvGraphicFramePr>
          <p:cNvPr id="2" name="Table 1">
            <a:extLst>
              <a:ext uri="{FF2B5EF4-FFF2-40B4-BE49-F238E27FC236}">
                <a16:creationId xmlns:a16="http://schemas.microsoft.com/office/drawing/2014/main" id="{D1BD62B1-A5D3-AA02-09D7-C5DA0DB2066B}"/>
              </a:ext>
            </a:extLst>
          </p:cNvPr>
          <p:cNvGraphicFramePr>
            <a:graphicFrameLocks noGrp="1"/>
          </p:cNvGraphicFramePr>
          <p:nvPr>
            <p:extLst>
              <p:ext uri="{D42A27DB-BD31-4B8C-83A1-F6EECF244321}">
                <p14:modId xmlns:p14="http://schemas.microsoft.com/office/powerpoint/2010/main" val="2997004731"/>
              </p:ext>
            </p:extLst>
          </p:nvPr>
        </p:nvGraphicFramePr>
        <p:xfrm>
          <a:off x="866773" y="2223837"/>
          <a:ext cx="10058400" cy="1081338"/>
        </p:xfrm>
        <a:graphic>
          <a:graphicData uri="http://schemas.openxmlformats.org/drawingml/2006/table">
            <a:tbl>
              <a:tblPr/>
              <a:tblGrid>
                <a:gridCol w="2011680">
                  <a:extLst>
                    <a:ext uri="{9D8B030D-6E8A-4147-A177-3AD203B41FA5}">
                      <a16:colId xmlns:a16="http://schemas.microsoft.com/office/drawing/2014/main" val="232014745"/>
                    </a:ext>
                  </a:extLst>
                </a:gridCol>
                <a:gridCol w="2011680">
                  <a:extLst>
                    <a:ext uri="{9D8B030D-6E8A-4147-A177-3AD203B41FA5}">
                      <a16:colId xmlns:a16="http://schemas.microsoft.com/office/drawing/2014/main" val="1429910712"/>
                    </a:ext>
                  </a:extLst>
                </a:gridCol>
                <a:gridCol w="2011680">
                  <a:extLst>
                    <a:ext uri="{9D8B030D-6E8A-4147-A177-3AD203B41FA5}">
                      <a16:colId xmlns:a16="http://schemas.microsoft.com/office/drawing/2014/main" val="2587807456"/>
                    </a:ext>
                  </a:extLst>
                </a:gridCol>
                <a:gridCol w="2011680">
                  <a:extLst>
                    <a:ext uri="{9D8B030D-6E8A-4147-A177-3AD203B41FA5}">
                      <a16:colId xmlns:a16="http://schemas.microsoft.com/office/drawing/2014/main" val="3109909381"/>
                    </a:ext>
                  </a:extLst>
                </a:gridCol>
                <a:gridCol w="2011680">
                  <a:extLst>
                    <a:ext uri="{9D8B030D-6E8A-4147-A177-3AD203B41FA5}">
                      <a16:colId xmlns:a16="http://schemas.microsoft.com/office/drawing/2014/main" val="3542728789"/>
                    </a:ext>
                  </a:extLst>
                </a:gridCol>
              </a:tblGrid>
              <a:tr h="540669">
                <a:tc>
                  <a:txBody>
                    <a:bodyPr/>
                    <a:lstStyle/>
                    <a:p>
                      <a:pPr rtl="0" fontAlgn="t">
                        <a:spcBef>
                          <a:spcPts val="0"/>
                        </a:spcBef>
                        <a:spcAft>
                          <a:spcPts val="0"/>
                        </a:spcAft>
                      </a:pPr>
                      <a:r>
                        <a:rPr lang="en-CA" sz="1800" b="0" i="0" u="none" strike="noStrike">
                          <a:solidFill>
                            <a:srgbClr val="000000"/>
                          </a:solidFill>
                          <a:effectLst/>
                          <a:latin typeface="Arial" panose="020B0604020202020204" pitchFamily="34" charset="0"/>
                        </a:rPr>
                        <a:t>Loss</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a:solidFill>
                            <a:srgbClr val="000000"/>
                          </a:solidFill>
                          <a:effectLst/>
                          <a:latin typeface="Arial" panose="020B0604020202020204" pitchFamily="34" charset="0"/>
                        </a:rPr>
                        <a:t>Train Accuracy</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a:solidFill>
                            <a:srgbClr val="000000"/>
                          </a:solidFill>
                          <a:effectLst/>
                          <a:latin typeface="Arial" panose="020B0604020202020204" pitchFamily="34" charset="0"/>
                        </a:rPr>
                        <a:t>Test Loss</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a:solidFill>
                            <a:srgbClr val="000000"/>
                          </a:solidFill>
                          <a:effectLst/>
                          <a:latin typeface="Arial" panose="020B0604020202020204" pitchFamily="34" charset="0"/>
                        </a:rPr>
                        <a:t>Test accuracy</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dirty="0">
                          <a:solidFill>
                            <a:srgbClr val="000000"/>
                          </a:solidFill>
                          <a:effectLst/>
                          <a:latin typeface="Arial" panose="020B0604020202020204" pitchFamily="34" charset="0"/>
                        </a:rPr>
                        <a:t>FNR</a:t>
                      </a:r>
                      <a:endParaRPr lang="en-CA" sz="3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2397375"/>
                  </a:ext>
                </a:extLst>
              </a:tr>
              <a:tr h="540669">
                <a:tc>
                  <a:txBody>
                    <a:bodyPr/>
                    <a:lstStyle/>
                    <a:p>
                      <a:pPr rtl="0" fontAlgn="t">
                        <a:spcBef>
                          <a:spcPts val="0"/>
                        </a:spcBef>
                        <a:spcAft>
                          <a:spcPts val="0"/>
                        </a:spcAft>
                      </a:pPr>
                      <a:r>
                        <a:rPr lang="en-CA" sz="1600" b="0" i="0" u="none" strike="noStrike">
                          <a:solidFill>
                            <a:srgbClr val="000000"/>
                          </a:solidFill>
                          <a:effectLst/>
                          <a:latin typeface="Arial" panose="020B0604020202020204" pitchFamily="34" charset="0"/>
                        </a:rPr>
                        <a:t>0.5709</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600" b="0" i="0" u="none" strike="noStrike">
                          <a:solidFill>
                            <a:srgbClr val="000000"/>
                          </a:solidFill>
                          <a:effectLst/>
                          <a:latin typeface="Arial" panose="020B0604020202020204" pitchFamily="34" charset="0"/>
                        </a:rPr>
                        <a:t>0.7034</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600" b="0" i="0" u="none" strike="noStrike" dirty="0">
                          <a:solidFill>
                            <a:srgbClr val="000000"/>
                          </a:solidFill>
                          <a:effectLst/>
                          <a:latin typeface="Arial" panose="020B0604020202020204" pitchFamily="34" charset="0"/>
                        </a:rPr>
                        <a:t>0.5854</a:t>
                      </a:r>
                      <a:endParaRPr lang="en-CA" sz="3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600" b="0" i="0" u="none" strike="noStrike" dirty="0">
                          <a:solidFill>
                            <a:srgbClr val="000000"/>
                          </a:solidFill>
                          <a:effectLst/>
                          <a:latin typeface="Arial" panose="020B0604020202020204" pitchFamily="34" charset="0"/>
                        </a:rPr>
                        <a:t>0.7063</a:t>
                      </a:r>
                      <a:endParaRPr lang="en-CA" sz="3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dirty="0">
                          <a:solidFill>
                            <a:srgbClr val="000000"/>
                          </a:solidFill>
                          <a:effectLst/>
                          <a:latin typeface="Arial" panose="020B0604020202020204" pitchFamily="34" charset="0"/>
                        </a:rPr>
                        <a:t>25%</a:t>
                      </a:r>
                      <a:endParaRPr lang="en-CA" sz="3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47D"/>
                    </a:solidFill>
                  </a:tcPr>
                </a:tc>
                <a:extLst>
                  <a:ext uri="{0D108BD9-81ED-4DB2-BD59-A6C34878D82A}">
                    <a16:rowId xmlns:a16="http://schemas.microsoft.com/office/drawing/2014/main" val="1916543460"/>
                  </a:ext>
                </a:extLst>
              </a:tr>
            </a:tbl>
          </a:graphicData>
        </a:graphic>
      </p:graphicFrame>
      <p:graphicFrame>
        <p:nvGraphicFramePr>
          <p:cNvPr id="4" name="Table 3">
            <a:extLst>
              <a:ext uri="{FF2B5EF4-FFF2-40B4-BE49-F238E27FC236}">
                <a16:creationId xmlns:a16="http://schemas.microsoft.com/office/drawing/2014/main" id="{250F958C-9C78-0936-BE8C-0A1884CA852B}"/>
              </a:ext>
            </a:extLst>
          </p:cNvPr>
          <p:cNvGraphicFramePr>
            <a:graphicFrameLocks noGrp="1"/>
          </p:cNvGraphicFramePr>
          <p:nvPr>
            <p:extLst>
              <p:ext uri="{D42A27DB-BD31-4B8C-83A1-F6EECF244321}">
                <p14:modId xmlns:p14="http://schemas.microsoft.com/office/powerpoint/2010/main" val="153940314"/>
              </p:ext>
            </p:extLst>
          </p:nvPr>
        </p:nvGraphicFramePr>
        <p:xfrm>
          <a:off x="866773" y="4157918"/>
          <a:ext cx="10058400" cy="1081338"/>
        </p:xfrm>
        <a:graphic>
          <a:graphicData uri="http://schemas.openxmlformats.org/drawingml/2006/table">
            <a:tbl>
              <a:tblPr/>
              <a:tblGrid>
                <a:gridCol w="2011680">
                  <a:extLst>
                    <a:ext uri="{9D8B030D-6E8A-4147-A177-3AD203B41FA5}">
                      <a16:colId xmlns:a16="http://schemas.microsoft.com/office/drawing/2014/main" val="1310844677"/>
                    </a:ext>
                  </a:extLst>
                </a:gridCol>
                <a:gridCol w="2011680">
                  <a:extLst>
                    <a:ext uri="{9D8B030D-6E8A-4147-A177-3AD203B41FA5}">
                      <a16:colId xmlns:a16="http://schemas.microsoft.com/office/drawing/2014/main" val="1209142933"/>
                    </a:ext>
                  </a:extLst>
                </a:gridCol>
                <a:gridCol w="2011680">
                  <a:extLst>
                    <a:ext uri="{9D8B030D-6E8A-4147-A177-3AD203B41FA5}">
                      <a16:colId xmlns:a16="http://schemas.microsoft.com/office/drawing/2014/main" val="2833656535"/>
                    </a:ext>
                  </a:extLst>
                </a:gridCol>
                <a:gridCol w="2011680">
                  <a:extLst>
                    <a:ext uri="{9D8B030D-6E8A-4147-A177-3AD203B41FA5}">
                      <a16:colId xmlns:a16="http://schemas.microsoft.com/office/drawing/2014/main" val="2540485726"/>
                    </a:ext>
                  </a:extLst>
                </a:gridCol>
                <a:gridCol w="2011680">
                  <a:extLst>
                    <a:ext uri="{9D8B030D-6E8A-4147-A177-3AD203B41FA5}">
                      <a16:colId xmlns:a16="http://schemas.microsoft.com/office/drawing/2014/main" val="801103040"/>
                    </a:ext>
                  </a:extLst>
                </a:gridCol>
              </a:tblGrid>
              <a:tr h="540669">
                <a:tc>
                  <a:txBody>
                    <a:bodyPr/>
                    <a:lstStyle/>
                    <a:p>
                      <a:pPr rtl="0" fontAlgn="t">
                        <a:spcBef>
                          <a:spcPts val="0"/>
                        </a:spcBef>
                        <a:spcAft>
                          <a:spcPts val="0"/>
                        </a:spcAft>
                      </a:pPr>
                      <a:r>
                        <a:rPr lang="en-CA" sz="1800" b="0" i="0" u="none" strike="noStrike">
                          <a:solidFill>
                            <a:srgbClr val="000000"/>
                          </a:solidFill>
                          <a:effectLst/>
                          <a:latin typeface="Arial" panose="020B0604020202020204" pitchFamily="34" charset="0"/>
                        </a:rPr>
                        <a:t>Loss</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a:solidFill>
                            <a:srgbClr val="000000"/>
                          </a:solidFill>
                          <a:effectLst/>
                          <a:latin typeface="Arial" panose="020B0604020202020204" pitchFamily="34" charset="0"/>
                        </a:rPr>
                        <a:t>Train Accuracy</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a:solidFill>
                            <a:srgbClr val="000000"/>
                          </a:solidFill>
                          <a:effectLst/>
                          <a:latin typeface="Arial" panose="020B0604020202020204" pitchFamily="34" charset="0"/>
                        </a:rPr>
                        <a:t>Test Loss</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a:solidFill>
                            <a:srgbClr val="000000"/>
                          </a:solidFill>
                          <a:effectLst/>
                          <a:latin typeface="Arial" panose="020B0604020202020204" pitchFamily="34" charset="0"/>
                        </a:rPr>
                        <a:t>Test accuracy</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a:solidFill>
                            <a:srgbClr val="000000"/>
                          </a:solidFill>
                          <a:effectLst/>
                          <a:latin typeface="Arial" panose="020B0604020202020204" pitchFamily="34" charset="0"/>
                        </a:rPr>
                        <a:t>FNR</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572338"/>
                  </a:ext>
                </a:extLst>
              </a:tr>
              <a:tr h="540669">
                <a:tc>
                  <a:txBody>
                    <a:bodyPr/>
                    <a:lstStyle/>
                    <a:p>
                      <a:pPr rtl="0" fontAlgn="t">
                        <a:spcBef>
                          <a:spcPts val="0"/>
                        </a:spcBef>
                        <a:spcAft>
                          <a:spcPts val="0"/>
                        </a:spcAft>
                      </a:pPr>
                      <a:r>
                        <a:rPr lang="en-CA" sz="1600" b="0" i="0" u="none" strike="noStrike" dirty="0">
                          <a:solidFill>
                            <a:srgbClr val="000000"/>
                          </a:solidFill>
                          <a:effectLst/>
                          <a:latin typeface="Arial" panose="020B0604020202020204" pitchFamily="34" charset="0"/>
                        </a:rPr>
                        <a:t>0.3742</a:t>
                      </a:r>
                      <a:endParaRPr lang="en-CA" sz="3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600" b="0" i="0" u="none" strike="noStrike">
                          <a:solidFill>
                            <a:srgbClr val="000000"/>
                          </a:solidFill>
                          <a:effectLst/>
                          <a:latin typeface="Arial" panose="020B0604020202020204" pitchFamily="34" charset="0"/>
                        </a:rPr>
                        <a:t>0.8373</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600" b="0" i="0" u="none" strike="noStrike">
                          <a:solidFill>
                            <a:srgbClr val="000000"/>
                          </a:solidFill>
                          <a:effectLst/>
                          <a:latin typeface="Arial" panose="020B0604020202020204" pitchFamily="34" charset="0"/>
                        </a:rPr>
                        <a:t>0.6962</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600" b="0" i="0" u="none" strike="noStrike">
                          <a:solidFill>
                            <a:srgbClr val="000000"/>
                          </a:solidFill>
                          <a:effectLst/>
                          <a:latin typeface="Arial" panose="020B0604020202020204" pitchFamily="34" charset="0"/>
                        </a:rPr>
                        <a:t>0.6732</a:t>
                      </a:r>
                      <a:endParaRPr lang="en-CA" sz="3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800" b="0" i="0" u="none" strike="noStrike" dirty="0">
                          <a:solidFill>
                            <a:srgbClr val="000000"/>
                          </a:solidFill>
                          <a:effectLst/>
                          <a:latin typeface="Arial" panose="020B0604020202020204" pitchFamily="34" charset="0"/>
                        </a:rPr>
                        <a:t>28%</a:t>
                      </a:r>
                      <a:endParaRPr lang="en-CA" sz="3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296585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934</Words>
  <Application>Microsoft Office PowerPoint</Application>
  <PresentationFormat>Widescreen</PresentationFormat>
  <Paragraphs>186</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Merriweather</vt:lpstr>
      <vt:lpstr>Roboto</vt:lpstr>
      <vt:lpstr>Office Theme</vt:lpstr>
      <vt:lpstr>CAPSTONE PROJECT  MOVIE SPOILER DETECTION</vt:lpstr>
      <vt:lpstr>Introduction:</vt:lpstr>
      <vt:lpstr>Methodology:</vt:lpstr>
      <vt:lpstr>Data Collection </vt:lpstr>
      <vt:lpstr>Exploratory Data Analysis</vt:lpstr>
      <vt:lpstr>Exploratory Data Analysis - Continues</vt:lpstr>
      <vt:lpstr>Exploratory Data Analysis - Continues </vt:lpstr>
      <vt:lpstr>Models</vt:lpstr>
      <vt:lpstr>Neural Networks</vt:lpstr>
      <vt:lpstr>Flask Integration</vt:lpstr>
      <vt:lpstr>Web - Extension</vt:lpstr>
      <vt:lpstr>Microsoft Azure Hosting</vt:lpstr>
      <vt:lpstr>Results</vt:lpstr>
      <vt:lpstr>Conclusion and Future Developments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Varun Kollipara</dc:creator>
  <cp:lastModifiedBy>Sai Varun Kollipara</cp:lastModifiedBy>
  <cp:revision>17</cp:revision>
  <dcterms:created xsi:type="dcterms:W3CDTF">2023-04-22T03:21:59Z</dcterms:created>
  <dcterms:modified xsi:type="dcterms:W3CDTF">2023-04-22T07:22:16Z</dcterms:modified>
</cp:coreProperties>
</file>