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9" r:id="rId5"/>
    <p:sldId id="261" r:id="rId6"/>
    <p:sldId id="262" r:id="rId7"/>
    <p:sldId id="263" r:id="rId8"/>
    <p:sldId id="270" r:id="rId9"/>
    <p:sldId id="264" r:id="rId10"/>
    <p:sldId id="265" r:id="rId11"/>
    <p:sldId id="266" r:id="rId12"/>
    <p:sldId id="268" r:id="rId13"/>
    <p:sldId id="26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94528-CA8C-4045-9431-57B0E5C6690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0846732-38BA-40C5-AAB4-07F8C91E1E78}">
      <dgm:prSet/>
      <dgm:spPr/>
      <dgm:t>
        <a:bodyPr/>
        <a:lstStyle/>
        <a:p>
          <a:pPr algn="just"/>
          <a:r>
            <a:rPr lang="en-US" b="0" i="0" dirty="0"/>
            <a:t>In General, this phase prepares the data for machine learning or deep learning models. Pre-processing means all the invalid, incorrect, and outlier data will be removed from the dataset.</a:t>
          </a:r>
          <a:endParaRPr lang="en-US" dirty="0"/>
        </a:p>
      </dgm:t>
    </dgm:pt>
    <dgm:pt modelId="{1608ACE1-88D7-432C-A108-69F05B03187C}" type="parTrans" cxnId="{D9500628-1FB2-4942-B0D0-924BE44369EC}">
      <dgm:prSet/>
      <dgm:spPr/>
      <dgm:t>
        <a:bodyPr/>
        <a:lstStyle/>
        <a:p>
          <a:endParaRPr lang="en-US"/>
        </a:p>
      </dgm:t>
    </dgm:pt>
    <dgm:pt modelId="{30CB261C-0B03-4A07-96B5-A41C6A5C46D3}" type="sibTrans" cxnId="{D9500628-1FB2-4942-B0D0-924BE44369EC}">
      <dgm:prSet/>
      <dgm:spPr/>
      <dgm:t>
        <a:bodyPr/>
        <a:lstStyle/>
        <a:p>
          <a:endParaRPr lang="en-US"/>
        </a:p>
      </dgm:t>
    </dgm:pt>
    <dgm:pt modelId="{8D56B17A-915E-4F37-92C7-5038D6B6CC62}">
      <dgm:prSet/>
      <dgm:spPr/>
      <dgm:t>
        <a:bodyPr/>
        <a:lstStyle/>
        <a:p>
          <a:pPr algn="just"/>
          <a:r>
            <a:rPr lang="en-US" b="0" i="0" dirty="0"/>
            <a:t>Since this is image-based data, we check all the directories for loading all the pictures and check for any errors. Next, we are changing the dimensions of all the images into a standard format to load the model.</a:t>
          </a:r>
          <a:endParaRPr lang="en-US" dirty="0"/>
        </a:p>
      </dgm:t>
    </dgm:pt>
    <dgm:pt modelId="{47014037-BA3C-4304-A597-A096D7A61DD8}" type="parTrans" cxnId="{DE57758E-3AD1-4F6B-A6A0-ADBD861DACB1}">
      <dgm:prSet/>
      <dgm:spPr/>
      <dgm:t>
        <a:bodyPr/>
        <a:lstStyle/>
        <a:p>
          <a:endParaRPr lang="en-US"/>
        </a:p>
      </dgm:t>
    </dgm:pt>
    <dgm:pt modelId="{4055F5DE-9DB5-4384-B093-C1CB8F48E3DB}" type="sibTrans" cxnId="{DE57758E-3AD1-4F6B-A6A0-ADBD861DACB1}">
      <dgm:prSet/>
      <dgm:spPr/>
      <dgm:t>
        <a:bodyPr/>
        <a:lstStyle/>
        <a:p>
          <a:endParaRPr lang="en-US"/>
        </a:p>
      </dgm:t>
    </dgm:pt>
    <dgm:pt modelId="{D1F8BB0F-AE54-4446-B301-26F0C209CA1A}" type="pres">
      <dgm:prSet presAssocID="{0FE94528-CA8C-4045-9431-57B0E5C66901}" presName="linear" presStyleCnt="0">
        <dgm:presLayoutVars>
          <dgm:animLvl val="lvl"/>
          <dgm:resizeHandles val="exact"/>
        </dgm:presLayoutVars>
      </dgm:prSet>
      <dgm:spPr/>
    </dgm:pt>
    <dgm:pt modelId="{C79BD67F-D8C7-4D94-9557-7F486B6D2364}" type="pres">
      <dgm:prSet presAssocID="{F0846732-38BA-40C5-AAB4-07F8C91E1E78}" presName="parentText" presStyleLbl="node1" presStyleIdx="0" presStyleCnt="2">
        <dgm:presLayoutVars>
          <dgm:chMax val="0"/>
          <dgm:bulletEnabled val="1"/>
        </dgm:presLayoutVars>
      </dgm:prSet>
      <dgm:spPr/>
    </dgm:pt>
    <dgm:pt modelId="{29929A35-7089-4571-8556-ADB2E6A47685}" type="pres">
      <dgm:prSet presAssocID="{30CB261C-0B03-4A07-96B5-A41C6A5C46D3}" presName="spacer" presStyleCnt="0"/>
      <dgm:spPr/>
    </dgm:pt>
    <dgm:pt modelId="{FAFE6503-345A-49AB-BA1D-1ACA39FAAB49}" type="pres">
      <dgm:prSet presAssocID="{8D56B17A-915E-4F37-92C7-5038D6B6CC62}" presName="parentText" presStyleLbl="node1" presStyleIdx="1" presStyleCnt="2">
        <dgm:presLayoutVars>
          <dgm:chMax val="0"/>
          <dgm:bulletEnabled val="1"/>
        </dgm:presLayoutVars>
      </dgm:prSet>
      <dgm:spPr/>
    </dgm:pt>
  </dgm:ptLst>
  <dgm:cxnLst>
    <dgm:cxn modelId="{D9500628-1FB2-4942-B0D0-924BE44369EC}" srcId="{0FE94528-CA8C-4045-9431-57B0E5C66901}" destId="{F0846732-38BA-40C5-AAB4-07F8C91E1E78}" srcOrd="0" destOrd="0" parTransId="{1608ACE1-88D7-432C-A108-69F05B03187C}" sibTransId="{30CB261C-0B03-4A07-96B5-A41C6A5C46D3}"/>
    <dgm:cxn modelId="{DE57758E-3AD1-4F6B-A6A0-ADBD861DACB1}" srcId="{0FE94528-CA8C-4045-9431-57B0E5C66901}" destId="{8D56B17A-915E-4F37-92C7-5038D6B6CC62}" srcOrd="1" destOrd="0" parTransId="{47014037-BA3C-4304-A597-A096D7A61DD8}" sibTransId="{4055F5DE-9DB5-4384-B093-C1CB8F48E3DB}"/>
    <dgm:cxn modelId="{48C9E0CB-691F-41B4-A40E-1B50E27E509E}" type="presOf" srcId="{F0846732-38BA-40C5-AAB4-07F8C91E1E78}" destId="{C79BD67F-D8C7-4D94-9557-7F486B6D2364}" srcOrd="0" destOrd="0" presId="urn:microsoft.com/office/officeart/2005/8/layout/vList2"/>
    <dgm:cxn modelId="{79B8ADD9-8D80-41C0-B791-08361C1A7C59}" type="presOf" srcId="{0FE94528-CA8C-4045-9431-57B0E5C66901}" destId="{D1F8BB0F-AE54-4446-B301-26F0C209CA1A}" srcOrd="0" destOrd="0" presId="urn:microsoft.com/office/officeart/2005/8/layout/vList2"/>
    <dgm:cxn modelId="{479D5BF3-AF17-4797-B058-17FBF73265A3}" type="presOf" srcId="{8D56B17A-915E-4F37-92C7-5038D6B6CC62}" destId="{FAFE6503-345A-49AB-BA1D-1ACA39FAAB49}" srcOrd="0" destOrd="0" presId="urn:microsoft.com/office/officeart/2005/8/layout/vList2"/>
    <dgm:cxn modelId="{BC432855-168F-4B3C-A102-F34893BFC0B9}" type="presParOf" srcId="{D1F8BB0F-AE54-4446-B301-26F0C209CA1A}" destId="{C79BD67F-D8C7-4D94-9557-7F486B6D2364}" srcOrd="0" destOrd="0" presId="urn:microsoft.com/office/officeart/2005/8/layout/vList2"/>
    <dgm:cxn modelId="{BCEE6AB3-0043-463F-9469-E6C0AC2FC9C2}" type="presParOf" srcId="{D1F8BB0F-AE54-4446-B301-26F0C209CA1A}" destId="{29929A35-7089-4571-8556-ADB2E6A47685}" srcOrd="1" destOrd="0" presId="urn:microsoft.com/office/officeart/2005/8/layout/vList2"/>
    <dgm:cxn modelId="{37328A7A-96B4-4F1C-9127-90A4B3EEA9D9}" type="presParOf" srcId="{D1F8BB0F-AE54-4446-B301-26F0C209CA1A}" destId="{FAFE6503-345A-49AB-BA1D-1ACA39FAAB4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BD67F-D8C7-4D94-9557-7F486B6D2364}">
      <dsp:nvSpPr>
        <dsp:cNvPr id="0" name=""/>
        <dsp:cNvSpPr/>
      </dsp:nvSpPr>
      <dsp:spPr>
        <a:xfrm>
          <a:off x="0" y="162099"/>
          <a:ext cx="6111737" cy="1991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b="0" i="0" kern="1200" dirty="0"/>
            <a:t>In General, this phase prepares the data for machine learning or deep learning models. Pre-processing means all the invalid, incorrect, and outlier data will be removed from the dataset.</a:t>
          </a:r>
          <a:endParaRPr lang="en-US" sz="2300" kern="1200" dirty="0"/>
        </a:p>
      </dsp:txBody>
      <dsp:txXfrm>
        <a:off x="97209" y="259308"/>
        <a:ext cx="5917319" cy="1796922"/>
      </dsp:txXfrm>
    </dsp:sp>
    <dsp:sp modelId="{FAFE6503-345A-49AB-BA1D-1ACA39FAAB49}">
      <dsp:nvSpPr>
        <dsp:cNvPr id="0" name=""/>
        <dsp:cNvSpPr/>
      </dsp:nvSpPr>
      <dsp:spPr>
        <a:xfrm>
          <a:off x="0" y="2219679"/>
          <a:ext cx="6111737" cy="1991340"/>
        </a:xfrm>
        <a:prstGeom prst="roundRect">
          <a:avLst/>
        </a:prstGeom>
        <a:solidFill>
          <a:schemeClr val="accent2">
            <a:hueOff val="1480018"/>
            <a:satOff val="-386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b="0" i="0" kern="1200" dirty="0"/>
            <a:t>Since this is image-based data, we check all the directories for loading all the pictures and check for any errors. Next, we are changing the dimensions of all the images into a standard format to load the model.</a:t>
          </a:r>
          <a:endParaRPr lang="en-US" sz="2300" kern="1200" dirty="0"/>
        </a:p>
      </dsp:txBody>
      <dsp:txXfrm>
        <a:off x="97209" y="2316888"/>
        <a:ext cx="5917319" cy="17969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8/12/2022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8116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92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95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0690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0686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13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03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1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17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8/12/2022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01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8/12/2022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52692557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quora.com/What-is-max-pooling-in-convolutional-neural-networks" TargetMode="External"/><Relationship Id="rId7" Type="http://schemas.openxmlformats.org/officeDocument/2006/relationships/hyperlink" Target="https://www.kaggle.com/datasets/meowmeowmeowmeowmeow/gtsrb-german-traffic-sign?datasetId=82373&amp;sortBy=voteCount" TargetMode="External"/><Relationship Id="rId2" Type="http://schemas.openxmlformats.org/officeDocument/2006/relationships/hyperlink" Target="https://www.quora.com/What-is-the-purpose-of-using-more-than-one-convolutional-layer-in-a-convolutional-neural-network" TargetMode="External"/><Relationship Id="rId1" Type="http://schemas.openxmlformats.org/officeDocument/2006/relationships/slideLayout" Target="../slideLayouts/slideLayout2.xml"/><Relationship Id="rId6" Type="http://schemas.openxmlformats.org/officeDocument/2006/relationships/hyperlink" Target="https://www.quora.com/In-Keras-what-is-a-dense-and-a-dropout-layer" TargetMode="External"/><Relationship Id="rId5" Type="http://schemas.openxmlformats.org/officeDocument/2006/relationships/hyperlink" Target="https://www.quora.com/What-is-the-meaning-of-flattening-step-in-a-convolutional-neural-network" TargetMode="External"/><Relationship Id="rId4" Type="http://schemas.openxmlformats.org/officeDocument/2006/relationships/hyperlink" Target="https://www.quora.com/What-does-a-dropout-in-neural-networks-mea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light on traffic light">
            <a:extLst>
              <a:ext uri="{FF2B5EF4-FFF2-40B4-BE49-F238E27FC236}">
                <a16:creationId xmlns:a16="http://schemas.microsoft.com/office/drawing/2014/main" id="{47ABE7F4-D81F-A69A-3F73-4CFFC54B6CA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7"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9" name="Rectangle 18">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CEA9D-60E1-5859-22DA-15CA3C1E0471}"/>
              </a:ext>
            </a:extLst>
          </p:cNvPr>
          <p:cNvSpPr>
            <a:spLocks noGrp="1"/>
          </p:cNvSpPr>
          <p:nvPr>
            <p:ph type="ctrTitle"/>
          </p:nvPr>
        </p:nvSpPr>
        <p:spPr>
          <a:xfrm>
            <a:off x="565149" y="752434"/>
            <a:ext cx="8267296" cy="1931769"/>
          </a:xfrm>
        </p:spPr>
        <p:txBody>
          <a:bodyPr vert="horz" lIns="91440" tIns="45720" rIns="91440" bIns="45720" rtlCol="0" anchor="t">
            <a:normAutofit fontScale="90000"/>
          </a:bodyPr>
          <a:lstStyle/>
          <a:p>
            <a:br>
              <a:rPr lang="en-US" sz="4400" b="1" i="0" u="none" strike="noStrike" kern="1200" baseline="0" dirty="0">
                <a:solidFill>
                  <a:schemeClr val="tx1"/>
                </a:solidFill>
                <a:latin typeface="+mj-lt"/>
                <a:ea typeface="+mj-ea"/>
                <a:cs typeface="+mj-cs"/>
              </a:rPr>
            </a:br>
            <a:r>
              <a:rPr lang="en-US" sz="4400" b="1" i="0" u="none" strike="noStrike" kern="1200" baseline="0" dirty="0">
                <a:solidFill>
                  <a:schemeClr val="tx1"/>
                </a:solidFill>
                <a:latin typeface="+mj-lt"/>
                <a:ea typeface="+mj-ea"/>
                <a:cs typeface="+mj-cs"/>
              </a:rPr>
              <a:t>ASSIGNMENT -2 </a:t>
            </a:r>
            <a:br>
              <a:rPr lang="en-US" sz="4400" b="1" i="0" u="none" strike="noStrike" kern="1200" baseline="0" dirty="0">
                <a:solidFill>
                  <a:schemeClr val="tx1"/>
                </a:solidFill>
                <a:latin typeface="+mj-lt"/>
                <a:ea typeface="+mj-ea"/>
                <a:cs typeface="+mj-cs"/>
              </a:rPr>
            </a:br>
            <a:r>
              <a:rPr lang="en-US" sz="4400" b="1" i="0" u="none" strike="noStrike" kern="1200" baseline="0" dirty="0">
                <a:solidFill>
                  <a:schemeClr val="tx1"/>
                </a:solidFill>
                <a:latin typeface="+mj-lt"/>
                <a:ea typeface="+mj-ea"/>
                <a:cs typeface="+mj-cs"/>
              </a:rPr>
              <a:t>TRAFFIC SIGN CLASSIFICATION </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1A8D8990-9BB8-F4DF-8491-C4F988B143A8}"/>
              </a:ext>
            </a:extLst>
          </p:cNvPr>
          <p:cNvSpPr>
            <a:spLocks noGrp="1"/>
          </p:cNvSpPr>
          <p:nvPr>
            <p:ph type="subTitle" idx="1"/>
          </p:nvPr>
        </p:nvSpPr>
        <p:spPr>
          <a:xfrm>
            <a:off x="565150" y="2691638"/>
            <a:ext cx="8267296" cy="3188586"/>
          </a:xfrm>
        </p:spPr>
        <p:txBody>
          <a:bodyPr vert="horz" lIns="91440" tIns="45720" rIns="91440" bIns="45720" rtlCol="0">
            <a:normAutofit/>
          </a:bodyPr>
          <a:lstStyle/>
          <a:p>
            <a:pPr indent="-228600">
              <a:buFont typeface="System Font Regular"/>
              <a:buChar char="–"/>
            </a:pPr>
            <a:endParaRPr lang="en-US" u="none" strike="noStrike" baseline="0"/>
          </a:p>
          <a:p>
            <a:pPr indent="-228600">
              <a:buFont typeface="System Font Regular"/>
              <a:buChar char="–"/>
            </a:pPr>
            <a:r>
              <a:rPr lang="en-US" u="none" strike="noStrike" baseline="0"/>
              <a:t> SAI VARUN KOLLIPARA – C0828403 </a:t>
            </a:r>
          </a:p>
          <a:p>
            <a:pPr indent="-228600">
              <a:buFont typeface="System Font Regular"/>
              <a:buChar char="–"/>
            </a:pPr>
            <a:r>
              <a:rPr lang="en-US" u="none" strike="noStrike" baseline="0"/>
              <a:t>BHANU PRAKASH MAHADEVUNI – C0850515 </a:t>
            </a:r>
          </a:p>
          <a:p>
            <a:pPr indent="-228600">
              <a:buFont typeface="System Font Regular"/>
              <a:buChar char="–"/>
            </a:pPr>
            <a:r>
              <a:rPr lang="en-US" u="none" strike="noStrike" baseline="0"/>
              <a:t>DEEKSHA NAIKAP – C0835440 </a:t>
            </a:r>
          </a:p>
          <a:p>
            <a:pPr indent="-228600">
              <a:buFont typeface="System Font Regular"/>
              <a:buChar char="–"/>
            </a:pPr>
            <a:r>
              <a:rPr lang="en-US" u="none" strike="noStrike" baseline="0"/>
              <a:t>PRAMOD REDDY GURRALA – C0850493 </a:t>
            </a:r>
            <a:endParaRPr lang="en-US"/>
          </a:p>
        </p:txBody>
      </p:sp>
      <p:sp>
        <p:nvSpPr>
          <p:cNvPr id="21" name="Cross 20">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02367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a:xfrm>
            <a:off x="797105" y="1625608"/>
            <a:ext cx="3377643" cy="2722164"/>
          </a:xfrm>
        </p:spPr>
        <p:txBody>
          <a:bodyPr vert="horz" lIns="91440" tIns="45720" rIns="91440" bIns="45720" rtlCol="0" anchor="b">
            <a:normAutofit/>
          </a:bodyPr>
          <a:lstStyle/>
          <a:p>
            <a:r>
              <a:rPr lang="en-US" sz="6000" kern="1200" spc="-150">
                <a:solidFill>
                  <a:schemeClr val="tx1"/>
                </a:solidFill>
                <a:latin typeface="+mj-lt"/>
                <a:ea typeface="+mj-ea"/>
                <a:cs typeface="+mj-cs"/>
              </a:rPr>
              <a:t>UI Building</a:t>
            </a:r>
          </a:p>
        </p:txBody>
      </p:sp>
      <p:pic>
        <p:nvPicPr>
          <p:cNvPr id="4" name="Content Placeholder 3" descr="Graphical user interface, application, Teams&#10;&#10;Description automatically generated">
            <a:extLst>
              <a:ext uri="{FF2B5EF4-FFF2-40B4-BE49-F238E27FC236}">
                <a16:creationId xmlns:a16="http://schemas.microsoft.com/office/drawing/2014/main" id="{B9387889-861F-C30D-7DF2-B6A2F8A7C155}"/>
              </a:ext>
            </a:extLst>
          </p:cNvPr>
          <p:cNvPicPr>
            <a:picLocks noGrp="1" noChangeAspect="1"/>
          </p:cNvPicPr>
          <p:nvPr>
            <p:ph idx="1"/>
          </p:nvPr>
        </p:nvPicPr>
        <p:blipFill>
          <a:blip r:embed="rId2"/>
          <a:stretch>
            <a:fillRect/>
          </a:stretch>
        </p:blipFill>
        <p:spPr>
          <a:xfrm>
            <a:off x="5338545" y="1497220"/>
            <a:ext cx="5240926" cy="4127230"/>
          </a:xfrm>
          <a:prstGeom prst="rect">
            <a:avLst/>
          </a:prstGeom>
        </p:spPr>
      </p:pic>
      <p:sp>
        <p:nvSpPr>
          <p:cNvPr id="19" name="Cross 18">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7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1F3A-1B67-924C-B964-812839FD79BB}"/>
              </a:ext>
            </a:extLst>
          </p:cNvPr>
          <p:cNvSpPr>
            <a:spLocks noGrp="1"/>
          </p:cNvSpPr>
          <p:nvPr>
            <p:ph type="title"/>
          </p:nvPr>
        </p:nvSpPr>
        <p:spPr/>
        <p:txBody>
          <a:bodyPr/>
          <a:lstStyle/>
          <a:p>
            <a:r>
              <a:rPr lang="en-CA"/>
              <a:t>Results</a:t>
            </a:r>
            <a:endParaRPr lang="en-CA" dirty="0"/>
          </a:p>
        </p:txBody>
      </p:sp>
      <p:pic>
        <p:nvPicPr>
          <p:cNvPr id="4" name="Content Placeholder 3" descr="Graphical user interface, application, Teams&#10;&#10;Description automatically generated">
            <a:extLst>
              <a:ext uri="{FF2B5EF4-FFF2-40B4-BE49-F238E27FC236}">
                <a16:creationId xmlns:a16="http://schemas.microsoft.com/office/drawing/2014/main" id="{A8F40EC8-11A4-9748-7D67-EFB727FAF438}"/>
              </a:ext>
            </a:extLst>
          </p:cNvPr>
          <p:cNvPicPr>
            <a:picLocks noGrp="1" noChangeAspect="1"/>
          </p:cNvPicPr>
          <p:nvPr>
            <p:ph idx="1"/>
          </p:nvPr>
        </p:nvPicPr>
        <p:blipFill>
          <a:blip r:embed="rId2"/>
          <a:stretch>
            <a:fillRect/>
          </a:stretch>
        </p:blipFill>
        <p:spPr>
          <a:xfrm>
            <a:off x="816965" y="2349594"/>
            <a:ext cx="4652502" cy="3489377"/>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6B79E50E-5436-C0C8-6445-3963E8DA970C}"/>
              </a:ext>
            </a:extLst>
          </p:cNvPr>
          <p:cNvPicPr>
            <a:picLocks noChangeAspect="1"/>
          </p:cNvPicPr>
          <p:nvPr/>
        </p:nvPicPr>
        <p:blipFill>
          <a:blip r:embed="rId3"/>
          <a:stretch>
            <a:fillRect/>
          </a:stretch>
        </p:blipFill>
        <p:spPr>
          <a:xfrm>
            <a:off x="6722534" y="2349594"/>
            <a:ext cx="4652502" cy="3489377"/>
          </a:xfrm>
          <a:prstGeom prst="rect">
            <a:avLst/>
          </a:prstGeom>
        </p:spPr>
      </p:pic>
    </p:spTree>
    <p:extLst>
      <p:ext uri="{BB962C8B-B14F-4D97-AF65-F5344CB8AC3E}">
        <p14:creationId xmlns:p14="http://schemas.microsoft.com/office/powerpoint/2010/main" val="12100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BBF-0760-2D32-0594-EE35CA4E86A4}"/>
              </a:ext>
            </a:extLst>
          </p:cNvPr>
          <p:cNvSpPr>
            <a:spLocks noGrp="1"/>
          </p:cNvSpPr>
          <p:nvPr>
            <p:ph type="title"/>
          </p:nvPr>
        </p:nvSpPr>
        <p:spPr/>
        <p:txBody>
          <a:bodyPr/>
          <a:lstStyle/>
          <a:p>
            <a:r>
              <a:rPr lang="en-CA" dirty="0"/>
              <a:t>Conclusion and Future Developments</a:t>
            </a:r>
          </a:p>
        </p:txBody>
      </p:sp>
      <p:sp>
        <p:nvSpPr>
          <p:cNvPr id="3" name="Content Placeholder 2">
            <a:extLst>
              <a:ext uri="{FF2B5EF4-FFF2-40B4-BE49-F238E27FC236}">
                <a16:creationId xmlns:a16="http://schemas.microsoft.com/office/drawing/2014/main" id="{27567A05-1D10-655E-0E39-E8DD96A5A98A}"/>
              </a:ext>
            </a:extLst>
          </p:cNvPr>
          <p:cNvSpPr>
            <a:spLocks noGrp="1"/>
          </p:cNvSpPr>
          <p:nvPr>
            <p:ph idx="1"/>
          </p:nvPr>
        </p:nvSpPr>
        <p:spPr>
          <a:xfrm>
            <a:off x="565150" y="2691638"/>
            <a:ext cx="9129456" cy="3709162"/>
          </a:xfrm>
        </p:spPr>
        <p:txBody>
          <a:bodyPr>
            <a:normAutofit fontScale="92500"/>
          </a:bodyPr>
          <a:lstStyle/>
          <a:p>
            <a:pPr algn="just"/>
            <a:r>
              <a:rPr lang="en-US" dirty="0"/>
              <a:t>From this project, we conclude that CNN is suitable for handling the image type data. We also identified how to build the architecture of a CNN model to increase productivity. Coming to UI, we learned how to integrate the front-end with the back-end model.</a:t>
            </a:r>
          </a:p>
          <a:p>
            <a:pPr algn="just"/>
            <a:endParaRPr lang="en-US" dirty="0"/>
          </a:p>
          <a:p>
            <a:pPr algn="just"/>
            <a:r>
              <a:rPr lang="en-US" dirty="0"/>
              <a:t>Some of the applications that can be built by using this as a base are:</a:t>
            </a:r>
          </a:p>
          <a:p>
            <a:pPr lvl="1" algn="just"/>
            <a:r>
              <a:rPr lang="en-US" dirty="0"/>
              <a:t>Sign Detection in Self-Driving Cars</a:t>
            </a:r>
          </a:p>
          <a:p>
            <a:pPr lvl="1" algn="just"/>
            <a:r>
              <a:rPr lang="en-US" dirty="0"/>
              <a:t>Automobiles that are not following the signs</a:t>
            </a:r>
          </a:p>
          <a:p>
            <a:pPr lvl="1" algn="just"/>
            <a:r>
              <a:rPr lang="en-US" dirty="0"/>
              <a:t>Notifying the driver regarding the upcoming signs</a:t>
            </a:r>
          </a:p>
        </p:txBody>
      </p:sp>
    </p:spTree>
    <p:extLst>
      <p:ext uri="{BB962C8B-B14F-4D97-AF65-F5344CB8AC3E}">
        <p14:creationId xmlns:p14="http://schemas.microsoft.com/office/powerpoint/2010/main" val="173031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2C19-C911-0961-357C-1AA6779CFE68}"/>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D2E7136D-5D5D-43D2-66D6-E606282BCE23}"/>
              </a:ext>
            </a:extLst>
          </p:cNvPr>
          <p:cNvSpPr>
            <a:spLocks noGrp="1"/>
          </p:cNvSpPr>
          <p:nvPr>
            <p:ph idx="1"/>
          </p:nvPr>
        </p:nvSpPr>
        <p:spPr/>
        <p:txBody>
          <a:bodyPr>
            <a:normAutofit fontScale="70000" lnSpcReduction="20000"/>
          </a:bodyPr>
          <a:lstStyle/>
          <a:p>
            <a:pPr marL="457200" indent="-457200">
              <a:buAutoNum type="arabicPeriod"/>
            </a:pPr>
            <a:r>
              <a:rPr lang="en-CA" dirty="0">
                <a:hlinkClick r:id="rId2"/>
              </a:rPr>
              <a:t>https://www.quora.com/What-is-the-purpose-of-using-more-than-one-convolutional-layer-in-a-convolutional-neural-network</a:t>
            </a:r>
            <a:endParaRPr lang="en-CA" dirty="0"/>
          </a:p>
          <a:p>
            <a:pPr marL="457200" indent="-457200">
              <a:buAutoNum type="arabicPeriod"/>
            </a:pPr>
            <a:r>
              <a:rPr lang="en-CA" dirty="0">
                <a:hlinkClick r:id="rId3"/>
              </a:rPr>
              <a:t>https://www.quora.com/What-is-max-pooling-in-convolutional-neural-networks</a:t>
            </a:r>
            <a:endParaRPr lang="en-CA" dirty="0"/>
          </a:p>
          <a:p>
            <a:pPr marL="457200" indent="-457200">
              <a:buAutoNum type="arabicPeriod"/>
            </a:pPr>
            <a:r>
              <a:rPr lang="en-CA" dirty="0">
                <a:hlinkClick r:id="rId4"/>
              </a:rPr>
              <a:t>https://www.quora.com/What-does-a-dropout-in-neural-networks-mean</a:t>
            </a:r>
            <a:endParaRPr lang="en-CA" dirty="0"/>
          </a:p>
          <a:p>
            <a:pPr marL="457200" indent="-457200">
              <a:buAutoNum type="arabicPeriod"/>
            </a:pPr>
            <a:r>
              <a:rPr lang="en-CA" dirty="0">
                <a:hlinkClick r:id="rId5"/>
              </a:rPr>
              <a:t>https://www.quora.com/What-is-the-meaning-of-flattening-step-in-a-convolutional-neural-network</a:t>
            </a:r>
            <a:endParaRPr lang="en-CA" dirty="0"/>
          </a:p>
          <a:p>
            <a:pPr marL="457200" indent="-457200">
              <a:buAutoNum type="arabicPeriod"/>
            </a:pPr>
            <a:r>
              <a:rPr lang="en-CA" dirty="0">
                <a:hlinkClick r:id="rId6"/>
              </a:rPr>
              <a:t>https://www.quora.com/In-Keras-what-is-a-dense-and-a-dropout-layer</a:t>
            </a:r>
            <a:endParaRPr lang="en-CA" dirty="0"/>
          </a:p>
          <a:p>
            <a:pPr marL="457200" indent="-457200">
              <a:buAutoNum type="arabicPeriod"/>
            </a:pPr>
            <a:r>
              <a:rPr lang="en-CA" dirty="0">
                <a:hlinkClick r:id="rId7"/>
              </a:rPr>
              <a:t>https://www.kaggle.com/datasets/meowmeowmeowmeowmeow/gtsrb-german-traffic-sign?datasetId=82373&amp;sortBy=voteCount</a:t>
            </a:r>
            <a:endParaRPr lang="en-CA" dirty="0"/>
          </a:p>
        </p:txBody>
      </p:sp>
    </p:spTree>
    <p:extLst>
      <p:ext uri="{BB962C8B-B14F-4D97-AF65-F5344CB8AC3E}">
        <p14:creationId xmlns:p14="http://schemas.microsoft.com/office/powerpoint/2010/main" val="167415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8">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7538ACEC-EE74-2045-988F-C377BD632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12">
            <a:extLst>
              <a:ext uri="{FF2B5EF4-FFF2-40B4-BE49-F238E27FC236}">
                <a16:creationId xmlns:a16="http://schemas.microsoft.com/office/drawing/2014/main" id="{A1F35926-4768-7942-AA72-41D0B6815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EF603-FC92-5007-47D2-1733B6296706}"/>
              </a:ext>
            </a:extLst>
          </p:cNvPr>
          <p:cNvSpPr>
            <a:spLocks noGrp="1"/>
          </p:cNvSpPr>
          <p:nvPr>
            <p:ph type="ctrTitle"/>
          </p:nvPr>
        </p:nvSpPr>
        <p:spPr>
          <a:xfrm>
            <a:off x="797105" y="1625608"/>
            <a:ext cx="8966805" cy="2722164"/>
          </a:xfrm>
        </p:spPr>
        <p:txBody>
          <a:bodyPr anchor="t">
            <a:normAutofit/>
          </a:bodyPr>
          <a:lstStyle/>
          <a:p>
            <a:r>
              <a:rPr lang="en-CA" dirty="0"/>
              <a:t>Thank You</a:t>
            </a:r>
          </a:p>
        </p:txBody>
      </p:sp>
    </p:spTree>
    <p:extLst>
      <p:ext uri="{BB962C8B-B14F-4D97-AF65-F5344CB8AC3E}">
        <p14:creationId xmlns:p14="http://schemas.microsoft.com/office/powerpoint/2010/main" val="332136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C7152895-57B4-1FA1-185A-EB62F5F76117}"/>
              </a:ext>
            </a:extLst>
          </p:cNvPr>
          <p:cNvSpPr>
            <a:spLocks noGrp="1"/>
          </p:cNvSpPr>
          <p:nvPr>
            <p:ph idx="1"/>
          </p:nvPr>
        </p:nvSpPr>
        <p:spPr/>
        <p:txBody>
          <a:bodyPr>
            <a:normAutofit fontScale="92500" lnSpcReduction="20000"/>
          </a:bodyPr>
          <a:lstStyle/>
          <a:p>
            <a:pPr algn="just"/>
            <a:r>
              <a:rPr lang="en-US" dirty="0"/>
              <a:t>As the population increases rapidly, it is becoming difficult to monitor every moment that is happening in daily activities. But some human activities are to be observed as they will raise the risk. One of these activities is driving. </a:t>
            </a:r>
          </a:p>
          <a:p>
            <a:pPr algn="just"/>
            <a:r>
              <a:rPr lang="en-US" dirty="0"/>
              <a:t>Since there is a more extensive scale of automobile usage, it is becoming difficult for humans. Such advanced technologies as automated cameras will be helpful. </a:t>
            </a:r>
          </a:p>
          <a:p>
            <a:pPr algn="just"/>
            <a:r>
              <a:rPr lang="en-US" dirty="0"/>
              <a:t>In this case, we have built a CNN-based Image Classification Model that can vary 43 different types of traffic signs, for UI Tkinter front-end service from python is implemented.</a:t>
            </a:r>
            <a:endParaRPr lang="en-CA" dirty="0"/>
          </a:p>
        </p:txBody>
      </p:sp>
    </p:spTree>
    <p:extLst>
      <p:ext uri="{BB962C8B-B14F-4D97-AF65-F5344CB8AC3E}">
        <p14:creationId xmlns:p14="http://schemas.microsoft.com/office/powerpoint/2010/main" val="63405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p:txBody>
          <a:bodyPr/>
          <a:lstStyle/>
          <a:p>
            <a:r>
              <a:rPr lang="en-CA" dirty="0"/>
              <a:t>Steps Involved</a:t>
            </a:r>
          </a:p>
        </p:txBody>
      </p:sp>
      <p:sp>
        <p:nvSpPr>
          <p:cNvPr id="3" name="Content Placeholder 2">
            <a:extLst>
              <a:ext uri="{FF2B5EF4-FFF2-40B4-BE49-F238E27FC236}">
                <a16:creationId xmlns:a16="http://schemas.microsoft.com/office/drawing/2014/main" id="{C7152895-57B4-1FA1-185A-EB62F5F76117}"/>
              </a:ext>
            </a:extLst>
          </p:cNvPr>
          <p:cNvSpPr>
            <a:spLocks noGrp="1"/>
          </p:cNvSpPr>
          <p:nvPr>
            <p:ph idx="1"/>
          </p:nvPr>
        </p:nvSpPr>
        <p:spPr>
          <a:xfrm>
            <a:off x="565150" y="2261419"/>
            <a:ext cx="8667340" cy="4208207"/>
          </a:xfrm>
        </p:spPr>
        <p:txBody>
          <a:bodyPr>
            <a:normAutofit lnSpcReduction="10000"/>
          </a:bodyPr>
          <a:lstStyle/>
          <a:p>
            <a:pPr marL="457200" indent="-457200">
              <a:buFont typeface="+mj-lt"/>
              <a:buAutoNum type="arabicPeriod"/>
            </a:pPr>
            <a:r>
              <a:rPr lang="en-US" sz="1600" dirty="0"/>
              <a:t>Loading the Packages</a:t>
            </a:r>
          </a:p>
          <a:p>
            <a:pPr marL="457200" indent="-457200">
              <a:buFont typeface="+mj-lt"/>
              <a:buAutoNum type="arabicPeriod"/>
            </a:pPr>
            <a:r>
              <a:rPr lang="en-US" sz="1600" dirty="0"/>
              <a:t>Loading the Dataset</a:t>
            </a:r>
          </a:p>
          <a:p>
            <a:pPr marL="457200" indent="-457200">
              <a:buFont typeface="+mj-lt"/>
              <a:buAutoNum type="arabicPeriod"/>
            </a:pPr>
            <a:r>
              <a:rPr lang="en-US" sz="1600" dirty="0"/>
              <a:t>Data Pre-processing</a:t>
            </a:r>
          </a:p>
          <a:p>
            <a:pPr marL="914400" lvl="1" indent="-457200">
              <a:buFont typeface="+mj-lt"/>
              <a:buAutoNum type="arabicPeriod"/>
            </a:pPr>
            <a:r>
              <a:rPr lang="en-US" sz="1200" dirty="0"/>
              <a:t>Check for errors while loading the images</a:t>
            </a:r>
          </a:p>
          <a:p>
            <a:pPr marL="914400" lvl="1" indent="-457200">
              <a:buFont typeface="+mj-lt"/>
              <a:buAutoNum type="arabicPeriod"/>
            </a:pPr>
            <a:r>
              <a:rPr lang="en-US" sz="1200" dirty="0"/>
              <a:t>Resizing all the photos into similar dimensions</a:t>
            </a:r>
          </a:p>
          <a:p>
            <a:pPr marL="914400" lvl="1" indent="-457200">
              <a:buFont typeface="+mj-lt"/>
              <a:buAutoNum type="arabicPeriod"/>
            </a:pPr>
            <a:r>
              <a:rPr lang="en-US" sz="1200" dirty="0"/>
              <a:t>Load the pictures into labels for further processing</a:t>
            </a:r>
          </a:p>
          <a:p>
            <a:pPr marL="457200" indent="-457200">
              <a:buFont typeface="+mj-lt"/>
              <a:buAutoNum type="arabicPeriod"/>
            </a:pPr>
            <a:r>
              <a:rPr lang="en-US" sz="1600" dirty="0"/>
              <a:t>Data Splitting</a:t>
            </a:r>
          </a:p>
          <a:p>
            <a:pPr marL="457200" indent="-457200">
              <a:buFont typeface="+mj-lt"/>
              <a:buAutoNum type="arabicPeriod"/>
            </a:pPr>
            <a:r>
              <a:rPr lang="en-US" sz="1600" dirty="0"/>
              <a:t>Model Building:</a:t>
            </a:r>
          </a:p>
          <a:p>
            <a:pPr marL="914400" lvl="1" indent="-457200">
              <a:buFont typeface="+mj-lt"/>
              <a:buAutoNum type="arabicPeriod"/>
            </a:pPr>
            <a:r>
              <a:rPr lang="en-US" sz="1200" dirty="0"/>
              <a:t>CNN Model Architecture</a:t>
            </a:r>
          </a:p>
          <a:p>
            <a:pPr marL="457200" indent="-457200">
              <a:buFont typeface="+mj-lt"/>
              <a:buAutoNum type="arabicPeriod"/>
            </a:pPr>
            <a:r>
              <a:rPr lang="en-US" sz="1600" dirty="0"/>
              <a:t>Data Visualization</a:t>
            </a:r>
          </a:p>
          <a:p>
            <a:pPr marL="457200" indent="-457200">
              <a:buFont typeface="+mj-lt"/>
              <a:buAutoNum type="arabicPeriod"/>
            </a:pPr>
            <a:r>
              <a:rPr lang="en-US" sz="1600" dirty="0"/>
              <a:t>Model Evaluation</a:t>
            </a:r>
          </a:p>
          <a:p>
            <a:pPr marL="457200" indent="-457200">
              <a:buFont typeface="+mj-lt"/>
              <a:buAutoNum type="arabicPeriod"/>
            </a:pPr>
            <a:r>
              <a:rPr lang="en-US" sz="1600" dirty="0"/>
              <a:t>UI Building:</a:t>
            </a:r>
          </a:p>
          <a:p>
            <a:pPr marL="914400" lvl="1" indent="-457200">
              <a:buFont typeface="+mj-lt"/>
              <a:buAutoNum type="arabicPeriod"/>
            </a:pPr>
            <a:r>
              <a:rPr lang="en-US" sz="1200" dirty="0"/>
              <a:t>UI Designing</a:t>
            </a:r>
          </a:p>
          <a:p>
            <a:pPr marL="914400" lvl="1" indent="-457200">
              <a:buFont typeface="+mj-lt"/>
              <a:buAutoNum type="arabicPeriod"/>
            </a:pPr>
            <a:r>
              <a:rPr lang="en-US" sz="1200" dirty="0"/>
              <a:t>UI Functions</a:t>
            </a:r>
            <a:endParaRPr lang="en-CA" sz="1200" dirty="0"/>
          </a:p>
        </p:txBody>
      </p:sp>
    </p:spTree>
    <p:extLst>
      <p:ext uri="{BB962C8B-B14F-4D97-AF65-F5344CB8AC3E}">
        <p14:creationId xmlns:p14="http://schemas.microsoft.com/office/powerpoint/2010/main" val="36656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p:txBody>
          <a:bodyPr/>
          <a:lstStyle/>
          <a:p>
            <a:r>
              <a:rPr lang="en-CA" dirty="0"/>
              <a:t>About Dataset</a:t>
            </a:r>
          </a:p>
        </p:txBody>
      </p:sp>
      <p:sp>
        <p:nvSpPr>
          <p:cNvPr id="3" name="Content Placeholder 2">
            <a:extLst>
              <a:ext uri="{FF2B5EF4-FFF2-40B4-BE49-F238E27FC236}">
                <a16:creationId xmlns:a16="http://schemas.microsoft.com/office/drawing/2014/main" id="{C7152895-57B4-1FA1-185A-EB62F5F76117}"/>
              </a:ext>
            </a:extLst>
          </p:cNvPr>
          <p:cNvSpPr>
            <a:spLocks noGrp="1"/>
          </p:cNvSpPr>
          <p:nvPr>
            <p:ph idx="1"/>
          </p:nvPr>
        </p:nvSpPr>
        <p:spPr/>
        <p:txBody>
          <a:bodyPr>
            <a:normAutofit fontScale="92500"/>
          </a:bodyPr>
          <a:lstStyle/>
          <a:p>
            <a:pPr algn="just"/>
            <a:r>
              <a:rPr lang="en-US"/>
              <a:t>This case study uses GTSRB - German Traffic Sign Recognition Benchmark image data. It is a multi-class, single-image classification challenge held at the International Joint Conference on Neural Networks (IJCNN) 2011.</a:t>
            </a:r>
          </a:p>
          <a:p>
            <a:pPr lvl="1" algn="just"/>
            <a:r>
              <a:rPr lang="en-US"/>
              <a:t>43 Classes</a:t>
            </a:r>
          </a:p>
          <a:p>
            <a:pPr lvl="1" algn="just"/>
            <a:r>
              <a:rPr lang="en-US"/>
              <a:t>more than 50K Images</a:t>
            </a:r>
          </a:p>
          <a:p>
            <a:pPr lvl="1" algn="just"/>
            <a:r>
              <a:rPr lang="en-US"/>
              <a:t>real-time data</a:t>
            </a:r>
          </a:p>
          <a:p>
            <a:pPr lvl="1" algn="just"/>
            <a:r>
              <a:rPr lang="en-US"/>
              <a:t>contains testing and training image data and image information in CSV files.</a:t>
            </a:r>
            <a:endParaRPr lang="en-CA" dirty="0"/>
          </a:p>
        </p:txBody>
      </p:sp>
    </p:spTree>
    <p:extLst>
      <p:ext uri="{BB962C8B-B14F-4D97-AF65-F5344CB8AC3E}">
        <p14:creationId xmlns:p14="http://schemas.microsoft.com/office/powerpoint/2010/main" val="233231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a:xfrm>
            <a:off x="565149" y="1508250"/>
            <a:ext cx="3198777" cy="4024885"/>
          </a:xfrm>
        </p:spPr>
        <p:txBody>
          <a:bodyPr>
            <a:normAutofit/>
          </a:bodyPr>
          <a:lstStyle/>
          <a:p>
            <a:r>
              <a:rPr lang="en-CA" dirty="0"/>
              <a:t>Data Pre Processing</a:t>
            </a: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EB4582-5D78-ED9F-FCA1-5C9009FC7D5C}"/>
              </a:ext>
            </a:extLst>
          </p:cNvPr>
          <p:cNvGraphicFramePr>
            <a:graphicFrameLocks noGrp="1"/>
          </p:cNvGraphicFramePr>
          <p:nvPr>
            <p:ph idx="1"/>
            <p:extLst>
              <p:ext uri="{D42A27DB-BD31-4B8C-83A1-F6EECF244321}">
                <p14:modId xmlns:p14="http://schemas.microsoft.com/office/powerpoint/2010/main" val="1721278707"/>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10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p:txBody>
          <a:bodyPr/>
          <a:lstStyle/>
          <a:p>
            <a:r>
              <a:rPr lang="en-CA" dirty="0"/>
              <a:t>Model Building</a:t>
            </a:r>
          </a:p>
        </p:txBody>
      </p:sp>
      <p:sp>
        <p:nvSpPr>
          <p:cNvPr id="3" name="Content Placeholder 2">
            <a:extLst>
              <a:ext uri="{FF2B5EF4-FFF2-40B4-BE49-F238E27FC236}">
                <a16:creationId xmlns:a16="http://schemas.microsoft.com/office/drawing/2014/main" id="{C7152895-57B4-1FA1-185A-EB62F5F76117}"/>
              </a:ext>
            </a:extLst>
          </p:cNvPr>
          <p:cNvSpPr>
            <a:spLocks noGrp="1"/>
          </p:cNvSpPr>
          <p:nvPr>
            <p:ph idx="1"/>
          </p:nvPr>
        </p:nvSpPr>
        <p:spPr>
          <a:xfrm>
            <a:off x="565149" y="2691638"/>
            <a:ext cx="9404761" cy="3945136"/>
          </a:xfrm>
        </p:spPr>
        <p:txBody>
          <a:bodyPr>
            <a:normAutofit fontScale="92500"/>
          </a:bodyPr>
          <a:lstStyle/>
          <a:p>
            <a:pPr algn="just"/>
            <a:r>
              <a:rPr lang="en-US" sz="1800" dirty="0"/>
              <a:t>For our study, we use 80% for training and 20% for Testing.</a:t>
            </a:r>
          </a:p>
          <a:p>
            <a:pPr algn="just"/>
            <a:r>
              <a:rPr lang="en-US" sz="1800" dirty="0"/>
              <a:t>The foremost step for every machine learning / deep learning is to build a model based on the data. The data type varies the algorithm, functions, and attributes to be implemented. For most deep learning projects, we can use Neural Networks like CNN, ANN, and RNN. Since this project, we have been using image data. It is advisable to use CNN(Convolution Neural Networks).</a:t>
            </a:r>
          </a:p>
          <a:p>
            <a:pPr algn="just"/>
            <a:r>
              <a:rPr lang="en-US" sz="1800" dirty="0"/>
              <a:t>For the architecture we have built, we used:</a:t>
            </a:r>
          </a:p>
          <a:p>
            <a:pPr lvl="1" algn="just"/>
            <a:r>
              <a:rPr lang="en-US" sz="1600" dirty="0"/>
              <a:t>conv2d layer</a:t>
            </a:r>
          </a:p>
          <a:p>
            <a:pPr lvl="1" algn="just"/>
            <a:r>
              <a:rPr lang="en-US" sz="1600" dirty="0"/>
              <a:t>MaxPool2D</a:t>
            </a:r>
          </a:p>
          <a:p>
            <a:pPr lvl="1" algn="just"/>
            <a:r>
              <a:rPr lang="en-US" sz="1600" dirty="0"/>
              <a:t>Dropout layer</a:t>
            </a:r>
          </a:p>
          <a:p>
            <a:pPr lvl="1" algn="just"/>
            <a:r>
              <a:rPr lang="en-US" sz="1600" dirty="0"/>
              <a:t>Flatten layer</a:t>
            </a:r>
          </a:p>
          <a:p>
            <a:pPr lvl="1" algn="just"/>
            <a:r>
              <a:rPr lang="en-US" sz="1600" dirty="0"/>
              <a:t>Dense layer</a:t>
            </a:r>
          </a:p>
          <a:p>
            <a:pPr lvl="1" algn="just"/>
            <a:r>
              <a:rPr lang="en-US" sz="1600" dirty="0"/>
              <a:t>Epoch</a:t>
            </a:r>
          </a:p>
          <a:p>
            <a:pPr lvl="1" algn="just"/>
            <a:r>
              <a:rPr lang="en-US" sz="1600" dirty="0"/>
              <a:t>Batch size</a:t>
            </a:r>
            <a:endParaRPr lang="en-CA" sz="1600" dirty="0"/>
          </a:p>
        </p:txBody>
      </p:sp>
    </p:spTree>
    <p:extLst>
      <p:ext uri="{BB962C8B-B14F-4D97-AF65-F5344CB8AC3E}">
        <p14:creationId xmlns:p14="http://schemas.microsoft.com/office/powerpoint/2010/main" val="42731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a:xfrm>
            <a:off x="8417240" y="1625608"/>
            <a:ext cx="2976767" cy="2722164"/>
          </a:xfrm>
        </p:spPr>
        <p:txBody>
          <a:bodyPr vert="horz" lIns="91440" tIns="45720" rIns="91440" bIns="45720" rtlCol="0" anchor="b">
            <a:normAutofit/>
          </a:bodyPr>
          <a:lstStyle/>
          <a:p>
            <a:r>
              <a:rPr lang="en-US" sz="6000" kern="1200" spc="-150">
                <a:solidFill>
                  <a:schemeClr val="tx1"/>
                </a:solidFill>
                <a:latin typeface="+mj-lt"/>
                <a:ea typeface="+mj-ea"/>
                <a:cs typeface="+mj-cs"/>
              </a:rPr>
              <a:t>Model Building</a:t>
            </a:r>
          </a:p>
        </p:txBody>
      </p:sp>
      <p:pic>
        <p:nvPicPr>
          <p:cNvPr id="7" name="Content Placeholder 6">
            <a:extLst>
              <a:ext uri="{FF2B5EF4-FFF2-40B4-BE49-F238E27FC236}">
                <a16:creationId xmlns:a16="http://schemas.microsoft.com/office/drawing/2014/main" id="{7E150185-56DD-FCDD-1608-5D5CD5361AE9}"/>
              </a:ext>
            </a:extLst>
          </p:cNvPr>
          <p:cNvPicPr>
            <a:picLocks noGrp="1" noChangeAspect="1"/>
          </p:cNvPicPr>
          <p:nvPr>
            <p:ph idx="1"/>
          </p:nvPr>
        </p:nvPicPr>
        <p:blipFill>
          <a:blip r:embed="rId2"/>
          <a:stretch>
            <a:fillRect/>
          </a:stretch>
        </p:blipFill>
        <p:spPr>
          <a:xfrm>
            <a:off x="1084778" y="1497220"/>
            <a:ext cx="6441907" cy="4127230"/>
          </a:xfrm>
          <a:prstGeom prst="rect">
            <a:avLst/>
          </a:prstGeom>
        </p:spPr>
      </p:pic>
      <p:sp>
        <p:nvSpPr>
          <p:cNvPr id="20" name="Cross 19">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3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5005E-BFB8-5255-1D9E-62657E41B4A3}"/>
              </a:ext>
            </a:extLst>
          </p:cNvPr>
          <p:cNvSpPr>
            <a:spLocks noGrp="1"/>
          </p:cNvSpPr>
          <p:nvPr>
            <p:ph type="title"/>
          </p:nvPr>
        </p:nvSpPr>
        <p:spPr>
          <a:xfrm>
            <a:off x="334988" y="1625608"/>
            <a:ext cx="3377643" cy="2722164"/>
          </a:xfrm>
        </p:spPr>
        <p:txBody>
          <a:bodyPr vert="horz" lIns="91440" tIns="45720" rIns="91440" bIns="45720" rtlCol="0" anchor="b">
            <a:normAutofit/>
          </a:bodyPr>
          <a:lstStyle/>
          <a:p>
            <a:pPr>
              <a:lnSpc>
                <a:spcPct val="90000"/>
              </a:lnSpc>
            </a:pPr>
            <a:r>
              <a:rPr lang="en-US" sz="5100" kern="1200" spc="-150" dirty="0">
                <a:solidFill>
                  <a:schemeClr val="tx1"/>
                </a:solidFill>
                <a:latin typeface="+mj-lt"/>
                <a:ea typeface="+mj-ea"/>
                <a:cs typeface="+mj-cs"/>
              </a:rPr>
              <a:t>Data Visualization </a:t>
            </a:r>
          </a:p>
        </p:txBody>
      </p:sp>
      <p:pic>
        <p:nvPicPr>
          <p:cNvPr id="5" name="Content Placeholder 4">
            <a:extLst>
              <a:ext uri="{FF2B5EF4-FFF2-40B4-BE49-F238E27FC236}">
                <a16:creationId xmlns:a16="http://schemas.microsoft.com/office/drawing/2014/main" id="{44767697-F538-1ED4-6D8B-123493533E26}"/>
              </a:ext>
            </a:extLst>
          </p:cNvPr>
          <p:cNvPicPr>
            <a:picLocks noGrp="1" noChangeAspect="1"/>
          </p:cNvPicPr>
          <p:nvPr>
            <p:ph idx="1"/>
          </p:nvPr>
        </p:nvPicPr>
        <p:blipFill>
          <a:blip r:embed="rId2"/>
          <a:stretch>
            <a:fillRect/>
          </a:stretch>
        </p:blipFill>
        <p:spPr>
          <a:xfrm>
            <a:off x="4217897" y="1449391"/>
            <a:ext cx="7700390" cy="3850195"/>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05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3C5-768D-AF36-3525-1C36B8786C10}"/>
              </a:ext>
            </a:extLst>
          </p:cNvPr>
          <p:cNvSpPr>
            <a:spLocks noGrp="1"/>
          </p:cNvSpPr>
          <p:nvPr>
            <p:ph type="title"/>
          </p:nvPr>
        </p:nvSpPr>
        <p:spPr/>
        <p:txBody>
          <a:bodyPr/>
          <a:lstStyle/>
          <a:p>
            <a:r>
              <a:rPr lang="en-CA" dirty="0"/>
              <a:t>UI Building</a:t>
            </a:r>
          </a:p>
        </p:txBody>
      </p:sp>
      <p:sp>
        <p:nvSpPr>
          <p:cNvPr id="3" name="Content Placeholder 2">
            <a:extLst>
              <a:ext uri="{FF2B5EF4-FFF2-40B4-BE49-F238E27FC236}">
                <a16:creationId xmlns:a16="http://schemas.microsoft.com/office/drawing/2014/main" id="{C7152895-57B4-1FA1-185A-EB62F5F76117}"/>
              </a:ext>
            </a:extLst>
          </p:cNvPr>
          <p:cNvSpPr>
            <a:spLocks noGrp="1"/>
          </p:cNvSpPr>
          <p:nvPr>
            <p:ph idx="1"/>
          </p:nvPr>
        </p:nvSpPr>
        <p:spPr/>
        <p:txBody>
          <a:bodyPr>
            <a:normAutofit lnSpcReduction="10000"/>
          </a:bodyPr>
          <a:lstStyle/>
          <a:p>
            <a:r>
              <a:rPr lang="en-US" dirty="0"/>
              <a:t>For our UI, we have selected using Tkinter Library. As per the requirement, we have added the required buttons and dimensions of the window. The steps involved are:</a:t>
            </a:r>
          </a:p>
          <a:p>
            <a:pPr lvl="1"/>
            <a:r>
              <a:rPr lang="en-US" dirty="0"/>
              <a:t>Loading the packages</a:t>
            </a:r>
          </a:p>
          <a:p>
            <a:pPr lvl="1"/>
            <a:r>
              <a:rPr lang="en-US" dirty="0"/>
              <a:t>Loading the CNN Model</a:t>
            </a:r>
          </a:p>
          <a:p>
            <a:pPr lvl="1"/>
            <a:r>
              <a:rPr lang="en-US" dirty="0"/>
              <a:t>Labeling the classes of the data</a:t>
            </a:r>
          </a:p>
          <a:p>
            <a:pPr lvl="1"/>
            <a:r>
              <a:rPr lang="en-US" dirty="0"/>
              <a:t>Set the Dimensions of the Window, Title, Font, and Button Placement.</a:t>
            </a:r>
          </a:p>
          <a:p>
            <a:pPr lvl="1"/>
            <a:r>
              <a:rPr lang="en-US" dirty="0"/>
              <a:t>Building the Functions for loading and classifying the Images.</a:t>
            </a:r>
            <a:endParaRPr lang="en-CA" dirty="0"/>
          </a:p>
        </p:txBody>
      </p:sp>
    </p:spTree>
    <p:extLst>
      <p:ext uri="{BB962C8B-B14F-4D97-AF65-F5344CB8AC3E}">
        <p14:creationId xmlns:p14="http://schemas.microsoft.com/office/powerpoint/2010/main" val="3232793923"/>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213B36"/>
      </a:dk2>
      <a:lt2>
        <a:srgbClr val="E8E2E8"/>
      </a:lt2>
      <a:accent1>
        <a:srgbClr val="57B34F"/>
      </a:accent1>
      <a:accent2>
        <a:srgbClr val="4DB36F"/>
      </a:accent2>
      <a:accent3>
        <a:srgbClr val="56B099"/>
      </a:accent3>
      <a:accent4>
        <a:srgbClr val="47ADC1"/>
      </a:accent4>
      <a:accent5>
        <a:srgbClr val="77A2E0"/>
      </a:accent5>
      <a:accent6>
        <a:srgbClr val="5E5EDB"/>
      </a:accent6>
      <a:hlink>
        <a:srgbClr val="A969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39</TotalTime>
  <Words>675</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Seaford Display</vt:lpstr>
      <vt:lpstr>System Font Regular</vt:lpstr>
      <vt:lpstr>Tenorite</vt:lpstr>
      <vt:lpstr>MadridVTI</vt:lpstr>
      <vt:lpstr> ASSIGNMENT -2  TRAFFIC SIGN CLASSIFICATION </vt:lpstr>
      <vt:lpstr>Problem Statement</vt:lpstr>
      <vt:lpstr>Steps Involved</vt:lpstr>
      <vt:lpstr>About Dataset</vt:lpstr>
      <vt:lpstr>Data Pre Processing</vt:lpstr>
      <vt:lpstr>Model Building</vt:lpstr>
      <vt:lpstr>Model Building</vt:lpstr>
      <vt:lpstr>Data Visualization </vt:lpstr>
      <vt:lpstr>UI Building</vt:lpstr>
      <vt:lpstr>UI Building</vt:lpstr>
      <vt:lpstr>Results</vt:lpstr>
      <vt:lpstr>Conclusion and Future Developments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ASSIGNMENT -2  TRAFFIC SIGN CLASSIFICATION </dc:title>
  <dc:creator>Sai Varun Kollipara</dc:creator>
  <cp:lastModifiedBy>Sai Varun Kollipara</cp:lastModifiedBy>
  <cp:revision>12</cp:revision>
  <dcterms:created xsi:type="dcterms:W3CDTF">2022-08-12T04:31:52Z</dcterms:created>
  <dcterms:modified xsi:type="dcterms:W3CDTF">2022-08-12T05:11:10Z</dcterms:modified>
</cp:coreProperties>
</file>