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notesMasterIdLst>
    <p:notesMasterId r:id="rId32"/>
  </p:notesMasterIdLst>
  <p:sldIdLst>
    <p:sldId id="256" r:id="rId2"/>
    <p:sldId id="257" r:id="rId3"/>
    <p:sldId id="258" r:id="rId4"/>
    <p:sldId id="259" r:id="rId5"/>
    <p:sldId id="261" r:id="rId6"/>
    <p:sldId id="284" r:id="rId7"/>
    <p:sldId id="285" r:id="rId8"/>
    <p:sldId id="274" r:id="rId9"/>
    <p:sldId id="286" r:id="rId10"/>
    <p:sldId id="275" r:id="rId11"/>
    <p:sldId id="287" r:id="rId12"/>
    <p:sldId id="276" r:id="rId13"/>
    <p:sldId id="288" r:id="rId14"/>
    <p:sldId id="277" r:id="rId15"/>
    <p:sldId id="289" r:id="rId16"/>
    <p:sldId id="290" r:id="rId17"/>
    <p:sldId id="291" r:id="rId18"/>
    <p:sldId id="293" r:id="rId19"/>
    <p:sldId id="292" r:id="rId20"/>
    <p:sldId id="294" r:id="rId21"/>
    <p:sldId id="295" r:id="rId22"/>
    <p:sldId id="278" r:id="rId23"/>
    <p:sldId id="266" r:id="rId24"/>
    <p:sldId id="279" r:id="rId25"/>
    <p:sldId id="267" r:id="rId26"/>
    <p:sldId id="268" r:id="rId27"/>
    <p:sldId id="269" r:id="rId28"/>
    <p:sldId id="271" r:id="rId29"/>
    <p:sldId id="270" r:id="rId30"/>
    <p:sldId id="29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15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F83227-6D1F-4286-9CE4-416E7E067D48}" type="datetimeFigureOut">
              <a:rPr lang="en-CA" smtClean="0"/>
              <a:t>2022-08-17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572BDA-65C2-4AF0-874B-9191A56F1AD9}" type="slidenum">
              <a:rPr lang="en-CA" smtClean="0"/>
              <a:t>‹#›</a:t>
            </a:fld>
            <a:endParaRPr lang="en-CA"/>
          </a:p>
        </p:txBody>
      </p:sp>
    </p:spTree>
    <p:extLst>
      <p:ext uri="{BB962C8B-B14F-4D97-AF65-F5344CB8AC3E}">
        <p14:creationId xmlns:p14="http://schemas.microsoft.com/office/powerpoint/2010/main" val="2005208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45C1EE7A-0A68-4D37-B7E8-7A70FD2BA587}" type="datetime1">
              <a:rPr lang="en-US" smtClean="0"/>
              <a:t>8/17/2022</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7942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38762735-00E2-441D-8931-BEA337B88575}" type="datetime1">
              <a:rPr lang="en-US" smtClean="0"/>
              <a:t>8/17/2022</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9944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1B350700-0752-48E3-A01E-EA50C3AA931C}" type="datetime1">
              <a:rPr lang="en-US" smtClean="0"/>
              <a:t>8/17/2022</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1159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B0E9A4F4-44CD-4A0B-ADFA-94DE45AC451D}" type="datetime1">
              <a:rPr lang="en-US" smtClean="0"/>
              <a:t>8/17/2022</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3448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A5147F1E-E863-42F3-B7F6-4F808D3493E4}" type="datetime1">
              <a:rPr lang="en-US" smtClean="0"/>
              <a:t>8/17/2022</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2208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F7DBF4C7-039F-4091-A411-00D3683470BF}" type="datetime1">
              <a:rPr lang="en-US" smtClean="0"/>
              <a:t>8/17/2022</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4038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BDE7BAD5-65C8-49FF-B4C4-112EEA985DF5}" type="datetime1">
              <a:rPr lang="en-US" smtClean="0"/>
              <a:t>8/17/2022</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3806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B31A6809-F470-43BC-8EA4-D4B070B1FE71}" type="datetime1">
              <a:rPr lang="en-US" smtClean="0"/>
              <a:t>8/17/2022</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2214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ED587F29-78D5-4F9E-971E-4E5CC1B6744A}" type="datetime1">
              <a:rPr lang="en-US" smtClean="0"/>
              <a:t>8/17/2022</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8283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D56926ED-C803-4348-99FB-A1F324BB639D}" type="datetime1">
              <a:rPr lang="en-US" smtClean="0"/>
              <a:t>8/17/2022</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6905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76C2ED9A-73F3-4DE8-8BEF-819DCA950EC5}" type="datetime1">
              <a:rPr lang="en-US" smtClean="0"/>
              <a:t>8/17/2022</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4399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CAABE468-F8E7-4B1F-A806-F807B63EB6B7}" type="datetime1">
              <a:rPr lang="en-US" smtClean="0"/>
              <a:t>8/17/2022</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626076803"/>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42" r:id="rId5"/>
    <p:sldLayoutId id="2147483747" r:id="rId6"/>
    <p:sldLayoutId id="2147483743" r:id="rId7"/>
    <p:sldLayoutId id="2147483744" r:id="rId8"/>
    <p:sldLayoutId id="2147483745" r:id="rId9"/>
    <p:sldLayoutId id="2147483746" r:id="rId10"/>
    <p:sldLayoutId id="2147483748" r:id="rId11"/>
  </p:sldLayoutIdLst>
  <p:hf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www.analyticsvidhya.com/blog/2021/05/dealing-with-missing-values-in-python-a-complete-guide/" TargetMode="External"/><Relationship Id="rId3" Type="http://schemas.openxmlformats.org/officeDocument/2006/relationships/hyperlink" Target="https://realpython.com/linear-regression-in-python/" TargetMode="External"/><Relationship Id="rId7" Type="http://schemas.openxmlformats.org/officeDocument/2006/relationships/hyperlink" Target="https://towardsdatascience.com/exploratory-data-analysis-in-python-a-step-by-step-process-d0dfa6bf94ee" TargetMode="External"/><Relationship Id="rId2" Type="http://schemas.openxmlformats.org/officeDocument/2006/relationships/hyperlink" Target="https://www.kaggle.com/competitions/store-sales-time-series-forecasting/data" TargetMode="External"/><Relationship Id="rId1" Type="http://schemas.openxmlformats.org/officeDocument/2006/relationships/slideLayout" Target="../slideLayouts/slideLayout2.xml"/><Relationship Id="rId6" Type="http://schemas.openxmlformats.org/officeDocument/2006/relationships/hyperlink" Target="https://www.w3schools.com/python/numpy/numpy_random_seaborn.asp" TargetMode="External"/><Relationship Id="rId5" Type="http://schemas.openxmlformats.org/officeDocument/2006/relationships/hyperlink" Target="https://realpython.com/python-matplotlib-guide/" TargetMode="External"/><Relationship Id="rId4" Type="http://schemas.openxmlformats.org/officeDocument/2006/relationships/hyperlink" Target="https://machinelearningmastery.com/xgboost-for-regression/" TargetMode="External"/><Relationship Id="rId9" Type="http://schemas.openxmlformats.org/officeDocument/2006/relationships/hyperlink" Target="https://www.simplilearn.com/tutorials/python-tutorial/data-visualization-in-python#:~:text=Python%20offers%20several%20plotting%20libraries,most%20simple%20and%20effective%20wa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ompetitions/store-sales-time-series-forecasting/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E350679-5BF9-99BE-8D3F-6B0C743CCD21}"/>
              </a:ext>
            </a:extLst>
          </p:cNvPr>
          <p:cNvSpPr>
            <a:spLocks noGrp="1"/>
          </p:cNvSpPr>
          <p:nvPr>
            <p:ph type="ctrTitle"/>
          </p:nvPr>
        </p:nvSpPr>
        <p:spPr>
          <a:xfrm>
            <a:off x="150829" y="798703"/>
            <a:ext cx="6453230" cy="3072015"/>
          </a:xfrm>
        </p:spPr>
        <p:txBody>
          <a:bodyPr anchor="b">
            <a:normAutofit/>
          </a:bodyPr>
          <a:lstStyle/>
          <a:p>
            <a:r>
              <a:rPr lang="en-IN" sz="4000" dirty="0">
                <a:solidFill>
                  <a:schemeClr val="accent6">
                    <a:lumMod val="75000"/>
                  </a:schemeClr>
                </a:solidFill>
                <a:latin typeface="Times New Roman" panose="02020603050405020304" pitchFamily="18" charset="0"/>
                <a:cs typeface="Times New Roman" panose="02020603050405020304" pitchFamily="18" charset="0"/>
              </a:rPr>
              <a:t>AML 2103 Project</a:t>
            </a:r>
            <a:br>
              <a:rPr lang="en-IN" sz="4000" dirty="0">
                <a:solidFill>
                  <a:schemeClr val="accent6">
                    <a:lumMod val="75000"/>
                  </a:schemeClr>
                </a:solidFill>
                <a:latin typeface="Times New Roman" panose="02020603050405020304" pitchFamily="18" charset="0"/>
                <a:cs typeface="Times New Roman" panose="02020603050405020304" pitchFamily="18" charset="0"/>
              </a:rPr>
            </a:br>
            <a:br>
              <a:rPr lang="en-IN" sz="4000" dirty="0">
                <a:solidFill>
                  <a:schemeClr val="accent6">
                    <a:lumMod val="75000"/>
                  </a:schemeClr>
                </a:solidFill>
                <a:latin typeface="Times New Roman" panose="02020603050405020304" pitchFamily="18" charset="0"/>
                <a:cs typeface="Times New Roman" panose="02020603050405020304" pitchFamily="18" charset="0"/>
              </a:rPr>
            </a:br>
            <a:r>
              <a:rPr lang="en-IN" sz="4000" dirty="0">
                <a:solidFill>
                  <a:schemeClr val="accent6">
                    <a:lumMod val="75000"/>
                  </a:schemeClr>
                </a:solidFill>
                <a:latin typeface="Times New Roman" panose="02020603050405020304" pitchFamily="18" charset="0"/>
                <a:cs typeface="Times New Roman" panose="02020603050405020304" pitchFamily="18" charset="0"/>
              </a:rPr>
              <a:t>Store Sales Analysis</a:t>
            </a:r>
            <a:br>
              <a:rPr lang="en-IN" dirty="0"/>
            </a:br>
            <a:endParaRPr lang="en-IN" dirty="0"/>
          </a:p>
        </p:txBody>
      </p:sp>
      <p:sp>
        <p:nvSpPr>
          <p:cNvPr id="3" name="Subtitle 2">
            <a:extLst>
              <a:ext uri="{FF2B5EF4-FFF2-40B4-BE49-F238E27FC236}">
                <a16:creationId xmlns:a16="http://schemas.microsoft.com/office/drawing/2014/main" id="{D8893C81-C3C8-3B5C-574B-ED939D0BB57B}"/>
              </a:ext>
            </a:extLst>
          </p:cNvPr>
          <p:cNvSpPr>
            <a:spLocks noGrp="1"/>
          </p:cNvSpPr>
          <p:nvPr>
            <p:ph type="subTitle" idx="1"/>
          </p:nvPr>
        </p:nvSpPr>
        <p:spPr>
          <a:xfrm>
            <a:off x="150830" y="3962792"/>
            <a:ext cx="6453230" cy="2102108"/>
          </a:xfrm>
        </p:spPr>
        <p:txBody>
          <a:bodyPr anchor="t">
            <a:normAutofit/>
          </a:bodyPr>
          <a:lstStyle/>
          <a:p>
            <a:pPr algn="l"/>
            <a:r>
              <a:rPr lang="en-US" sz="2000" u="none" strike="noStrike" baseline="0" dirty="0">
                <a:solidFill>
                  <a:srgbClr val="DB15A2"/>
                </a:solidFill>
              </a:rPr>
              <a:t>BHANU PRAKASH MAHADEVUNI – C0850515 </a:t>
            </a:r>
          </a:p>
          <a:p>
            <a:pPr algn="l"/>
            <a:r>
              <a:rPr lang="en-US" sz="2000" u="none" strike="noStrike" baseline="0" dirty="0">
                <a:solidFill>
                  <a:srgbClr val="DB15A2"/>
                </a:solidFill>
              </a:rPr>
              <a:t>DEEKSHA NAIKAP – C0835440 </a:t>
            </a:r>
          </a:p>
          <a:p>
            <a:pPr algn="l"/>
            <a:r>
              <a:rPr lang="en-US" sz="2000" u="none" strike="noStrike" baseline="0" dirty="0">
                <a:solidFill>
                  <a:srgbClr val="DB15A2"/>
                </a:solidFill>
              </a:rPr>
              <a:t>PRAMOD REDDY GURRALA – C0850493  </a:t>
            </a:r>
          </a:p>
          <a:p>
            <a:pPr algn="l"/>
            <a:r>
              <a:rPr lang="en-US" sz="2000" u="none" strike="noStrike" baseline="0" dirty="0">
                <a:solidFill>
                  <a:srgbClr val="DB15A2"/>
                </a:solidFill>
              </a:rPr>
              <a:t>SAI VARUN KOLLIPARA – C0828403 </a:t>
            </a:r>
          </a:p>
          <a:p>
            <a:pPr indent="-228600">
              <a:buFont typeface="System Font Regular"/>
              <a:buChar char="–"/>
            </a:pPr>
            <a:endParaRPr lang="en-US" dirty="0"/>
          </a:p>
          <a:p>
            <a:endParaRPr lang="en-IN" dirty="0"/>
          </a:p>
        </p:txBody>
      </p:sp>
      <p:sp>
        <p:nvSpPr>
          <p:cNvPr id="41" name="Freeform: Shape 40">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 name="Picture 3" descr="Drawings on colorful paper">
            <a:extLst>
              <a:ext uri="{FF2B5EF4-FFF2-40B4-BE49-F238E27FC236}">
                <a16:creationId xmlns:a16="http://schemas.microsoft.com/office/drawing/2014/main" id="{3D0C5600-EEC9-D57C-5880-FA7A3E9605C3}"/>
              </a:ext>
            </a:extLst>
          </p:cNvPr>
          <p:cNvPicPr>
            <a:picLocks noChangeAspect="1"/>
          </p:cNvPicPr>
          <p:nvPr/>
        </p:nvPicPr>
        <p:blipFill rotWithShape="1">
          <a:blip r:embed="rId2"/>
          <a:srcRect t="11" b="15719"/>
          <a:stretch/>
        </p:blipFill>
        <p:spPr>
          <a:xfrm>
            <a:off x="6651243" y="1848285"/>
            <a:ext cx="4939504" cy="2778482"/>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45" name="Freeform: Shape 44">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46">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Shape 48">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1" name="Freeform: Shape 50">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1DF90BAD-2176-F000-0A53-F3D460794DDE}"/>
              </a:ext>
            </a:extLst>
          </p:cNvPr>
          <p:cNvSpPr>
            <a:spLocks noGrp="1"/>
          </p:cNvSpPr>
          <p:nvPr>
            <p:ph type="sldNum" sz="quarter" idx="12"/>
          </p:nvPr>
        </p:nvSpPr>
        <p:spPr/>
        <p:txBody>
          <a:bodyPr/>
          <a:lstStyle/>
          <a:p>
            <a:fld id="{4854181D-6920-4594-9A5D-6CE56DC9F8B2}" type="slidenum">
              <a:rPr lang="en-US" smtClean="0"/>
              <a:t>1</a:t>
            </a:fld>
            <a:endParaRPr lang="en-US"/>
          </a:p>
        </p:txBody>
      </p:sp>
    </p:spTree>
    <p:extLst>
      <p:ext uri="{BB962C8B-B14F-4D97-AF65-F5344CB8AC3E}">
        <p14:creationId xmlns:p14="http://schemas.microsoft.com/office/powerpoint/2010/main" val="3106359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Arc 2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50F1A3-AC7F-4C57-034A-9FAC06D4A808}"/>
              </a:ext>
            </a:extLst>
          </p:cNvPr>
          <p:cNvSpPr>
            <a:spLocks noGrp="1"/>
          </p:cNvSpPr>
          <p:nvPr>
            <p:ph type="title"/>
          </p:nvPr>
        </p:nvSpPr>
        <p:spPr>
          <a:xfrm>
            <a:off x="838201" y="479493"/>
            <a:ext cx="5257800" cy="1325563"/>
          </a:xfrm>
        </p:spPr>
        <p:txBody>
          <a:bodyPr>
            <a:normAutofit/>
          </a:bodyPr>
          <a:lstStyle/>
          <a:p>
            <a:r>
              <a:rPr lang="en-US" dirty="0">
                <a:latin typeface="Times New Roman" panose="02020603050405020304" pitchFamily="18" charset="0"/>
                <a:cs typeface="Times New Roman" panose="02020603050405020304" pitchFamily="18" charset="0"/>
              </a:rPr>
              <a:t>Stores</a:t>
            </a:r>
            <a:endParaRPr lang="en-IN"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3AA4C9CB-28C9-B5BF-19C3-20D19EB825C1}"/>
              </a:ext>
            </a:extLst>
          </p:cNvPr>
          <p:cNvSpPr>
            <a:spLocks noGrp="1"/>
          </p:cNvSpPr>
          <p:nvPr>
            <p:ph idx="1"/>
          </p:nvPr>
        </p:nvSpPr>
        <p:spPr>
          <a:xfrm>
            <a:off x="838201" y="1984443"/>
            <a:ext cx="6233808" cy="4192520"/>
          </a:xfrm>
        </p:spPr>
        <p:txBody>
          <a:bodyPr>
            <a:norm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Stores dataset has 4 attributes (columns) and 54 instances (records). It consists of both categorical and numerical attributes. </a:t>
            </a: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City, state, and type are the categorical attributes. Cluster is the numerical attribute.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Text&#10;&#10;Description automatically generated">
            <a:extLst>
              <a:ext uri="{FF2B5EF4-FFF2-40B4-BE49-F238E27FC236}">
                <a16:creationId xmlns:a16="http://schemas.microsoft.com/office/drawing/2014/main" id="{C8FEB20A-2772-1DF4-31EE-CFB82ABF7DA7}"/>
              </a:ext>
            </a:extLst>
          </p:cNvPr>
          <p:cNvPicPr>
            <a:picLocks noChangeAspect="1"/>
          </p:cNvPicPr>
          <p:nvPr/>
        </p:nvPicPr>
        <p:blipFill>
          <a:blip r:embed="rId2"/>
          <a:stretch>
            <a:fillRect/>
          </a:stretch>
        </p:blipFill>
        <p:spPr>
          <a:xfrm>
            <a:off x="2488385" y="3638059"/>
            <a:ext cx="3389129" cy="2840242"/>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1B440737-80BA-F37E-66A6-DDE28C3D8738}"/>
              </a:ext>
            </a:extLst>
          </p:cNvPr>
          <p:cNvPicPr>
            <a:picLocks noChangeAspect="1"/>
          </p:cNvPicPr>
          <p:nvPr/>
        </p:nvPicPr>
        <p:blipFill>
          <a:blip r:embed="rId3"/>
          <a:stretch>
            <a:fillRect/>
          </a:stretch>
        </p:blipFill>
        <p:spPr>
          <a:xfrm>
            <a:off x="7589757" y="2432361"/>
            <a:ext cx="4227714" cy="2475149"/>
          </a:xfrm>
          <a:prstGeom prst="rect">
            <a:avLst/>
          </a:prstGeom>
        </p:spPr>
      </p:pic>
      <p:sp>
        <p:nvSpPr>
          <p:cNvPr id="3" name="Slide Number Placeholder 2">
            <a:extLst>
              <a:ext uri="{FF2B5EF4-FFF2-40B4-BE49-F238E27FC236}">
                <a16:creationId xmlns:a16="http://schemas.microsoft.com/office/drawing/2014/main" id="{952BB702-B387-FE3A-6DA9-8CCC809D08E4}"/>
              </a:ext>
            </a:extLst>
          </p:cNvPr>
          <p:cNvSpPr>
            <a:spLocks noGrp="1"/>
          </p:cNvSpPr>
          <p:nvPr>
            <p:ph type="sldNum" sz="quarter" idx="12"/>
          </p:nvPr>
        </p:nvSpPr>
        <p:spPr/>
        <p:txBody>
          <a:bodyPr/>
          <a:lstStyle/>
          <a:p>
            <a:fld id="{4854181D-6920-4594-9A5D-6CE56DC9F8B2}" type="slidenum">
              <a:rPr lang="en-US" smtClean="0"/>
              <a:t>10</a:t>
            </a:fld>
            <a:endParaRPr lang="en-US"/>
          </a:p>
        </p:txBody>
      </p:sp>
    </p:spTree>
    <p:extLst>
      <p:ext uri="{BB962C8B-B14F-4D97-AF65-F5344CB8AC3E}">
        <p14:creationId xmlns:p14="http://schemas.microsoft.com/office/powerpoint/2010/main" val="1345314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Chart, bar chart&#10;&#10;Description automatically generated">
            <a:extLst>
              <a:ext uri="{FF2B5EF4-FFF2-40B4-BE49-F238E27FC236}">
                <a16:creationId xmlns:a16="http://schemas.microsoft.com/office/drawing/2014/main" id="{D38BB65D-DFD6-9968-E591-F5808D2BAF9D}"/>
              </a:ext>
            </a:extLst>
          </p:cNvPr>
          <p:cNvPicPr>
            <a:picLocks noChangeAspect="1"/>
          </p:cNvPicPr>
          <p:nvPr/>
        </p:nvPicPr>
        <p:blipFill>
          <a:blip r:embed="rId2"/>
          <a:stretch>
            <a:fillRect/>
          </a:stretch>
        </p:blipFill>
        <p:spPr>
          <a:xfrm>
            <a:off x="508966" y="495983"/>
            <a:ext cx="3647055" cy="249231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6" name="Content Placeholder 5">
            <a:extLst>
              <a:ext uri="{FF2B5EF4-FFF2-40B4-BE49-F238E27FC236}">
                <a16:creationId xmlns:a16="http://schemas.microsoft.com/office/drawing/2014/main" id="{FA11E10D-1081-3C45-31F2-B936981944B6}"/>
              </a:ext>
            </a:extLst>
          </p:cNvPr>
          <p:cNvSpPr>
            <a:spLocks noGrp="1"/>
          </p:cNvSpPr>
          <p:nvPr>
            <p:ph idx="1"/>
          </p:nvPr>
        </p:nvSpPr>
        <p:spPr>
          <a:xfrm>
            <a:off x="5894962" y="690535"/>
            <a:ext cx="4777381" cy="2655780"/>
          </a:xfrm>
        </p:spPr>
        <p:txBody>
          <a:bodyPr>
            <a:norm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Type A looks like a biggest type of store and Type C is the smallest size of store.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city ‘Quito’ has the highest number of stores and therefore it has higher sales.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Even though the city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Cayambe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has fewer stores, it has higher average sales.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8" name="Picture 7" descr="Chart, histogram&#10;&#10;Description automatically generated">
            <a:extLst>
              <a:ext uri="{FF2B5EF4-FFF2-40B4-BE49-F238E27FC236}">
                <a16:creationId xmlns:a16="http://schemas.microsoft.com/office/drawing/2014/main" id="{768C55FA-092A-E910-1363-14CB6C77BA50}"/>
              </a:ext>
            </a:extLst>
          </p:cNvPr>
          <p:cNvPicPr>
            <a:picLocks noChangeAspect="1"/>
          </p:cNvPicPr>
          <p:nvPr/>
        </p:nvPicPr>
        <p:blipFill>
          <a:blip r:embed="rId3"/>
          <a:stretch>
            <a:fillRect/>
          </a:stretch>
        </p:blipFill>
        <p:spPr>
          <a:xfrm>
            <a:off x="2603801" y="3021190"/>
            <a:ext cx="6582322" cy="3432201"/>
          </a:xfrm>
          <a:prstGeom prst="rect">
            <a:avLst/>
          </a:prstGeom>
        </p:spPr>
      </p:pic>
      <p:sp>
        <p:nvSpPr>
          <p:cNvPr id="2" name="Slide Number Placeholder 1">
            <a:extLst>
              <a:ext uri="{FF2B5EF4-FFF2-40B4-BE49-F238E27FC236}">
                <a16:creationId xmlns:a16="http://schemas.microsoft.com/office/drawing/2014/main" id="{1E9975AF-08C2-25C3-97CF-C370903236B1}"/>
              </a:ext>
            </a:extLst>
          </p:cNvPr>
          <p:cNvSpPr>
            <a:spLocks noGrp="1"/>
          </p:cNvSpPr>
          <p:nvPr>
            <p:ph type="sldNum" sz="quarter" idx="12"/>
          </p:nvPr>
        </p:nvSpPr>
        <p:spPr/>
        <p:txBody>
          <a:bodyPr/>
          <a:lstStyle/>
          <a:p>
            <a:fld id="{4854181D-6920-4594-9A5D-6CE56DC9F8B2}" type="slidenum">
              <a:rPr lang="en-US" smtClean="0"/>
              <a:t>11</a:t>
            </a:fld>
            <a:endParaRPr lang="en-US"/>
          </a:p>
        </p:txBody>
      </p:sp>
    </p:spTree>
    <p:extLst>
      <p:ext uri="{BB962C8B-B14F-4D97-AF65-F5344CB8AC3E}">
        <p14:creationId xmlns:p14="http://schemas.microsoft.com/office/powerpoint/2010/main" val="754070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Arc 2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50F1A3-AC7F-4C57-034A-9FAC06D4A808}"/>
              </a:ext>
            </a:extLst>
          </p:cNvPr>
          <p:cNvSpPr>
            <a:spLocks noGrp="1"/>
          </p:cNvSpPr>
          <p:nvPr>
            <p:ph type="title"/>
          </p:nvPr>
        </p:nvSpPr>
        <p:spPr>
          <a:xfrm>
            <a:off x="838201" y="479493"/>
            <a:ext cx="5257800" cy="1325563"/>
          </a:xfrm>
        </p:spPr>
        <p:txBody>
          <a:bodyPr>
            <a:normAutofit/>
          </a:bodyPr>
          <a:lstStyle/>
          <a:p>
            <a:r>
              <a:rPr lang="en-US" dirty="0">
                <a:latin typeface="Times New Roman" panose="02020603050405020304" pitchFamily="18" charset="0"/>
                <a:cs typeface="Times New Roman" panose="02020603050405020304" pitchFamily="18" charset="0"/>
              </a:rPr>
              <a:t>Holiday</a:t>
            </a:r>
            <a:endParaRPr lang="en-IN"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3AA4C9CB-28C9-B5BF-19C3-20D19EB825C1}"/>
              </a:ext>
            </a:extLst>
          </p:cNvPr>
          <p:cNvSpPr>
            <a:spLocks noGrp="1"/>
          </p:cNvSpPr>
          <p:nvPr>
            <p:ph idx="1"/>
          </p:nvPr>
        </p:nvSpPr>
        <p:spPr>
          <a:xfrm>
            <a:off x="838201" y="1984443"/>
            <a:ext cx="6233808" cy="4192520"/>
          </a:xfrm>
        </p:spPr>
        <p:txBody>
          <a:bodyPr>
            <a:norm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Holiday_events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dataset has 6 attributes (columns) and 350 instances (records).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Date, type, locale,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locale_name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description are the categorical attributes.</a:t>
            </a: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Text&#10;&#10;Description automatically generated">
            <a:extLst>
              <a:ext uri="{FF2B5EF4-FFF2-40B4-BE49-F238E27FC236}">
                <a16:creationId xmlns:a16="http://schemas.microsoft.com/office/drawing/2014/main" id="{B1BB68EE-B8A1-E16F-0320-D7C995E4C1CE}"/>
              </a:ext>
            </a:extLst>
          </p:cNvPr>
          <p:cNvPicPr>
            <a:picLocks noChangeAspect="1"/>
          </p:cNvPicPr>
          <p:nvPr/>
        </p:nvPicPr>
        <p:blipFill>
          <a:blip r:embed="rId2"/>
          <a:stretch>
            <a:fillRect/>
          </a:stretch>
        </p:blipFill>
        <p:spPr>
          <a:xfrm>
            <a:off x="2395463" y="3390900"/>
            <a:ext cx="3071482" cy="2722506"/>
          </a:xfrm>
          <a:prstGeom prst="rect">
            <a:avLst/>
          </a:prstGeom>
        </p:spPr>
      </p:pic>
      <p:pic>
        <p:nvPicPr>
          <p:cNvPr id="4" name="Picture 3" descr="Graphical user interface, table&#10;&#10;Description automatically generated with medium confidence">
            <a:extLst>
              <a:ext uri="{FF2B5EF4-FFF2-40B4-BE49-F238E27FC236}">
                <a16:creationId xmlns:a16="http://schemas.microsoft.com/office/drawing/2014/main" id="{CA82E79D-859D-7DCE-365C-D777779DCE5D}"/>
              </a:ext>
            </a:extLst>
          </p:cNvPr>
          <p:cNvPicPr>
            <a:picLocks noChangeAspect="1"/>
          </p:cNvPicPr>
          <p:nvPr/>
        </p:nvPicPr>
        <p:blipFill>
          <a:blip r:embed="rId3"/>
          <a:stretch>
            <a:fillRect/>
          </a:stretch>
        </p:blipFill>
        <p:spPr>
          <a:xfrm>
            <a:off x="6348202" y="2414148"/>
            <a:ext cx="5643564" cy="2391215"/>
          </a:xfrm>
          <a:prstGeom prst="rect">
            <a:avLst/>
          </a:prstGeom>
        </p:spPr>
      </p:pic>
      <p:sp>
        <p:nvSpPr>
          <p:cNvPr id="5" name="Slide Number Placeholder 4">
            <a:extLst>
              <a:ext uri="{FF2B5EF4-FFF2-40B4-BE49-F238E27FC236}">
                <a16:creationId xmlns:a16="http://schemas.microsoft.com/office/drawing/2014/main" id="{708ABCCF-ACCB-2D62-B07D-0803A120A4C3}"/>
              </a:ext>
            </a:extLst>
          </p:cNvPr>
          <p:cNvSpPr>
            <a:spLocks noGrp="1"/>
          </p:cNvSpPr>
          <p:nvPr>
            <p:ph type="sldNum" sz="quarter" idx="12"/>
          </p:nvPr>
        </p:nvSpPr>
        <p:spPr/>
        <p:txBody>
          <a:bodyPr/>
          <a:lstStyle/>
          <a:p>
            <a:fld id="{4854181D-6920-4594-9A5D-6CE56DC9F8B2}" type="slidenum">
              <a:rPr lang="en-US" smtClean="0"/>
              <a:t>12</a:t>
            </a:fld>
            <a:endParaRPr lang="en-US"/>
          </a:p>
        </p:txBody>
      </p:sp>
    </p:spTree>
    <p:extLst>
      <p:ext uri="{BB962C8B-B14F-4D97-AF65-F5344CB8AC3E}">
        <p14:creationId xmlns:p14="http://schemas.microsoft.com/office/powerpoint/2010/main" val="850362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DFAAB25D-5BB2-C6B3-9E5C-3DFF5277B261}"/>
              </a:ext>
            </a:extLst>
          </p:cNvPr>
          <p:cNvPicPr>
            <a:picLocks noChangeAspect="1"/>
          </p:cNvPicPr>
          <p:nvPr/>
        </p:nvPicPr>
        <p:blipFill>
          <a:blip r:embed="rId2"/>
          <a:stretch>
            <a:fillRect/>
          </a:stretch>
        </p:blipFill>
        <p:spPr>
          <a:xfrm>
            <a:off x="41760" y="1819071"/>
            <a:ext cx="6905795" cy="345289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9" name="Content Placeholder 8">
            <a:extLst>
              <a:ext uri="{FF2B5EF4-FFF2-40B4-BE49-F238E27FC236}">
                <a16:creationId xmlns:a16="http://schemas.microsoft.com/office/drawing/2014/main" id="{05BEBEAC-F492-698E-59FB-DDC94C0BC520}"/>
              </a:ext>
            </a:extLst>
          </p:cNvPr>
          <p:cNvSpPr>
            <a:spLocks noGrp="1"/>
          </p:cNvSpPr>
          <p:nvPr>
            <p:ph idx="1"/>
          </p:nvPr>
        </p:nvSpPr>
        <p:spPr>
          <a:xfrm>
            <a:off x="7295744" y="1507788"/>
            <a:ext cx="4058055" cy="3852152"/>
          </a:xfrm>
        </p:spPr>
        <p:txBody>
          <a:bodyPr>
            <a:normAutofit fontScale="77500" lnSpcReduction="20000"/>
          </a:bodyPr>
          <a:lstStyle/>
          <a:p>
            <a:pPr marL="342900" lvl="0" indent="-342900">
              <a:lnSpc>
                <a:spcPct val="115000"/>
              </a:lnSpc>
              <a:spcAft>
                <a:spcPts val="1000"/>
              </a:spcAft>
              <a:buSzPts val="1000"/>
              <a:buFont typeface="Symbol" panose="05050102010706020507" pitchFamily="18" charset="2"/>
              <a:buChar char=""/>
              <a:tabLst>
                <a:tab pos="457200" algn="l"/>
              </a:tabLs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In the chart we can confirm the average increasing trend in sales.</a:t>
            </a: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We can clearly see two zones with purple bubbles on consecutive days. </a:t>
            </a: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The purple bubbles of June 2014 correspond to the Football World Cup.</a:t>
            </a: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The purple bubbles of Apr 2016 correspond to days off given by the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goverment</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due to the earthquake. </a:t>
            </a: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During these two events, the sales went up.</a:t>
            </a: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2" name="Slide Number Placeholder 1">
            <a:extLst>
              <a:ext uri="{FF2B5EF4-FFF2-40B4-BE49-F238E27FC236}">
                <a16:creationId xmlns:a16="http://schemas.microsoft.com/office/drawing/2014/main" id="{0CEFEFF0-9EE2-8033-5E7F-9047017A8B7C}"/>
              </a:ext>
            </a:extLst>
          </p:cNvPr>
          <p:cNvSpPr>
            <a:spLocks noGrp="1"/>
          </p:cNvSpPr>
          <p:nvPr>
            <p:ph type="sldNum" sz="quarter" idx="12"/>
          </p:nvPr>
        </p:nvSpPr>
        <p:spPr/>
        <p:txBody>
          <a:bodyPr/>
          <a:lstStyle/>
          <a:p>
            <a:fld id="{4854181D-6920-4594-9A5D-6CE56DC9F8B2}" type="slidenum">
              <a:rPr lang="en-US" smtClean="0"/>
              <a:t>13</a:t>
            </a:fld>
            <a:endParaRPr lang="en-US"/>
          </a:p>
        </p:txBody>
      </p:sp>
    </p:spTree>
    <p:extLst>
      <p:ext uri="{BB962C8B-B14F-4D97-AF65-F5344CB8AC3E}">
        <p14:creationId xmlns:p14="http://schemas.microsoft.com/office/powerpoint/2010/main" val="436154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Arc 2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50F1A3-AC7F-4C57-034A-9FAC06D4A808}"/>
              </a:ext>
            </a:extLst>
          </p:cNvPr>
          <p:cNvSpPr>
            <a:spLocks noGrp="1"/>
          </p:cNvSpPr>
          <p:nvPr>
            <p:ph type="title"/>
          </p:nvPr>
        </p:nvSpPr>
        <p:spPr>
          <a:xfrm>
            <a:off x="838201" y="479493"/>
            <a:ext cx="5257800" cy="1325563"/>
          </a:xfrm>
        </p:spPr>
        <p:txBody>
          <a:bodyPr>
            <a:normAutofit/>
          </a:bodyPr>
          <a:lstStyle/>
          <a:p>
            <a:r>
              <a:rPr lang="en-US" dirty="0">
                <a:latin typeface="Times New Roman" panose="02020603050405020304" pitchFamily="18" charset="0"/>
                <a:cs typeface="Times New Roman" panose="02020603050405020304" pitchFamily="18" charset="0"/>
              </a:rPr>
              <a:t>Train</a:t>
            </a:r>
            <a:endParaRPr lang="en-IN"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3AA4C9CB-28C9-B5BF-19C3-20D19EB825C1}"/>
              </a:ext>
            </a:extLst>
          </p:cNvPr>
          <p:cNvSpPr>
            <a:spLocks noGrp="1"/>
          </p:cNvSpPr>
          <p:nvPr>
            <p:ph idx="1"/>
          </p:nvPr>
        </p:nvSpPr>
        <p:spPr>
          <a:xfrm>
            <a:off x="838201" y="1984443"/>
            <a:ext cx="6233808" cy="4192520"/>
          </a:xfrm>
        </p:spPr>
        <p:txBody>
          <a:bodyPr>
            <a:norm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Train dataset has 6 attributes (columns) and 3000888 instances (records).</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consists of both categorical and numerical attributes.</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store_nbr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sales,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onpromotion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are the numerical attributes. Date and family are the categorical attributes.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Text&#10;&#10;Description automatically generated">
            <a:extLst>
              <a:ext uri="{FF2B5EF4-FFF2-40B4-BE49-F238E27FC236}">
                <a16:creationId xmlns:a16="http://schemas.microsoft.com/office/drawing/2014/main" id="{999E14B2-AD8C-CB86-A83B-7296CEC90F46}"/>
              </a:ext>
            </a:extLst>
          </p:cNvPr>
          <p:cNvPicPr>
            <a:picLocks noChangeAspect="1"/>
          </p:cNvPicPr>
          <p:nvPr/>
        </p:nvPicPr>
        <p:blipFill>
          <a:blip r:embed="rId2"/>
          <a:stretch>
            <a:fillRect/>
          </a:stretch>
        </p:blipFill>
        <p:spPr>
          <a:xfrm>
            <a:off x="2344166" y="3615993"/>
            <a:ext cx="3074325" cy="2712698"/>
          </a:xfrm>
          <a:prstGeom prst="rect">
            <a:avLst/>
          </a:prstGeom>
        </p:spPr>
      </p:pic>
      <p:pic>
        <p:nvPicPr>
          <p:cNvPr id="6" name="Picture 5" descr="Table&#10;&#10;Description automatically generated">
            <a:extLst>
              <a:ext uri="{FF2B5EF4-FFF2-40B4-BE49-F238E27FC236}">
                <a16:creationId xmlns:a16="http://schemas.microsoft.com/office/drawing/2014/main" id="{D71A062D-6333-C02A-9CE7-3EAB613CCA30}"/>
              </a:ext>
            </a:extLst>
          </p:cNvPr>
          <p:cNvPicPr>
            <a:picLocks noChangeAspect="1"/>
          </p:cNvPicPr>
          <p:nvPr/>
        </p:nvPicPr>
        <p:blipFill>
          <a:blip r:embed="rId3"/>
          <a:stretch>
            <a:fillRect/>
          </a:stretch>
        </p:blipFill>
        <p:spPr>
          <a:xfrm>
            <a:off x="6924456" y="2542744"/>
            <a:ext cx="4555258" cy="2549404"/>
          </a:xfrm>
          <a:prstGeom prst="rect">
            <a:avLst/>
          </a:prstGeom>
        </p:spPr>
      </p:pic>
      <p:sp>
        <p:nvSpPr>
          <p:cNvPr id="3" name="Slide Number Placeholder 2">
            <a:extLst>
              <a:ext uri="{FF2B5EF4-FFF2-40B4-BE49-F238E27FC236}">
                <a16:creationId xmlns:a16="http://schemas.microsoft.com/office/drawing/2014/main" id="{41E8A984-FB8D-48FB-C1EB-926707DB4EB2}"/>
              </a:ext>
            </a:extLst>
          </p:cNvPr>
          <p:cNvSpPr>
            <a:spLocks noGrp="1"/>
          </p:cNvSpPr>
          <p:nvPr>
            <p:ph type="sldNum" sz="quarter" idx="12"/>
          </p:nvPr>
        </p:nvSpPr>
        <p:spPr/>
        <p:txBody>
          <a:bodyPr/>
          <a:lstStyle/>
          <a:p>
            <a:fld id="{4854181D-6920-4594-9A5D-6CE56DC9F8B2}" type="slidenum">
              <a:rPr lang="en-US" smtClean="0"/>
              <a:t>14</a:t>
            </a:fld>
            <a:endParaRPr lang="en-US"/>
          </a:p>
        </p:txBody>
      </p:sp>
    </p:spTree>
    <p:extLst>
      <p:ext uri="{BB962C8B-B14F-4D97-AF65-F5344CB8AC3E}">
        <p14:creationId xmlns:p14="http://schemas.microsoft.com/office/powerpoint/2010/main" val="2403321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Graphical user interface, line chart&#10;&#10;Description automatically generated with medium confidence">
            <a:extLst>
              <a:ext uri="{FF2B5EF4-FFF2-40B4-BE49-F238E27FC236}">
                <a16:creationId xmlns:a16="http://schemas.microsoft.com/office/drawing/2014/main" id="{C1821015-5C50-3DFA-DDC7-05842C050052}"/>
              </a:ext>
            </a:extLst>
          </p:cNvPr>
          <p:cNvPicPr>
            <a:picLocks noChangeAspect="1"/>
          </p:cNvPicPr>
          <p:nvPr/>
        </p:nvPicPr>
        <p:blipFill>
          <a:blip r:embed="rId2"/>
          <a:stretch>
            <a:fillRect/>
          </a:stretch>
        </p:blipFill>
        <p:spPr>
          <a:xfrm>
            <a:off x="910590" y="511293"/>
            <a:ext cx="4362564"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8" name="Content Placeholder 7">
            <a:extLst>
              <a:ext uri="{FF2B5EF4-FFF2-40B4-BE49-F238E27FC236}">
                <a16:creationId xmlns:a16="http://schemas.microsoft.com/office/drawing/2014/main" id="{0CD80330-3600-9806-457E-854BD2269736}"/>
              </a:ext>
            </a:extLst>
          </p:cNvPr>
          <p:cNvSpPr>
            <a:spLocks noGrp="1"/>
          </p:cNvSpPr>
          <p:nvPr>
            <p:ph idx="1"/>
          </p:nvPr>
        </p:nvSpPr>
        <p:spPr>
          <a:xfrm>
            <a:off x="5894962" y="1540981"/>
            <a:ext cx="5458838" cy="2606815"/>
          </a:xfrm>
        </p:spPr>
        <p:txBody>
          <a:bodyPr>
            <a:normAutofit lnSpcReduction="10000"/>
          </a:bodyPr>
          <a:lstStyle/>
          <a:p>
            <a:pPr marL="0" lvl="0" indent="0">
              <a:spcAft>
                <a:spcPts val="900"/>
              </a:spcAft>
              <a:buSzPts val="1000"/>
              <a:buNone/>
              <a:tabLst>
                <a:tab pos="457200" algn="l"/>
              </a:tabLst>
            </a:pPr>
            <a:r>
              <a:rPr lang="en-US" sz="2000" b="1" dirty="0">
                <a:effectLst/>
                <a:latin typeface="Times New Roman" panose="02020603050405020304" pitchFamily="18" charset="0"/>
                <a:ea typeface="Calibri" panose="020F0502020204030204" pitchFamily="34" charset="0"/>
              </a:rPr>
              <a:t>Yearly Growth of Product families</a:t>
            </a:r>
          </a:p>
          <a:p>
            <a:pPr marL="342900" lvl="0" indent="-342900">
              <a:spcAft>
                <a:spcPts val="9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rPr>
              <a:t>There's an increasing trend in sales every year.</a:t>
            </a:r>
            <a:endParaRPr lang="en-IN" sz="1800" dirty="0">
              <a:effectLst/>
              <a:latin typeface="Times New Roman" panose="02020603050405020304" pitchFamily="18" charset="0"/>
              <a:ea typeface="Times New Roman" panose="02020603050405020304" pitchFamily="18" charset="0"/>
            </a:endParaRPr>
          </a:p>
          <a:p>
            <a:pPr marL="342900" lvl="0" indent="-342900">
              <a:spcAft>
                <a:spcPts val="9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rPr>
              <a:t>Almost all product families were growing stably to 2017.</a:t>
            </a:r>
            <a:endParaRPr lang="en-IN" sz="1800" dirty="0">
              <a:effectLst/>
              <a:latin typeface="Times New Roman" panose="02020603050405020304" pitchFamily="18" charset="0"/>
              <a:ea typeface="Times New Roman" panose="02020603050405020304" pitchFamily="18" charset="0"/>
            </a:endParaRPr>
          </a:p>
          <a:p>
            <a:pPr marL="342900" lvl="0" indent="-342900">
              <a:spcAft>
                <a:spcPts val="9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rPr>
              <a:t>There are some exceptions for the tendency. Frozen foods, baby care, and </a:t>
            </a:r>
            <a:r>
              <a:rPr lang="en-US" sz="1800" dirty="0" err="1">
                <a:effectLst/>
                <a:latin typeface="Times New Roman" panose="02020603050405020304" pitchFamily="18" charset="0"/>
                <a:ea typeface="Calibri" panose="020F0502020204030204" pitchFamily="34" charset="0"/>
              </a:rPr>
              <a:t>liquor,beer</a:t>
            </a:r>
            <a:r>
              <a:rPr lang="en-US" sz="1800" dirty="0">
                <a:effectLst/>
                <a:latin typeface="Times New Roman" panose="02020603050405020304" pitchFamily="18" charset="0"/>
                <a:ea typeface="Calibri" panose="020F0502020204030204" pitchFamily="34" charset="0"/>
              </a:rPr>
              <a:t>, wine sales decreased from 2016.</a:t>
            </a:r>
            <a:endParaRPr lang="en-IN" sz="1800" dirty="0">
              <a:effectLst/>
              <a:latin typeface="Times New Roman" panose="02020603050405020304" pitchFamily="18" charset="0"/>
              <a:ea typeface="Times New Roman" panose="02020603050405020304" pitchFamily="18" charset="0"/>
            </a:endParaRPr>
          </a:p>
          <a:p>
            <a:endParaRPr lang="en-US" dirty="0"/>
          </a:p>
        </p:txBody>
      </p:sp>
      <p:pic>
        <p:nvPicPr>
          <p:cNvPr id="5" name="Picture 4" descr="Chart, line chart&#10;&#10;Description automatically generated">
            <a:extLst>
              <a:ext uri="{FF2B5EF4-FFF2-40B4-BE49-F238E27FC236}">
                <a16:creationId xmlns:a16="http://schemas.microsoft.com/office/drawing/2014/main" id="{ADE1E04E-D477-8D5D-4712-0BBB97098E99}"/>
              </a:ext>
            </a:extLst>
          </p:cNvPr>
          <p:cNvPicPr>
            <a:picLocks noChangeAspect="1"/>
          </p:cNvPicPr>
          <p:nvPr/>
        </p:nvPicPr>
        <p:blipFill>
          <a:blip r:embed="rId3"/>
          <a:stretch>
            <a:fillRect/>
          </a:stretch>
        </p:blipFill>
        <p:spPr>
          <a:xfrm>
            <a:off x="5951789" y="4578189"/>
            <a:ext cx="5093616" cy="1598774"/>
          </a:xfrm>
          <a:prstGeom prst="rect">
            <a:avLst/>
          </a:prstGeom>
        </p:spPr>
      </p:pic>
      <p:sp>
        <p:nvSpPr>
          <p:cNvPr id="2" name="Slide Number Placeholder 1">
            <a:extLst>
              <a:ext uri="{FF2B5EF4-FFF2-40B4-BE49-F238E27FC236}">
                <a16:creationId xmlns:a16="http://schemas.microsoft.com/office/drawing/2014/main" id="{FC3C8484-C6AD-2446-7BB7-26C8ADEF2C48}"/>
              </a:ext>
            </a:extLst>
          </p:cNvPr>
          <p:cNvSpPr>
            <a:spLocks noGrp="1"/>
          </p:cNvSpPr>
          <p:nvPr>
            <p:ph type="sldNum" sz="quarter" idx="12"/>
          </p:nvPr>
        </p:nvSpPr>
        <p:spPr/>
        <p:txBody>
          <a:bodyPr/>
          <a:lstStyle/>
          <a:p>
            <a:fld id="{4854181D-6920-4594-9A5D-6CE56DC9F8B2}" type="slidenum">
              <a:rPr lang="en-US" smtClean="0"/>
              <a:t>15</a:t>
            </a:fld>
            <a:endParaRPr lang="en-US"/>
          </a:p>
        </p:txBody>
      </p:sp>
    </p:spTree>
    <p:extLst>
      <p:ext uri="{BB962C8B-B14F-4D97-AF65-F5344CB8AC3E}">
        <p14:creationId xmlns:p14="http://schemas.microsoft.com/office/powerpoint/2010/main" val="2532246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Chart, line chart&#10;&#10;Description automatically generated">
            <a:extLst>
              <a:ext uri="{FF2B5EF4-FFF2-40B4-BE49-F238E27FC236}">
                <a16:creationId xmlns:a16="http://schemas.microsoft.com/office/drawing/2014/main" id="{D7AAF084-463A-E0E5-DF2F-A0BBF6E50853}"/>
              </a:ext>
            </a:extLst>
          </p:cNvPr>
          <p:cNvPicPr>
            <a:picLocks noChangeAspect="1"/>
          </p:cNvPicPr>
          <p:nvPr/>
        </p:nvPicPr>
        <p:blipFill>
          <a:blip r:embed="rId2"/>
          <a:stretch>
            <a:fillRect/>
          </a:stretch>
        </p:blipFill>
        <p:spPr>
          <a:xfrm>
            <a:off x="703182" y="1068900"/>
            <a:ext cx="4777381" cy="455045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8" name="Content Placeholder 7">
            <a:extLst>
              <a:ext uri="{FF2B5EF4-FFF2-40B4-BE49-F238E27FC236}">
                <a16:creationId xmlns:a16="http://schemas.microsoft.com/office/drawing/2014/main" id="{648B32A0-9D3E-4FA0-972F-4D4B5D20F94F}"/>
              </a:ext>
            </a:extLst>
          </p:cNvPr>
          <p:cNvSpPr>
            <a:spLocks noGrp="1"/>
          </p:cNvSpPr>
          <p:nvPr>
            <p:ph idx="1"/>
          </p:nvPr>
        </p:nvSpPr>
        <p:spPr>
          <a:xfrm>
            <a:off x="5958648" y="1113010"/>
            <a:ext cx="5626893" cy="2847692"/>
          </a:xfrm>
        </p:spPr>
        <p:txBody>
          <a:bodyPr>
            <a:normAutofit/>
          </a:bodyPr>
          <a:lstStyle/>
          <a:p>
            <a:pPr marL="0" lvl="0" indent="0">
              <a:spcAft>
                <a:spcPts val="900"/>
              </a:spcAft>
              <a:buSzPts val="1000"/>
              <a:buNone/>
              <a:tabLst>
                <a:tab pos="457200" algn="l"/>
              </a:tabLst>
            </a:pPr>
            <a:r>
              <a:rPr lang="en-US" sz="2000" b="1" dirty="0">
                <a:effectLst/>
                <a:latin typeface="Times New Roman" panose="02020603050405020304" pitchFamily="18" charset="0"/>
                <a:ea typeface="Calibri" panose="020F0502020204030204" pitchFamily="34" charset="0"/>
              </a:rPr>
              <a:t>Monthly Sales by Year</a:t>
            </a:r>
          </a:p>
          <a:p>
            <a:pPr marL="342900" lvl="0" indent="-342900">
              <a:spcAft>
                <a:spcPts val="9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rPr>
              <a:t>Frozen foods are obviously affected by the Christmas season.</a:t>
            </a:r>
            <a:endParaRPr lang="en-IN" sz="1800" dirty="0">
              <a:effectLst/>
              <a:latin typeface="Times New Roman" panose="02020603050405020304" pitchFamily="18" charset="0"/>
              <a:ea typeface="Times New Roman" panose="02020603050405020304" pitchFamily="18" charset="0"/>
            </a:endParaRPr>
          </a:p>
          <a:p>
            <a:pPr marL="342900" lvl="0" indent="-342900">
              <a:spcAft>
                <a:spcPts val="9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rPr>
              <a:t>Baby care products sold well in 2016 from August to the end of the year.</a:t>
            </a:r>
            <a:endParaRPr lang="en-IN" sz="1800" dirty="0">
              <a:effectLst/>
              <a:latin typeface="Times New Roman" panose="02020603050405020304" pitchFamily="18" charset="0"/>
              <a:ea typeface="Times New Roman" panose="02020603050405020304" pitchFamily="18" charset="0"/>
            </a:endParaRPr>
          </a:p>
          <a:p>
            <a:endParaRPr lang="en-US" dirty="0"/>
          </a:p>
        </p:txBody>
      </p:sp>
      <p:pic>
        <p:nvPicPr>
          <p:cNvPr id="5" name="Picture 4" descr="Application&#10;&#10;Description automatically generated">
            <a:extLst>
              <a:ext uri="{FF2B5EF4-FFF2-40B4-BE49-F238E27FC236}">
                <a16:creationId xmlns:a16="http://schemas.microsoft.com/office/drawing/2014/main" id="{CAE488E7-E106-C2C3-0E9D-B8077B0C2AED}"/>
              </a:ext>
            </a:extLst>
          </p:cNvPr>
          <p:cNvPicPr>
            <a:picLocks noChangeAspect="1"/>
          </p:cNvPicPr>
          <p:nvPr/>
        </p:nvPicPr>
        <p:blipFill>
          <a:blip r:embed="rId3"/>
          <a:stretch>
            <a:fillRect/>
          </a:stretch>
        </p:blipFill>
        <p:spPr>
          <a:xfrm>
            <a:off x="5958649" y="4118296"/>
            <a:ext cx="5305143" cy="1626694"/>
          </a:xfrm>
          <a:prstGeom prst="rect">
            <a:avLst/>
          </a:prstGeom>
        </p:spPr>
      </p:pic>
      <p:sp>
        <p:nvSpPr>
          <p:cNvPr id="2" name="Slide Number Placeholder 1">
            <a:extLst>
              <a:ext uri="{FF2B5EF4-FFF2-40B4-BE49-F238E27FC236}">
                <a16:creationId xmlns:a16="http://schemas.microsoft.com/office/drawing/2014/main" id="{FCB88DD0-9A94-7C50-37A5-8EA48E6FE7D1}"/>
              </a:ext>
            </a:extLst>
          </p:cNvPr>
          <p:cNvSpPr>
            <a:spLocks noGrp="1"/>
          </p:cNvSpPr>
          <p:nvPr>
            <p:ph type="sldNum" sz="quarter" idx="12"/>
          </p:nvPr>
        </p:nvSpPr>
        <p:spPr/>
        <p:txBody>
          <a:bodyPr/>
          <a:lstStyle/>
          <a:p>
            <a:fld id="{4854181D-6920-4594-9A5D-6CE56DC9F8B2}" type="slidenum">
              <a:rPr lang="en-US" smtClean="0"/>
              <a:t>16</a:t>
            </a:fld>
            <a:endParaRPr lang="en-US"/>
          </a:p>
        </p:txBody>
      </p:sp>
    </p:spTree>
    <p:extLst>
      <p:ext uri="{BB962C8B-B14F-4D97-AF65-F5344CB8AC3E}">
        <p14:creationId xmlns:p14="http://schemas.microsoft.com/office/powerpoint/2010/main" val="349157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Chart&#10;&#10;Description automatically generated">
            <a:extLst>
              <a:ext uri="{FF2B5EF4-FFF2-40B4-BE49-F238E27FC236}">
                <a16:creationId xmlns:a16="http://schemas.microsoft.com/office/drawing/2014/main" id="{2419418D-865C-7E77-A20F-B459BDC82A8C}"/>
              </a:ext>
            </a:extLst>
          </p:cNvPr>
          <p:cNvPicPr>
            <a:picLocks noChangeAspect="1"/>
          </p:cNvPicPr>
          <p:nvPr/>
        </p:nvPicPr>
        <p:blipFill>
          <a:blip r:embed="rId2"/>
          <a:stretch>
            <a:fillRect/>
          </a:stretch>
        </p:blipFill>
        <p:spPr>
          <a:xfrm>
            <a:off x="558791" y="899566"/>
            <a:ext cx="4777381" cy="341051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8" name="Content Placeholder 7">
            <a:extLst>
              <a:ext uri="{FF2B5EF4-FFF2-40B4-BE49-F238E27FC236}">
                <a16:creationId xmlns:a16="http://schemas.microsoft.com/office/drawing/2014/main" id="{6AFCF491-8DCB-D93F-C2A5-8B60CF4DE3E1}"/>
              </a:ext>
            </a:extLst>
          </p:cNvPr>
          <p:cNvSpPr>
            <a:spLocks noGrp="1"/>
          </p:cNvSpPr>
          <p:nvPr>
            <p:ph idx="1"/>
          </p:nvPr>
        </p:nvSpPr>
        <p:spPr>
          <a:xfrm>
            <a:off x="5894962" y="1310326"/>
            <a:ext cx="5458838" cy="1451728"/>
          </a:xfrm>
        </p:spPr>
        <p:txBody>
          <a:bodyPr>
            <a:normAutofit/>
          </a:bodyPr>
          <a:lstStyle/>
          <a:p>
            <a:pPr marL="0" indent="0">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Average Sales by day of month</a:t>
            </a:r>
          </a:p>
          <a:p>
            <a:pPr marL="0" indent="0">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sales are comparatively high around the paydays.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descr="Chart, bar chart&#10;&#10;Description automatically generated">
            <a:extLst>
              <a:ext uri="{FF2B5EF4-FFF2-40B4-BE49-F238E27FC236}">
                <a16:creationId xmlns:a16="http://schemas.microsoft.com/office/drawing/2014/main" id="{779FD9FE-0FC6-A15A-AF49-A3EA70580549}"/>
              </a:ext>
            </a:extLst>
          </p:cNvPr>
          <p:cNvPicPr>
            <a:picLocks noChangeAspect="1"/>
          </p:cNvPicPr>
          <p:nvPr/>
        </p:nvPicPr>
        <p:blipFill>
          <a:blip r:embed="rId3"/>
          <a:stretch>
            <a:fillRect/>
          </a:stretch>
        </p:blipFill>
        <p:spPr>
          <a:xfrm>
            <a:off x="7490383" y="2988846"/>
            <a:ext cx="4257010" cy="3642361"/>
          </a:xfrm>
          <a:prstGeom prst="rect">
            <a:avLst/>
          </a:prstGeom>
        </p:spPr>
      </p:pic>
      <p:sp>
        <p:nvSpPr>
          <p:cNvPr id="6" name="Content Placeholder 7">
            <a:extLst>
              <a:ext uri="{FF2B5EF4-FFF2-40B4-BE49-F238E27FC236}">
                <a16:creationId xmlns:a16="http://schemas.microsoft.com/office/drawing/2014/main" id="{261065BB-6636-319C-458C-5B8AA62EDF31}"/>
              </a:ext>
            </a:extLst>
          </p:cNvPr>
          <p:cNvSpPr txBox="1">
            <a:spLocks/>
          </p:cNvSpPr>
          <p:nvPr/>
        </p:nvSpPr>
        <p:spPr>
          <a:xfrm>
            <a:off x="1484790" y="4356755"/>
            <a:ext cx="5458838" cy="1451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Times New Roman" panose="02020603050405020304" pitchFamily="18" charset="0"/>
                <a:ea typeface="Calibri" panose="020F0502020204030204" pitchFamily="34" charset="0"/>
                <a:cs typeface="Times New Roman" panose="02020603050405020304" pitchFamily="18" charset="0"/>
              </a:rPr>
              <a:t>Average Sales by day of week</a:t>
            </a:r>
          </a:p>
          <a:p>
            <a:pPr marL="0" indent="0">
              <a:buFont typeface="Arial" panose="020B0604020202020204" pitchFamily="34" charset="0"/>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9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rPr>
              <a:t>During the weekends customers purchase more compared to weekdays.</a:t>
            </a:r>
            <a:endParaRPr lang="en-IN" sz="1800" dirty="0">
              <a:effectLst/>
              <a:latin typeface="Times New Roman" panose="02020603050405020304" pitchFamily="18" charset="0"/>
              <a:ea typeface="Times New Roman" panose="02020603050405020304" pitchFamily="18" charset="0"/>
            </a:endParaRPr>
          </a:p>
        </p:txBody>
      </p:sp>
      <p:sp>
        <p:nvSpPr>
          <p:cNvPr id="2" name="Slide Number Placeholder 1">
            <a:extLst>
              <a:ext uri="{FF2B5EF4-FFF2-40B4-BE49-F238E27FC236}">
                <a16:creationId xmlns:a16="http://schemas.microsoft.com/office/drawing/2014/main" id="{74183F13-DE57-0DA4-385F-7A9AC4BB7477}"/>
              </a:ext>
            </a:extLst>
          </p:cNvPr>
          <p:cNvSpPr>
            <a:spLocks noGrp="1"/>
          </p:cNvSpPr>
          <p:nvPr>
            <p:ph type="sldNum" sz="quarter" idx="12"/>
          </p:nvPr>
        </p:nvSpPr>
        <p:spPr/>
        <p:txBody>
          <a:bodyPr/>
          <a:lstStyle/>
          <a:p>
            <a:fld id="{4854181D-6920-4594-9A5D-6CE56DC9F8B2}" type="slidenum">
              <a:rPr lang="en-US" smtClean="0"/>
              <a:t>17</a:t>
            </a:fld>
            <a:endParaRPr lang="en-US"/>
          </a:p>
        </p:txBody>
      </p:sp>
    </p:spTree>
    <p:extLst>
      <p:ext uri="{BB962C8B-B14F-4D97-AF65-F5344CB8AC3E}">
        <p14:creationId xmlns:p14="http://schemas.microsoft.com/office/powerpoint/2010/main" val="3432881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Chart&#10;&#10;Description automatically generated">
            <a:extLst>
              <a:ext uri="{FF2B5EF4-FFF2-40B4-BE49-F238E27FC236}">
                <a16:creationId xmlns:a16="http://schemas.microsoft.com/office/drawing/2014/main" id="{CC7C1A1D-A336-4A36-EE4A-5CEE9472AE91}"/>
              </a:ext>
            </a:extLst>
          </p:cNvPr>
          <p:cNvPicPr>
            <a:picLocks noChangeAspect="1"/>
          </p:cNvPicPr>
          <p:nvPr/>
        </p:nvPicPr>
        <p:blipFill>
          <a:blip r:embed="rId2"/>
          <a:stretch>
            <a:fillRect/>
          </a:stretch>
        </p:blipFill>
        <p:spPr>
          <a:xfrm>
            <a:off x="216871" y="787961"/>
            <a:ext cx="11771658" cy="273766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8" name="Content Placeholder 7">
            <a:extLst>
              <a:ext uri="{FF2B5EF4-FFF2-40B4-BE49-F238E27FC236}">
                <a16:creationId xmlns:a16="http://schemas.microsoft.com/office/drawing/2014/main" id="{33263BDA-88A8-A419-0917-1555A5163F4A}"/>
              </a:ext>
            </a:extLst>
          </p:cNvPr>
          <p:cNvSpPr>
            <a:spLocks noGrp="1"/>
          </p:cNvSpPr>
          <p:nvPr>
            <p:ph idx="1"/>
          </p:nvPr>
        </p:nvSpPr>
        <p:spPr>
          <a:xfrm>
            <a:off x="4047309" y="4421677"/>
            <a:ext cx="5458838" cy="1262686"/>
          </a:xfrm>
        </p:spPr>
        <p:txBody>
          <a:bodyPr>
            <a:normAutofit/>
          </a:bodyPr>
          <a:lstStyle/>
          <a:p>
            <a:pPr marL="342900" lvl="0" indent="-342900">
              <a:spcAft>
                <a:spcPts val="9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rPr>
              <a:t>There has been an exponential increase in promotions throughout the years. </a:t>
            </a:r>
            <a:endParaRPr lang="en-IN" sz="1800" dirty="0">
              <a:effectLst/>
              <a:latin typeface="Times New Roman" panose="02020603050405020304" pitchFamily="18" charset="0"/>
              <a:ea typeface="Times New Roman" panose="02020603050405020304" pitchFamily="18" charset="0"/>
            </a:endParaRPr>
          </a:p>
          <a:p>
            <a:pPr marL="342900" lvl="0" indent="-342900">
              <a:spcAft>
                <a:spcPts val="9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rPr>
              <a:t>There aren’t any promotions in 2013.</a:t>
            </a:r>
            <a:endParaRPr lang="en-IN" sz="1800" dirty="0">
              <a:effectLst/>
              <a:latin typeface="Times New Roman" panose="02020603050405020304" pitchFamily="18" charset="0"/>
              <a:ea typeface="Times New Roman" panose="02020603050405020304" pitchFamily="18" charset="0"/>
            </a:endParaRPr>
          </a:p>
        </p:txBody>
      </p:sp>
      <p:sp>
        <p:nvSpPr>
          <p:cNvPr id="2" name="Slide Number Placeholder 1">
            <a:extLst>
              <a:ext uri="{FF2B5EF4-FFF2-40B4-BE49-F238E27FC236}">
                <a16:creationId xmlns:a16="http://schemas.microsoft.com/office/drawing/2014/main" id="{650160C1-118C-552A-9021-9DF3C681AD83}"/>
              </a:ext>
            </a:extLst>
          </p:cNvPr>
          <p:cNvSpPr>
            <a:spLocks noGrp="1"/>
          </p:cNvSpPr>
          <p:nvPr>
            <p:ph type="sldNum" sz="quarter" idx="12"/>
          </p:nvPr>
        </p:nvSpPr>
        <p:spPr/>
        <p:txBody>
          <a:bodyPr/>
          <a:lstStyle/>
          <a:p>
            <a:fld id="{4854181D-6920-4594-9A5D-6CE56DC9F8B2}" type="slidenum">
              <a:rPr lang="en-US" smtClean="0"/>
              <a:t>18</a:t>
            </a:fld>
            <a:endParaRPr lang="en-US"/>
          </a:p>
        </p:txBody>
      </p:sp>
    </p:spTree>
    <p:extLst>
      <p:ext uri="{BB962C8B-B14F-4D97-AF65-F5344CB8AC3E}">
        <p14:creationId xmlns:p14="http://schemas.microsoft.com/office/powerpoint/2010/main" val="1583233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Chart, scatter chart&#10;&#10;Description automatically generated">
            <a:extLst>
              <a:ext uri="{FF2B5EF4-FFF2-40B4-BE49-F238E27FC236}">
                <a16:creationId xmlns:a16="http://schemas.microsoft.com/office/drawing/2014/main" id="{4155D3BF-17F8-A37B-3B03-55AF5B3EBD87}"/>
              </a:ext>
            </a:extLst>
          </p:cNvPr>
          <p:cNvPicPr>
            <a:picLocks noChangeAspect="1"/>
          </p:cNvPicPr>
          <p:nvPr/>
        </p:nvPicPr>
        <p:blipFill>
          <a:blip r:embed="rId2"/>
          <a:stretch>
            <a:fillRect/>
          </a:stretch>
        </p:blipFill>
        <p:spPr>
          <a:xfrm>
            <a:off x="797788" y="2144109"/>
            <a:ext cx="4777381" cy="356589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5" name="Arc 1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A41E83-0A0F-EF52-CF6D-ECB9849996FF}"/>
              </a:ext>
            </a:extLst>
          </p:cNvPr>
          <p:cNvSpPr>
            <a:spLocks noGrp="1"/>
          </p:cNvSpPr>
          <p:nvPr>
            <p:ph type="title"/>
          </p:nvPr>
        </p:nvSpPr>
        <p:spPr>
          <a:xfrm>
            <a:off x="838201" y="479493"/>
            <a:ext cx="9084012" cy="1325563"/>
          </a:xfrm>
        </p:spPr>
        <p:txBody>
          <a:bodyPr>
            <a:normAutofit/>
          </a:bodyPr>
          <a:lstStyle/>
          <a:p>
            <a:r>
              <a:rPr lang="en-US" dirty="0">
                <a:latin typeface="Times New Roman" panose="02020603050405020304" pitchFamily="18" charset="0"/>
                <a:cs typeface="Times New Roman" panose="02020603050405020304" pitchFamily="18" charset="0"/>
              </a:rPr>
              <a:t>Correlation between </a:t>
            </a:r>
            <a:r>
              <a:rPr lang="en-US" dirty="0" err="1">
                <a:latin typeface="Times New Roman" panose="02020603050405020304" pitchFamily="18" charset="0"/>
                <a:cs typeface="Times New Roman" panose="02020603050405020304" pitchFamily="18" charset="0"/>
              </a:rPr>
              <a:t>OnPromotion</a:t>
            </a:r>
            <a:r>
              <a:rPr lang="en-US" dirty="0">
                <a:latin typeface="Times New Roman" panose="02020603050405020304" pitchFamily="18" charset="0"/>
                <a:cs typeface="Times New Roman" panose="02020603050405020304" pitchFamily="18" charset="0"/>
              </a:rPr>
              <a:t> and Sales</a:t>
            </a:r>
            <a:endParaRPr lang="en-IN"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551C0A84-1282-BD69-3A45-C77754775ACC}"/>
              </a:ext>
            </a:extLst>
          </p:cNvPr>
          <p:cNvSpPr>
            <a:spLocks noGrp="1"/>
          </p:cNvSpPr>
          <p:nvPr>
            <p:ph idx="1"/>
          </p:nvPr>
        </p:nvSpPr>
        <p:spPr>
          <a:xfrm>
            <a:off x="5758991" y="2964834"/>
            <a:ext cx="5257800" cy="2219912"/>
          </a:xfrm>
        </p:spPr>
        <p:txBody>
          <a:bodyPr>
            <a:normAutofit/>
          </a:bodyPr>
          <a:lstStyle/>
          <a:p>
            <a:r>
              <a:rPr lang="en-US" sz="1800" dirty="0">
                <a:effectLst/>
                <a:latin typeface="Times New Roman" panose="02020603050405020304" pitchFamily="18" charset="0"/>
                <a:ea typeface="Calibri" panose="020F0502020204030204" pitchFamily="34" charset="0"/>
              </a:rPr>
              <a:t>There is a positive correlation between </a:t>
            </a:r>
            <a:r>
              <a:rPr lang="en-US" sz="1800" dirty="0" err="1">
                <a:effectLst/>
                <a:latin typeface="Times New Roman" panose="02020603050405020304" pitchFamily="18" charset="0"/>
                <a:ea typeface="Calibri" panose="020F0502020204030204" pitchFamily="34" charset="0"/>
              </a:rPr>
              <a:t>onpromotion</a:t>
            </a:r>
            <a:r>
              <a:rPr lang="en-US" sz="1800" dirty="0">
                <a:effectLst/>
                <a:latin typeface="Times New Roman" panose="02020603050405020304" pitchFamily="18" charset="0"/>
                <a:ea typeface="Calibri" panose="020F0502020204030204" pitchFamily="34" charset="0"/>
              </a:rPr>
              <a:t> and sales units sold. </a:t>
            </a:r>
          </a:p>
          <a:p>
            <a:r>
              <a:rPr lang="en-US" sz="1800" dirty="0">
                <a:effectLst/>
                <a:latin typeface="Times New Roman" panose="02020603050405020304" pitchFamily="18" charset="0"/>
                <a:ea typeface="Calibri" panose="020F0502020204030204" pitchFamily="34" charset="0"/>
              </a:rPr>
              <a:t>When more items of the supermarkets are on promotion, it's more likely to sell them.</a:t>
            </a:r>
            <a:endParaRPr lang="en-IN" sz="1800" dirty="0">
              <a:effectLst/>
              <a:latin typeface="Times New Roman" panose="02020603050405020304" pitchFamily="18" charset="0"/>
              <a:ea typeface="Times New Roman" panose="02020603050405020304" pitchFamily="18" charset="0"/>
            </a:endParaRPr>
          </a:p>
          <a:p>
            <a:endParaRPr lang="en-US" dirty="0"/>
          </a:p>
        </p:txBody>
      </p:sp>
      <p:sp>
        <p:nvSpPr>
          <p:cNvPr id="3" name="Slide Number Placeholder 2">
            <a:extLst>
              <a:ext uri="{FF2B5EF4-FFF2-40B4-BE49-F238E27FC236}">
                <a16:creationId xmlns:a16="http://schemas.microsoft.com/office/drawing/2014/main" id="{1BEABA45-AE69-4CF6-14EA-AE7125CC539F}"/>
              </a:ext>
            </a:extLst>
          </p:cNvPr>
          <p:cNvSpPr>
            <a:spLocks noGrp="1"/>
          </p:cNvSpPr>
          <p:nvPr>
            <p:ph type="sldNum" sz="quarter" idx="12"/>
          </p:nvPr>
        </p:nvSpPr>
        <p:spPr/>
        <p:txBody>
          <a:bodyPr/>
          <a:lstStyle/>
          <a:p>
            <a:fld id="{4854181D-6920-4594-9A5D-6CE56DC9F8B2}" type="slidenum">
              <a:rPr lang="en-US" smtClean="0"/>
              <a:t>19</a:t>
            </a:fld>
            <a:endParaRPr lang="en-US"/>
          </a:p>
        </p:txBody>
      </p:sp>
    </p:spTree>
    <p:extLst>
      <p:ext uri="{BB962C8B-B14F-4D97-AF65-F5344CB8AC3E}">
        <p14:creationId xmlns:p14="http://schemas.microsoft.com/office/powerpoint/2010/main" val="1589283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939E-5D32-724D-06F7-59FFFBB7D17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7E6EBB-BCC1-83B2-1CCC-11417CA378C3}"/>
              </a:ext>
            </a:extLst>
          </p:cNvPr>
          <p:cNvSpPr>
            <a:spLocks noGrp="1"/>
          </p:cNvSpPr>
          <p:nvPr>
            <p:ph idx="1"/>
          </p:nvPr>
        </p:nvSpPr>
        <p:spPr>
          <a:xfrm>
            <a:off x="838200" y="1825625"/>
            <a:ext cx="8456629" cy="3859742"/>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Sales are the only way for the survival of any store, so the implementation of advanced techniques that can analyze those sales would be helpful for many stores. The problem states to implement a machine learning model to predict future sales.</a:t>
            </a:r>
          </a:p>
          <a:p>
            <a:r>
              <a:rPr lang="en-US" sz="1800" dirty="0">
                <a:latin typeface="Times New Roman" panose="02020603050405020304" pitchFamily="18" charset="0"/>
                <a:ea typeface="Calibri" panose="020F0502020204030204" pitchFamily="34" charset="0"/>
                <a:cs typeface="Times New Roman" panose="02020603050405020304" pitchFamily="18" charset="0"/>
              </a:rPr>
              <a:t>For the solution proposed, we have decided to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consider the Store Sales Analysis data available on Kaggle and to predict the future sales of products sold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Favorita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stores located in Ecuador.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We will be performing all the basic Data Analysis, Data Visualization, Machine Learning Model Building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will analyze the trend and pattern in sales throughout the timeframe and utilize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regression model to predict the expected sales for each product. </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8A4AE5C-6C84-BB30-FBBF-5335812E029B}"/>
              </a:ext>
            </a:extLst>
          </p:cNvPr>
          <p:cNvSpPr>
            <a:spLocks noGrp="1"/>
          </p:cNvSpPr>
          <p:nvPr>
            <p:ph type="sldNum" sz="quarter" idx="12"/>
          </p:nvPr>
        </p:nvSpPr>
        <p:spPr/>
        <p:txBody>
          <a:bodyPr/>
          <a:lstStyle/>
          <a:p>
            <a:fld id="{4854181D-6920-4594-9A5D-6CE56DC9F8B2}" type="slidenum">
              <a:rPr lang="en-US" smtClean="0"/>
              <a:t>2</a:t>
            </a:fld>
            <a:endParaRPr lang="en-US"/>
          </a:p>
        </p:txBody>
      </p:sp>
    </p:spTree>
    <p:extLst>
      <p:ext uri="{BB962C8B-B14F-4D97-AF65-F5344CB8AC3E}">
        <p14:creationId xmlns:p14="http://schemas.microsoft.com/office/powerpoint/2010/main" val="3501517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EC8CDF-E59F-60CA-9868-2ECF5FC34ABA}"/>
              </a:ext>
            </a:extLst>
          </p:cNvPr>
          <p:cNvSpPr>
            <a:spLocks noGrp="1"/>
          </p:cNvSpPr>
          <p:nvPr>
            <p:ph type="title"/>
          </p:nvPr>
        </p:nvSpPr>
        <p:spPr>
          <a:xfrm>
            <a:off x="1459150" y="479493"/>
            <a:ext cx="5758774" cy="1325563"/>
          </a:xfrm>
        </p:spPr>
        <p:txBody>
          <a:bodyPr>
            <a:normAutofit/>
          </a:bodyPr>
          <a:lstStyle/>
          <a:p>
            <a:r>
              <a:rPr lang="en-US" dirty="0">
                <a:latin typeface="Times New Roman" panose="02020603050405020304" pitchFamily="18" charset="0"/>
                <a:cs typeface="Times New Roman" panose="02020603050405020304" pitchFamily="18" charset="0"/>
              </a:rPr>
              <a:t>Seasonal plot of sales</a:t>
            </a:r>
            <a:endParaRPr lang="en-IN" dirty="0">
              <a:latin typeface="Times New Roman" panose="02020603050405020304" pitchFamily="18" charset="0"/>
              <a:cs typeface="Times New Roman" panose="02020603050405020304" pitchFamily="18" charset="0"/>
            </a:endParaRPr>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Chart, waterfall chart, box and whisker chart&#10;&#10;Description automatically generated">
            <a:extLst>
              <a:ext uri="{FF2B5EF4-FFF2-40B4-BE49-F238E27FC236}">
                <a16:creationId xmlns:a16="http://schemas.microsoft.com/office/drawing/2014/main" id="{BBA68495-3A2E-D0B5-1632-19C1EA2BE093}"/>
              </a:ext>
            </a:extLst>
          </p:cNvPr>
          <p:cNvPicPr>
            <a:picLocks noChangeAspect="1"/>
          </p:cNvPicPr>
          <p:nvPr/>
        </p:nvPicPr>
        <p:blipFill>
          <a:blip r:embed="rId2"/>
          <a:stretch>
            <a:fillRect/>
          </a:stretch>
        </p:blipFill>
        <p:spPr>
          <a:xfrm>
            <a:off x="1551594" y="2057313"/>
            <a:ext cx="7451270" cy="311090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8" name="Content Placeholder 7">
            <a:extLst>
              <a:ext uri="{FF2B5EF4-FFF2-40B4-BE49-F238E27FC236}">
                <a16:creationId xmlns:a16="http://schemas.microsoft.com/office/drawing/2014/main" id="{3D786639-7070-BE7A-89AD-AE2DB73A690E}"/>
              </a:ext>
            </a:extLst>
          </p:cNvPr>
          <p:cNvSpPr>
            <a:spLocks noGrp="1"/>
          </p:cNvSpPr>
          <p:nvPr>
            <p:ph idx="1"/>
          </p:nvPr>
        </p:nvSpPr>
        <p:spPr>
          <a:xfrm>
            <a:off x="3506771" y="5660896"/>
            <a:ext cx="7847029" cy="645636"/>
          </a:xfrm>
        </p:spPr>
        <p:txBody>
          <a:bodyPr>
            <a:norm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can see different seasonal patterns in the year and month.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671244A-8185-F435-BAF6-044C2C900706}"/>
              </a:ext>
            </a:extLst>
          </p:cNvPr>
          <p:cNvSpPr>
            <a:spLocks noGrp="1"/>
          </p:cNvSpPr>
          <p:nvPr>
            <p:ph type="sldNum" sz="quarter" idx="12"/>
          </p:nvPr>
        </p:nvSpPr>
        <p:spPr/>
        <p:txBody>
          <a:bodyPr/>
          <a:lstStyle/>
          <a:p>
            <a:fld id="{4854181D-6920-4594-9A5D-6CE56DC9F8B2}" type="slidenum">
              <a:rPr lang="en-US" smtClean="0"/>
              <a:t>20</a:t>
            </a:fld>
            <a:endParaRPr lang="en-US"/>
          </a:p>
        </p:txBody>
      </p:sp>
    </p:spTree>
    <p:extLst>
      <p:ext uri="{BB962C8B-B14F-4D97-AF65-F5344CB8AC3E}">
        <p14:creationId xmlns:p14="http://schemas.microsoft.com/office/powerpoint/2010/main" val="3960016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E01B8-A144-DD86-D387-F8BC8E355FA5}"/>
              </a:ext>
            </a:extLst>
          </p:cNvPr>
          <p:cNvSpPr>
            <a:spLocks noGrp="1"/>
          </p:cNvSpPr>
          <p:nvPr>
            <p:ph type="title"/>
          </p:nvPr>
        </p:nvSpPr>
        <p:spPr>
          <a:xfrm>
            <a:off x="838200" y="2660858"/>
            <a:ext cx="3383604" cy="1325563"/>
          </a:xfrm>
        </p:spPr>
        <p:txBody>
          <a:bodyPr>
            <a:normAutofit/>
          </a:bodyPr>
          <a:lstStyle/>
          <a:p>
            <a:r>
              <a:rPr lang="en-US" sz="2400" dirty="0">
                <a:latin typeface="Times New Roman" panose="02020603050405020304" pitchFamily="18" charset="0"/>
                <a:cs typeface="Times New Roman" panose="02020603050405020304" pitchFamily="18" charset="0"/>
              </a:rPr>
              <a:t>Heatmap of Lag feature</a:t>
            </a:r>
            <a:endParaRPr lang="en-IN" sz="2400" dirty="0">
              <a:latin typeface="Times New Roman" panose="02020603050405020304" pitchFamily="18" charset="0"/>
              <a:cs typeface="Times New Roman" panose="02020603050405020304" pitchFamily="18" charset="0"/>
            </a:endParaRPr>
          </a:p>
        </p:txBody>
      </p:sp>
      <p:pic>
        <p:nvPicPr>
          <p:cNvPr id="4" name="Content Placeholder 3" descr="A picture containing calendar&#10;&#10;Description automatically generated">
            <a:extLst>
              <a:ext uri="{FF2B5EF4-FFF2-40B4-BE49-F238E27FC236}">
                <a16:creationId xmlns:a16="http://schemas.microsoft.com/office/drawing/2014/main" id="{BF156581-3D10-D92C-C88C-E65822AA57DB}"/>
              </a:ext>
            </a:extLst>
          </p:cNvPr>
          <p:cNvPicPr>
            <a:picLocks noGrp="1" noChangeAspect="1"/>
          </p:cNvPicPr>
          <p:nvPr>
            <p:ph idx="1"/>
          </p:nvPr>
        </p:nvPicPr>
        <p:blipFill>
          <a:blip r:embed="rId2"/>
          <a:stretch>
            <a:fillRect/>
          </a:stretch>
        </p:blipFill>
        <p:spPr>
          <a:xfrm>
            <a:off x="4153488" y="187363"/>
            <a:ext cx="6371840" cy="6483273"/>
          </a:xfrm>
          <a:prstGeom prst="rect">
            <a:avLst/>
          </a:prstGeom>
        </p:spPr>
      </p:pic>
      <p:sp>
        <p:nvSpPr>
          <p:cNvPr id="3" name="Slide Number Placeholder 2">
            <a:extLst>
              <a:ext uri="{FF2B5EF4-FFF2-40B4-BE49-F238E27FC236}">
                <a16:creationId xmlns:a16="http://schemas.microsoft.com/office/drawing/2014/main" id="{A86D41BE-B1D3-D2E7-0E2D-493F82AFE65B}"/>
              </a:ext>
            </a:extLst>
          </p:cNvPr>
          <p:cNvSpPr>
            <a:spLocks noGrp="1"/>
          </p:cNvSpPr>
          <p:nvPr>
            <p:ph type="sldNum" sz="quarter" idx="12"/>
          </p:nvPr>
        </p:nvSpPr>
        <p:spPr/>
        <p:txBody>
          <a:bodyPr/>
          <a:lstStyle/>
          <a:p>
            <a:fld id="{4854181D-6920-4594-9A5D-6CE56DC9F8B2}" type="slidenum">
              <a:rPr lang="en-US" smtClean="0"/>
              <a:t>21</a:t>
            </a:fld>
            <a:endParaRPr lang="en-US"/>
          </a:p>
        </p:txBody>
      </p:sp>
    </p:spTree>
    <p:extLst>
      <p:ext uri="{BB962C8B-B14F-4D97-AF65-F5344CB8AC3E}">
        <p14:creationId xmlns:p14="http://schemas.microsoft.com/office/powerpoint/2010/main" val="1744008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Arc 2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50F1A3-AC7F-4C57-034A-9FAC06D4A808}"/>
              </a:ext>
            </a:extLst>
          </p:cNvPr>
          <p:cNvSpPr>
            <a:spLocks noGrp="1"/>
          </p:cNvSpPr>
          <p:nvPr>
            <p:ph type="title"/>
          </p:nvPr>
        </p:nvSpPr>
        <p:spPr>
          <a:xfrm>
            <a:off x="838201" y="479493"/>
            <a:ext cx="5257800" cy="1325563"/>
          </a:xfrm>
        </p:spPr>
        <p:txBody>
          <a:bodyPr>
            <a:normAutofit/>
          </a:bodyPr>
          <a:lstStyle/>
          <a:p>
            <a:r>
              <a:rPr lang="en-US" dirty="0">
                <a:latin typeface="Times New Roman" panose="02020603050405020304" pitchFamily="18" charset="0"/>
                <a:cs typeface="Times New Roman" panose="02020603050405020304" pitchFamily="18" charset="0"/>
              </a:rPr>
              <a:t>Test</a:t>
            </a:r>
            <a:endParaRPr lang="en-IN"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3AA4C9CB-28C9-B5BF-19C3-20D19EB825C1}"/>
              </a:ext>
            </a:extLst>
          </p:cNvPr>
          <p:cNvSpPr>
            <a:spLocks noGrp="1"/>
          </p:cNvSpPr>
          <p:nvPr>
            <p:ph idx="1"/>
          </p:nvPr>
        </p:nvSpPr>
        <p:spPr>
          <a:xfrm>
            <a:off x="838201" y="1984443"/>
            <a:ext cx="6233808" cy="4192520"/>
          </a:xfrm>
        </p:spPr>
        <p:txBody>
          <a:bodyPr>
            <a:normAutofit/>
          </a:bodyPr>
          <a:lstStyle/>
          <a:p>
            <a:r>
              <a:rPr lang="en-US" sz="1800" dirty="0">
                <a:effectLst/>
                <a:latin typeface="Times New Roman" panose="02020603050405020304" pitchFamily="18" charset="0"/>
                <a:ea typeface="Calibri" panose="020F0502020204030204" pitchFamily="34" charset="0"/>
              </a:rPr>
              <a:t>The Test dataset has 5 attributes (columns) and 28512</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instances (records).</a:t>
            </a:r>
          </a:p>
          <a:p>
            <a:r>
              <a:rPr lang="en-US" sz="1800" dirty="0">
                <a:effectLst/>
                <a:latin typeface="Times New Roman" panose="02020603050405020304" pitchFamily="18" charset="0"/>
                <a:ea typeface="Calibri" panose="020F0502020204030204" pitchFamily="34" charset="0"/>
              </a:rPr>
              <a:t>It consists of both categorical and numerical attributes.</a:t>
            </a:r>
          </a:p>
          <a:p>
            <a:r>
              <a:rPr lang="en-US" sz="1800" dirty="0">
                <a:effectLst/>
                <a:latin typeface="Times New Roman" panose="02020603050405020304" pitchFamily="18" charset="0"/>
                <a:ea typeface="Calibri" panose="020F0502020204030204" pitchFamily="34" charset="0"/>
              </a:rPr>
              <a:t>Id, </a:t>
            </a:r>
            <a:r>
              <a:rPr lang="en-US" sz="1800" dirty="0" err="1">
                <a:effectLst/>
                <a:latin typeface="Times New Roman" panose="02020603050405020304" pitchFamily="18" charset="0"/>
                <a:ea typeface="Calibri" panose="020F0502020204030204" pitchFamily="34" charset="0"/>
              </a:rPr>
              <a:t>store_nbr</a:t>
            </a:r>
            <a:r>
              <a:rPr lang="en-US" sz="1800" dirty="0">
                <a:effectLst/>
                <a:latin typeface="Times New Roman" panose="02020603050405020304" pitchFamily="18" charset="0"/>
                <a:ea typeface="Calibri" panose="020F0502020204030204" pitchFamily="34" charset="0"/>
              </a:rPr>
              <a:t>, and </a:t>
            </a:r>
            <a:r>
              <a:rPr lang="en-US" sz="1800" dirty="0" err="1">
                <a:effectLst/>
                <a:latin typeface="Times New Roman" panose="02020603050405020304" pitchFamily="18" charset="0"/>
                <a:ea typeface="Calibri" panose="020F0502020204030204" pitchFamily="34" charset="0"/>
              </a:rPr>
              <a:t>onpromotion</a:t>
            </a:r>
            <a:r>
              <a:rPr lang="en-US" sz="1800" dirty="0">
                <a:effectLst/>
                <a:latin typeface="Times New Roman" panose="02020603050405020304" pitchFamily="18" charset="0"/>
                <a:ea typeface="Calibri" panose="020F0502020204030204" pitchFamily="34" charset="0"/>
              </a:rPr>
              <a:t> are the numerical attributes. Date and family are the categorical attributes.</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Text&#10;&#10;Description automatically generated">
            <a:extLst>
              <a:ext uri="{FF2B5EF4-FFF2-40B4-BE49-F238E27FC236}">
                <a16:creationId xmlns:a16="http://schemas.microsoft.com/office/drawing/2014/main" id="{E603D4C8-DEFA-BEB9-7321-696AACE2711E}"/>
              </a:ext>
            </a:extLst>
          </p:cNvPr>
          <p:cNvPicPr>
            <a:picLocks noChangeAspect="1"/>
          </p:cNvPicPr>
          <p:nvPr/>
        </p:nvPicPr>
        <p:blipFill>
          <a:blip r:embed="rId2"/>
          <a:stretch>
            <a:fillRect/>
          </a:stretch>
        </p:blipFill>
        <p:spPr>
          <a:xfrm>
            <a:off x="1804465" y="3596798"/>
            <a:ext cx="3584658" cy="2951973"/>
          </a:xfrm>
          <a:prstGeom prst="rect">
            <a:avLst/>
          </a:prstGeom>
        </p:spPr>
      </p:pic>
      <p:pic>
        <p:nvPicPr>
          <p:cNvPr id="7" name="Picture 6" descr="Table&#10;&#10;Description automatically generated">
            <a:extLst>
              <a:ext uri="{FF2B5EF4-FFF2-40B4-BE49-F238E27FC236}">
                <a16:creationId xmlns:a16="http://schemas.microsoft.com/office/drawing/2014/main" id="{DE8FC311-533C-1207-FAE9-2987A1C03937}"/>
              </a:ext>
            </a:extLst>
          </p:cNvPr>
          <p:cNvPicPr>
            <a:picLocks noChangeAspect="1"/>
          </p:cNvPicPr>
          <p:nvPr/>
        </p:nvPicPr>
        <p:blipFill>
          <a:blip r:embed="rId3"/>
          <a:stretch>
            <a:fillRect/>
          </a:stretch>
        </p:blipFill>
        <p:spPr>
          <a:xfrm>
            <a:off x="7072009" y="2557767"/>
            <a:ext cx="4419973" cy="2519357"/>
          </a:xfrm>
          <a:prstGeom prst="rect">
            <a:avLst/>
          </a:prstGeom>
        </p:spPr>
      </p:pic>
      <p:sp>
        <p:nvSpPr>
          <p:cNvPr id="3" name="Slide Number Placeholder 2">
            <a:extLst>
              <a:ext uri="{FF2B5EF4-FFF2-40B4-BE49-F238E27FC236}">
                <a16:creationId xmlns:a16="http://schemas.microsoft.com/office/drawing/2014/main" id="{57D52286-DDF7-372B-5AEC-BF68F3AB7269}"/>
              </a:ext>
            </a:extLst>
          </p:cNvPr>
          <p:cNvSpPr>
            <a:spLocks noGrp="1"/>
          </p:cNvSpPr>
          <p:nvPr>
            <p:ph type="sldNum" sz="quarter" idx="12"/>
          </p:nvPr>
        </p:nvSpPr>
        <p:spPr/>
        <p:txBody>
          <a:bodyPr/>
          <a:lstStyle/>
          <a:p>
            <a:fld id="{4854181D-6920-4594-9A5D-6CE56DC9F8B2}" type="slidenum">
              <a:rPr lang="en-US" smtClean="0"/>
              <a:t>22</a:t>
            </a:fld>
            <a:endParaRPr lang="en-US"/>
          </a:p>
        </p:txBody>
      </p:sp>
    </p:spTree>
    <p:extLst>
      <p:ext uri="{BB962C8B-B14F-4D97-AF65-F5344CB8AC3E}">
        <p14:creationId xmlns:p14="http://schemas.microsoft.com/office/powerpoint/2010/main" val="2032139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877E8-316E-50F4-F324-7E5FB9B4681E}"/>
              </a:ext>
            </a:extLst>
          </p:cNvPr>
          <p:cNvSpPr>
            <a:spLocks noGrp="1"/>
          </p:cNvSpPr>
          <p:nvPr>
            <p:ph type="title"/>
          </p:nvPr>
        </p:nvSpPr>
        <p:spPr/>
        <p:txBody>
          <a:bodyPr>
            <a:normAutofi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Missing and Null values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A27994-6294-DDFD-37A2-5FF0EE86E4E8}"/>
              </a:ext>
            </a:extLst>
          </p:cNvPr>
          <p:cNvSpPr>
            <a:spLocks noGrp="1"/>
          </p:cNvSpPr>
          <p:nvPr>
            <p:ph idx="1"/>
          </p:nvPr>
        </p:nvSpPr>
        <p:spPr>
          <a:xfrm>
            <a:off x="838200" y="1825625"/>
            <a:ext cx="4308835" cy="3859742"/>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aren’t any missing values and null values in our train and test datasets.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descr="Table&#10;&#10;Description automatically generated with medium confidence">
            <a:extLst>
              <a:ext uri="{FF2B5EF4-FFF2-40B4-BE49-F238E27FC236}">
                <a16:creationId xmlns:a16="http://schemas.microsoft.com/office/drawing/2014/main" id="{0461E31A-9291-8E51-0F53-C09E1377D137}"/>
              </a:ext>
            </a:extLst>
          </p:cNvPr>
          <p:cNvPicPr>
            <a:picLocks noChangeAspect="1"/>
          </p:cNvPicPr>
          <p:nvPr/>
        </p:nvPicPr>
        <p:blipFill>
          <a:blip r:embed="rId2"/>
          <a:stretch>
            <a:fillRect/>
          </a:stretch>
        </p:blipFill>
        <p:spPr>
          <a:xfrm>
            <a:off x="5944789" y="876893"/>
            <a:ext cx="2547458" cy="5104213"/>
          </a:xfrm>
          <a:prstGeom prst="rect">
            <a:avLst/>
          </a:prstGeom>
        </p:spPr>
      </p:pic>
      <p:sp>
        <p:nvSpPr>
          <p:cNvPr id="5" name="Slide Number Placeholder 4">
            <a:extLst>
              <a:ext uri="{FF2B5EF4-FFF2-40B4-BE49-F238E27FC236}">
                <a16:creationId xmlns:a16="http://schemas.microsoft.com/office/drawing/2014/main" id="{08530908-E728-7FDF-AAE4-30BDC9596E6B}"/>
              </a:ext>
            </a:extLst>
          </p:cNvPr>
          <p:cNvSpPr>
            <a:spLocks noGrp="1"/>
          </p:cNvSpPr>
          <p:nvPr>
            <p:ph type="sldNum" sz="quarter" idx="12"/>
          </p:nvPr>
        </p:nvSpPr>
        <p:spPr/>
        <p:txBody>
          <a:bodyPr/>
          <a:lstStyle/>
          <a:p>
            <a:fld id="{4854181D-6920-4594-9A5D-6CE56DC9F8B2}" type="slidenum">
              <a:rPr lang="en-US" smtClean="0"/>
              <a:t>23</a:t>
            </a:fld>
            <a:endParaRPr lang="en-US"/>
          </a:p>
        </p:txBody>
      </p:sp>
    </p:spTree>
    <p:extLst>
      <p:ext uri="{BB962C8B-B14F-4D97-AF65-F5344CB8AC3E}">
        <p14:creationId xmlns:p14="http://schemas.microsoft.com/office/powerpoint/2010/main" val="2285057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7633-A36B-AB73-718A-163BB867887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Duplicates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956E55-5853-FDBB-FF28-9E40335360D9}"/>
              </a:ext>
            </a:extLst>
          </p:cNvPr>
          <p:cNvSpPr>
            <a:spLocks noGrp="1"/>
          </p:cNvSpPr>
          <p:nvPr>
            <p:ph idx="1"/>
          </p:nvPr>
        </p:nvSpPr>
        <p:spPr>
          <a:xfrm>
            <a:off x="838200" y="1825625"/>
            <a:ext cx="4356370" cy="3859742"/>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aren’t any duplicate records in the train and test datasets.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descr="Graphical user interface, text, application&#10;&#10;Description automatically generated">
            <a:extLst>
              <a:ext uri="{FF2B5EF4-FFF2-40B4-BE49-F238E27FC236}">
                <a16:creationId xmlns:a16="http://schemas.microsoft.com/office/drawing/2014/main" id="{FC9F5EFC-12B4-BF2D-4EC8-582DEFE5A7FE}"/>
              </a:ext>
            </a:extLst>
          </p:cNvPr>
          <p:cNvPicPr>
            <a:picLocks noChangeAspect="1"/>
          </p:cNvPicPr>
          <p:nvPr/>
        </p:nvPicPr>
        <p:blipFill>
          <a:blip r:embed="rId2"/>
          <a:stretch>
            <a:fillRect/>
          </a:stretch>
        </p:blipFill>
        <p:spPr>
          <a:xfrm>
            <a:off x="5096846" y="1420114"/>
            <a:ext cx="6775633" cy="1325562"/>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217DEAF9-7259-A13F-4CF9-FED1C012AAEB}"/>
              </a:ext>
            </a:extLst>
          </p:cNvPr>
          <p:cNvPicPr>
            <a:picLocks noChangeAspect="1"/>
          </p:cNvPicPr>
          <p:nvPr/>
        </p:nvPicPr>
        <p:blipFill>
          <a:blip r:embed="rId3"/>
          <a:stretch>
            <a:fillRect/>
          </a:stretch>
        </p:blipFill>
        <p:spPr>
          <a:xfrm>
            <a:off x="5252820" y="3280127"/>
            <a:ext cx="6619659" cy="1325561"/>
          </a:xfrm>
          <a:prstGeom prst="rect">
            <a:avLst/>
          </a:prstGeom>
        </p:spPr>
      </p:pic>
      <p:sp>
        <p:nvSpPr>
          <p:cNvPr id="6" name="Slide Number Placeholder 5">
            <a:extLst>
              <a:ext uri="{FF2B5EF4-FFF2-40B4-BE49-F238E27FC236}">
                <a16:creationId xmlns:a16="http://schemas.microsoft.com/office/drawing/2014/main" id="{8E96D87D-1744-EAF1-0338-82EE60F6B1B5}"/>
              </a:ext>
            </a:extLst>
          </p:cNvPr>
          <p:cNvSpPr>
            <a:spLocks noGrp="1"/>
          </p:cNvSpPr>
          <p:nvPr>
            <p:ph type="sldNum" sz="quarter" idx="12"/>
          </p:nvPr>
        </p:nvSpPr>
        <p:spPr/>
        <p:txBody>
          <a:bodyPr/>
          <a:lstStyle/>
          <a:p>
            <a:fld id="{4854181D-6920-4594-9A5D-6CE56DC9F8B2}" type="slidenum">
              <a:rPr lang="en-US" smtClean="0"/>
              <a:t>24</a:t>
            </a:fld>
            <a:endParaRPr lang="en-US"/>
          </a:p>
        </p:txBody>
      </p:sp>
    </p:spTree>
    <p:extLst>
      <p:ext uri="{BB962C8B-B14F-4D97-AF65-F5344CB8AC3E}">
        <p14:creationId xmlns:p14="http://schemas.microsoft.com/office/powerpoint/2010/main" val="513343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880E0-1A24-B159-11D7-DB567333E284}"/>
              </a:ext>
            </a:extLst>
          </p:cNvPr>
          <p:cNvSpPr>
            <a:spLocks noGrp="1"/>
          </p:cNvSpPr>
          <p:nvPr>
            <p:ph type="title"/>
          </p:nvPr>
        </p:nvSpPr>
        <p:spPr>
          <a:xfrm>
            <a:off x="838200" y="586411"/>
            <a:ext cx="10515600" cy="1325563"/>
          </a:xfrm>
        </p:spPr>
        <p:txBody>
          <a:bodyPr/>
          <a:lstStyle/>
          <a:p>
            <a:r>
              <a:rPr lang="en-US" dirty="0">
                <a:latin typeface="Times New Roman" panose="02020603050405020304" pitchFamily="18" charset="0"/>
                <a:cs typeface="Times New Roman" panose="02020603050405020304" pitchFamily="18" charset="0"/>
              </a:rPr>
              <a:t>Data Splitting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47C0AF-6431-94A1-F80B-6F5F5F7AD18F}"/>
              </a:ext>
            </a:extLst>
          </p:cNvPr>
          <p:cNvSpPr>
            <a:spLocks noGrp="1"/>
          </p:cNvSpPr>
          <p:nvPr>
            <p:ph idx="1"/>
          </p:nvPr>
        </p:nvSpPr>
        <p:spPr>
          <a:xfrm>
            <a:off x="838200" y="4640093"/>
            <a:ext cx="10515600" cy="1045273"/>
          </a:xfrm>
        </p:spPr>
        <p:txBody>
          <a:bodyPr>
            <a:noAutofit/>
          </a:bodyPr>
          <a:lstStyle/>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 Splitting is a stage where the data is decided and assigned to multiple variables that will be used in the future for training and testing the model. (This is a primary step for every machine/deep learning model building)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data can be split into training, Testing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FE93FFC-3121-B05F-AC26-F75DB7D9B0FE}"/>
              </a:ext>
            </a:extLst>
          </p:cNvPr>
          <p:cNvPicPr>
            <a:picLocks noChangeAspect="1"/>
          </p:cNvPicPr>
          <p:nvPr/>
        </p:nvPicPr>
        <p:blipFill>
          <a:blip r:embed="rId2"/>
          <a:stretch>
            <a:fillRect/>
          </a:stretch>
        </p:blipFill>
        <p:spPr>
          <a:xfrm>
            <a:off x="455798" y="1995669"/>
            <a:ext cx="11280404" cy="1136039"/>
          </a:xfrm>
          <a:prstGeom prst="rect">
            <a:avLst/>
          </a:prstGeom>
        </p:spPr>
      </p:pic>
      <p:pic>
        <p:nvPicPr>
          <p:cNvPr id="5" name="Picture 4">
            <a:extLst>
              <a:ext uri="{FF2B5EF4-FFF2-40B4-BE49-F238E27FC236}">
                <a16:creationId xmlns:a16="http://schemas.microsoft.com/office/drawing/2014/main" id="{F6437F27-C457-6EE5-9F95-ED5976F5BD5A}"/>
              </a:ext>
            </a:extLst>
          </p:cNvPr>
          <p:cNvPicPr>
            <a:picLocks noChangeAspect="1"/>
          </p:cNvPicPr>
          <p:nvPr/>
        </p:nvPicPr>
        <p:blipFill>
          <a:blip r:embed="rId3"/>
          <a:stretch>
            <a:fillRect/>
          </a:stretch>
        </p:blipFill>
        <p:spPr>
          <a:xfrm>
            <a:off x="1985103" y="3163587"/>
            <a:ext cx="8899513" cy="870626"/>
          </a:xfrm>
          <a:prstGeom prst="rect">
            <a:avLst/>
          </a:prstGeom>
        </p:spPr>
      </p:pic>
      <p:sp>
        <p:nvSpPr>
          <p:cNvPr id="6" name="Slide Number Placeholder 5">
            <a:extLst>
              <a:ext uri="{FF2B5EF4-FFF2-40B4-BE49-F238E27FC236}">
                <a16:creationId xmlns:a16="http://schemas.microsoft.com/office/drawing/2014/main" id="{46169A12-1C07-FA31-32FE-FBCDE08EF081}"/>
              </a:ext>
            </a:extLst>
          </p:cNvPr>
          <p:cNvSpPr>
            <a:spLocks noGrp="1"/>
          </p:cNvSpPr>
          <p:nvPr>
            <p:ph type="sldNum" sz="quarter" idx="12"/>
          </p:nvPr>
        </p:nvSpPr>
        <p:spPr/>
        <p:txBody>
          <a:bodyPr/>
          <a:lstStyle/>
          <a:p>
            <a:fld id="{4854181D-6920-4594-9A5D-6CE56DC9F8B2}" type="slidenum">
              <a:rPr lang="en-US" smtClean="0"/>
              <a:t>25</a:t>
            </a:fld>
            <a:endParaRPr lang="en-US"/>
          </a:p>
        </p:txBody>
      </p:sp>
    </p:spTree>
    <p:extLst>
      <p:ext uri="{BB962C8B-B14F-4D97-AF65-F5344CB8AC3E}">
        <p14:creationId xmlns:p14="http://schemas.microsoft.com/office/powerpoint/2010/main" val="4100923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1BE59-BE56-2133-D56A-600325308C1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Building</a:t>
            </a:r>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782EAB0C-090C-D320-46C9-2C0E1DC76A6E}"/>
              </a:ext>
            </a:extLst>
          </p:cNvPr>
          <p:cNvSpPr>
            <a:spLocks noGrp="1"/>
          </p:cNvSpPr>
          <p:nvPr>
            <p:ph idx="1"/>
          </p:nvPr>
        </p:nvSpPr>
        <p:spPr>
          <a:xfrm>
            <a:off x="838200" y="1825625"/>
            <a:ext cx="5185528" cy="2331596"/>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foremost step for every machine learning / deep learning is to build a model based on the data.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have used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algorithm to build the model.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7" name="Picture 6" descr="Text&#10;&#10;Description automatically generated">
            <a:extLst>
              <a:ext uri="{FF2B5EF4-FFF2-40B4-BE49-F238E27FC236}">
                <a16:creationId xmlns:a16="http://schemas.microsoft.com/office/drawing/2014/main" id="{9F6DE1EF-DFF0-D43D-7801-55417A7E0A8A}"/>
              </a:ext>
            </a:extLst>
          </p:cNvPr>
          <p:cNvPicPr>
            <a:picLocks noChangeAspect="1"/>
          </p:cNvPicPr>
          <p:nvPr/>
        </p:nvPicPr>
        <p:blipFill>
          <a:blip r:embed="rId2"/>
          <a:stretch>
            <a:fillRect/>
          </a:stretch>
        </p:blipFill>
        <p:spPr>
          <a:xfrm>
            <a:off x="3882764" y="3781721"/>
            <a:ext cx="7957302" cy="1236809"/>
          </a:xfrm>
          <a:prstGeom prst="rect">
            <a:avLst/>
          </a:prstGeom>
        </p:spPr>
      </p:pic>
      <p:sp>
        <p:nvSpPr>
          <p:cNvPr id="3" name="Slide Number Placeholder 2">
            <a:extLst>
              <a:ext uri="{FF2B5EF4-FFF2-40B4-BE49-F238E27FC236}">
                <a16:creationId xmlns:a16="http://schemas.microsoft.com/office/drawing/2014/main" id="{AA4A4B0F-37EF-E928-545A-85BCADB2463D}"/>
              </a:ext>
            </a:extLst>
          </p:cNvPr>
          <p:cNvSpPr>
            <a:spLocks noGrp="1"/>
          </p:cNvSpPr>
          <p:nvPr>
            <p:ph type="sldNum" sz="quarter" idx="12"/>
          </p:nvPr>
        </p:nvSpPr>
        <p:spPr/>
        <p:txBody>
          <a:bodyPr/>
          <a:lstStyle/>
          <a:p>
            <a:fld id="{4854181D-6920-4594-9A5D-6CE56DC9F8B2}" type="slidenum">
              <a:rPr lang="en-US" smtClean="0"/>
              <a:t>26</a:t>
            </a:fld>
            <a:endParaRPr lang="en-US"/>
          </a:p>
        </p:txBody>
      </p:sp>
    </p:spTree>
    <p:extLst>
      <p:ext uri="{BB962C8B-B14F-4D97-AF65-F5344CB8AC3E}">
        <p14:creationId xmlns:p14="http://schemas.microsoft.com/office/powerpoint/2010/main" val="1035004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Text, letter&#10;&#10;Description automatically generated">
            <a:extLst>
              <a:ext uri="{FF2B5EF4-FFF2-40B4-BE49-F238E27FC236}">
                <a16:creationId xmlns:a16="http://schemas.microsoft.com/office/drawing/2014/main" id="{9D70B832-06FB-3832-BD67-DE9DBB25355E}"/>
              </a:ext>
            </a:extLst>
          </p:cNvPr>
          <p:cNvPicPr>
            <a:picLocks noChangeAspect="1"/>
          </p:cNvPicPr>
          <p:nvPr/>
        </p:nvPicPr>
        <p:blipFill>
          <a:blip r:embed="rId2"/>
          <a:stretch>
            <a:fillRect/>
          </a:stretch>
        </p:blipFill>
        <p:spPr>
          <a:xfrm>
            <a:off x="6541053" y="2387169"/>
            <a:ext cx="5424142" cy="244747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3" name="Arc 1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D35980-98B4-A2C6-F142-2C42C8D729DD}"/>
              </a:ext>
            </a:extLst>
          </p:cNvPr>
          <p:cNvSpPr>
            <a:spLocks noGrp="1"/>
          </p:cNvSpPr>
          <p:nvPr>
            <p:ph type="title"/>
          </p:nvPr>
        </p:nvSpPr>
        <p:spPr>
          <a:xfrm>
            <a:off x="838201" y="479493"/>
            <a:ext cx="5257800" cy="1325563"/>
          </a:xfrm>
        </p:spPr>
        <p:txBody>
          <a:bodyPr>
            <a:normAutofit/>
          </a:bodyPr>
          <a:lstStyle/>
          <a:p>
            <a:r>
              <a:rPr lang="en-US" dirty="0">
                <a:latin typeface="Times New Roman" panose="02020603050405020304" pitchFamily="18" charset="0"/>
                <a:cs typeface="Times New Roman" panose="02020603050405020304" pitchFamily="18" charset="0"/>
              </a:rPr>
              <a:t>Model Evaluation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1AF8AF-5769-1395-9854-38AD4329E439}"/>
              </a:ext>
            </a:extLst>
          </p:cNvPr>
          <p:cNvSpPr>
            <a:spLocks noGrp="1"/>
          </p:cNvSpPr>
          <p:nvPr>
            <p:ph idx="1"/>
          </p:nvPr>
        </p:nvSpPr>
        <p:spPr>
          <a:xfrm>
            <a:off x="838201" y="1984443"/>
            <a:ext cx="5257800" cy="4192520"/>
          </a:xfrm>
        </p:spPr>
        <p:txBody>
          <a:bodyPr>
            <a:normAutofit/>
          </a:bodyPr>
          <a:lstStyle/>
          <a:p>
            <a:r>
              <a:rPr lang="en-US" sz="1800" dirty="0">
                <a:latin typeface="Times New Roman" panose="02020603050405020304" pitchFamily="18" charset="0"/>
                <a:cs typeface="Times New Roman" panose="02020603050405020304" pitchFamily="18" charset="0"/>
              </a:rPr>
              <a:t>After Building a Model we need some Metrics to classify the results.</a:t>
            </a:r>
          </a:p>
          <a:p>
            <a:r>
              <a:rPr lang="en-US" sz="1800" dirty="0">
                <a:latin typeface="Times New Roman" panose="02020603050405020304" pitchFamily="18" charset="0"/>
                <a:cs typeface="Times New Roman" panose="02020603050405020304" pitchFamily="18" charset="0"/>
              </a:rPr>
              <a:t>We need them to compare the performance of any Machine Learning Model.</a:t>
            </a:r>
          </a:p>
          <a:p>
            <a:r>
              <a:rPr lang="en-US" sz="1800" dirty="0">
                <a:latin typeface="Times New Roman" panose="02020603050405020304" pitchFamily="18" charset="0"/>
                <a:cs typeface="Times New Roman" panose="02020603050405020304" pitchFamily="18" charset="0"/>
              </a:rPr>
              <a:t>We are using mean squared log error of the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model.</a:t>
            </a:r>
            <a:endParaRPr lang="en-CA" sz="1800" dirty="0">
              <a:latin typeface="Times New Roman" panose="02020603050405020304" pitchFamily="18" charset="0"/>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70467C24-7FDE-C1CE-C45F-7B94B4159A74}"/>
              </a:ext>
            </a:extLst>
          </p:cNvPr>
          <p:cNvSpPr>
            <a:spLocks noGrp="1"/>
          </p:cNvSpPr>
          <p:nvPr>
            <p:ph type="sldNum" sz="quarter" idx="12"/>
          </p:nvPr>
        </p:nvSpPr>
        <p:spPr/>
        <p:txBody>
          <a:bodyPr/>
          <a:lstStyle/>
          <a:p>
            <a:fld id="{4854181D-6920-4594-9A5D-6CE56DC9F8B2}" type="slidenum">
              <a:rPr lang="en-US" smtClean="0"/>
              <a:t>27</a:t>
            </a:fld>
            <a:endParaRPr lang="en-US"/>
          </a:p>
        </p:txBody>
      </p:sp>
    </p:spTree>
    <p:extLst>
      <p:ext uri="{BB962C8B-B14F-4D97-AF65-F5344CB8AC3E}">
        <p14:creationId xmlns:p14="http://schemas.microsoft.com/office/powerpoint/2010/main" val="577782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D4B9C-231F-1E8F-E455-E1ED20E3F382}"/>
              </a:ext>
            </a:extLst>
          </p:cNvPr>
          <p:cNvSpPr>
            <a:spLocks noGrp="1"/>
          </p:cNvSpPr>
          <p:nvPr>
            <p:ph type="title"/>
          </p:nvPr>
        </p:nvSpPr>
        <p:spPr/>
        <p:txBody>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Conclusion</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21D882-EF51-0ED6-B8E5-84B07538F217}"/>
              </a:ext>
            </a:extLst>
          </p:cNvPr>
          <p:cNvSpPr>
            <a:spLocks noGrp="1"/>
          </p:cNvSpPr>
          <p:nvPr>
            <p:ph idx="1"/>
          </p:nvPr>
        </p:nvSpPr>
        <p:spPr>
          <a:xfrm>
            <a:off x="838200" y="1825625"/>
            <a:ext cx="9898930" cy="3859742"/>
          </a:xfrm>
        </p:spPr>
        <p:txBody>
          <a:bodyPr>
            <a:normAutofit/>
          </a:bodyPr>
          <a:lstStyle/>
          <a:p>
            <a:r>
              <a:rPr lang="en-US" sz="1800" dirty="0">
                <a:effectLst/>
                <a:latin typeface="Times New Roman" panose="02020603050405020304" pitchFamily="18" charset="0"/>
                <a:ea typeface="Calibri" panose="020F0502020204030204" pitchFamily="34" charset="0"/>
              </a:rPr>
              <a:t>We used </a:t>
            </a:r>
            <a:r>
              <a:rPr lang="en-US" sz="1800" dirty="0" err="1">
                <a:effectLst/>
                <a:latin typeface="Times New Roman" panose="02020603050405020304" pitchFamily="18" charset="0"/>
                <a:ea typeface="Calibri" panose="020F0502020204030204" pitchFamily="34" charset="0"/>
              </a:rPr>
              <a:t>XGBoost</a:t>
            </a:r>
            <a:r>
              <a:rPr lang="en-US" sz="1800" dirty="0">
                <a:effectLst/>
                <a:latin typeface="Times New Roman" panose="02020603050405020304" pitchFamily="18" charset="0"/>
                <a:ea typeface="Calibri" panose="020F0502020204030204" pitchFamily="34" charset="0"/>
              </a:rPr>
              <a:t> regression algorithm to built the model for predicting the future sales of products </a:t>
            </a:r>
            <a:r>
              <a:rPr lang="en-CA" sz="1800" dirty="0">
                <a:effectLst/>
                <a:latin typeface="Times New Roman" panose="02020603050405020304" pitchFamily="18" charset="0"/>
                <a:ea typeface="Calibri" panose="020F0502020204030204" pitchFamily="34" charset="0"/>
              </a:rPr>
              <a:t>sold at </a:t>
            </a:r>
            <a:r>
              <a:rPr lang="en-CA" sz="1800" dirty="0" err="1">
                <a:effectLst/>
                <a:latin typeface="Times New Roman" panose="02020603050405020304" pitchFamily="18" charset="0"/>
                <a:ea typeface="Calibri" panose="020F0502020204030204" pitchFamily="34" charset="0"/>
              </a:rPr>
              <a:t>Favorita</a:t>
            </a:r>
            <a:r>
              <a:rPr lang="en-CA" sz="1800" dirty="0">
                <a:effectLst/>
                <a:latin typeface="Times New Roman" panose="02020603050405020304" pitchFamily="18" charset="0"/>
                <a:ea typeface="Calibri" panose="020F0502020204030204" pitchFamily="34" charset="0"/>
              </a:rPr>
              <a:t> stores.</a:t>
            </a:r>
          </a:p>
          <a:p>
            <a:pPr algn="l"/>
            <a:r>
              <a:rPr lang="en-US" sz="1800" dirty="0">
                <a:latin typeface="Times New Roman" panose="02020603050405020304" pitchFamily="18" charset="0"/>
              </a:rPr>
              <a:t>The sales and transactions are higher on the weekends compared to the weekdays for all the years from 2013 to 2017.</a:t>
            </a:r>
          </a:p>
          <a:p>
            <a:pPr algn="l"/>
            <a:r>
              <a:rPr lang="en-US" sz="1800" dirty="0">
                <a:latin typeface="Times New Roman" panose="02020603050405020304" pitchFamily="18" charset="0"/>
              </a:rPr>
              <a:t>The oil price started dropping from July 2014 and showed a negative trend afterwards.</a:t>
            </a:r>
            <a:br>
              <a:rPr lang="en-US" sz="1800" dirty="0">
                <a:latin typeface="Times New Roman" panose="02020603050405020304" pitchFamily="18" charset="0"/>
              </a:rPr>
            </a:br>
            <a:endParaRPr lang="en-US" sz="1800" dirty="0">
              <a:latin typeface="Times New Roman" panose="02020603050405020304" pitchFamily="18" charset="0"/>
            </a:endParaRPr>
          </a:p>
          <a:p>
            <a:pPr algn="l"/>
            <a:r>
              <a:rPr lang="en-US" sz="1800" dirty="0">
                <a:latin typeface="Times New Roman" panose="02020603050405020304" pitchFamily="18" charset="0"/>
              </a:rPr>
              <a:t>There is an exponential increase in promotions throughout the years, which increased the sale of those items, as </a:t>
            </a:r>
            <a:r>
              <a:rPr lang="en-US" sz="1800" dirty="0" err="1">
                <a:latin typeface="Times New Roman" panose="02020603050405020304" pitchFamily="18" charset="0"/>
              </a:rPr>
              <a:t>onpromotion</a:t>
            </a:r>
            <a:r>
              <a:rPr lang="en-US" sz="1800" dirty="0">
                <a:latin typeface="Times New Roman" panose="02020603050405020304" pitchFamily="18" charset="0"/>
              </a:rPr>
              <a:t> and sales unit sold are positively correlated.</a:t>
            </a:r>
            <a:endParaRPr lang="en-CA" sz="1800" dirty="0">
              <a:latin typeface="Times New Roman" panose="02020603050405020304" pitchFamily="18" charset="0"/>
            </a:endParaRPr>
          </a:p>
          <a:p>
            <a:endParaRPr lang="en-CA"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CA" sz="1800" b="1" dirty="0">
                <a:latin typeface="Times New Roman" panose="02020603050405020304" pitchFamily="18" charset="0"/>
                <a:ea typeface="Calibri" panose="020F0502020204030204" pitchFamily="34" charset="0"/>
                <a:cs typeface="Times New Roman" panose="02020603050405020304" pitchFamily="18" charset="0"/>
              </a:rPr>
              <a:t>Future development</a:t>
            </a:r>
            <a:r>
              <a:rPr lang="en-CA" sz="1800" dirty="0">
                <a:latin typeface="Times New Roman" panose="02020603050405020304" pitchFamily="18" charset="0"/>
                <a:ea typeface="Calibri" panose="020F0502020204030204" pitchFamily="34" charset="0"/>
                <a:cs typeface="Times New Roman" panose="02020603050405020304" pitchFamily="18" charset="0"/>
              </a:rPr>
              <a:t> - </a:t>
            </a: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The insights from the results can be implemented in multiple stores to analyze the report from the machine learning models. Based on the performance, the scale of the implantation can be increased.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607AD1AB-F0C9-4C9C-2D51-C2A98988F86C}"/>
              </a:ext>
            </a:extLst>
          </p:cNvPr>
          <p:cNvSpPr>
            <a:spLocks noGrp="1"/>
          </p:cNvSpPr>
          <p:nvPr>
            <p:ph type="sldNum" sz="quarter" idx="12"/>
          </p:nvPr>
        </p:nvSpPr>
        <p:spPr/>
        <p:txBody>
          <a:bodyPr/>
          <a:lstStyle/>
          <a:p>
            <a:fld id="{4854181D-6920-4594-9A5D-6CE56DC9F8B2}" type="slidenum">
              <a:rPr lang="en-US" smtClean="0"/>
              <a:t>28</a:t>
            </a:fld>
            <a:endParaRPr lang="en-US"/>
          </a:p>
        </p:txBody>
      </p:sp>
    </p:spTree>
    <p:extLst>
      <p:ext uri="{BB962C8B-B14F-4D97-AF65-F5344CB8AC3E}">
        <p14:creationId xmlns:p14="http://schemas.microsoft.com/office/powerpoint/2010/main" val="1153366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8077C-7B61-93DA-C8CF-EDC1739AAD4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C3F6FD-8EB1-A8AD-EF6D-90E89A9996A2}"/>
              </a:ext>
            </a:extLst>
          </p:cNvPr>
          <p:cNvSpPr>
            <a:spLocks noGrp="1"/>
          </p:cNvSpPr>
          <p:nvPr>
            <p:ph idx="1"/>
          </p:nvPr>
        </p:nvSpPr>
        <p:spPr>
          <a:xfrm>
            <a:off x="838200" y="1611984"/>
            <a:ext cx="10515600" cy="4317475"/>
          </a:xfrm>
        </p:spPr>
        <p:txBody>
          <a:bodyPr>
            <a:normAutofit lnSpcReduction="10000"/>
          </a:bodyPr>
          <a:lstStyle/>
          <a:p>
            <a:pPr marL="342900" indent="-342900">
              <a:lnSpc>
                <a:spcPct val="115000"/>
              </a:lnSpc>
              <a:spcAft>
                <a:spcPts val="1000"/>
              </a:spcAft>
              <a:buFont typeface="+mj-lt"/>
              <a:buAutoNum type="arabicPeriod"/>
              <a:tabLst>
                <a:tab pos="847725" algn="l"/>
              </a:tabLst>
            </a:pPr>
            <a:r>
              <a:rPr lang="en-US" sz="15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https://www.kaggle.com/competitions/store-sales-time-series-forecasting/data</a:t>
            </a:r>
            <a:endParaRPr lang="en-US" sz="15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mj-lt"/>
              <a:buAutoNum type="arabicPeriod"/>
              <a:tabLst>
                <a:tab pos="847725" algn="l"/>
              </a:tabLst>
            </a:pPr>
            <a:r>
              <a:rPr lang="en-US" sz="15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https://realpython.com/linear-regression-in-python/</a:t>
            </a:r>
            <a:endParaRPr lang="en-US" sz="15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mj-lt"/>
              <a:buAutoNum type="arabicPeriod"/>
              <a:tabLst>
                <a:tab pos="847725" algn="l"/>
              </a:tabLst>
            </a:pPr>
            <a:r>
              <a:rPr lang="en-US" sz="15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https://machinelearningmastery.com/xgboost-for-regression/</a:t>
            </a:r>
            <a:endParaRPr lang="en-US" sz="15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mj-lt"/>
              <a:buAutoNum type="arabicPeriod"/>
              <a:tabLst>
                <a:tab pos="847725" algn="l"/>
              </a:tabLst>
            </a:pPr>
            <a:r>
              <a:rPr lang="en-US" sz="1500" u="sng" kern="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hlinkClick r:id="rId5"/>
              </a:rPr>
              <a:t>https://realpython.com/python-matplotlib-guide/</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p>
          <a:p>
            <a:pPr marL="342900" indent="-342900">
              <a:lnSpc>
                <a:spcPct val="115000"/>
              </a:lnSpc>
              <a:spcAft>
                <a:spcPts val="1000"/>
              </a:spcAft>
              <a:buFont typeface="+mj-lt"/>
              <a:buAutoNum type="arabicPeriod"/>
              <a:tabLst>
                <a:tab pos="847725" algn="l"/>
              </a:tabLst>
            </a:pPr>
            <a:r>
              <a:rPr lang="en-US" sz="15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https://www.w3schools.com/python/numpy/numpy_random_seaborn.asp</a:t>
            </a:r>
            <a:endParaRPr lang="en-US" sz="15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mj-lt"/>
              <a:buAutoNum type="arabicPeriod"/>
              <a:tabLst>
                <a:tab pos="847725" algn="l"/>
              </a:tabLst>
            </a:pPr>
            <a:r>
              <a:rPr lang="en-US" sz="1500" u="sng" kern="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hlinkClick r:id="rId7"/>
              </a:rPr>
              <a:t>https://towardsdatascience.com/exploratory-data-analysis-in-python-a-step-by-step-process-d0dfa6bf94ee</a:t>
            </a:r>
            <a:endParaRPr lang="en-US" sz="1500" u="sng" kern="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mj-lt"/>
              <a:buAutoNum type="arabicPeriod"/>
              <a:tabLst>
                <a:tab pos="847725" algn="l"/>
              </a:tabLst>
            </a:pPr>
            <a:r>
              <a:rPr lang="en-US" sz="1500" u="sng" kern="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hlinkClick r:id="rId8"/>
              </a:rPr>
              <a:t>https://www.analyticsvidhya.com/blog/2021/05/dealing-with-missing-values-in-python-a-complete-guide/</a:t>
            </a:r>
            <a:endParaRPr lang="en-US" sz="1500" u="sng" kern="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mj-lt"/>
              <a:buAutoNum type="arabicPeriod"/>
              <a:tabLst>
                <a:tab pos="847725" algn="l"/>
              </a:tabLst>
            </a:pPr>
            <a:r>
              <a:rPr lang="en-US" sz="1500" u="sng" kern="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hlinkClick r:id="rId9"/>
              </a:rPr>
              <a:t>https://www.simplilearn.com/tutorials/python-tutorial/data-visualization-in-python#:~:text=Python%20offers%20several%20plotting%20libraries,most%20simple%20and%20effective%20way</a:t>
            </a:r>
            <a:endParaRPr lang="en-IN" sz="1500"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ACC1CCB1-3DCA-6973-AD3C-B9C4BBEC85B5}"/>
              </a:ext>
            </a:extLst>
          </p:cNvPr>
          <p:cNvSpPr>
            <a:spLocks noGrp="1"/>
          </p:cNvSpPr>
          <p:nvPr>
            <p:ph type="sldNum" sz="quarter" idx="12"/>
          </p:nvPr>
        </p:nvSpPr>
        <p:spPr/>
        <p:txBody>
          <a:bodyPr/>
          <a:lstStyle/>
          <a:p>
            <a:fld id="{4854181D-6920-4594-9A5D-6CE56DC9F8B2}" type="slidenum">
              <a:rPr lang="en-US" smtClean="0"/>
              <a:t>29</a:t>
            </a:fld>
            <a:endParaRPr lang="en-US"/>
          </a:p>
        </p:txBody>
      </p:sp>
    </p:spTree>
    <p:extLst>
      <p:ext uri="{BB962C8B-B14F-4D97-AF65-F5344CB8AC3E}">
        <p14:creationId xmlns:p14="http://schemas.microsoft.com/office/powerpoint/2010/main" val="1702708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A5E74-848C-641A-C373-5A7453F9217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Steps Involved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C32E66-7EB5-8D68-E4EC-231CCA585819}"/>
              </a:ext>
            </a:extLst>
          </p:cNvPr>
          <p:cNvSpPr>
            <a:spLocks noGrp="1"/>
          </p:cNvSpPr>
          <p:nvPr>
            <p:ph idx="1"/>
          </p:nvPr>
        </p:nvSpPr>
        <p:spPr>
          <a:xfrm>
            <a:off x="838200" y="1690688"/>
            <a:ext cx="10515600" cy="3994679"/>
          </a:xfrm>
        </p:spPr>
        <p:txBody>
          <a:bodyPr>
            <a:normAutofit fontScale="85000" lnSpcReduction="20000"/>
          </a:bodyPr>
          <a:lstStyle/>
          <a:p>
            <a:pPr marL="342900" indent="-342900">
              <a:lnSpc>
                <a:spcPct val="115000"/>
              </a:lnSpc>
              <a:spcAft>
                <a:spcPts val="1000"/>
              </a:spcAft>
              <a:buFont typeface="+mj-lt"/>
              <a:buAutoNum type="arabicPeriod"/>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Importing the Packages, Functions and Libraries </a:t>
            </a:r>
          </a:p>
          <a:p>
            <a:pPr marL="342900" indent="-342900">
              <a:lnSpc>
                <a:spcPct val="115000"/>
              </a:lnSpc>
              <a:spcAft>
                <a:spcPts val="1000"/>
              </a:spcAft>
              <a:buFont typeface="+mj-lt"/>
              <a:buAutoNum type="arabicPeriod"/>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Importing and Loading the Dataset </a:t>
            </a:r>
          </a:p>
          <a:p>
            <a:pPr marL="342900" indent="-342900">
              <a:lnSpc>
                <a:spcPct val="115000"/>
              </a:lnSpc>
              <a:spcAft>
                <a:spcPts val="1000"/>
              </a:spcAft>
              <a:buFont typeface="+mj-lt"/>
              <a:buAutoNum type="arabicPeriod"/>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Data Pre-processing </a:t>
            </a:r>
          </a:p>
          <a:p>
            <a:pPr marL="342900" indent="-342900">
              <a:lnSpc>
                <a:spcPct val="115000"/>
              </a:lnSpc>
              <a:spcAft>
                <a:spcPts val="1000"/>
              </a:spcAft>
              <a:buFont typeface="+mj-lt"/>
              <a:buAutoNum type="arabicPeriod"/>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Exploratory Analysis </a:t>
            </a:r>
          </a:p>
          <a:p>
            <a:pPr marL="342900" indent="-342900">
              <a:lnSpc>
                <a:spcPct val="115000"/>
              </a:lnSpc>
              <a:spcAft>
                <a:spcPts val="1000"/>
              </a:spcAft>
              <a:buFont typeface="+mj-lt"/>
              <a:buAutoNum type="arabicPeriod"/>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Data Visualization</a:t>
            </a:r>
          </a:p>
          <a:p>
            <a:pPr marL="342900" indent="-342900">
              <a:lnSpc>
                <a:spcPct val="115000"/>
              </a:lnSpc>
              <a:spcAft>
                <a:spcPts val="1000"/>
              </a:spcAft>
              <a:buFont typeface="+mj-lt"/>
              <a:buAutoNum type="arabicPeriod"/>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Data Splitting</a:t>
            </a:r>
          </a:p>
          <a:p>
            <a:pPr marL="342900" indent="-342900">
              <a:lnSpc>
                <a:spcPct val="115000"/>
              </a:lnSpc>
              <a:spcAft>
                <a:spcPts val="1000"/>
              </a:spcAft>
              <a:buFont typeface="+mj-lt"/>
              <a:buAutoNum type="arabicPeriod"/>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Model Building</a:t>
            </a:r>
          </a:p>
          <a:p>
            <a:pPr marL="342900" indent="-342900">
              <a:lnSpc>
                <a:spcPct val="115000"/>
              </a:lnSpc>
              <a:spcAft>
                <a:spcPts val="1000"/>
              </a:spcAft>
              <a:buFont typeface="+mj-lt"/>
              <a:buAutoNum type="arabicPeriod"/>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Model Evaluation</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9E01577E-AF22-D24E-3A1B-0B32DE669EEB}"/>
              </a:ext>
            </a:extLst>
          </p:cNvPr>
          <p:cNvSpPr>
            <a:spLocks noGrp="1"/>
          </p:cNvSpPr>
          <p:nvPr>
            <p:ph type="sldNum" sz="quarter" idx="12"/>
          </p:nvPr>
        </p:nvSpPr>
        <p:spPr/>
        <p:txBody>
          <a:bodyPr/>
          <a:lstStyle/>
          <a:p>
            <a:fld id="{4854181D-6920-4594-9A5D-6CE56DC9F8B2}" type="slidenum">
              <a:rPr lang="en-US" smtClean="0"/>
              <a:t>3</a:t>
            </a:fld>
            <a:endParaRPr lang="en-US"/>
          </a:p>
        </p:txBody>
      </p:sp>
    </p:spTree>
    <p:extLst>
      <p:ext uri="{BB962C8B-B14F-4D97-AF65-F5344CB8AC3E}">
        <p14:creationId xmlns:p14="http://schemas.microsoft.com/office/powerpoint/2010/main" val="2721793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7D2A1-2833-A870-C2BE-C2A70450DFC7}"/>
              </a:ext>
            </a:extLst>
          </p:cNvPr>
          <p:cNvSpPr>
            <a:spLocks noGrp="1"/>
          </p:cNvSpPr>
          <p:nvPr>
            <p:ph type="title"/>
          </p:nvPr>
        </p:nvSpPr>
        <p:spPr>
          <a:xfrm>
            <a:off x="3484124" y="2446844"/>
            <a:ext cx="4696838" cy="1325563"/>
          </a:xfrm>
        </p:spPr>
        <p:txBody>
          <a:bodyPr>
            <a:normAutofit/>
          </a:bodyPr>
          <a:lstStyle/>
          <a:p>
            <a:r>
              <a:rPr lang="en-US" sz="6000" dirty="0"/>
              <a:t>THANK YOU</a:t>
            </a:r>
            <a:endParaRPr lang="en-IN" sz="6000" dirty="0"/>
          </a:p>
        </p:txBody>
      </p:sp>
      <p:sp>
        <p:nvSpPr>
          <p:cNvPr id="3" name="Slide Number Placeholder 2">
            <a:extLst>
              <a:ext uri="{FF2B5EF4-FFF2-40B4-BE49-F238E27FC236}">
                <a16:creationId xmlns:a16="http://schemas.microsoft.com/office/drawing/2014/main" id="{6D084F10-55A4-B6AF-4D8D-BF8210E9DB32}"/>
              </a:ext>
            </a:extLst>
          </p:cNvPr>
          <p:cNvSpPr>
            <a:spLocks noGrp="1"/>
          </p:cNvSpPr>
          <p:nvPr>
            <p:ph type="sldNum" sz="quarter" idx="12"/>
          </p:nvPr>
        </p:nvSpPr>
        <p:spPr/>
        <p:txBody>
          <a:bodyPr/>
          <a:lstStyle/>
          <a:p>
            <a:fld id="{4854181D-6920-4594-9A5D-6CE56DC9F8B2}" type="slidenum">
              <a:rPr lang="en-US" smtClean="0"/>
              <a:t>30</a:t>
            </a:fld>
            <a:endParaRPr lang="en-US"/>
          </a:p>
        </p:txBody>
      </p:sp>
    </p:spTree>
    <p:extLst>
      <p:ext uri="{BB962C8B-B14F-4D97-AF65-F5344CB8AC3E}">
        <p14:creationId xmlns:p14="http://schemas.microsoft.com/office/powerpoint/2010/main" val="1476911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A4505-6E4D-4A54-9C80-7EE31D46BC8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Dataset Utilized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E389AF-8B28-B422-2754-5E010F3ADE27}"/>
              </a:ext>
            </a:extLst>
          </p:cNvPr>
          <p:cNvSpPr>
            <a:spLocks noGrp="1"/>
          </p:cNvSpPr>
          <p:nvPr>
            <p:ph idx="1"/>
          </p:nvPr>
        </p:nvSpPr>
        <p:spPr/>
        <p:txBody>
          <a:bodyPr/>
          <a:lstStyle/>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Store Sales Analysis data from Kaggle -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https://www.kaggle.com/competitions/store-sales-time-series-forecasting/data</a:t>
            </a:r>
            <a:endPar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Data consists of 6 different parts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csv format.</a:t>
            </a:r>
          </a:p>
          <a:p>
            <a:pPr>
              <a:buFont typeface="Wingdings" panose="05000000000000000000" pitchFamily="2" charset="2"/>
              <a:buChar char="Ø"/>
            </a:pPr>
            <a:r>
              <a:rPr lang="en-US" sz="1800" i="0" dirty="0">
                <a:effectLst/>
                <a:latin typeface="Times New Roman" panose="02020603050405020304" pitchFamily="18" charset="0"/>
                <a:cs typeface="Times New Roman" panose="02020603050405020304" pitchFamily="18" charset="0"/>
              </a:rPr>
              <a:t>Train</a:t>
            </a:r>
          </a:p>
          <a:p>
            <a:pPr>
              <a:buFont typeface="Wingdings" panose="05000000000000000000" pitchFamily="2" charset="2"/>
              <a:buChar char="Ø"/>
            </a:pPr>
            <a:r>
              <a:rPr lang="en-US" sz="1800" i="0" dirty="0">
                <a:effectLst/>
                <a:latin typeface="Times New Roman" panose="02020603050405020304" pitchFamily="18" charset="0"/>
                <a:cs typeface="Times New Roman" panose="02020603050405020304" pitchFamily="18" charset="0"/>
              </a:rPr>
              <a:t>Test</a:t>
            </a:r>
          </a:p>
          <a:p>
            <a:pPr>
              <a:buFont typeface="Wingdings" panose="05000000000000000000" pitchFamily="2" charset="2"/>
              <a:buChar char="Ø"/>
            </a:pPr>
            <a:r>
              <a:rPr lang="en-US" sz="1800" i="0" dirty="0">
                <a:effectLst/>
                <a:latin typeface="Times New Roman" panose="02020603050405020304" pitchFamily="18" charset="0"/>
                <a:cs typeface="Times New Roman" panose="02020603050405020304" pitchFamily="18" charset="0"/>
              </a:rPr>
              <a:t>Transaction</a:t>
            </a:r>
          </a:p>
          <a:p>
            <a:pPr>
              <a:buFont typeface="Wingdings" panose="05000000000000000000" pitchFamily="2" charset="2"/>
              <a:buChar char="Ø"/>
            </a:pPr>
            <a:r>
              <a:rPr lang="en-US" sz="1800" i="0" dirty="0">
                <a:effectLst/>
                <a:latin typeface="Times New Roman" panose="02020603050405020304" pitchFamily="18" charset="0"/>
                <a:cs typeface="Times New Roman" panose="02020603050405020304" pitchFamily="18" charset="0"/>
              </a:rPr>
              <a:t>Stores</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H</a:t>
            </a:r>
            <a:r>
              <a:rPr lang="en-US" sz="1800" i="0" dirty="0" err="1">
                <a:effectLst/>
                <a:latin typeface="Times New Roman" panose="02020603050405020304" pitchFamily="18" charset="0"/>
                <a:cs typeface="Times New Roman" panose="02020603050405020304" pitchFamily="18" charset="0"/>
              </a:rPr>
              <a:t>oliday_events</a:t>
            </a:r>
            <a:endParaRPr lang="en-US" sz="1800"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i="0" dirty="0">
                <a:effectLst/>
                <a:latin typeface="Times New Roman" panose="02020603050405020304" pitchFamily="18" charset="0"/>
                <a:cs typeface="Times New Roman" panose="02020603050405020304" pitchFamily="18" charset="0"/>
              </a:rPr>
              <a:t>Oil</a:t>
            </a:r>
          </a:p>
          <a:p>
            <a:pPr marL="0"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54245940-620E-1EFE-9EE8-5E687FFC5B25}"/>
              </a:ext>
            </a:extLst>
          </p:cNvPr>
          <p:cNvSpPr>
            <a:spLocks noGrp="1"/>
          </p:cNvSpPr>
          <p:nvPr>
            <p:ph type="sldNum" sz="quarter" idx="12"/>
          </p:nvPr>
        </p:nvSpPr>
        <p:spPr/>
        <p:txBody>
          <a:bodyPr/>
          <a:lstStyle/>
          <a:p>
            <a:fld id="{4854181D-6920-4594-9A5D-6CE56DC9F8B2}" type="slidenum">
              <a:rPr lang="en-US" smtClean="0"/>
              <a:t>4</a:t>
            </a:fld>
            <a:endParaRPr lang="en-US"/>
          </a:p>
        </p:txBody>
      </p:sp>
    </p:spTree>
    <p:extLst>
      <p:ext uri="{BB962C8B-B14F-4D97-AF65-F5344CB8AC3E}">
        <p14:creationId xmlns:p14="http://schemas.microsoft.com/office/powerpoint/2010/main" val="1453576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Table&#10;&#10;Description automatically generated">
            <a:extLst>
              <a:ext uri="{FF2B5EF4-FFF2-40B4-BE49-F238E27FC236}">
                <a16:creationId xmlns:a16="http://schemas.microsoft.com/office/drawing/2014/main" id="{AE991A21-9641-A3F7-3F10-2BEC42E5A08C}"/>
              </a:ext>
            </a:extLst>
          </p:cNvPr>
          <p:cNvPicPr>
            <a:picLocks noChangeAspect="1"/>
          </p:cNvPicPr>
          <p:nvPr/>
        </p:nvPicPr>
        <p:blipFill>
          <a:blip r:embed="rId2"/>
          <a:stretch>
            <a:fillRect/>
          </a:stretch>
        </p:blipFill>
        <p:spPr>
          <a:xfrm>
            <a:off x="8036616" y="2539048"/>
            <a:ext cx="1927827" cy="294735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4" name="Arc 2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50F1A3-AC7F-4C57-034A-9FAC06D4A808}"/>
              </a:ext>
            </a:extLst>
          </p:cNvPr>
          <p:cNvSpPr>
            <a:spLocks noGrp="1"/>
          </p:cNvSpPr>
          <p:nvPr>
            <p:ph type="title"/>
          </p:nvPr>
        </p:nvSpPr>
        <p:spPr>
          <a:xfrm>
            <a:off x="838201" y="479493"/>
            <a:ext cx="5257800" cy="1325563"/>
          </a:xfrm>
        </p:spPr>
        <p:txBody>
          <a:bodyPr>
            <a:normAutofit/>
          </a:bodyPr>
          <a:lstStyle/>
          <a:p>
            <a:r>
              <a:rPr lang="en-US" dirty="0">
                <a:latin typeface="Times New Roman" panose="02020603050405020304" pitchFamily="18" charset="0"/>
                <a:cs typeface="Times New Roman" panose="02020603050405020304" pitchFamily="18" charset="0"/>
              </a:rPr>
              <a:t>Oil</a:t>
            </a:r>
            <a:endParaRPr lang="en-IN"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3AA4C9CB-28C9-B5BF-19C3-20D19EB825C1}"/>
              </a:ext>
            </a:extLst>
          </p:cNvPr>
          <p:cNvSpPr>
            <a:spLocks noGrp="1"/>
          </p:cNvSpPr>
          <p:nvPr>
            <p:ph idx="1"/>
          </p:nvPr>
        </p:nvSpPr>
        <p:spPr>
          <a:xfrm>
            <a:off x="838201" y="1984443"/>
            <a:ext cx="5257800" cy="4192520"/>
          </a:xfrm>
        </p:spPr>
        <p:txBody>
          <a:bodyPr>
            <a:norm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Oil dataset has 1 attribute (column) and 1218 instances (records).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attribute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dcoilwtico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numerical. </a:t>
            </a:r>
            <a:endParaRPr lang="en-US" dirty="0">
              <a:latin typeface="Times New Roman" panose="02020603050405020304" pitchFamily="18" charset="0"/>
              <a:cs typeface="Times New Roman" panose="02020603050405020304" pitchFamily="18" charset="0"/>
            </a:endParaRPr>
          </a:p>
        </p:txBody>
      </p:sp>
      <p:pic>
        <p:nvPicPr>
          <p:cNvPr id="5" name="Picture 4" descr="Graphical user interface, text, application&#10;&#10;Description automatically generated">
            <a:extLst>
              <a:ext uri="{FF2B5EF4-FFF2-40B4-BE49-F238E27FC236}">
                <a16:creationId xmlns:a16="http://schemas.microsoft.com/office/drawing/2014/main" id="{AF42AD0A-2A69-BD01-4BA7-B7A7787BC184}"/>
              </a:ext>
            </a:extLst>
          </p:cNvPr>
          <p:cNvPicPr>
            <a:picLocks noChangeAspect="1"/>
          </p:cNvPicPr>
          <p:nvPr/>
        </p:nvPicPr>
        <p:blipFill>
          <a:blip r:embed="rId3"/>
          <a:stretch>
            <a:fillRect/>
          </a:stretch>
        </p:blipFill>
        <p:spPr>
          <a:xfrm>
            <a:off x="1584850" y="3374024"/>
            <a:ext cx="3905662" cy="2176145"/>
          </a:xfrm>
          <a:prstGeom prst="rect">
            <a:avLst/>
          </a:prstGeom>
        </p:spPr>
      </p:pic>
      <p:sp>
        <p:nvSpPr>
          <p:cNvPr id="3" name="Slide Number Placeholder 2">
            <a:extLst>
              <a:ext uri="{FF2B5EF4-FFF2-40B4-BE49-F238E27FC236}">
                <a16:creationId xmlns:a16="http://schemas.microsoft.com/office/drawing/2014/main" id="{316384B4-D64A-E8FB-67DC-33D52D1CEF82}"/>
              </a:ext>
            </a:extLst>
          </p:cNvPr>
          <p:cNvSpPr>
            <a:spLocks noGrp="1"/>
          </p:cNvSpPr>
          <p:nvPr>
            <p:ph type="sldNum" sz="quarter" idx="12"/>
          </p:nvPr>
        </p:nvSpPr>
        <p:spPr/>
        <p:txBody>
          <a:bodyPr/>
          <a:lstStyle/>
          <a:p>
            <a:fld id="{4854181D-6920-4594-9A5D-6CE56DC9F8B2}" type="slidenum">
              <a:rPr lang="en-US" smtClean="0"/>
              <a:t>5</a:t>
            </a:fld>
            <a:endParaRPr lang="en-US"/>
          </a:p>
        </p:txBody>
      </p:sp>
    </p:spTree>
    <p:extLst>
      <p:ext uri="{BB962C8B-B14F-4D97-AF65-F5344CB8AC3E}">
        <p14:creationId xmlns:p14="http://schemas.microsoft.com/office/powerpoint/2010/main" val="4239353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9891A61A-EDD1-FACF-090E-995E38B28B2A}"/>
              </a:ext>
            </a:extLst>
          </p:cNvPr>
          <p:cNvSpPr>
            <a:spLocks noGrp="1"/>
          </p:cNvSpPr>
          <p:nvPr>
            <p:ph idx="1"/>
          </p:nvPr>
        </p:nvSpPr>
        <p:spPr>
          <a:xfrm>
            <a:off x="651753" y="4838333"/>
            <a:ext cx="8278238" cy="1757020"/>
          </a:xfrm>
        </p:spPr>
        <p:txBody>
          <a:bodyPr>
            <a:normAutofit/>
          </a:bodyPr>
          <a:lstStyle/>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Higher oil prices tend to make production more expensive for businesses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Lower oil prices mean more purchasing power for the customers.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Oil price starts dropping from mid-2014. </a:t>
            </a:r>
            <a:endParaRPr lang="en-US" dirty="0">
              <a:latin typeface="Times New Roman" panose="02020603050405020304" pitchFamily="18" charset="0"/>
              <a:cs typeface="Times New Roman" panose="02020603050405020304" pitchFamily="18" charset="0"/>
            </a:endParaRPr>
          </a:p>
        </p:txBody>
      </p:sp>
      <p:pic>
        <p:nvPicPr>
          <p:cNvPr id="6" name="Picture 5" descr="Chart, line chart, scatter chart&#10;&#10;Description automatically generated">
            <a:extLst>
              <a:ext uri="{FF2B5EF4-FFF2-40B4-BE49-F238E27FC236}">
                <a16:creationId xmlns:a16="http://schemas.microsoft.com/office/drawing/2014/main" id="{E66F6DE3-0124-EFF7-1920-2B5274B6E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315" y="416447"/>
            <a:ext cx="10655265" cy="4005440"/>
          </a:xfrm>
          <a:prstGeom prst="rect">
            <a:avLst/>
          </a:prstGeom>
        </p:spPr>
      </p:pic>
      <p:sp>
        <p:nvSpPr>
          <p:cNvPr id="2" name="Slide Number Placeholder 1">
            <a:extLst>
              <a:ext uri="{FF2B5EF4-FFF2-40B4-BE49-F238E27FC236}">
                <a16:creationId xmlns:a16="http://schemas.microsoft.com/office/drawing/2014/main" id="{F9C4A4F5-A3F9-2868-5DD1-FB09056DBB96}"/>
              </a:ext>
            </a:extLst>
          </p:cNvPr>
          <p:cNvSpPr>
            <a:spLocks noGrp="1"/>
          </p:cNvSpPr>
          <p:nvPr>
            <p:ph type="sldNum" sz="quarter" idx="12"/>
          </p:nvPr>
        </p:nvSpPr>
        <p:spPr/>
        <p:txBody>
          <a:bodyPr/>
          <a:lstStyle/>
          <a:p>
            <a:fld id="{4854181D-6920-4594-9A5D-6CE56DC9F8B2}" type="slidenum">
              <a:rPr lang="en-US" smtClean="0"/>
              <a:t>6</a:t>
            </a:fld>
            <a:endParaRPr lang="en-US"/>
          </a:p>
        </p:txBody>
      </p:sp>
    </p:spTree>
    <p:extLst>
      <p:ext uri="{BB962C8B-B14F-4D97-AF65-F5344CB8AC3E}">
        <p14:creationId xmlns:p14="http://schemas.microsoft.com/office/powerpoint/2010/main" val="2715854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Table&#10;&#10;Description automatically generated">
            <a:extLst>
              <a:ext uri="{FF2B5EF4-FFF2-40B4-BE49-F238E27FC236}">
                <a16:creationId xmlns:a16="http://schemas.microsoft.com/office/drawing/2014/main" id="{9A3DF870-1B00-6358-0D36-1B21C07B262F}"/>
              </a:ext>
            </a:extLst>
          </p:cNvPr>
          <p:cNvPicPr>
            <a:picLocks noChangeAspect="1"/>
          </p:cNvPicPr>
          <p:nvPr/>
        </p:nvPicPr>
        <p:blipFill>
          <a:blip r:embed="rId2"/>
          <a:stretch>
            <a:fillRect/>
          </a:stretch>
        </p:blipFill>
        <p:spPr>
          <a:xfrm>
            <a:off x="712608" y="1606977"/>
            <a:ext cx="5754179" cy="345799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8" name="Content Placeholder 7">
            <a:extLst>
              <a:ext uri="{FF2B5EF4-FFF2-40B4-BE49-F238E27FC236}">
                <a16:creationId xmlns:a16="http://schemas.microsoft.com/office/drawing/2014/main" id="{99CBC9D9-170F-C0D0-F60D-FE44971AB97D}"/>
              </a:ext>
            </a:extLst>
          </p:cNvPr>
          <p:cNvSpPr>
            <a:spLocks noGrp="1"/>
          </p:cNvSpPr>
          <p:nvPr>
            <p:ph idx="1"/>
          </p:nvPr>
        </p:nvSpPr>
        <p:spPr>
          <a:xfrm>
            <a:off x="6777872" y="2785723"/>
            <a:ext cx="4081806" cy="1578889"/>
          </a:xfrm>
        </p:spPr>
        <p:txBody>
          <a:bodyPr>
            <a:norm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Some of the product families like Home Care, Magazines, Home and Kitchen II, Produce, Home and Kitchen I have slightly stronger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correlationship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with the oil price.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
        <p:nvSpPr>
          <p:cNvPr id="2" name="Slide Number Placeholder 1">
            <a:extLst>
              <a:ext uri="{FF2B5EF4-FFF2-40B4-BE49-F238E27FC236}">
                <a16:creationId xmlns:a16="http://schemas.microsoft.com/office/drawing/2014/main" id="{19624AC2-3FB7-9C00-E39F-1C10D393A781}"/>
              </a:ext>
            </a:extLst>
          </p:cNvPr>
          <p:cNvSpPr>
            <a:spLocks noGrp="1"/>
          </p:cNvSpPr>
          <p:nvPr>
            <p:ph type="sldNum" sz="quarter" idx="12"/>
          </p:nvPr>
        </p:nvSpPr>
        <p:spPr/>
        <p:txBody>
          <a:bodyPr/>
          <a:lstStyle/>
          <a:p>
            <a:fld id="{4854181D-6920-4594-9A5D-6CE56DC9F8B2}" type="slidenum">
              <a:rPr lang="en-US" smtClean="0"/>
              <a:t>7</a:t>
            </a:fld>
            <a:endParaRPr lang="en-US"/>
          </a:p>
        </p:txBody>
      </p:sp>
    </p:spTree>
    <p:extLst>
      <p:ext uri="{BB962C8B-B14F-4D97-AF65-F5344CB8AC3E}">
        <p14:creationId xmlns:p14="http://schemas.microsoft.com/office/powerpoint/2010/main" val="412396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Arc 2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50F1A3-AC7F-4C57-034A-9FAC06D4A808}"/>
              </a:ext>
            </a:extLst>
          </p:cNvPr>
          <p:cNvSpPr>
            <a:spLocks noGrp="1"/>
          </p:cNvSpPr>
          <p:nvPr>
            <p:ph type="title"/>
          </p:nvPr>
        </p:nvSpPr>
        <p:spPr>
          <a:xfrm>
            <a:off x="838201" y="479493"/>
            <a:ext cx="5257800" cy="1325563"/>
          </a:xfrm>
        </p:spPr>
        <p:txBody>
          <a:bodyPr>
            <a:normAutofit/>
          </a:bodyPr>
          <a:lstStyle/>
          <a:p>
            <a:r>
              <a:rPr lang="en-US" dirty="0">
                <a:latin typeface="Times New Roman" panose="02020603050405020304" pitchFamily="18" charset="0"/>
                <a:cs typeface="Times New Roman" panose="02020603050405020304" pitchFamily="18" charset="0"/>
              </a:rPr>
              <a:t>Transactions</a:t>
            </a:r>
            <a:endParaRPr lang="en-IN"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3AA4C9CB-28C9-B5BF-19C3-20D19EB825C1}"/>
              </a:ext>
            </a:extLst>
          </p:cNvPr>
          <p:cNvSpPr>
            <a:spLocks noGrp="1"/>
          </p:cNvSpPr>
          <p:nvPr>
            <p:ph idx="1"/>
          </p:nvPr>
        </p:nvSpPr>
        <p:spPr>
          <a:xfrm>
            <a:off x="838201" y="1984443"/>
            <a:ext cx="6233808" cy="4192520"/>
          </a:xfrm>
        </p:spPr>
        <p:txBody>
          <a:bodyPr>
            <a:norm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Transactions dataset has 3 attributes (columns) and 83488 instances (records). </a:t>
            </a: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consists of both categorical and numerical attributes. </a:t>
            </a: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Date is the categorical attribute.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Store_nbr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transactions are the numerical attributes.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Text&#10;&#10;Description automatically generated">
            <a:extLst>
              <a:ext uri="{FF2B5EF4-FFF2-40B4-BE49-F238E27FC236}">
                <a16:creationId xmlns:a16="http://schemas.microsoft.com/office/drawing/2014/main" id="{99E4A13C-8261-E1E7-710D-CAB35D9B8E40}"/>
              </a:ext>
            </a:extLst>
          </p:cNvPr>
          <p:cNvPicPr>
            <a:picLocks noChangeAspect="1"/>
          </p:cNvPicPr>
          <p:nvPr/>
        </p:nvPicPr>
        <p:blipFill>
          <a:blip r:embed="rId2"/>
          <a:stretch>
            <a:fillRect/>
          </a:stretch>
        </p:blipFill>
        <p:spPr>
          <a:xfrm>
            <a:off x="1912693" y="3948655"/>
            <a:ext cx="3476430" cy="2509623"/>
          </a:xfrm>
          <a:prstGeom prst="rect">
            <a:avLst/>
          </a:prstGeom>
        </p:spPr>
      </p:pic>
      <p:pic>
        <p:nvPicPr>
          <p:cNvPr id="9" name="Picture 8" descr="Table&#10;&#10;Description automatically generated">
            <a:extLst>
              <a:ext uri="{FF2B5EF4-FFF2-40B4-BE49-F238E27FC236}">
                <a16:creationId xmlns:a16="http://schemas.microsoft.com/office/drawing/2014/main" id="{F38E4176-79D8-6162-0D4F-2E2EEFA68165}"/>
              </a:ext>
            </a:extLst>
          </p:cNvPr>
          <p:cNvPicPr>
            <a:picLocks noChangeAspect="1"/>
          </p:cNvPicPr>
          <p:nvPr/>
        </p:nvPicPr>
        <p:blipFill>
          <a:blip r:embed="rId3"/>
          <a:stretch>
            <a:fillRect/>
          </a:stretch>
        </p:blipFill>
        <p:spPr>
          <a:xfrm>
            <a:off x="7910210" y="1984443"/>
            <a:ext cx="2848014" cy="2520471"/>
          </a:xfrm>
          <a:prstGeom prst="rect">
            <a:avLst/>
          </a:prstGeom>
        </p:spPr>
      </p:pic>
      <p:sp>
        <p:nvSpPr>
          <p:cNvPr id="3" name="Slide Number Placeholder 2">
            <a:extLst>
              <a:ext uri="{FF2B5EF4-FFF2-40B4-BE49-F238E27FC236}">
                <a16:creationId xmlns:a16="http://schemas.microsoft.com/office/drawing/2014/main" id="{43B2E660-3558-DB06-6A94-D0F475C796DB}"/>
              </a:ext>
            </a:extLst>
          </p:cNvPr>
          <p:cNvSpPr>
            <a:spLocks noGrp="1"/>
          </p:cNvSpPr>
          <p:nvPr>
            <p:ph type="sldNum" sz="quarter" idx="12"/>
          </p:nvPr>
        </p:nvSpPr>
        <p:spPr/>
        <p:txBody>
          <a:bodyPr/>
          <a:lstStyle/>
          <a:p>
            <a:fld id="{4854181D-6920-4594-9A5D-6CE56DC9F8B2}" type="slidenum">
              <a:rPr lang="en-US" smtClean="0"/>
              <a:t>8</a:t>
            </a:fld>
            <a:endParaRPr lang="en-US"/>
          </a:p>
        </p:txBody>
      </p:sp>
    </p:spTree>
    <p:extLst>
      <p:ext uri="{BB962C8B-B14F-4D97-AF65-F5344CB8AC3E}">
        <p14:creationId xmlns:p14="http://schemas.microsoft.com/office/powerpoint/2010/main" val="914793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Chart, line chart&#10;&#10;Description automatically generated">
            <a:extLst>
              <a:ext uri="{FF2B5EF4-FFF2-40B4-BE49-F238E27FC236}">
                <a16:creationId xmlns:a16="http://schemas.microsoft.com/office/drawing/2014/main" id="{BB3EBC5C-5B78-4FF2-85D7-45B3780B1A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374" y="891176"/>
            <a:ext cx="10478429" cy="371984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9" name="Content Placeholder 8">
            <a:extLst>
              <a:ext uri="{FF2B5EF4-FFF2-40B4-BE49-F238E27FC236}">
                <a16:creationId xmlns:a16="http://schemas.microsoft.com/office/drawing/2014/main" id="{15E36F20-933F-A4DC-6321-157398C288C6}"/>
              </a:ext>
            </a:extLst>
          </p:cNvPr>
          <p:cNvSpPr>
            <a:spLocks noGrp="1"/>
          </p:cNvSpPr>
          <p:nvPr>
            <p:ph idx="1"/>
          </p:nvPr>
        </p:nvSpPr>
        <p:spPr>
          <a:xfrm>
            <a:off x="2672863" y="5071040"/>
            <a:ext cx="7548669" cy="1371601"/>
          </a:xfrm>
        </p:spPr>
        <p:txBody>
          <a:bodyPr>
            <a:normAutofit/>
          </a:bodyPr>
          <a:lstStyle/>
          <a:p>
            <a:r>
              <a:rPr lang="en-US" sz="1800" dirty="0">
                <a:latin typeface="Times New Roman" panose="02020603050405020304" pitchFamily="18" charset="0"/>
                <a:cs typeface="Times New Roman" panose="02020603050405020304" pitchFamily="18" charset="0"/>
              </a:rPr>
              <a:t>Transactions are more during the weekends compared to the weekdays for all the years from 2013 to 2017.</a:t>
            </a:r>
          </a:p>
        </p:txBody>
      </p:sp>
      <p:sp>
        <p:nvSpPr>
          <p:cNvPr id="2" name="Slide Number Placeholder 1">
            <a:extLst>
              <a:ext uri="{FF2B5EF4-FFF2-40B4-BE49-F238E27FC236}">
                <a16:creationId xmlns:a16="http://schemas.microsoft.com/office/drawing/2014/main" id="{6B995520-83D1-29C7-E31D-63318952531E}"/>
              </a:ext>
            </a:extLst>
          </p:cNvPr>
          <p:cNvSpPr>
            <a:spLocks noGrp="1"/>
          </p:cNvSpPr>
          <p:nvPr>
            <p:ph type="sldNum" sz="quarter" idx="12"/>
          </p:nvPr>
        </p:nvSpPr>
        <p:spPr/>
        <p:txBody>
          <a:bodyPr/>
          <a:lstStyle/>
          <a:p>
            <a:fld id="{4854181D-6920-4594-9A5D-6CE56DC9F8B2}" type="slidenum">
              <a:rPr lang="en-US" smtClean="0"/>
              <a:t>9</a:t>
            </a:fld>
            <a:endParaRPr lang="en-US"/>
          </a:p>
        </p:txBody>
      </p:sp>
    </p:spTree>
    <p:extLst>
      <p:ext uri="{BB962C8B-B14F-4D97-AF65-F5344CB8AC3E}">
        <p14:creationId xmlns:p14="http://schemas.microsoft.com/office/powerpoint/2010/main" val="1385834859"/>
      </p:ext>
    </p:extLst>
  </p:cSld>
  <p:clrMapOvr>
    <a:masterClrMapping/>
  </p:clrMapOvr>
</p:sld>
</file>

<file path=ppt/theme/theme1.xml><?xml version="1.0" encoding="utf-8"?>
<a:theme xmlns:a="http://schemas.openxmlformats.org/drawingml/2006/main" name="ShapesVTI">
  <a:themeElements>
    <a:clrScheme name="AnalogousFromLightSeedRightStep">
      <a:dk1>
        <a:srgbClr val="000000"/>
      </a:dk1>
      <a:lt1>
        <a:srgbClr val="FFFFFF"/>
      </a:lt1>
      <a:dk2>
        <a:srgbClr val="2F3920"/>
      </a:dk2>
      <a:lt2>
        <a:srgbClr val="E8E2E5"/>
      </a:lt2>
      <a:accent1>
        <a:srgbClr val="81AA98"/>
      </a:accent1>
      <a:accent2>
        <a:srgbClr val="73A9A8"/>
      </a:accent2>
      <a:accent3>
        <a:srgbClr val="83A6BC"/>
      </a:accent3>
      <a:accent4>
        <a:srgbClr val="7F8ABA"/>
      </a:accent4>
      <a:accent5>
        <a:srgbClr val="A196C6"/>
      </a:accent5>
      <a:accent6>
        <a:srgbClr val="A57FBA"/>
      </a:accent6>
      <a:hlink>
        <a:srgbClr val="AE6988"/>
      </a:hlink>
      <a:folHlink>
        <a:srgbClr val="7F7F7F"/>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237</TotalTime>
  <Words>1266</Words>
  <Application>Microsoft Office PowerPoint</Application>
  <PresentationFormat>Widescreen</PresentationFormat>
  <Paragraphs>145</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Calibri Light</vt:lpstr>
      <vt:lpstr>Century Gothic</vt:lpstr>
      <vt:lpstr>Symbol</vt:lpstr>
      <vt:lpstr>System Font Regular</vt:lpstr>
      <vt:lpstr>Times New Roman</vt:lpstr>
      <vt:lpstr>Wingdings</vt:lpstr>
      <vt:lpstr>ShapesVTI</vt:lpstr>
      <vt:lpstr>AML 2103 Project  Store Sales Analysis </vt:lpstr>
      <vt:lpstr>Problem Statement</vt:lpstr>
      <vt:lpstr>Steps Involved</vt:lpstr>
      <vt:lpstr>Dataset Utilized</vt:lpstr>
      <vt:lpstr>Oil</vt:lpstr>
      <vt:lpstr>PowerPoint Presentation</vt:lpstr>
      <vt:lpstr>PowerPoint Presentation</vt:lpstr>
      <vt:lpstr>Transactions</vt:lpstr>
      <vt:lpstr>PowerPoint Presentation</vt:lpstr>
      <vt:lpstr>Stores</vt:lpstr>
      <vt:lpstr>PowerPoint Presentation</vt:lpstr>
      <vt:lpstr>Holiday</vt:lpstr>
      <vt:lpstr>PowerPoint Presentation</vt:lpstr>
      <vt:lpstr>Train</vt:lpstr>
      <vt:lpstr>PowerPoint Presentation</vt:lpstr>
      <vt:lpstr>PowerPoint Presentation</vt:lpstr>
      <vt:lpstr>PowerPoint Presentation</vt:lpstr>
      <vt:lpstr>PowerPoint Presentation</vt:lpstr>
      <vt:lpstr>Correlation between OnPromotion and Sales</vt:lpstr>
      <vt:lpstr>Seasonal plot of sales</vt:lpstr>
      <vt:lpstr>Heatmap of Lag feature</vt:lpstr>
      <vt:lpstr>Test</vt:lpstr>
      <vt:lpstr>Missing and Null values</vt:lpstr>
      <vt:lpstr>Duplicates</vt:lpstr>
      <vt:lpstr>Data Splitting</vt:lpstr>
      <vt:lpstr>Model Building</vt:lpstr>
      <vt:lpstr>Model Evaluation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AML 2103 Project  Store Sales Analysis </dc:title>
  <dc:creator>Deeksha Naikap</dc:creator>
  <cp:lastModifiedBy>Sai Varun Kollipara</cp:lastModifiedBy>
  <cp:revision>67</cp:revision>
  <dcterms:created xsi:type="dcterms:W3CDTF">2022-08-17T04:19:43Z</dcterms:created>
  <dcterms:modified xsi:type="dcterms:W3CDTF">2022-08-17T15:06:41Z</dcterms:modified>
</cp:coreProperties>
</file>