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80" r:id="rId10"/>
    <p:sldId id="264" r:id="rId11"/>
    <p:sldId id="266" r:id="rId12"/>
    <p:sldId id="284" r:id="rId13"/>
    <p:sldId id="267" r:id="rId14"/>
    <p:sldId id="269" r:id="rId15"/>
    <p:sldId id="281" r:id="rId16"/>
    <p:sldId id="282" r:id="rId17"/>
    <p:sldId id="272" r:id="rId18"/>
    <p:sldId id="271" r:id="rId19"/>
    <p:sldId id="274" r:id="rId20"/>
    <p:sldId id="273" r:id="rId21"/>
    <p:sldId id="277" r:id="rId22"/>
    <p:sldId id="286" r:id="rId23"/>
    <p:sldId id="276" r:id="rId24"/>
    <p:sldId id="285" r:id="rId25"/>
    <p:sldId id="278" r:id="rId26"/>
    <p:sldId id="283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1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5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3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7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6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learning-model-building-scikit-learn-python-machine-learning-library/" TargetMode="External"/><Relationship Id="rId3" Type="http://schemas.openxmlformats.org/officeDocument/2006/relationships/hyperlink" Target="https://neptune.ai/blog/vectorization-techniques-in-nlp-guide" TargetMode="External"/><Relationship Id="rId7" Type="http://schemas.openxmlformats.org/officeDocument/2006/relationships/hyperlink" Target="https://www.tutorialspoint.com/scikit_learn/index.htm" TargetMode="External"/><Relationship Id="rId2" Type="http://schemas.openxmlformats.org/officeDocument/2006/relationships/hyperlink" Target="https://scikit-learn.org/0.19/datasets/twenty_newsgroup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kit-yb.org/en/latest/api/text/tsne.html" TargetMode="External"/><Relationship Id="rId5" Type="http://schemas.openxmlformats.org/officeDocument/2006/relationships/hyperlink" Target="https://www.quora.com/What-is-the-difference-between-TfidfVectorizer-and-CountVectorizer-1" TargetMode="External"/><Relationship Id="rId10" Type="http://schemas.openxmlformats.org/officeDocument/2006/relationships/hyperlink" Target="https://www.researchgate.net/figure/A-text-snippet-from-the-20-Newsgroup-dataset-The-transparent-part-represents-the-local_fig1_339857996" TargetMode="External"/><Relationship Id="rId4" Type="http://schemas.openxmlformats.org/officeDocument/2006/relationships/hyperlink" Target="https://thepoints.medium.com/feature-extraction-from-text-using-countvectorizer-tfidfvectorizer-9f74f38f86cc" TargetMode="External"/><Relationship Id="rId9" Type="http://schemas.openxmlformats.org/officeDocument/2006/relationships/hyperlink" Target="https://medium.com/@siyao_sui/nlp-with-the-20-newsgroups-dataset-ab35cd0ea902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Freeform: Shape 2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7" name="Freeform: Shape 2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49" name="Freeform: Shape 2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0" name="Freeform: Shape 2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2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3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3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AFA5E8-4E99-95E6-59A9-B18122684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2" y="559813"/>
            <a:ext cx="5605358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2022S AML 2304 Natural Language Processing</a:t>
            </a:r>
            <a:br>
              <a:rPr lang="en-US" sz="34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400" b="1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F17B8-4C50-32B9-38D5-C6C96DC01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755" y="2384474"/>
            <a:ext cx="5604997" cy="372861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 i="0" dirty="0">
                <a:effectLst/>
              </a:rPr>
              <a:t>Instructor: Harriet Huang</a:t>
            </a:r>
          </a:p>
          <a:p>
            <a:pPr algn="l"/>
            <a:endParaRPr lang="en-US" sz="1800" b="1" i="0" dirty="0">
              <a:effectLst/>
            </a:endParaRPr>
          </a:p>
          <a:p>
            <a:pPr algn="l"/>
            <a:r>
              <a:rPr lang="en-US" sz="1800" b="1" i="0" dirty="0">
                <a:effectLst/>
              </a:rPr>
              <a:t>Group Members: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b="0" i="0" dirty="0">
                <a:effectLst/>
              </a:rPr>
              <a:t>Bhanu Prakash Mahadevuni C0850515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b="0" i="0" dirty="0">
                <a:effectLst/>
              </a:rPr>
              <a:t>Deeksha Naikap C0835440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b="0" i="0" dirty="0">
                <a:effectLst/>
              </a:rPr>
              <a:t>Pramod Reddy Gurrala C0850493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r>
              <a:rPr lang="en-US" sz="1800" b="0" i="0" dirty="0">
                <a:effectLst/>
              </a:rPr>
              <a:t>Sai Varun Kollipara C0828403</a:t>
            </a:r>
          </a:p>
          <a:p>
            <a:pPr indent="-228600" algn="l">
              <a:buFont typeface="Avenir Next LT Pro" panose="020B0504020202020204" pitchFamily="34" charset="0"/>
              <a:buChar char="+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E1499-4CA6-7F39-090A-894838AC8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31" r="1651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60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75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8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9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0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1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8BF5D9-9428-7D2B-85F0-483E585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US" dirty="0"/>
              <a:t>EDA – Data Splitting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C770-20A0-0574-2CD2-A1E2498A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6858422" cy="269149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As all the basic pre-processing steps are completed, now we will split the data into testing and training variables. Those will be used for the following:</a:t>
            </a:r>
          </a:p>
          <a:p>
            <a:pPr lvl="1" algn="just"/>
            <a:r>
              <a:rPr lang="en-US" sz="1400" dirty="0"/>
              <a:t>Training the Model</a:t>
            </a:r>
          </a:p>
          <a:p>
            <a:pPr lvl="1" algn="just"/>
            <a:r>
              <a:rPr lang="en-US" sz="1400" dirty="0"/>
              <a:t>Testing the Model </a:t>
            </a:r>
          </a:p>
          <a:p>
            <a:pPr lvl="1" algn="just"/>
            <a:r>
              <a:rPr lang="en-US" sz="1400" dirty="0"/>
              <a:t>Validating the Model</a:t>
            </a:r>
          </a:p>
          <a:p>
            <a:pPr lvl="1" algn="just"/>
            <a:r>
              <a:rPr lang="en-US" sz="1400" dirty="0"/>
              <a:t>Predicting the Model Performance</a:t>
            </a:r>
          </a:p>
          <a:p>
            <a:pPr lvl="1" algn="just"/>
            <a:r>
              <a:rPr lang="en-US" sz="1400" dirty="0"/>
              <a:t>For TSNE Visualizing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014C9-5E2E-AE75-7711-A5165BEA0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34" y="5157454"/>
            <a:ext cx="8633659" cy="1187127"/>
          </a:xfrm>
          <a:prstGeom prst="rect">
            <a:avLst/>
          </a:prstGeom>
        </p:spPr>
      </p:pic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5" name="Freeform: Shape 24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6" name="Freeform: Shape 27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28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29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0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1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32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33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9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263E-2A02-2679-3E4F-65DEABA9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Vectorization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55D4-8ACE-4F14-C979-4C5E2532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 technique used in natural language processing (NLP) called word embeddings or word vectorization maps words or phrases from a lexicon to a corresponding vector of real numbers that can be used to identify word predictions and word similarity/semantics.</a:t>
            </a:r>
          </a:p>
          <a:p>
            <a:pPr algn="just"/>
            <a:r>
              <a:rPr lang="en-US" dirty="0"/>
              <a:t>The term "vectorization" refers to a traditional technique for transforming input data from its original text-based format into real-number vectors, which is the format that is supported by ML models.</a:t>
            </a:r>
          </a:p>
          <a:p>
            <a:pPr algn="just"/>
            <a:r>
              <a:rPr lang="en-US" dirty="0"/>
              <a:t>Some of the methods:</a:t>
            </a:r>
          </a:p>
          <a:p>
            <a:pPr lvl="1" algn="just"/>
            <a:r>
              <a:rPr lang="en-CA" dirty="0"/>
              <a:t>Count Vectorizer</a:t>
            </a:r>
          </a:p>
          <a:p>
            <a:pPr lvl="1" algn="just"/>
            <a:r>
              <a:rPr lang="en-CA" dirty="0"/>
              <a:t>Hashing Vectorizer</a:t>
            </a:r>
          </a:p>
          <a:p>
            <a:pPr lvl="1" algn="just"/>
            <a:r>
              <a:rPr lang="en-CA" dirty="0"/>
              <a:t>Word2Vec</a:t>
            </a:r>
          </a:p>
          <a:p>
            <a:pPr lvl="1" algn="just"/>
            <a:r>
              <a:rPr lang="en-CA" dirty="0"/>
              <a:t>Term frequency-inverse document frequency(TF-</a:t>
            </a:r>
            <a:r>
              <a:rPr lang="en-CA" dirty="0" err="1"/>
              <a:t>idf</a:t>
            </a:r>
            <a:r>
              <a:rPr lang="en-CA" dirty="0"/>
              <a:t>)</a:t>
            </a:r>
          </a:p>
          <a:p>
            <a:pPr lvl="1" algn="just"/>
            <a:r>
              <a:rPr lang="en-CA" dirty="0"/>
              <a:t>Pointwise mutual information (PMI)</a:t>
            </a:r>
          </a:p>
        </p:txBody>
      </p:sp>
    </p:spTree>
    <p:extLst>
      <p:ext uri="{BB962C8B-B14F-4D97-AF65-F5344CB8AC3E}">
        <p14:creationId xmlns:p14="http://schemas.microsoft.com/office/powerpoint/2010/main" val="279463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D819-AD9E-60A3-98B9-64B52A68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Vectorization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0DF6-3B33-50CE-17ED-6029F6C3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many variables that are important for using vectorization functions. Some of them are listed here</a:t>
            </a:r>
          </a:p>
          <a:p>
            <a:pPr lvl="1" algn="just"/>
            <a:r>
              <a:rPr lang="en-US" dirty="0" err="1"/>
              <a:t>max_df</a:t>
            </a:r>
            <a:endParaRPr lang="en-US" dirty="0"/>
          </a:p>
          <a:p>
            <a:pPr lvl="1" algn="just"/>
            <a:r>
              <a:rPr lang="en-CA" dirty="0" err="1"/>
              <a:t>min_df</a:t>
            </a:r>
            <a:endParaRPr lang="en-CA" dirty="0"/>
          </a:p>
          <a:p>
            <a:pPr lvl="1" algn="just"/>
            <a:r>
              <a:rPr lang="en-CA" dirty="0" err="1"/>
              <a:t>stop_words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B2A32-D324-3BC8-1679-D6E72E38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25" y="4571232"/>
            <a:ext cx="8971750" cy="11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E8ABCFC2-1187-4EFE-87CB-D1ABA0F5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CE539D-89D1-484C-B390-9D6005029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85D0A74-51B8-440F-8ADF-3F2ED1C84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5C9E45B-6B92-475E-8B2E-97729EE8F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E3A49B-F12C-4355-84DE-0EF54227A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DE6BF50-27B1-444D-9E81-752674A04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8B7A474-F527-47C3-94C4-A0F446276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1AF5A9-1A6C-4F55-B975-879BF9EE3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39866D-1864-499B-9BD7-C8178A07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3AC3C8-FE77-C45B-502D-8AD2353C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en-US" dirty="0"/>
              <a:t>Count Vectorization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667B-EE49-1FD7-2309-03C86190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4977905" cy="2091182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/>
              <a:t>We have built a variable using count vectorizer function. This is used for creating test, train, validate variables that are used in TSNE visualizer and Model Training and Comparing the Model Performance.</a:t>
            </a:r>
            <a:endParaRPr lang="en-CA" sz="1800" dirty="0"/>
          </a:p>
        </p:txBody>
      </p:sp>
      <p:pic>
        <p:nvPicPr>
          <p:cNvPr id="7" name="Picture 6" descr="Text, table&#10;&#10;Description automatically generated">
            <a:extLst>
              <a:ext uri="{FF2B5EF4-FFF2-40B4-BE49-F238E27FC236}">
                <a16:creationId xmlns:a16="http://schemas.microsoft.com/office/drawing/2014/main" id="{038ADC8A-397F-F45B-0997-66A321E8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20" y="2614254"/>
            <a:ext cx="2010901" cy="3902579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6FA0AA3-9612-B699-9491-2DCB8F318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49" y="2978335"/>
            <a:ext cx="5130560" cy="3371830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CE5E50B5-764C-4CF0-BE62-6330BDB19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9C1BDBFA-B254-41ED-90D6-17F930A0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E84A133-F5D3-4950-9DC9-A3DEEEBC9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82FFBFE-D99F-4065-9AEC-88E664DB84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21980AE-6D2C-4DAE-A7A8-52045837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3B2229E-2951-41E8-AD53-08D800523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2D20C4F-2AC9-44DD-9092-45ACB8A17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8C98BF0-6D5F-4454-8756-16602535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F1B3E8-AAFA-43AA-9872-DF033CCBF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AE8F4B-267D-4381-A9FD-CEF14AE6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6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E8ABCFC2-1187-4EFE-87CB-D1ABA0F5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4CE539D-89D1-484C-B390-9D6005029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5D0A74-51B8-440F-8ADF-3F2ED1C84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C9E45B-6B92-475E-8B2E-97729EE8F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E3A49B-F12C-4355-84DE-0EF54227A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E6BF50-27B1-444D-9E81-752674A04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8B7A474-F527-47C3-94C4-A0F446276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1AF5A9-1A6C-4F55-B975-879BF9EE3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39866D-1864-499B-9BD7-C8178A07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1B4017-240E-11C5-A282-97700355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091782"/>
          </a:xfrm>
        </p:spPr>
        <p:txBody>
          <a:bodyPr anchor="ctr">
            <a:normAutofit/>
          </a:bodyPr>
          <a:lstStyle/>
          <a:p>
            <a:r>
              <a:rPr lang="en-US" dirty="0"/>
              <a:t>TF-IDF Vectorization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0B38-B966-A17B-358A-31903AD9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4977905" cy="2091182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/>
              <a:t>We have built a variable using </a:t>
            </a:r>
            <a:r>
              <a:rPr lang="en-US" sz="1800" dirty="0" err="1"/>
              <a:t>Tf</a:t>
            </a:r>
            <a:r>
              <a:rPr lang="en-US" sz="1800" dirty="0"/>
              <a:t>-IDF vectorizer function. This is used for creating test, train, validate variables that are used in TSNE visualizer and Model Training and Comparing the Model Performance.</a:t>
            </a:r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EAAD3-EC4B-D695-A5AF-34D427EF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688" y="2446497"/>
            <a:ext cx="2432142" cy="3902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AA82EB-F6AB-8233-8427-9FE78C97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30" y="3114370"/>
            <a:ext cx="5130560" cy="2825816"/>
          </a:xfrm>
          <a:prstGeom prst="rect">
            <a:avLst/>
          </a:prstGeom>
        </p:spPr>
      </p:pic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CE5E50B5-764C-4CF0-BE62-6330BDB19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9C1BDBFA-B254-41ED-90D6-17F930A0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84A133-F5D3-4950-9DC9-A3DEEEBC9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82FFBFE-D99F-4065-9AEC-88E664DB84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21980AE-6D2C-4DAE-A7A8-52045837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3B2229E-2951-41E8-AD53-08D800523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2D20C4F-2AC9-44DD-9092-45ACB8A17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8C98BF0-6D5F-4454-8756-16602535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6F1B3E8-AAFA-43AA-9872-DF033CCBF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CAE8F4B-267D-4381-A9FD-CEF14AE6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969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C3C8-FE77-C45B-502D-8AD2353C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667B-EE49-1FD7-2309-03C86190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t-SNE which stands for t distribution-Stochastic neighborhood embedding</a:t>
            </a:r>
            <a:endParaRPr lang="en-CA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just"/>
            <a:r>
              <a:rPr lang="en-CA" b="0" i="0" dirty="0">
                <a:solidFill>
                  <a:srgbClr val="282829"/>
                </a:solidFill>
                <a:effectLst/>
                <a:latin typeface="-apple-system"/>
              </a:rPr>
              <a:t>t-SNE is a Dimensionality Reduction algorithm</a:t>
            </a:r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just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Generally, t-SNE is a technique to turn a list high-dimensional vectors into a list of lower dimensional ones while keeping the relative similarity of things as close to the original as possible.</a:t>
            </a:r>
          </a:p>
          <a:p>
            <a:pPr algn="just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It uses ML to try to create lower dimensional points, such that the pairs have a similar probability distribution across the pairs.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4917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4017-240E-11C5-A282-97700355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TSNE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EA156-E79B-EB43-F190-C7304A8862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2" y="1690687"/>
            <a:ext cx="5371428" cy="41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56DE092-11D4-393B-016E-F60F98D2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32" y="1691810"/>
            <a:ext cx="5371429" cy="41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AB0461-D77F-9C56-332A-3B66A992999C}"/>
              </a:ext>
            </a:extLst>
          </p:cNvPr>
          <p:cNvSpPr txBox="1"/>
          <p:nvPr/>
        </p:nvSpPr>
        <p:spPr>
          <a:xfrm>
            <a:off x="1316572" y="5961055"/>
            <a:ext cx="364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Count Vectorizer Variables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A1457-21A0-01B7-F53C-54189C834A26}"/>
              </a:ext>
            </a:extLst>
          </p:cNvPr>
          <p:cNvSpPr txBox="1"/>
          <p:nvPr/>
        </p:nvSpPr>
        <p:spPr>
          <a:xfrm>
            <a:off x="7227660" y="5961055"/>
            <a:ext cx="364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TF-IDF Vectorizer Variables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0580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9E79-0B54-90F7-C874-7E77F5B0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Building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D8C66-C503-32EE-BC7C-4687FEA5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project, we are working on multiple machine learning models. Some of them are listed here:</a:t>
            </a:r>
          </a:p>
          <a:p>
            <a:pPr lvl="1" algn="just"/>
            <a:r>
              <a:rPr lang="en-US" dirty="0"/>
              <a:t>SVC – Support Vector Classifier</a:t>
            </a:r>
          </a:p>
          <a:p>
            <a:pPr lvl="1" algn="just"/>
            <a:r>
              <a:rPr lang="en-US" dirty="0"/>
              <a:t>Logistic Regression </a:t>
            </a:r>
          </a:p>
          <a:p>
            <a:pPr lvl="1" algn="just"/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91856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13B3A-C97D-0C86-3D62-CF99DEF2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sz="4100"/>
              <a:t>Model Building – Evaluation Function</a:t>
            </a:r>
            <a:endParaRPr lang="en-CA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8EFB-DA63-1A42-E017-9F61A9E59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After Building a Model we need some Metrics to classify the results.</a:t>
            </a:r>
          </a:p>
          <a:p>
            <a:pPr algn="just"/>
            <a:r>
              <a:rPr lang="en-US" sz="1800" dirty="0"/>
              <a:t>We need them to compare the performance of any Machine Learning Model.</a:t>
            </a:r>
          </a:p>
          <a:p>
            <a:pPr algn="just"/>
            <a:r>
              <a:rPr lang="en-US" sz="1800" dirty="0"/>
              <a:t>We are using time and score of the models in this function.</a:t>
            </a:r>
            <a:endParaRPr lang="en-CA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BEF9F-88F5-E004-4A45-1737779ED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1845544"/>
            <a:ext cx="6387190" cy="3161658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644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AB17-5779-336C-0673-BD1DE010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Model Building using TF-IDF Vectorization  Variables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CF180F-4414-80F3-5F0F-646693A5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4" y="1909130"/>
            <a:ext cx="11238271" cy="957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68C56-C5A3-D279-7813-E8FF282F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4" y="3335894"/>
            <a:ext cx="11238271" cy="957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A9875A-97F9-CF55-0549-49623B6DE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44" y="4902386"/>
            <a:ext cx="11238271" cy="9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FD58-546F-5F95-4397-626AF065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3A5C-74A9-2D73-A615-E74BD7D2D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The task is to perform Machine Learning models on a news dataset provided. The task includes to perform multiple word vectorization methods.</a:t>
            </a:r>
          </a:p>
          <a:p>
            <a:pPr algn="just"/>
            <a:r>
              <a:rPr lang="en-US" dirty="0"/>
              <a:t>For the Solution proposed, we have considered 20 newsgroup data. We will be performing all the basic Data Analysis, Data Visualization, Machine Learning Model Building and Word Vectorization Methods.</a:t>
            </a:r>
          </a:p>
          <a:p>
            <a:pPr algn="just"/>
            <a:r>
              <a:rPr lang="en-US" dirty="0"/>
              <a:t>We will compare the results from multiple models with the vectorization methods and try identifying the best model for the text-based applications.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5129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0BB2-ACBB-ED2D-70AD-EC9EA6D8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Building using Count Vectorization Variables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3BD09-873E-EC06-F4E3-203F8DCE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1859053"/>
            <a:ext cx="11533239" cy="101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8C55B-64B4-B1E4-AB35-654D2616B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3229846"/>
            <a:ext cx="11533240" cy="1004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901B81-0152-E169-13A4-66F814BB4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90" y="4798559"/>
            <a:ext cx="11533244" cy="11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0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4A50CA-A828-D4A5-B0F7-69CCC7B7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grpSp>
        <p:nvGrpSpPr>
          <p:cNvPr id="4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476C8A02-EA66-EBD6-70DA-DB2DF0F56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560" y="2385716"/>
            <a:ext cx="9618880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FDAC23-9557-83A3-ACC8-FAF5642C260B}"/>
              </a:ext>
            </a:extLst>
          </p:cNvPr>
          <p:cNvSpPr txBox="1"/>
          <p:nvPr/>
        </p:nvSpPr>
        <p:spPr>
          <a:xfrm>
            <a:off x="5801032" y="672286"/>
            <a:ext cx="463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Models with TF-IDF Vectorizer Variables. </a:t>
            </a:r>
          </a:p>
          <a:p>
            <a:r>
              <a:rPr lang="en-US" dirty="0"/>
              <a:t>Score for training and Validation.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913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29" name="Freeform: Shape 512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3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136" name="Freeform: Shape 513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7" name="Freeform: Shape 513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1" name="Freeform: Shape 514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2" name="Freeform: Shape 514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4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5145" name="Freeform: Shape 514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6" name="Freeform: Shape 514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7" name="Freeform: Shape 514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8" name="Freeform: Shape 514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9" name="Freeform: Shape 514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0" name="Freeform: Shape 514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1" name="Freeform: Shape 515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153" name="Rectangle 515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55" name="Rectangle 515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157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158" name="Freeform: Shape 5157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159" name="Freeform: Shape 5158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0" name="Freeform: Shape 5159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1" name="Freeform: Shape 5160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2" name="Freeform: Shape 5161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3" name="Freeform: Shape 5162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4" name="Freeform: Shape 5163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5" name="Freeform: Shape 5164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4A50CA-A828-D4A5-B0F7-69CCC7B7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grpSp>
        <p:nvGrpSpPr>
          <p:cNvPr id="5167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68" name="Straight Connector 5167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69" name="Straight Connector 5168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122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8DF57266-D766-9223-DDC0-C325A7C4E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560" y="2385716"/>
            <a:ext cx="9618880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71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172" name="Freeform: Shape 5171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5173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175" name="Freeform: Shape 5174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6" name="Freeform: Shape 5175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7" name="Freeform: Shape 5176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8" name="Freeform: Shape 5177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9" name="Freeform: Shape 5178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0" name="Freeform: Shape 5179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1" name="Freeform: Shape 5180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74" name="Freeform: Shape 5173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F4D2F9-AB05-3999-08AA-558A07CD140B}"/>
              </a:ext>
            </a:extLst>
          </p:cNvPr>
          <p:cNvSpPr txBox="1"/>
          <p:nvPr/>
        </p:nvSpPr>
        <p:spPr>
          <a:xfrm>
            <a:off x="5801032" y="672286"/>
            <a:ext cx="463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Models with Count Vectorizer Variables. </a:t>
            </a:r>
          </a:p>
          <a:p>
            <a:r>
              <a:rPr lang="en-US" dirty="0"/>
              <a:t>Score for training and Validation.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4865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6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7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85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2092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788560-FA29-FCC2-63FF-D871F5CE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grpSp>
        <p:nvGrpSpPr>
          <p:cNvPr id="2095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2096" name="Straight Connector 2095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7" name="Straight Connector 2096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35A941-029E-2B69-8526-2AEC3BDE3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6560" y="2385716"/>
            <a:ext cx="9618880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9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101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103" name="Freeform: Shape 2102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: Shape 2103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: Shape 2104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: Shape 2105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: Shape 2106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: Shape 2107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: Shape 2108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9776A1-08C7-99A4-346F-BBE87874E7A7}"/>
              </a:ext>
            </a:extLst>
          </p:cNvPr>
          <p:cNvSpPr txBox="1"/>
          <p:nvPr/>
        </p:nvSpPr>
        <p:spPr>
          <a:xfrm>
            <a:off x="5801032" y="672286"/>
            <a:ext cx="463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Models with TF-IDF Vectorizer Variables. </a:t>
            </a:r>
          </a:p>
          <a:p>
            <a:r>
              <a:rPr lang="en-US" dirty="0"/>
              <a:t>Time for training and Validation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719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Rectangle 307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80" name="Freeform: Shape 308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181" name="Freeform: Shape 308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182" name="Freeform: Shape 308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8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184" name="Freeform: Shape 308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5" name="Freeform: Shape 308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6" name="Freeform: Shape 308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7" name="Freeform: Shape 309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8" name="Freeform: Shape 309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9" name="Freeform: Shape 309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0" name="Freeform: Shape 309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191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3192" name="Freeform: Shape 309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3" name="Freeform: Shape 309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4" name="Freeform: Shape 309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5" name="Freeform: Shape 309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6" name="Freeform: Shape 310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7" name="Freeform: Shape 310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8" name="Freeform: Shape 310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199" name="Rectangle 310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00" name="Rectangle 310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201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202" name="Freeform: Shape 3109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111" name="Freeform: Shape 3110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3" name="Freeform: Shape 3111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4" name="Freeform: Shape 3112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5" name="Freeform: Shape 3113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6" name="Freeform: Shape 3114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7" name="Freeform: Shape 3115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8" name="Freeform: Shape 3116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788560-FA29-FCC2-63FF-D871F5CE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Comparison</a:t>
            </a:r>
          </a:p>
        </p:txBody>
      </p:sp>
      <p:grpSp>
        <p:nvGrpSpPr>
          <p:cNvPr id="3209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120" name="Straight Connector 3119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10" name="Straight Connector 3120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F796C5-F9A5-572E-142E-62649A7AC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815" y="2385716"/>
            <a:ext cx="9738370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11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212" name="Freeform: Shape 3123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213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214" name="Freeform: Shape 3126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5" name="Freeform: Shape 3127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6" name="Freeform: Shape 3128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0" name="Freeform: Shape 3129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7" name="Freeform: Shape 3130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2" name="Freeform: Shape 3131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3" name="Freeform: Shape 3132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18" name="Freeform: Shape 3125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3DFA04-836E-7B8F-E5D9-38D09E36F84E}"/>
              </a:ext>
            </a:extLst>
          </p:cNvPr>
          <p:cNvSpPr txBox="1"/>
          <p:nvPr/>
        </p:nvSpPr>
        <p:spPr>
          <a:xfrm>
            <a:off x="5860026" y="672286"/>
            <a:ext cx="457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Models with Count Vectorizer Variables. </a:t>
            </a:r>
          </a:p>
          <a:p>
            <a:r>
              <a:rPr lang="en-US" dirty="0"/>
              <a:t>Time for training and Validation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26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A9E5-1F43-464B-2793-9D0AE72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0E07-E76F-6842-A831-9EA4CE1F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From the model building results, we can conclude that Naive Bayes Algorithm performs best for any type of Word Vectorization Methods. </a:t>
            </a:r>
          </a:p>
          <a:p>
            <a:pPr algn="just"/>
            <a:r>
              <a:rPr lang="en-US" dirty="0"/>
              <a:t>We can also understand that TF-IDF data variables were able to provide more validation score than Count Vectorization variables.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170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FEC4-D44A-F428-0EC8-FC1B1C50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2F47-B48D-2DA7-EBD9-923EB4FD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2"/>
              </a:rPr>
              <a:t>https://scikit-learn.org/0.19/datasets/twenty_newsgroups.html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3"/>
              </a:rPr>
              <a:t>https://neptune.ai/blog/vectorization-techniques-in-nlp-guide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4"/>
              </a:rPr>
              <a:t>https://thepoints.medium.com/feature-extraction-from-text-using-countvectorizer-tfidfvectorizer-9f74f38f86cc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5"/>
              </a:rPr>
              <a:t>https://www.quora.com/What-is-the-difference-between-TfidfVectorizer-and-CountVectorizer-1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6"/>
              </a:rPr>
              <a:t>https://www.scikit-yb.org/en/latest/api/text/tsne.html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7"/>
              </a:rPr>
              <a:t>https://www.tutorialspoint.com/scikit_learn/index.htm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8"/>
              </a:rPr>
              <a:t>https://www.geeksforgeeks.org/learning-model-building-scikit-learn-python-machine-learning-library/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9"/>
              </a:rPr>
              <a:t>https://medium.com/@siyao_sui/nlp-with-the-20-newsgroups-dataset-ab35cd0ea902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10"/>
              </a:rPr>
              <a:t>https://www.researchgate.net/figure/A-text-snippet-from-the-20-Newsgroup-dataset-The-transparent-part-represents-the-local_fig1_339857996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655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0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9D284B-4636-0A0C-FA2B-C52189DDD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Thank You</a:t>
            </a:r>
            <a:endParaRPr lang="en-CA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31DC6-CA2B-FDCA-BDDF-99CF5FA00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0207" cy="1279124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 </a:t>
            </a:r>
            <a:endParaRPr lang="en-CA" sz="2200"/>
          </a:p>
        </p:txBody>
      </p:sp>
      <p:grpSp>
        <p:nvGrpSpPr>
          <p:cNvPr id="50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22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AE3D-6161-F341-00C0-8E814574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Involved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186E-6BEA-7CFF-093E-9C468664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Importing Packages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Data Acquisition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Data Understanding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/>
              <a:t>Data Splitting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CA" dirty="0"/>
              <a:t>Word Vectorization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CA" dirty="0"/>
              <a:t>Count Vectorizer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CA" dirty="0"/>
              <a:t>TF-IDF Vectorizer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CA" dirty="0"/>
              <a:t>TSNE Visualizer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CA" dirty="0"/>
              <a:t>Model Building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CA" dirty="0"/>
              <a:t>Evaluation Function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CA" dirty="0"/>
              <a:t>Machine Learning Algorithms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CA" dirty="0"/>
              <a:t>Comparing the ML Algorithms with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133335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5FE1-77C4-2BEC-A888-B62F9C57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3D6E-914A-C1C0-C5E4-9378F52B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Dataset – 20 Newsgroup Data</a:t>
            </a:r>
          </a:p>
          <a:p>
            <a:pPr algn="just"/>
            <a:r>
              <a:rPr lang="en-US" dirty="0"/>
              <a:t>Libraries – All the libraries for ML models, WV methods, basic analysis, data visualization, evaluation and others.</a:t>
            </a:r>
          </a:p>
          <a:p>
            <a:pPr algn="just"/>
            <a:r>
              <a:rPr lang="en-US" dirty="0"/>
              <a:t>Word Vectorization Methods – </a:t>
            </a:r>
          </a:p>
          <a:p>
            <a:pPr lvl="1" algn="just"/>
            <a:r>
              <a:rPr lang="en-US" dirty="0"/>
              <a:t>Count Vectorizer</a:t>
            </a:r>
          </a:p>
          <a:p>
            <a:pPr lvl="1" algn="just"/>
            <a:r>
              <a:rPr lang="en-US" dirty="0"/>
              <a:t>TF-IDF Vectorizer</a:t>
            </a:r>
          </a:p>
          <a:p>
            <a:pPr algn="just"/>
            <a:r>
              <a:rPr lang="en-US" dirty="0"/>
              <a:t>Machine Learning Models – </a:t>
            </a:r>
          </a:p>
          <a:p>
            <a:pPr lvl="1" algn="just"/>
            <a:r>
              <a:rPr lang="en-US" dirty="0"/>
              <a:t>Logistic Regression</a:t>
            </a:r>
          </a:p>
          <a:p>
            <a:pPr lvl="1" algn="just"/>
            <a:r>
              <a:rPr lang="en-US" dirty="0"/>
              <a:t>SVC</a:t>
            </a:r>
          </a:p>
          <a:p>
            <a:pPr lvl="1" algn="just"/>
            <a:r>
              <a:rPr lang="en-US" dirty="0"/>
              <a:t>Naïve Bayes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60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8FBA-391C-A00C-0EC7-528DD270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3B01-DE7C-80F9-2CDA-6026A1E7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dataset consists of news about 20 different groups, each of the record has a header, footer, data, target, </a:t>
            </a:r>
            <a:r>
              <a:rPr lang="en-US" dirty="0" err="1"/>
              <a:t>target_name</a:t>
            </a:r>
            <a:r>
              <a:rPr lang="en-US" dirty="0"/>
              <a:t> and quote.</a:t>
            </a:r>
          </a:p>
          <a:p>
            <a:pPr algn="just"/>
            <a:r>
              <a:rPr lang="en-US" dirty="0"/>
              <a:t>And the dataset can be called as full, train or test subsets. </a:t>
            </a:r>
          </a:p>
          <a:p>
            <a:pPr algn="just"/>
            <a:r>
              <a:rPr lang="en-US" dirty="0"/>
              <a:t>Some functions are available for making it easy to work, like limiting the categories, removing some information about the record and compatible with ML models and functions.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346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4F79-4333-B682-160D-3678A397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Data Acquisition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ECDE-B356-B449-B67E-E80B2D6B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are collecting the data from the fetch_20newsgroups function. </a:t>
            </a:r>
          </a:p>
          <a:p>
            <a:pPr algn="just"/>
            <a:r>
              <a:rPr lang="en-US" dirty="0"/>
              <a:t>We have created the variables according the subsets used. </a:t>
            </a:r>
          </a:p>
          <a:p>
            <a:pPr algn="just"/>
            <a:r>
              <a:rPr lang="en-US" dirty="0"/>
              <a:t>We used the categories attribute to limit the usage of the categories.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97324-A000-3D66-E76F-29E944A2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4712399"/>
            <a:ext cx="11090787" cy="8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5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303271-D8B4-0941-0731-2BD80762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sz="4100" dirty="0"/>
              <a:t>EDA – Data Understanding</a:t>
            </a:r>
            <a:endParaRPr lang="en-CA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CDD6-6EE9-748C-6217-5F1BE9E55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3" y="2547691"/>
            <a:ext cx="4288965" cy="35653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800" dirty="0"/>
              <a:t>After cleaning the data, we have our finalized data we need to perform the necessary data analysis. </a:t>
            </a:r>
          </a:p>
          <a:p>
            <a:pPr algn="just"/>
            <a:r>
              <a:rPr lang="en-US" sz="1800" dirty="0"/>
              <a:t>In this step we are checking the details on the variables from test and train.</a:t>
            </a:r>
            <a:r>
              <a:rPr lang="en-CA" sz="1800" dirty="0"/>
              <a:t> Some of the details are listed below:</a:t>
            </a:r>
          </a:p>
          <a:p>
            <a:pPr lvl="1" algn="just"/>
            <a:r>
              <a:rPr lang="en-CA" sz="1400" dirty="0"/>
              <a:t>Target Name</a:t>
            </a:r>
          </a:p>
          <a:p>
            <a:pPr lvl="1" algn="just"/>
            <a:r>
              <a:rPr lang="en-CA" sz="1400" dirty="0"/>
              <a:t>Target</a:t>
            </a:r>
          </a:p>
          <a:p>
            <a:pPr lvl="1" algn="just"/>
            <a:r>
              <a:rPr lang="en-CA" sz="1400" dirty="0"/>
              <a:t>Length</a:t>
            </a:r>
          </a:p>
          <a:p>
            <a:pPr lvl="1" algn="just"/>
            <a:r>
              <a:rPr lang="en-CA" sz="1400" dirty="0"/>
              <a:t>Type of variable</a:t>
            </a:r>
          </a:p>
          <a:p>
            <a:pPr lvl="1" algn="just"/>
            <a:r>
              <a:rPr lang="en-CA" sz="1400" dirty="0"/>
              <a:t>Displaying the contents of variables</a:t>
            </a:r>
          </a:p>
          <a:p>
            <a:pPr algn="just"/>
            <a:r>
              <a:rPr lang="en-CA" sz="1800" dirty="0"/>
              <a:t>This step helps in identifying the features to be concentrated on.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E3CA5CE-F667-4160-C947-453BD703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1877479"/>
            <a:ext cx="6387190" cy="3097787"/>
          </a:xfrm>
          <a:prstGeom prst="rect">
            <a:avLst/>
          </a:prstGeom>
        </p:spPr>
      </p:pic>
      <p:grpSp>
        <p:nvGrpSpPr>
          <p:cNvPr id="47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8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9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16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0" name="Rectangle 617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82" name="Rectangle 618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8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185" name="Freeform: Shape 618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186" name="Freeform: Shape 618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7" name="Freeform: Shape 618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8" name="Freeform: Shape 618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9" name="Freeform: Shape 618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0" name="Freeform: Shape 618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1" name="Freeform: Shape 619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2" name="Freeform: Shape 619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64C24F-A689-C84D-9456-119F09C9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EDA – Data Visualization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9540-00B3-0E58-E631-2C8C25E7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Visualizing the data helps in identifying the relation between the variables. There are many types of visualizations we are looking at some.</a:t>
            </a:r>
          </a:p>
          <a:p>
            <a:pPr algn="just"/>
            <a:r>
              <a:rPr lang="en-US" sz="1800" dirty="0"/>
              <a:t>In this figure here, we can see the pie chart of target name vs count.</a:t>
            </a:r>
            <a:endParaRPr lang="en-CA" sz="1800" dirty="0"/>
          </a:p>
        </p:txBody>
      </p:sp>
      <p:pic>
        <p:nvPicPr>
          <p:cNvPr id="6148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4D1C80E8-DC58-9C7D-55F0-8D4251C2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2903" y="1278681"/>
            <a:ext cx="6387190" cy="429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9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195" name="Freeform: Shape 619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9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198" name="Freeform: Shape 619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9" name="Freeform: Shape 619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0" name="Freeform: Shape 619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1" name="Freeform: Shape 620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2" name="Freeform: Shape 620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3" name="Freeform: Shape 620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4" name="Freeform: Shape 620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97" name="Freeform: Shape 619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414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4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7" name="Top Left">
            <a:extLst>
              <a:ext uri="{FF2B5EF4-FFF2-40B4-BE49-F238E27FC236}">
                <a16:creationId xmlns:a16="http://schemas.microsoft.com/office/drawing/2014/main" id="{9A36C00A-A726-4F7B-8B36-95103394B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49E1D96-8DC7-46D4-B8D1-B723A5D6C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8" name="Freeform: Shape 44">
              <a:extLst>
                <a:ext uri="{FF2B5EF4-FFF2-40B4-BE49-F238E27FC236}">
                  <a16:creationId xmlns:a16="http://schemas.microsoft.com/office/drawing/2014/main" id="{C40480E3-5BF0-4007-8834-B1C42CC58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303112F-39B9-40AF-B7AD-FC780BEAE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46">
              <a:extLst>
                <a:ext uri="{FF2B5EF4-FFF2-40B4-BE49-F238E27FC236}">
                  <a16:creationId xmlns:a16="http://schemas.microsoft.com/office/drawing/2014/main" id="{3DED06CF-341E-471E-95A3-64BF03A7E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47">
              <a:extLst>
                <a:ext uri="{FF2B5EF4-FFF2-40B4-BE49-F238E27FC236}">
                  <a16:creationId xmlns:a16="http://schemas.microsoft.com/office/drawing/2014/main" id="{7A152284-F78F-4F98-B194-51EDD6ADB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8">
              <a:extLst>
                <a:ext uri="{FF2B5EF4-FFF2-40B4-BE49-F238E27FC236}">
                  <a16:creationId xmlns:a16="http://schemas.microsoft.com/office/drawing/2014/main" id="{0F0ECB95-F1DD-4B03-8B55-13BAD234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9">
              <a:extLst>
                <a:ext uri="{FF2B5EF4-FFF2-40B4-BE49-F238E27FC236}">
                  <a16:creationId xmlns:a16="http://schemas.microsoft.com/office/drawing/2014/main" id="{EB1D8D6C-3A13-49CB-821B-27BE1E938E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50">
              <a:extLst>
                <a:ext uri="{FF2B5EF4-FFF2-40B4-BE49-F238E27FC236}">
                  <a16:creationId xmlns:a16="http://schemas.microsoft.com/office/drawing/2014/main" id="{9E7F05D2-76A1-4B72-929E-B298B1BC9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64C24F-A689-C84D-9456-119F09C9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4795282" cy="2616928"/>
          </a:xfrm>
        </p:spPr>
        <p:txBody>
          <a:bodyPr anchor="ctr">
            <a:normAutofit/>
          </a:bodyPr>
          <a:lstStyle/>
          <a:p>
            <a:r>
              <a:rPr lang="en-US"/>
              <a:t>EDA – Data Visualization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9540-00B3-0E58-E631-2C8C25E7D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169025"/>
            <a:ext cx="4977905" cy="26163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We have also created a distribution function that performs the following tasks:</a:t>
            </a:r>
          </a:p>
          <a:p>
            <a:pPr lvl="1"/>
            <a:r>
              <a:rPr lang="en-US" sz="1400" dirty="0"/>
              <a:t>Sum of the count of target variables</a:t>
            </a:r>
          </a:p>
          <a:p>
            <a:pPr lvl="1"/>
            <a:r>
              <a:rPr lang="en-US" sz="1400" dirty="0"/>
              <a:t>Target list</a:t>
            </a:r>
          </a:p>
          <a:p>
            <a:pPr lvl="1"/>
            <a:r>
              <a:rPr lang="en-US" sz="1400" dirty="0"/>
              <a:t>Count list</a:t>
            </a:r>
          </a:p>
          <a:p>
            <a:pPr lvl="1"/>
            <a:r>
              <a:rPr lang="en-US" sz="1400" dirty="0"/>
              <a:t>Histogram of the variable</a:t>
            </a:r>
            <a:endParaRPr lang="en-CA" sz="1400" dirty="0"/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63D94FC-7093-856F-FE5B-926B006D3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4" b="3154"/>
          <a:stretch/>
        </p:blipFill>
        <p:spPr>
          <a:xfrm>
            <a:off x="198741" y="2938306"/>
            <a:ext cx="11812017" cy="3919694"/>
          </a:xfrm>
          <a:prstGeom prst="rect">
            <a:avLst/>
          </a:prstGeom>
        </p:spPr>
      </p:pic>
      <p:grpSp>
        <p:nvGrpSpPr>
          <p:cNvPr id="104" name="Bottom Right">
            <a:extLst>
              <a:ext uri="{FF2B5EF4-FFF2-40B4-BE49-F238E27FC236}">
                <a16:creationId xmlns:a16="http://schemas.microsoft.com/office/drawing/2014/main" id="{BC215AF5-FFA9-4C85-8878-F43035AB8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05" name="Graphic 157">
              <a:extLst>
                <a:ext uri="{FF2B5EF4-FFF2-40B4-BE49-F238E27FC236}">
                  <a16:creationId xmlns:a16="http://schemas.microsoft.com/office/drawing/2014/main" id="{EB338286-5DC1-4463-87E2-4388674EC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6" name="Freeform: Shape 55">
                <a:extLst>
                  <a:ext uri="{FF2B5EF4-FFF2-40B4-BE49-F238E27FC236}">
                    <a16:creationId xmlns:a16="http://schemas.microsoft.com/office/drawing/2014/main" id="{8A6607C6-EA90-4F34-8B8F-56691A42F1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56">
                <a:extLst>
                  <a:ext uri="{FF2B5EF4-FFF2-40B4-BE49-F238E27FC236}">
                    <a16:creationId xmlns:a16="http://schemas.microsoft.com/office/drawing/2014/main" id="{A87F6E48-7CA3-452B-8C3E-88B9AF76EF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57">
                <a:extLst>
                  <a:ext uri="{FF2B5EF4-FFF2-40B4-BE49-F238E27FC236}">
                    <a16:creationId xmlns:a16="http://schemas.microsoft.com/office/drawing/2014/main" id="{D38220CD-53DE-405B-A58D-2FA422A26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58">
                <a:extLst>
                  <a:ext uri="{FF2B5EF4-FFF2-40B4-BE49-F238E27FC236}">
                    <a16:creationId xmlns:a16="http://schemas.microsoft.com/office/drawing/2014/main" id="{75E166A3-1086-43DA-920F-D5C97183F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59">
                <a:extLst>
                  <a:ext uri="{FF2B5EF4-FFF2-40B4-BE49-F238E27FC236}">
                    <a16:creationId xmlns:a16="http://schemas.microsoft.com/office/drawing/2014/main" id="{30446995-E7D9-4F39-9C86-12056CDE3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60">
                <a:extLst>
                  <a:ext uri="{FF2B5EF4-FFF2-40B4-BE49-F238E27FC236}">
                    <a16:creationId xmlns:a16="http://schemas.microsoft.com/office/drawing/2014/main" id="{D932DF78-C4CC-412F-B5AB-20D6F0395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61">
                <a:extLst>
                  <a:ext uri="{FF2B5EF4-FFF2-40B4-BE49-F238E27FC236}">
                    <a16:creationId xmlns:a16="http://schemas.microsoft.com/office/drawing/2014/main" id="{B5DDC2F2-5D70-49F7-AB51-1642E7B4F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396055B-908F-4FDA-9BDC-EF69168B2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7258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1109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Avenir Next LT Pro</vt:lpstr>
      <vt:lpstr>AvenirNext LT Pro Medium</vt:lpstr>
      <vt:lpstr>Rockwell</vt:lpstr>
      <vt:lpstr>Segoe UI</vt:lpstr>
      <vt:lpstr>ExploreVTI</vt:lpstr>
      <vt:lpstr>2022S AML 2304 Natural Language Processing Final Project</vt:lpstr>
      <vt:lpstr>Problem Statement</vt:lpstr>
      <vt:lpstr>Steps Involved</vt:lpstr>
      <vt:lpstr>Prerequisites </vt:lpstr>
      <vt:lpstr>About Dataset</vt:lpstr>
      <vt:lpstr>EDA – Data Acquisition </vt:lpstr>
      <vt:lpstr>EDA – Data Understanding</vt:lpstr>
      <vt:lpstr>EDA – Data Visualization</vt:lpstr>
      <vt:lpstr>EDA – Data Visualization</vt:lpstr>
      <vt:lpstr>EDA – Data Splitting</vt:lpstr>
      <vt:lpstr>Word Vectorization </vt:lpstr>
      <vt:lpstr>Word Vectorization </vt:lpstr>
      <vt:lpstr>Count Vectorization</vt:lpstr>
      <vt:lpstr>TF-IDF Vectorization </vt:lpstr>
      <vt:lpstr>TSNE</vt:lpstr>
      <vt:lpstr>TSNE</vt:lpstr>
      <vt:lpstr>Model Building</vt:lpstr>
      <vt:lpstr>Model Building – Evaluation Function</vt:lpstr>
      <vt:lpstr>Model Building using TF-IDF Vectorization  Variables</vt:lpstr>
      <vt:lpstr>Model Building using Count Vectorization Variables</vt:lpstr>
      <vt:lpstr>Model Comparison</vt:lpstr>
      <vt:lpstr>Model Comparison</vt:lpstr>
      <vt:lpstr>Model Comparison</vt:lpstr>
      <vt:lpstr>Model Comparison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2022S AML 2304 Natural Language Processing Final Project</dc:title>
  <dc:creator>Sai Varun Kollipara</dc:creator>
  <cp:lastModifiedBy>Sai Varun Kollipara</cp:lastModifiedBy>
  <cp:revision>43</cp:revision>
  <dcterms:created xsi:type="dcterms:W3CDTF">2022-08-16T07:45:26Z</dcterms:created>
  <dcterms:modified xsi:type="dcterms:W3CDTF">2022-08-16T23:35:27Z</dcterms:modified>
</cp:coreProperties>
</file>