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sldIdLst>
    <p:sldId id="256" r:id="rId2"/>
    <p:sldId id="265" r:id="rId3"/>
    <p:sldId id="257" r:id="rId4"/>
    <p:sldId id="258" r:id="rId5"/>
    <p:sldId id="259" r:id="rId6"/>
    <p:sldId id="268" r:id="rId7"/>
    <p:sldId id="269" r:id="rId8"/>
    <p:sldId id="260" r:id="rId9"/>
    <p:sldId id="261" r:id="rId10"/>
    <p:sldId id="279" r:id="rId11"/>
    <p:sldId id="280" r:id="rId12"/>
    <p:sldId id="278" r:id="rId13"/>
    <p:sldId id="281" r:id="rId14"/>
    <p:sldId id="277" r:id="rId15"/>
    <p:sldId id="283" r:id="rId16"/>
    <p:sldId id="276" r:id="rId17"/>
    <p:sldId id="284" r:id="rId18"/>
    <p:sldId id="285" r:id="rId19"/>
    <p:sldId id="282" r:id="rId20"/>
    <p:sldId id="288" r:id="rId21"/>
    <p:sldId id="289" r:id="rId22"/>
    <p:sldId id="290" r:id="rId23"/>
    <p:sldId id="287" r:id="rId24"/>
    <p:sldId id="286" r:id="rId25"/>
    <p:sldId id="272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4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Saturday, December 19,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Saturday, December 19,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FE976D3-5B7F-4300-ABED-C91F1B2AE209}" type="datetime2">
              <a:rPr lang="en-US" smtClean="0"/>
              <a:t>Saturday, December 19,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DC1E59-17DD-41CE-97CA-624A472382D4}" type="datetime2">
              <a:rPr lang="en-US" smtClean="0"/>
              <a:t>Saturday, December 19,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80CB818-7379-467D-8E76-EF9D9074A26C}" type="datetime2">
              <a:rPr lang="en-US" smtClean="0"/>
              <a:t>Saturday, December 19, 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Saturday, December 19,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Saturday, December 19,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Saturday, December 19, 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Saturday, December 19,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933D019-A32C-4EAD-B8E6-DBDA699692FD}" type="datetime2">
              <a:rPr lang="en-US" smtClean="0"/>
              <a:t>Saturday, December 19,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Saturday, December 19,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Saturday, December 19,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Saturday, December 19, 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Saturday, December 19, 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Saturday, December 19, 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Saturday, December 19,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80CB818-7379-467D-8E76-EF9D9074A26C}" type="datetime2">
              <a:rPr lang="en-US" smtClean="0"/>
              <a:t>Saturday, December 19,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4005" r:id="rId12"/>
    <p:sldLayoutId id="2147484006" r:id="rId13"/>
    <p:sldLayoutId id="2147484007" r:id="rId14"/>
    <p:sldLayoutId id="2147484008" r:id="rId15"/>
    <p:sldLayoutId id="2147484009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12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litycouncil.com/" TargetMode="External"/><Relationship Id="rId4" Type="http://schemas.openxmlformats.org/officeDocument/2006/relationships/hyperlink" Target="http://mean.io/%23!/" TargetMode="External"/><Relationship Id="rId5" Type="http://schemas.openxmlformats.org/officeDocument/2006/relationships/hyperlink" Target="http://unitjs.com/guide/mocha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sq.org/index.aspx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848600" cy="1727200"/>
          </a:xfrm>
        </p:spPr>
        <p:txBody>
          <a:bodyPr/>
          <a:lstStyle/>
          <a:p>
            <a:r>
              <a:rPr lang="en-US" dirty="0" smtClean="0"/>
              <a:t>Big Bang ASQ-2.0</a:t>
            </a:r>
            <a:br>
              <a:rPr lang="en-US" dirty="0" smtClean="0"/>
            </a:br>
            <a:r>
              <a:rPr lang="en-US" sz="4400" dirty="0" smtClean="0"/>
              <a:t>(</a:t>
            </a:r>
            <a:r>
              <a:rPr lang="en-US" sz="4400" dirty="0" smtClean="0"/>
              <a:t>CSQE Test E-portal)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32199"/>
            <a:ext cx="7505700" cy="2733675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By-</a:t>
            </a:r>
          </a:p>
          <a:p>
            <a:pPr algn="ctr"/>
            <a:r>
              <a:rPr lang="en-US" sz="2000" dirty="0" smtClean="0"/>
              <a:t>Team </a:t>
            </a:r>
            <a:r>
              <a:rPr lang="en-US" sz="2000" b="1" dirty="0" smtClean="0"/>
              <a:t>Quality Coders</a:t>
            </a:r>
          </a:p>
          <a:p>
            <a:pPr algn="ctr"/>
            <a:r>
              <a:rPr lang="en-US" sz="2000" dirty="0" smtClean="0"/>
              <a:t>Neeleshwari Rajput</a:t>
            </a:r>
          </a:p>
          <a:p>
            <a:pPr algn="ctr"/>
            <a:r>
              <a:rPr lang="en-US" sz="2000" dirty="0" err="1" smtClean="0"/>
              <a:t>Srinivas</a:t>
            </a:r>
            <a:r>
              <a:rPr lang="en-US" sz="2000" dirty="0" smtClean="0"/>
              <a:t> </a:t>
            </a:r>
            <a:r>
              <a:rPr lang="en-US" sz="2000" dirty="0" err="1" smtClean="0"/>
              <a:t>Thungathurti</a:t>
            </a:r>
            <a:endParaRPr lang="en-US" sz="2000" dirty="0"/>
          </a:p>
          <a:p>
            <a:pPr algn="ctr"/>
            <a:r>
              <a:rPr lang="en-US" sz="2000" dirty="0" err="1" smtClean="0"/>
              <a:t>Ziyi</a:t>
            </a:r>
            <a:r>
              <a:rPr lang="en-US" sz="2000" dirty="0" smtClean="0"/>
              <a:t> Yan</a:t>
            </a:r>
          </a:p>
          <a:p>
            <a:pPr algn="ctr"/>
            <a:r>
              <a:rPr lang="en-US" sz="2000" dirty="0" smtClean="0"/>
              <a:t>Rajesh </a:t>
            </a:r>
            <a:r>
              <a:rPr lang="en-US" sz="2000" dirty="0" err="1" smtClean="0"/>
              <a:t>Nerkar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81862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2141"/>
            <a:ext cx="8229600" cy="1143000"/>
          </a:xfrm>
        </p:spPr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311400"/>
            <a:ext cx="7662864" cy="37258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To capture software requirements we have USE case document</a:t>
            </a:r>
          </a:p>
          <a:p>
            <a:r>
              <a:rPr lang="en-US" dirty="0" smtClean="0"/>
              <a:t>The USE case captures the actor for the application </a:t>
            </a:r>
          </a:p>
          <a:p>
            <a:pPr lvl="1"/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Admin</a:t>
            </a:r>
          </a:p>
          <a:p>
            <a:pPr marL="349250"/>
            <a:r>
              <a:rPr lang="en-US" dirty="0" smtClean="0"/>
              <a:t>Use case also provides</a:t>
            </a:r>
          </a:p>
          <a:p>
            <a:pPr marL="692150" lvl="1"/>
            <a:r>
              <a:rPr lang="en-US" dirty="0" smtClean="0"/>
              <a:t>Description of the requirement </a:t>
            </a:r>
            <a:endParaRPr lang="en-US" dirty="0"/>
          </a:p>
          <a:p>
            <a:pPr marL="692150" lvl="1"/>
            <a:r>
              <a:rPr lang="en-US" dirty="0"/>
              <a:t>P</a:t>
            </a:r>
            <a:r>
              <a:rPr lang="en-US" dirty="0" smtClean="0"/>
              <a:t>recondition and post-condition from actor’s perspective</a:t>
            </a:r>
          </a:p>
          <a:p>
            <a:pPr marL="692150" lvl="1"/>
            <a:r>
              <a:rPr lang="en-US" dirty="0" smtClean="0"/>
              <a:t>Normal Flow in the application</a:t>
            </a:r>
          </a:p>
          <a:p>
            <a:pPr marL="692150" lvl="1"/>
            <a:r>
              <a:rPr lang="en-US" dirty="0" smtClean="0"/>
              <a:t>Exceptions </a:t>
            </a:r>
          </a:p>
        </p:txBody>
      </p:sp>
    </p:spTree>
    <p:extLst>
      <p:ext uri="{BB962C8B-B14F-4D97-AF65-F5344CB8AC3E}">
        <p14:creationId xmlns:p14="http://schemas.microsoft.com/office/powerpoint/2010/main" val="2432990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153085"/>
              </p:ext>
            </p:extLst>
          </p:nvPr>
        </p:nvGraphicFramePr>
        <p:xfrm>
          <a:off x="1558662" y="1881478"/>
          <a:ext cx="6083300" cy="478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Document" r:id="rId3" imgW="6083300" imgH="4787900" progId="Word.Document.12">
                  <p:embed/>
                </p:oleObj>
              </mc:Choice>
              <mc:Fallback>
                <p:oleObj name="Document" r:id="rId3" imgW="6083300" imgH="4787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8662" y="1881478"/>
                        <a:ext cx="6083300" cy="478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6540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2141"/>
            <a:ext cx="8229600" cy="1143000"/>
          </a:xfrm>
        </p:spPr>
        <p:txBody>
          <a:bodyPr/>
          <a:lstStyle/>
          <a:p>
            <a:r>
              <a:rPr lang="en-US" dirty="0" smtClean="0"/>
              <a:t>Test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286000"/>
            <a:ext cx="7662864" cy="3903663"/>
          </a:xfrm>
        </p:spPr>
        <p:txBody>
          <a:bodyPr>
            <a:normAutofit/>
          </a:bodyPr>
          <a:lstStyle/>
          <a:p>
            <a:r>
              <a:rPr lang="en-US" dirty="0" smtClean="0"/>
              <a:t>Project is tested using Manual Testing</a:t>
            </a:r>
          </a:p>
          <a:p>
            <a:r>
              <a:rPr lang="en-US" dirty="0" smtClean="0"/>
              <a:t>Black Box Testing  technique is used for the testing</a:t>
            </a:r>
          </a:p>
          <a:p>
            <a:r>
              <a:rPr lang="en-US" dirty="0" smtClean="0"/>
              <a:t>All the test cases are derived from the project requirement</a:t>
            </a:r>
          </a:p>
          <a:p>
            <a:r>
              <a:rPr lang="en-US" dirty="0" smtClean="0"/>
              <a:t>The test cases cover testing for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pecification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unctionality</a:t>
            </a:r>
          </a:p>
          <a:p>
            <a:r>
              <a:rPr lang="en-US" dirty="0" smtClean="0"/>
              <a:t>For bug reporting we used </a:t>
            </a:r>
            <a:r>
              <a:rPr lang="en-US" dirty="0" err="1" smtClean="0"/>
              <a:t>github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4430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871754"/>
              </p:ext>
            </p:extLst>
          </p:nvPr>
        </p:nvGraphicFramePr>
        <p:xfrm>
          <a:off x="1218772" y="2385948"/>
          <a:ext cx="6376104" cy="3437818"/>
        </p:xfrm>
        <a:graphic>
          <a:graphicData uri="http://schemas.openxmlformats.org/drawingml/2006/table">
            <a:tbl>
              <a:tblPr/>
              <a:tblGrid>
                <a:gridCol w="1294640"/>
                <a:gridCol w="1780131"/>
                <a:gridCol w="1763948"/>
                <a:gridCol w="1537385"/>
              </a:tblGrid>
              <a:tr h="274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Test-CaseID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TCID-R9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Bug-Dec-14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Update/Dec-18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Purpose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Database Update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Pre-Condition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Admin logged in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3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Step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Admin clicks Question mamagement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Result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Admin can update and add questions to the database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Add question feature was not working, screen use to force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Code updated to implement the feature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1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 Platform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Safari, Chrome and Firefox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Dec-14-2015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 Result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Pass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547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4041"/>
            <a:ext cx="8229600" cy="1143000"/>
          </a:xfrm>
        </p:spPr>
        <p:txBody>
          <a:bodyPr/>
          <a:lstStyle/>
          <a:p>
            <a:r>
              <a:rPr lang="en-US" dirty="0" smtClean="0"/>
              <a:t>Traceability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425700"/>
            <a:ext cx="7662864" cy="3611563"/>
          </a:xfrm>
        </p:spPr>
        <p:txBody>
          <a:bodyPr/>
          <a:lstStyle/>
          <a:p>
            <a:r>
              <a:rPr lang="en-US" dirty="0" smtClean="0"/>
              <a:t>To track the test coverage for the requirements in the project we use Traceability Matrix</a:t>
            </a:r>
          </a:p>
          <a:p>
            <a:r>
              <a:rPr lang="en-US" dirty="0" smtClean="0"/>
              <a:t>Traceability Matrix correlates test cases with the requirement of the project</a:t>
            </a:r>
          </a:p>
          <a:p>
            <a:r>
              <a:rPr lang="en-US" dirty="0" smtClean="0"/>
              <a:t>Traceability Matrix requires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unctional Requirement ID</a:t>
            </a:r>
          </a:p>
          <a:p>
            <a:pPr lvl="1"/>
            <a:r>
              <a:rPr lang="en-US" dirty="0" smtClean="0"/>
              <a:t> Test Case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12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872044"/>
              </p:ext>
            </p:extLst>
          </p:nvPr>
        </p:nvGraphicFramePr>
        <p:xfrm>
          <a:off x="1158583" y="2475743"/>
          <a:ext cx="7058039" cy="266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Document" r:id="rId3" imgW="6083300" imgH="2298700" progId="Word.Document.12">
                  <p:embed/>
                </p:oleObj>
              </mc:Choice>
              <mc:Fallback>
                <p:oleObj name="Document" r:id="rId3" imgW="6083300" imgH="2298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8583" y="2475743"/>
                        <a:ext cx="7058039" cy="266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1990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Traceability Matrix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347074"/>
              </p:ext>
            </p:extLst>
          </p:nvPr>
        </p:nvGraphicFramePr>
        <p:xfrm>
          <a:off x="218100" y="2360292"/>
          <a:ext cx="8468698" cy="3553270"/>
        </p:xfrm>
        <a:graphic>
          <a:graphicData uri="http://schemas.openxmlformats.org/drawingml/2006/table">
            <a:tbl>
              <a:tblPr/>
              <a:tblGrid>
                <a:gridCol w="1041891"/>
                <a:gridCol w="739118"/>
                <a:gridCol w="356202"/>
                <a:gridCol w="356202"/>
                <a:gridCol w="356202"/>
                <a:gridCol w="356202"/>
                <a:gridCol w="356202"/>
                <a:gridCol w="356202"/>
                <a:gridCol w="356202"/>
                <a:gridCol w="356202"/>
                <a:gridCol w="356202"/>
                <a:gridCol w="436347"/>
                <a:gridCol w="427442"/>
                <a:gridCol w="436347"/>
                <a:gridCol w="436347"/>
                <a:gridCol w="436347"/>
                <a:gridCol w="436347"/>
                <a:gridCol w="436347"/>
                <a:gridCol w="436347"/>
              </a:tblGrid>
              <a:tr h="253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Requirements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FR1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FR2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FR3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FR4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FR5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FR6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FR7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FR8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FR9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FR10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FR11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FR12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FR13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FR14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FR15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FR16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FR17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253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 Cases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Coverage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TCID-R1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TCID-R2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TCID-R3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TCID-R4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TCID-R5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TCID-R6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TCID-R7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TCID-R8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TCID-R9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TCID-R10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53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TCID-R11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02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041"/>
            <a:ext cx="8229600" cy="1143000"/>
          </a:xfrm>
        </p:spPr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77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6" name="Content Placeholder 5" descr="github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6667"/>
          <a:stretch>
            <a:fillRect/>
          </a:stretch>
        </p:blipFill>
        <p:spPr>
          <a:xfrm>
            <a:off x="0" y="1714500"/>
            <a:ext cx="9144000" cy="4953000"/>
          </a:xfrm>
        </p:spPr>
      </p:pic>
    </p:spTree>
    <p:extLst>
      <p:ext uri="{BB962C8B-B14F-4D97-AF65-F5344CB8AC3E}">
        <p14:creationId xmlns:p14="http://schemas.microsoft.com/office/powerpoint/2010/main" val="1797031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pic>
        <p:nvPicPr>
          <p:cNvPr id="5" name="Picture 4" descr="Add Question Succ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8141"/>
            <a:ext cx="8271616" cy="516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16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9441"/>
            <a:ext cx="8229600" cy="1143000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143125"/>
            <a:ext cx="7662864" cy="4572000"/>
          </a:xfrm>
        </p:spPr>
        <p:txBody>
          <a:bodyPr numCol="2">
            <a:normAutofit fontScale="85000" lnSpcReduction="20000"/>
          </a:bodyPr>
          <a:lstStyle/>
          <a:p>
            <a:r>
              <a:rPr lang="en-US" sz="1900" dirty="0" smtClean="0"/>
              <a:t>Project description</a:t>
            </a:r>
          </a:p>
          <a:p>
            <a:r>
              <a:rPr lang="en-US" sz="1900" dirty="0" smtClean="0"/>
              <a:t>Scope</a:t>
            </a:r>
          </a:p>
          <a:p>
            <a:r>
              <a:rPr lang="en-US" sz="1900" dirty="0" smtClean="0"/>
              <a:t>Big Bang ASQ-</a:t>
            </a:r>
            <a:r>
              <a:rPr lang="en-US" sz="1900" dirty="0" smtClean="0"/>
              <a:t>2.0</a:t>
            </a:r>
          </a:p>
          <a:p>
            <a:r>
              <a:rPr lang="en-US" sz="1900" dirty="0" smtClean="0"/>
              <a:t>Requirement Estimation</a:t>
            </a:r>
          </a:p>
          <a:p>
            <a:r>
              <a:rPr lang="en-US" sz="1900" dirty="0" smtClean="0"/>
              <a:t>Project Plan</a:t>
            </a:r>
            <a:endParaRPr lang="en-US" sz="1900" dirty="0" smtClean="0"/>
          </a:p>
          <a:p>
            <a:r>
              <a:rPr lang="en-US" sz="1900" dirty="0" smtClean="0"/>
              <a:t>Software methodology</a:t>
            </a:r>
            <a:endParaRPr lang="en-US" sz="1900" dirty="0"/>
          </a:p>
          <a:p>
            <a:r>
              <a:rPr lang="en-US" sz="1900" dirty="0" smtClean="0"/>
              <a:t>Technology</a:t>
            </a:r>
          </a:p>
          <a:p>
            <a:r>
              <a:rPr lang="en-US" sz="1900" dirty="0" smtClean="0"/>
              <a:t>Use cases</a:t>
            </a:r>
            <a:endParaRPr lang="en-US" sz="1900" dirty="0" smtClean="0"/>
          </a:p>
          <a:p>
            <a:r>
              <a:rPr lang="en-US" sz="1900" dirty="0" smtClean="0"/>
              <a:t>Test strategies</a:t>
            </a:r>
          </a:p>
          <a:p>
            <a:r>
              <a:rPr lang="en-US" sz="1900" dirty="0" smtClean="0"/>
              <a:t>Test cases</a:t>
            </a:r>
          </a:p>
          <a:p>
            <a:r>
              <a:rPr lang="en-US" sz="1900" dirty="0" smtClean="0"/>
              <a:t>Traceability matrix</a:t>
            </a:r>
          </a:p>
          <a:p>
            <a:r>
              <a:rPr lang="en-US" sz="1900" dirty="0" smtClean="0"/>
              <a:t>Reference</a:t>
            </a:r>
            <a:r>
              <a:rPr lang="en-US" dirty="0" smtClean="0"/>
              <a:t>s</a:t>
            </a:r>
          </a:p>
          <a:p>
            <a:r>
              <a:rPr lang="en-US" sz="1900" dirty="0" smtClean="0"/>
              <a:t>Appendix</a:t>
            </a: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3524896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dmi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5" b="9075"/>
          <a:stretch>
            <a:fillRect/>
          </a:stretch>
        </p:blipFill>
        <p:spPr>
          <a:xfrm>
            <a:off x="21388" y="2463800"/>
            <a:ext cx="8982911" cy="3829990"/>
          </a:xfrm>
        </p:spPr>
      </p:pic>
    </p:spTree>
    <p:extLst>
      <p:ext uri="{BB962C8B-B14F-4D97-AF65-F5344CB8AC3E}">
        <p14:creationId xmlns:p14="http://schemas.microsoft.com/office/powerpoint/2010/main" val="2714931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ExamLi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0" b="11450"/>
          <a:stretch>
            <a:fillRect/>
          </a:stretch>
        </p:blipFill>
        <p:spPr>
          <a:xfrm>
            <a:off x="110748" y="2501900"/>
            <a:ext cx="8944351" cy="3813549"/>
          </a:xfrm>
        </p:spPr>
      </p:pic>
    </p:spTree>
    <p:extLst>
      <p:ext uri="{BB962C8B-B14F-4D97-AF65-F5344CB8AC3E}">
        <p14:creationId xmlns:p14="http://schemas.microsoft.com/office/powerpoint/2010/main" val="3217677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 descr="question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2" b="4632"/>
          <a:stretch>
            <a:fillRect/>
          </a:stretch>
        </p:blipFill>
        <p:spPr>
          <a:xfrm>
            <a:off x="0" y="1663700"/>
            <a:ext cx="9144000" cy="4373563"/>
          </a:xfrm>
        </p:spPr>
      </p:pic>
    </p:spTree>
    <p:extLst>
      <p:ext uri="{BB962C8B-B14F-4D97-AF65-F5344CB8AC3E}">
        <p14:creationId xmlns:p14="http://schemas.microsoft.com/office/powerpoint/2010/main" val="599985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DynamicChar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6" b="1696"/>
          <a:stretch>
            <a:fillRect/>
          </a:stretch>
        </p:blipFill>
        <p:spPr>
          <a:xfrm>
            <a:off x="101600" y="1803400"/>
            <a:ext cx="8953500" cy="4584700"/>
          </a:xfrm>
        </p:spPr>
      </p:pic>
    </p:spTree>
    <p:extLst>
      <p:ext uri="{BB962C8B-B14F-4D97-AF65-F5344CB8AC3E}">
        <p14:creationId xmlns:p14="http://schemas.microsoft.com/office/powerpoint/2010/main" val="3574218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emai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93" b="19693"/>
          <a:stretch>
            <a:fillRect/>
          </a:stretch>
        </p:blipFill>
        <p:spPr>
          <a:xfrm>
            <a:off x="-8398" y="2197100"/>
            <a:ext cx="9006772" cy="3840163"/>
          </a:xfrm>
        </p:spPr>
      </p:pic>
    </p:spTree>
    <p:extLst>
      <p:ext uri="{BB962C8B-B14F-4D97-AF65-F5344CB8AC3E}">
        <p14:creationId xmlns:p14="http://schemas.microsoft.com/office/powerpoint/2010/main" val="1059278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9774" y="2770094"/>
            <a:ext cx="7947025" cy="3922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For information about ITU, visit: </a:t>
            </a:r>
            <a:r>
              <a:rPr lang="en-US" sz="1900" u="sng" dirty="0"/>
              <a:t>http://itu.edu</a:t>
            </a:r>
          </a:p>
          <a:p>
            <a:r>
              <a:rPr lang="en-US" sz="1900" dirty="0"/>
              <a:t>For information about ASQ, visit: </a:t>
            </a:r>
            <a:r>
              <a:rPr lang="en-US" sz="1900" u="sng" dirty="0">
                <a:hlinkClick r:id="rId2"/>
              </a:rPr>
              <a:t>http://asq.org/index.aspx</a:t>
            </a:r>
          </a:p>
          <a:p>
            <a:r>
              <a:rPr lang="en-US" sz="1900" dirty="0"/>
              <a:t>For information about the Quality Council of Indiana, visit: </a:t>
            </a:r>
            <a:r>
              <a:rPr lang="en-US" sz="1900" u="sng" dirty="0">
                <a:hlinkClick r:id="rId3"/>
              </a:rPr>
              <a:t>http://www.qualitycouncil.com</a:t>
            </a:r>
          </a:p>
          <a:p>
            <a:r>
              <a:rPr lang="en-US" sz="1900" dirty="0" smtClean="0"/>
              <a:t>For </a:t>
            </a:r>
            <a:r>
              <a:rPr lang="en-US" sz="1900" dirty="0"/>
              <a:t>information about MEAN Framework, visit </a:t>
            </a:r>
            <a:r>
              <a:rPr lang="en-US" sz="1900" u="sng" dirty="0">
                <a:hlinkClick r:id="rId4"/>
              </a:rPr>
              <a:t>http://mean.io/#!</a:t>
            </a:r>
            <a:r>
              <a:rPr lang="en-US" sz="1900" u="sng" dirty="0" smtClean="0">
                <a:hlinkClick r:id="rId4"/>
              </a:rPr>
              <a:t>/</a:t>
            </a:r>
          </a:p>
          <a:p>
            <a:r>
              <a:rPr lang="en-US" sz="1900" dirty="0" smtClean="0">
                <a:solidFill>
                  <a:srgbClr val="000000"/>
                </a:solidFill>
              </a:rPr>
              <a:t>For the unit testing visit: </a:t>
            </a:r>
            <a:r>
              <a:rPr lang="en-US" sz="1900" u="sng" dirty="0" smtClean="0">
                <a:solidFill>
                  <a:schemeClr val="bg2">
                    <a:lumMod val="75000"/>
                  </a:schemeClr>
                </a:solidFill>
                <a:hlinkClick r:id="rId5"/>
              </a:rPr>
              <a:t>http://unitjs.com/guide/mocha.html</a:t>
            </a:r>
            <a:endParaRPr lang="en-US" dirty="0">
              <a:solidFill>
                <a:srgbClr val="7BC1EE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For project code on </a:t>
            </a:r>
            <a:r>
              <a:rPr lang="en-US" sz="1800" dirty="0" err="1" smtClean="0">
                <a:solidFill>
                  <a:schemeClr val="tx1"/>
                </a:solidFill>
              </a:rPr>
              <a:t>github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visit:</a:t>
            </a:r>
            <a:r>
              <a:rPr lang="en-US" u="sng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800" u="sng" dirty="0" smtClean="0">
                <a:solidFill>
                  <a:schemeClr val="bg2">
                    <a:lumMod val="75000"/>
                  </a:schemeClr>
                </a:solidFill>
              </a:rPr>
              <a:t>https</a:t>
            </a:r>
            <a:r>
              <a:rPr lang="en-US" sz="1800" u="sng" dirty="0">
                <a:solidFill>
                  <a:schemeClr val="bg2">
                    <a:lumMod val="75000"/>
                  </a:schemeClr>
                </a:solidFill>
              </a:rPr>
              <a:t>://</a:t>
            </a:r>
            <a:r>
              <a:rPr lang="en-US" sz="1800" u="sng" dirty="0" err="1">
                <a:solidFill>
                  <a:schemeClr val="bg2">
                    <a:lumMod val="75000"/>
                  </a:schemeClr>
                </a:solidFill>
              </a:rPr>
              <a:t>github.com</a:t>
            </a:r>
            <a:r>
              <a:rPr lang="en-US" sz="1800" u="sng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en-US" sz="1800" u="sng" dirty="0" err="1">
                <a:solidFill>
                  <a:schemeClr val="bg2">
                    <a:lumMod val="75000"/>
                  </a:schemeClr>
                </a:solidFill>
              </a:rPr>
              <a:t>thungasr</a:t>
            </a:r>
            <a:r>
              <a:rPr lang="en-US" sz="1800" u="sng" dirty="0">
                <a:solidFill>
                  <a:schemeClr val="bg2">
                    <a:lumMod val="75000"/>
                  </a:schemeClr>
                </a:solidFill>
              </a:rPr>
              <a:t>/BigBang_ASQ2.0</a:t>
            </a:r>
            <a:endParaRPr lang="en-US" sz="1800" u="sng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01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0200" y="2734101"/>
            <a:ext cx="330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Thank You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546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7541"/>
            <a:ext cx="8229600" cy="1143000"/>
          </a:xfrm>
        </p:spPr>
        <p:txBody>
          <a:bodyPr/>
          <a:lstStyle/>
          <a:p>
            <a:r>
              <a:rPr lang="en-US" sz="4400" dirty="0" smtClean="0"/>
              <a:t>Project Description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566894"/>
            <a:ext cx="7662864" cy="32671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Web application that simulates the ASQ CSQE Exam.</a:t>
            </a:r>
          </a:p>
          <a:p>
            <a:r>
              <a:rPr lang="en-US" dirty="0"/>
              <a:t>It allows the test taker to give sample test and track their records.</a:t>
            </a:r>
          </a:p>
          <a:p>
            <a:r>
              <a:rPr lang="en-US" dirty="0"/>
              <a:t>It help users in practicing for the test and improve their performance by comparing </a:t>
            </a:r>
            <a:r>
              <a:rPr lang="en-US" dirty="0" smtClean="0"/>
              <a:t>their 10 </a:t>
            </a:r>
            <a:r>
              <a:rPr lang="en-US" dirty="0"/>
              <a:t>previous scores.</a:t>
            </a:r>
          </a:p>
          <a:p>
            <a:r>
              <a:rPr lang="en-US" dirty="0"/>
              <a:t>It will provide sample questions given by ASQ.</a:t>
            </a:r>
          </a:p>
          <a:p>
            <a:r>
              <a:rPr lang="en-US" dirty="0"/>
              <a:t>Same test format and time constraints.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350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041"/>
            <a:ext cx="8229600" cy="1143000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630394"/>
            <a:ext cx="7662864" cy="3267169"/>
          </a:xfrm>
        </p:spPr>
        <p:txBody>
          <a:bodyPr/>
          <a:lstStyle/>
          <a:p>
            <a:r>
              <a:rPr lang="en-US" dirty="0" smtClean="0"/>
              <a:t>It is a web based service which helps a CSQE test taker to practice sample tests.</a:t>
            </a:r>
          </a:p>
          <a:p>
            <a:r>
              <a:rPr lang="en-US" dirty="0" smtClean="0"/>
              <a:t>It provides a platform to the potential test taker to practice for the test and perform better in the official test, as it keeps the track of improvement of the test taker.</a:t>
            </a:r>
          </a:p>
          <a:p>
            <a:r>
              <a:rPr lang="en-US" dirty="0" smtClean="0"/>
              <a:t>The service is accessible to any user after being enrolled in the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41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9141"/>
            <a:ext cx="8229600" cy="1143000"/>
          </a:xfrm>
        </p:spPr>
        <p:txBody>
          <a:bodyPr/>
          <a:lstStyle/>
          <a:p>
            <a:r>
              <a:rPr lang="en-US" dirty="0" smtClean="0"/>
              <a:t>Big Bang ASQ-2.0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270125"/>
            <a:ext cx="7662864" cy="42068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existing web application, Big Bang ASQ, is upgraded in this version i.e. Big Bang ASQ-2.0.</a:t>
            </a:r>
          </a:p>
          <a:p>
            <a:r>
              <a:rPr lang="en-US" dirty="0" smtClean="0"/>
              <a:t>Various functionality is been added to the existing project.</a:t>
            </a:r>
          </a:p>
          <a:p>
            <a:r>
              <a:rPr lang="en-US" dirty="0" smtClean="0"/>
              <a:t>Basic project has been enhanced by addition of </a:t>
            </a:r>
            <a:r>
              <a:rPr lang="en-US" dirty="0" smtClean="0"/>
              <a:t>functions (requirements) </a:t>
            </a:r>
            <a:r>
              <a:rPr lang="en-US" dirty="0" smtClean="0"/>
              <a:t>such as;</a:t>
            </a:r>
          </a:p>
          <a:p>
            <a:pPr lvl="1"/>
            <a:r>
              <a:rPr lang="en-US" dirty="0" smtClean="0"/>
              <a:t>addition of more fields to user registration screen,</a:t>
            </a:r>
          </a:p>
          <a:p>
            <a:pPr lvl="1"/>
            <a:r>
              <a:rPr lang="en-US" dirty="0" smtClean="0"/>
              <a:t>sending confirmation email to user after successful registration,</a:t>
            </a:r>
          </a:p>
          <a:p>
            <a:pPr lvl="1"/>
            <a:r>
              <a:rPr lang="en-US" dirty="0" smtClean="0"/>
              <a:t>check for valid subscription each time user logs in,</a:t>
            </a:r>
          </a:p>
          <a:p>
            <a:pPr lvl="1"/>
            <a:r>
              <a:rPr lang="en-US" dirty="0" smtClean="0"/>
              <a:t>questions can be added/deleted/edited anytime admin wants,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ddition of dynamic chart information for each exam record. And many more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3997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Requirements Estimation</a:t>
            </a:r>
            <a:endParaRPr lang="en-US" dirty="0"/>
          </a:p>
        </p:txBody>
      </p:sp>
      <p:pic>
        <p:nvPicPr>
          <p:cNvPr id="13" name="Picture 12" descr="Screen Shot Req Estimati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3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67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041"/>
            <a:ext cx="8229600" cy="1143000"/>
          </a:xfrm>
        </p:spPr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3899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9441"/>
            <a:ext cx="8229600" cy="1143000"/>
          </a:xfrm>
        </p:spPr>
        <p:txBody>
          <a:bodyPr/>
          <a:lstStyle/>
          <a:p>
            <a:r>
              <a:rPr lang="en-US" dirty="0" smtClean="0"/>
              <a:t>Software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Agile scrum is used in following way-</a:t>
            </a:r>
            <a:endParaRPr lang="en-US" dirty="0"/>
          </a:p>
          <a:p>
            <a:r>
              <a:rPr lang="en-US" dirty="0" smtClean="0"/>
              <a:t>Sprint planning (each sprint is 2 weeks long)</a:t>
            </a:r>
          </a:p>
          <a:p>
            <a:r>
              <a:rPr lang="en-US" dirty="0" smtClean="0"/>
              <a:t>Daily stand-ups </a:t>
            </a:r>
            <a:endParaRPr lang="en-US" dirty="0"/>
          </a:p>
          <a:p>
            <a:r>
              <a:rPr lang="en-US" dirty="0" smtClean="0"/>
              <a:t>Sprint review</a:t>
            </a:r>
          </a:p>
          <a:p>
            <a:r>
              <a:rPr lang="en-US" dirty="0" smtClean="0"/>
              <a:t>Retrospectives</a:t>
            </a:r>
          </a:p>
        </p:txBody>
      </p:sp>
    </p:spTree>
    <p:extLst>
      <p:ext uri="{BB962C8B-B14F-4D97-AF65-F5344CB8AC3E}">
        <p14:creationId xmlns:p14="http://schemas.microsoft.com/office/powerpoint/2010/main" val="3954000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154641"/>
            <a:ext cx="8229600" cy="785159"/>
          </a:xfrm>
        </p:spPr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9" name="image04.jpg" descr="Meanstack-624x250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587750" y="1041400"/>
            <a:ext cx="1562100" cy="571500"/>
          </a:xfrm>
          <a:prstGeom prst="rect">
            <a:avLst/>
          </a:prstGeom>
          <a:ln/>
        </p:spPr>
      </p:pic>
      <p:pic>
        <p:nvPicPr>
          <p:cNvPr id="18" name="Content Placeholder 17" descr="Screen Shot 2015-12-21 at 7.43.34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" r="12"/>
          <a:stretch>
            <a:fillRect/>
          </a:stretch>
        </p:blipFill>
        <p:spPr>
          <a:xfrm>
            <a:off x="739775" y="1041400"/>
            <a:ext cx="7662863" cy="5816600"/>
          </a:xfrm>
        </p:spPr>
      </p:pic>
      <p:pic>
        <p:nvPicPr>
          <p:cNvPr id="19" name="image04.jpg" descr="Meanstack-624x250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794375" y="2609850"/>
            <a:ext cx="1365250" cy="5461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15570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20201</TotalTime>
  <Words>614</Words>
  <Application>Microsoft Macintosh PowerPoint</Application>
  <PresentationFormat>On-screen Show (4:3)</PresentationFormat>
  <Paragraphs>387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Genesis</vt:lpstr>
      <vt:lpstr>Microsoft Word Document</vt:lpstr>
      <vt:lpstr>Big Bang ASQ-2.0 (CSQE Test E-portal)</vt:lpstr>
      <vt:lpstr>Contents</vt:lpstr>
      <vt:lpstr>Project Description</vt:lpstr>
      <vt:lpstr>Scope</vt:lpstr>
      <vt:lpstr>Big Bang ASQ-2.0</vt:lpstr>
      <vt:lpstr>Requirements Estimation</vt:lpstr>
      <vt:lpstr>Project plan</vt:lpstr>
      <vt:lpstr>Software methodology</vt:lpstr>
      <vt:lpstr>Technology</vt:lpstr>
      <vt:lpstr>Use cases</vt:lpstr>
      <vt:lpstr>Use Case</vt:lpstr>
      <vt:lpstr>Test strategies</vt:lpstr>
      <vt:lpstr>Test Case</vt:lpstr>
      <vt:lpstr>Traceability Matrix</vt:lpstr>
      <vt:lpstr>Functional Requirement</vt:lpstr>
      <vt:lpstr>Traceability Matrix</vt:lpstr>
      <vt:lpstr>Appendix</vt:lpstr>
      <vt:lpstr>Github</vt:lpstr>
      <vt:lpstr>Highlights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CSQE Test E-portal Big Bang ASQ-2.0 </dc:title>
  <dc:creator>Bipin</dc:creator>
  <cp:lastModifiedBy>Bipin</cp:lastModifiedBy>
  <cp:revision>67</cp:revision>
  <dcterms:created xsi:type="dcterms:W3CDTF">2015-12-07T20:44:29Z</dcterms:created>
  <dcterms:modified xsi:type="dcterms:W3CDTF">2015-12-22T06:46:38Z</dcterms:modified>
</cp:coreProperties>
</file>