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38" r:id="rId3"/>
    <p:sldId id="258" r:id="rId4"/>
    <p:sldId id="261" r:id="rId5"/>
    <p:sldId id="263" r:id="rId6"/>
    <p:sldId id="334" r:id="rId7"/>
    <p:sldId id="306" r:id="rId8"/>
    <p:sldId id="328" r:id="rId9"/>
    <p:sldId id="268" r:id="rId10"/>
    <p:sldId id="307" r:id="rId11"/>
    <p:sldId id="271" r:id="rId12"/>
    <p:sldId id="279" r:id="rId13"/>
    <p:sldId id="308" r:id="rId14"/>
    <p:sldId id="309" r:id="rId15"/>
    <p:sldId id="272" r:id="rId16"/>
    <p:sldId id="310" r:id="rId17"/>
    <p:sldId id="335" r:id="rId18"/>
    <p:sldId id="311" r:id="rId19"/>
    <p:sldId id="312" r:id="rId20"/>
    <p:sldId id="327" r:id="rId21"/>
    <p:sldId id="274" r:id="rId22"/>
    <p:sldId id="340" r:id="rId23"/>
    <p:sldId id="313" r:id="rId24"/>
    <p:sldId id="341" r:id="rId25"/>
    <p:sldId id="314" r:id="rId26"/>
    <p:sldId id="347" r:id="rId27"/>
    <p:sldId id="275" r:id="rId28"/>
    <p:sldId id="342" r:id="rId29"/>
    <p:sldId id="276" r:id="rId30"/>
    <p:sldId id="343" r:id="rId31"/>
    <p:sldId id="318" r:id="rId32"/>
    <p:sldId id="277" r:id="rId33"/>
    <p:sldId id="320" r:id="rId34"/>
    <p:sldId id="278" r:id="rId35"/>
    <p:sldId id="344" r:id="rId36"/>
    <p:sldId id="323" r:id="rId37"/>
    <p:sldId id="324" r:id="rId38"/>
    <p:sldId id="325" r:id="rId39"/>
    <p:sldId id="326" r:id="rId40"/>
    <p:sldId id="288" r:id="rId41"/>
    <p:sldId id="330" r:id="rId42"/>
    <p:sldId id="346" r:id="rId43"/>
    <p:sldId id="329" r:id="rId44"/>
    <p:sldId id="292" r:id="rId45"/>
    <p:sldId id="293" r:id="rId46"/>
    <p:sldId id="300" r:id="rId47"/>
    <p:sldId id="331" r:id="rId48"/>
    <p:sldId id="332" r:id="rId49"/>
    <p:sldId id="333" r:id="rId50"/>
    <p:sldId id="302" r:id="rId51"/>
    <p:sldId id="345" r:id="rId52"/>
    <p:sldId id="33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48181-6A79-4F38-AE8A-35B593800BEE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68D22-385F-449D-AB3D-5C710BD36C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1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3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0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9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0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2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6F50-C8EC-4E4A-8FDD-7B57966CCFC6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7963-6CA3-4092-BEEB-3F3A35BEA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2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 of Mortgage Applications</a:t>
            </a:r>
          </a:p>
        </p:txBody>
      </p:sp>
      <p:pic>
        <p:nvPicPr>
          <p:cNvPr id="1026" name="Picture 2" descr="Image result for data analysi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6" y="1443036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9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6" y="259888"/>
            <a:ext cx="6882045" cy="62994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9482" y="578840"/>
            <a:ext cx="4244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Approval Rate Scenario in Top 30 cities with highest number of Mortgage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5945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730" t="12550" r="3876" b="26294"/>
          <a:stretch/>
        </p:blipFill>
        <p:spPr>
          <a:xfrm>
            <a:off x="2474054" y="1526797"/>
            <a:ext cx="7223620" cy="4882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113" y="394283"/>
            <a:ext cx="10883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Distribution of Applications by Zip code/City</a:t>
            </a:r>
          </a:p>
        </p:txBody>
      </p:sp>
    </p:spTree>
    <p:extLst>
      <p:ext uri="{BB962C8B-B14F-4D97-AF65-F5344CB8AC3E}">
        <p14:creationId xmlns:p14="http://schemas.microsoft.com/office/powerpoint/2010/main" val="323792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77182" y="2617365"/>
            <a:ext cx="570451" cy="587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817" t="13696" b="20898"/>
          <a:stretch/>
        </p:blipFill>
        <p:spPr>
          <a:xfrm>
            <a:off x="1859560" y="1568741"/>
            <a:ext cx="8391786" cy="4899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113" y="394283"/>
            <a:ext cx="11188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Approve/Denied Applications by Zip code/City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5061" y="3481431"/>
            <a:ext cx="629174" cy="536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7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441" t="13554" b="27257"/>
          <a:stretch/>
        </p:blipFill>
        <p:spPr>
          <a:xfrm>
            <a:off x="2181137" y="1912691"/>
            <a:ext cx="8114950" cy="4228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727" y="394283"/>
            <a:ext cx="928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Purpose of Applications by Zip code/City</a:t>
            </a:r>
          </a:p>
        </p:txBody>
      </p:sp>
    </p:spTree>
    <p:extLst>
      <p:ext uri="{BB962C8B-B14F-4D97-AF65-F5344CB8AC3E}">
        <p14:creationId xmlns:p14="http://schemas.microsoft.com/office/powerpoint/2010/main" val="270481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5" y="250814"/>
            <a:ext cx="6015128" cy="6344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1585" y="1812022"/>
            <a:ext cx="471461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Purpose of Applications by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higher number of Purchase applicants than the Refinance applicants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find – Sedona, Dewey, Camp Verde have lesser Purchase applicants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8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37" y="201233"/>
            <a:ext cx="10515600" cy="1325563"/>
          </a:xfrm>
        </p:spPr>
        <p:txBody>
          <a:bodyPr/>
          <a:lstStyle/>
          <a:p>
            <a:r>
              <a:rPr lang="en-US" dirty="0"/>
              <a:t>Distribution of All Applications by P$ycle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287986"/>
            <a:ext cx="11968522" cy="50370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9331" y="3498980"/>
            <a:ext cx="447869" cy="149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2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9"/>
            <a:ext cx="12192000" cy="646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6264" y="58723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97823" y="3008616"/>
            <a:ext cx="20486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Core +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28280" y="3008616"/>
            <a:ext cx="20486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Core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138" y="363415"/>
            <a:ext cx="5497156" cy="64945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72295" y="352525"/>
            <a:ext cx="5639356" cy="6505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681646"/>
            <a:ext cx="4519246" cy="1325563"/>
          </a:xfrm>
        </p:spPr>
        <p:txBody>
          <a:bodyPr/>
          <a:lstStyle/>
          <a:p>
            <a:r>
              <a:rPr lang="en-US" dirty="0"/>
              <a:t>Approve/denied vs. Purpose</a:t>
            </a:r>
          </a:p>
        </p:txBody>
      </p:sp>
    </p:spTree>
    <p:extLst>
      <p:ext uri="{BB962C8B-B14F-4D97-AF65-F5344CB8AC3E}">
        <p14:creationId xmlns:p14="http://schemas.microsoft.com/office/powerpoint/2010/main" val="164287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9842"/>
            <a:ext cx="10515600" cy="5447121"/>
          </a:xfrm>
        </p:spPr>
        <p:txBody>
          <a:bodyPr/>
          <a:lstStyle/>
          <a:p>
            <a:r>
              <a:rPr lang="en-US" dirty="0"/>
              <a:t>Greenback Acres(Working Class-USA) have highest number of applications and also highest denial rate.</a:t>
            </a:r>
          </a:p>
          <a:p>
            <a:endParaRPr lang="en-US" dirty="0"/>
          </a:p>
          <a:p>
            <a:r>
              <a:rPr lang="en-US" dirty="0"/>
              <a:t>Retirement Ready (Midscale Matures) also have higher applicants and also higher denial rate.</a:t>
            </a:r>
          </a:p>
          <a:p>
            <a:endParaRPr lang="en-US" dirty="0"/>
          </a:p>
          <a:p>
            <a:r>
              <a:rPr lang="en-US" dirty="0"/>
              <a:t>Mass Middle Class and Working Class account to highest number of mortgage loans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2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35"/>
            <a:ext cx="12192000" cy="64643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81646"/>
            <a:ext cx="4519246" cy="1325563"/>
          </a:xfrm>
        </p:spPr>
        <p:txBody>
          <a:bodyPr/>
          <a:lstStyle/>
          <a:p>
            <a:r>
              <a:rPr lang="en-US" dirty="0"/>
              <a:t>P$ycle vs. Purpose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5138" y="352525"/>
            <a:ext cx="11101750" cy="6505475"/>
            <a:chOff x="375138" y="352525"/>
            <a:chExt cx="11101750" cy="6505475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097823" y="3008616"/>
              <a:ext cx="204860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Core +</a:t>
              </a: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9428280" y="3008616"/>
              <a:ext cx="204860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Core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138" y="363415"/>
              <a:ext cx="5380893" cy="6494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9034" y="352525"/>
              <a:ext cx="5497681" cy="6505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16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2226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2841" y="1366345"/>
            <a:ext cx="5402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top 5 P$ycles belong to Mature Years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bottom 5 P$ycles belong mostly to Younger Years followed by Family Life</a:t>
            </a:r>
          </a:p>
        </p:txBody>
      </p:sp>
    </p:spTree>
    <p:extLst>
      <p:ext uri="{BB962C8B-B14F-4D97-AF65-F5344CB8AC3E}">
        <p14:creationId xmlns:p14="http://schemas.microsoft.com/office/powerpoint/2010/main" val="30812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3538" y="223787"/>
            <a:ext cx="8827476" cy="128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6374" y="1769997"/>
            <a:ext cx="8554914" cy="450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/>
              <a:t>Review Marketing request</a:t>
            </a:r>
          </a:p>
          <a:p>
            <a:pPr algn="just"/>
            <a:r>
              <a:rPr lang="en-US" sz="3200" dirty="0"/>
              <a:t>Select &amp; Prepare the Data</a:t>
            </a:r>
          </a:p>
          <a:p>
            <a:pPr algn="just"/>
            <a:r>
              <a:rPr lang="en-US" sz="3200" dirty="0"/>
              <a:t>Data General Observations</a:t>
            </a:r>
          </a:p>
          <a:p>
            <a:pPr algn="just"/>
            <a:r>
              <a:rPr lang="en-US" sz="3200" dirty="0"/>
              <a:t>Correlation Analysis</a:t>
            </a:r>
          </a:p>
          <a:p>
            <a:pPr algn="just"/>
            <a:r>
              <a:rPr lang="en-US" sz="3200" dirty="0"/>
              <a:t>Predictive Analysis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495675" y="6412706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6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12192000" cy="416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130" y="699869"/>
            <a:ext cx="915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P$ycle Distribution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8582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2318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3613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4340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7013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2993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4853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9643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6720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1637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2087" y="4930058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79164" y="4930058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80189" y="4930058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28871" y="4925980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08029" y="4925980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02183" y="4932727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42633" y="4925980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609652" y="4925980"/>
            <a:ext cx="42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57</a:t>
            </a:r>
          </a:p>
        </p:txBody>
      </p:sp>
      <p:sp>
        <p:nvSpPr>
          <p:cNvPr id="25" name="Arrow: Up 24"/>
          <p:cNvSpPr/>
          <p:nvPr/>
        </p:nvSpPr>
        <p:spPr>
          <a:xfrm>
            <a:off x="9239071" y="5141424"/>
            <a:ext cx="201336" cy="464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/>
          <p:cNvSpPr/>
          <p:nvPr/>
        </p:nvSpPr>
        <p:spPr>
          <a:xfrm>
            <a:off x="8951747" y="5141424"/>
            <a:ext cx="201336" cy="464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655304" y="5605488"/>
            <a:ext cx="3368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Homespun Families &amp; Greenback Acres have highest number of applicants (Core)</a:t>
            </a:r>
          </a:p>
        </p:txBody>
      </p:sp>
    </p:spTree>
    <p:extLst>
      <p:ext uri="{BB962C8B-B14F-4D97-AF65-F5344CB8AC3E}">
        <p14:creationId xmlns:p14="http://schemas.microsoft.com/office/powerpoint/2010/main" val="198194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6" y="66546"/>
            <a:ext cx="10515600" cy="1325563"/>
          </a:xfrm>
        </p:spPr>
        <p:txBody>
          <a:bodyPr/>
          <a:lstStyle/>
          <a:p>
            <a:r>
              <a:rPr lang="en-US" dirty="0"/>
              <a:t>Distribution of Income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774"/>
          <a:stretch/>
        </p:blipFill>
        <p:spPr>
          <a:xfrm>
            <a:off x="0" y="985530"/>
            <a:ext cx="6204857" cy="5698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373" y="3042276"/>
            <a:ext cx="3372695" cy="26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9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3" y="548377"/>
            <a:ext cx="11563383" cy="5899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37" y="92279"/>
            <a:ext cx="392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3910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58"/>
          <a:stretch/>
        </p:blipFill>
        <p:spPr>
          <a:xfrm>
            <a:off x="611579" y="1592841"/>
            <a:ext cx="5784698" cy="52836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987" y="578068"/>
            <a:ext cx="911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number of applicants lie in the range of 500$ and 20,000$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980" y="3496286"/>
            <a:ext cx="3566951" cy="23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7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66"/>
            <a:ext cx="12192000" cy="636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003" y="0"/>
            <a:ext cx="392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Distribution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70877" y="1266738"/>
            <a:ext cx="289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number of applicants  between 1500$ to 5500$</a:t>
            </a:r>
          </a:p>
        </p:txBody>
      </p:sp>
    </p:spTree>
    <p:extLst>
      <p:ext uri="{BB962C8B-B14F-4D97-AF65-F5344CB8AC3E}">
        <p14:creationId xmlns:p14="http://schemas.microsoft.com/office/powerpoint/2010/main" val="85732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0" y="802432"/>
            <a:ext cx="12192000" cy="6055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058"/>
          <a:stretch/>
        </p:blipFill>
        <p:spPr>
          <a:xfrm>
            <a:off x="0" y="802432"/>
            <a:ext cx="12192000" cy="6008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697" y="262759"/>
            <a:ext cx="8492358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vs. P$ycle Distribution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9171" y="6258187"/>
            <a:ext cx="327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70110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7288"/>
            <a:ext cx="10515600" cy="5329675"/>
          </a:xfrm>
        </p:spPr>
        <p:txBody>
          <a:bodyPr/>
          <a:lstStyle/>
          <a:p>
            <a:r>
              <a:rPr lang="en-US" dirty="0" err="1"/>
              <a:t>P$ycle</a:t>
            </a:r>
            <a:r>
              <a:rPr lang="en-US" dirty="0"/>
              <a:t> 22 and 23 have highest mean income values but their approval rate is significantly lower (~75%)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P$ycle</a:t>
            </a:r>
            <a:r>
              <a:rPr lang="en-US" dirty="0"/>
              <a:t> 4 has lower mean income but higher approval rate  (~87%)</a:t>
            </a:r>
          </a:p>
        </p:txBody>
      </p:sp>
    </p:spTree>
    <p:extLst>
      <p:ext uri="{BB962C8B-B14F-4D97-AF65-F5344CB8AC3E}">
        <p14:creationId xmlns:p14="http://schemas.microsoft.com/office/powerpoint/2010/main" val="399954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Distribution of FICO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6" y="1357881"/>
            <a:ext cx="6881314" cy="5500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490" y="3519158"/>
            <a:ext cx="3795667" cy="24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9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" y="569167"/>
            <a:ext cx="11393520" cy="5945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617" y="199835"/>
            <a:ext cx="392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FICO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44751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Length of Membership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1" y="1269034"/>
            <a:ext cx="9301635" cy="5588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234" y="2425003"/>
            <a:ext cx="3352530" cy="21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3538" y="223787"/>
            <a:ext cx="8827476" cy="128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Description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6374" y="1769997"/>
            <a:ext cx="8554914" cy="4501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Purpose: To map the persona of mortgage applicants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: All mortgage applications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Fields : City, Zip, Age, P$ycle, Income, FICO, Length of membership, Loan Purpose, and Loan Amount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Research Methodology : Building a correlation between each of the above fields to approval and funding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Benefits : Digital agency will be able to target for prospects matching the derived persona.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495675" y="6412706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3" y="709049"/>
            <a:ext cx="11146971" cy="581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399" y="339717"/>
            <a:ext cx="392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Membership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4158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3" y="1105619"/>
            <a:ext cx="8704762" cy="57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538" y="643954"/>
            <a:ext cx="903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of Loan Request Amount  vs. Length of Membership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6554" y="4853940"/>
            <a:ext cx="2592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number of applicants applying for loan amount = 50K</a:t>
            </a:r>
          </a:p>
        </p:txBody>
      </p:sp>
    </p:spTree>
    <p:extLst>
      <p:ext uri="{BB962C8B-B14F-4D97-AF65-F5344CB8AC3E}">
        <p14:creationId xmlns:p14="http://schemas.microsoft.com/office/powerpoint/2010/main" val="168515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26" y="1301720"/>
            <a:ext cx="7495238" cy="53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Distribution of Loan Purpose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64" y="3552165"/>
            <a:ext cx="3755461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4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0" y="1072058"/>
            <a:ext cx="6638095" cy="51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13" y="2460483"/>
            <a:ext cx="3755461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06" y="1444181"/>
            <a:ext cx="9100440" cy="5157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119045"/>
            <a:ext cx="3135086" cy="20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29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94"/>
            <a:ext cx="12192000" cy="636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6357" y="1801236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Applications &gt; $300k Excluded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46464"/>
            <a:ext cx="297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36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7" y="737940"/>
            <a:ext cx="11542746" cy="61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069" y="241738"/>
            <a:ext cx="55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Amount vs. P$ycle</a:t>
            </a:r>
          </a:p>
        </p:txBody>
      </p:sp>
    </p:spTree>
    <p:extLst>
      <p:ext uri="{BB962C8B-B14F-4D97-AF65-F5344CB8AC3E}">
        <p14:creationId xmlns:p14="http://schemas.microsoft.com/office/powerpoint/2010/main" val="3746474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Core+ </a:t>
            </a:r>
            <a:r>
              <a:rPr lang="en-US" dirty="0" err="1"/>
              <a:t>P$ycle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225"/>
          <a:stretch/>
        </p:blipFill>
        <p:spPr>
          <a:xfrm>
            <a:off x="201336" y="1329962"/>
            <a:ext cx="11527854" cy="50876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1729190" y="1988191"/>
            <a:ext cx="0" cy="3649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19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P$ycle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673"/>
            <a:ext cx="12192000" cy="40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06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1518407"/>
            <a:ext cx="6412820" cy="4457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41" y="3644201"/>
            <a:ext cx="3871594" cy="15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907" y="578069"/>
            <a:ext cx="752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Loan amount vs. Approval Status</a:t>
            </a:r>
          </a:p>
        </p:txBody>
      </p:sp>
    </p:spTree>
    <p:extLst>
      <p:ext uri="{BB962C8B-B14F-4D97-AF65-F5344CB8AC3E}">
        <p14:creationId xmlns:p14="http://schemas.microsoft.com/office/powerpoint/2010/main" val="166415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Extraction and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Correlation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 &amp; Regression analysis of the dataset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2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72" t="9670" r="24380" b="-2208"/>
          <a:stretch/>
        </p:blipFill>
        <p:spPr>
          <a:xfrm>
            <a:off x="5565662" y="365125"/>
            <a:ext cx="5931017" cy="6077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44414"/>
            <a:ext cx="4112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Income and Loan Amount are highly correlated positively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Purchase Purpose and Age are negatively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2198097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68" t="7478" r="4505" b="6870"/>
          <a:stretch/>
        </p:blipFill>
        <p:spPr>
          <a:xfrm>
            <a:off x="4122178" y="1423765"/>
            <a:ext cx="7499758" cy="53186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699947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259" y="415823"/>
            <a:ext cx="7514286" cy="618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228" y="1258349"/>
            <a:ext cx="3926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Higher income ~ Higher Loan Amount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Younger people requesting for higher loan amounts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Applicants associated for shorter length requesting for higher loan amounts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Younger age ~ higher income ~ higher loan amount ~ lesser approval rate</a:t>
            </a:r>
          </a:p>
        </p:txBody>
      </p:sp>
    </p:spTree>
    <p:extLst>
      <p:ext uri="{BB962C8B-B14F-4D97-AF65-F5344CB8AC3E}">
        <p14:creationId xmlns:p14="http://schemas.microsoft.com/office/powerpoint/2010/main" val="880218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10" t="5986" r="4123" b="9506"/>
          <a:stretch/>
        </p:blipFill>
        <p:spPr>
          <a:xfrm>
            <a:off x="4093151" y="1570478"/>
            <a:ext cx="7684315" cy="50333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459808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approaches to predict mortgage application outcomes included: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Decision Tree (Conditional inference 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 Nearest Neighbors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All the three analysis achieved an accuracy ~ 72%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30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918391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Constructed a tree to see probability of approval of an applicant</a:t>
            </a:r>
          </a:p>
          <a:p>
            <a:r>
              <a:rPr lang="en-US" dirty="0"/>
              <a:t>0’s represent denial</a:t>
            </a:r>
          </a:p>
          <a:p>
            <a:r>
              <a:rPr lang="en-US" dirty="0"/>
              <a:t>1’s represent approval</a:t>
            </a:r>
          </a:p>
        </p:txBody>
      </p:sp>
    </p:spTree>
    <p:extLst>
      <p:ext uri="{BB962C8B-B14F-4D97-AF65-F5344CB8AC3E}">
        <p14:creationId xmlns:p14="http://schemas.microsoft.com/office/powerpoint/2010/main" val="4251289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594461"/>
            <a:ext cx="11109820" cy="58905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918391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509578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6" y="1419006"/>
            <a:ext cx="10544622" cy="5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2" y="3528714"/>
            <a:ext cx="9096375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111" y="472965"/>
            <a:ext cx="901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960775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50" y="1845884"/>
            <a:ext cx="7953839" cy="8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925" y="1957725"/>
            <a:ext cx="10515600" cy="4781300"/>
          </a:xfrm>
        </p:spPr>
        <p:txBody>
          <a:bodyPr/>
          <a:lstStyle/>
          <a:p>
            <a:r>
              <a:rPr lang="en-US" dirty="0"/>
              <a:t>Extracted dataset from ‘application_final’ and ‘member_final’ Mortgage Cadence ADU data tables.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Excluded applications older than 3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Excluded incomplete/cancelled/withdrawn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61994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707"/>
            <a:ext cx="10515600" cy="5358256"/>
          </a:xfrm>
        </p:spPr>
        <p:txBody>
          <a:bodyPr/>
          <a:lstStyle/>
          <a:p>
            <a:r>
              <a:rPr lang="en-US" dirty="0"/>
              <a:t>From the analysis, I can see that, there is a scope to extend data mining and predictive analysis to understand the persona of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models presented have given an average accuracy of 72% and they could be trained well to give better accuracy based on consistent data.</a:t>
            </a:r>
          </a:p>
          <a:p>
            <a:endParaRPr lang="en-US" dirty="0"/>
          </a:p>
          <a:p>
            <a:r>
              <a:rPr lang="en-US" dirty="0"/>
              <a:t>I started analysis with 12500 applicants and with all exclusions it narrowed down to 8100 for three years of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21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407"/>
            <a:ext cx="10515600" cy="4658556"/>
          </a:xfrm>
        </p:spPr>
        <p:txBody>
          <a:bodyPr/>
          <a:lstStyle/>
          <a:p>
            <a:r>
              <a:rPr lang="en-US" dirty="0"/>
              <a:t>Core comprises of higher number of Mortgage applications than Core+</a:t>
            </a:r>
          </a:p>
          <a:p>
            <a:r>
              <a:rPr lang="en-US" dirty="0"/>
              <a:t>Better marketing strategies to cater to Core applicants</a:t>
            </a:r>
          </a:p>
          <a:p>
            <a:r>
              <a:rPr lang="en-US" dirty="0"/>
              <a:t>Better judgement of future loan outcomes and identifying exceptions</a:t>
            </a:r>
          </a:p>
          <a:p>
            <a:r>
              <a:rPr lang="en-US" dirty="0"/>
              <a:t>This predictive analysis can also be used in analyzing delinquent loans, credit approval analysis and recommendation systems for new members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16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27" y="2141373"/>
            <a:ext cx="10515600" cy="1325563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230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4734"/>
            <a:ext cx="10515600" cy="5212229"/>
          </a:xfrm>
        </p:spPr>
        <p:txBody>
          <a:bodyPr/>
          <a:lstStyle/>
          <a:p>
            <a:r>
              <a:rPr lang="en-US" dirty="0"/>
              <a:t>Excluded applicants with no DoB and no P$ycle classification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Excluded applicants with Income &lt;500$ and Income &gt;200000$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Excluded applicants of Age &lt; 20 and Age &gt; 100</a:t>
            </a:r>
          </a:p>
          <a:p>
            <a:endParaRPr lang="en-US" dirty="0"/>
          </a:p>
          <a:p>
            <a:r>
              <a:rPr lang="en-US" dirty="0"/>
              <a:t>Excluded applicants who requested Loan Amount &gt; 750000$</a:t>
            </a:r>
          </a:p>
          <a:p>
            <a:endParaRPr lang="en-US" dirty="0"/>
          </a:p>
          <a:p>
            <a:r>
              <a:rPr lang="en-US" dirty="0"/>
              <a:t>Excluded Construction purpose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447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46" y="647327"/>
            <a:ext cx="7162242" cy="6014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450" y="1661020"/>
            <a:ext cx="3137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Summary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78074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vs. Denied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2" y="1820411"/>
            <a:ext cx="3818788" cy="4292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558" y="1820411"/>
            <a:ext cx="4214071" cy="40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9" y="0"/>
            <a:ext cx="10515600" cy="1325563"/>
          </a:xfrm>
        </p:spPr>
        <p:txBody>
          <a:bodyPr/>
          <a:lstStyle/>
          <a:p>
            <a:r>
              <a:rPr lang="en-US" dirty="0"/>
              <a:t>Distribution of Applicant 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674"/>
          <a:stretch/>
        </p:blipFill>
        <p:spPr>
          <a:xfrm>
            <a:off x="2061280" y="889492"/>
            <a:ext cx="9352734" cy="57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8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795</Words>
  <Application>Microsoft Office PowerPoint</Application>
  <PresentationFormat>Widescreen</PresentationFormat>
  <Paragraphs>156</Paragraphs>
  <Slides>52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Persona of Mortgage Applications</vt:lpstr>
      <vt:lpstr>PowerPoint Presentation</vt:lpstr>
      <vt:lpstr>PowerPoint Presentation</vt:lpstr>
      <vt:lpstr>Steps Involved</vt:lpstr>
      <vt:lpstr>Data Cleaning</vt:lpstr>
      <vt:lpstr>PowerPoint Presentation</vt:lpstr>
      <vt:lpstr>PowerPoint Presentation</vt:lpstr>
      <vt:lpstr>Approved vs. Denied</vt:lpstr>
      <vt:lpstr>Distribution of Applicant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All Applications by P$ycle</vt:lpstr>
      <vt:lpstr>Approve/denied vs. Purpose</vt:lpstr>
      <vt:lpstr>PowerPoint Presentation</vt:lpstr>
      <vt:lpstr>P$ycle vs. Purpose</vt:lpstr>
      <vt:lpstr>PowerPoint Presentation</vt:lpstr>
      <vt:lpstr>PowerPoint Presentation</vt:lpstr>
      <vt:lpstr>Distribution of Income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FICO</vt:lpstr>
      <vt:lpstr>PowerPoint Presentation</vt:lpstr>
      <vt:lpstr>Distribution of Length of Membership</vt:lpstr>
      <vt:lpstr>PowerPoint Presentation</vt:lpstr>
      <vt:lpstr>PowerPoint Presentation</vt:lpstr>
      <vt:lpstr>Distribution of Loan Purpose</vt:lpstr>
      <vt:lpstr>PowerPoint Presentation</vt:lpstr>
      <vt:lpstr>Distribution of Loan Amount</vt:lpstr>
      <vt:lpstr>PowerPoint Presentation</vt:lpstr>
      <vt:lpstr>PowerPoint Presentation</vt:lpstr>
      <vt:lpstr>Core+ P$ycle</vt:lpstr>
      <vt:lpstr>Core P$ycle</vt:lpstr>
      <vt:lpstr>PowerPoint Presentation</vt:lpstr>
      <vt:lpstr>Correlation Analysis</vt:lpstr>
      <vt:lpstr>Correlation Analysis</vt:lpstr>
      <vt:lpstr>PowerPoint Presentation</vt:lpstr>
      <vt:lpstr>Correlation Analysis</vt:lpstr>
      <vt:lpstr>Predictive Analysis</vt:lpstr>
      <vt:lpstr>Decision Tree</vt:lpstr>
      <vt:lpstr>Decision Tree</vt:lpstr>
      <vt:lpstr>PowerPoint Presentation</vt:lpstr>
      <vt:lpstr>PowerPoint Presentation</vt:lpstr>
      <vt:lpstr>K-Nearest Neighbors</vt:lpstr>
      <vt:lpstr>PowerPoint Presentation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of Mortgage Applications</dc:title>
  <dc:creator>Veena Katta</dc:creator>
  <cp:lastModifiedBy>Veena Katta</cp:lastModifiedBy>
  <cp:revision>105</cp:revision>
  <dcterms:created xsi:type="dcterms:W3CDTF">2017-08-09T22:05:15Z</dcterms:created>
  <dcterms:modified xsi:type="dcterms:W3CDTF">2017-08-16T16:58:21Z</dcterms:modified>
</cp:coreProperties>
</file>