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2794237" cy="302672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2187000" y="5068800"/>
            <a:ext cx="3851208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2187000" y="15501240"/>
            <a:ext cx="3851208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218700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2192076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21920760" y="1550124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2187000" y="1550124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2187000" y="5068800"/>
            <a:ext cx="3851208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2187000" y="5068800"/>
            <a:ext cx="3851208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8926200" y="5068800"/>
            <a:ext cx="25033320" cy="19973520"/>
          </a:xfrm>
          <a:prstGeom prst="rect">
            <a:avLst/>
          </a:prstGeom>
          <a:ln>
            <a:noFill/>
          </a:ln>
        </p:spPr>
      </p:pic>
      <p:pic>
        <p:nvPicPr>
          <p:cNvPr id="39" name="" descr=""/>
          <p:cNvPicPr/>
          <p:nvPr/>
        </p:nvPicPr>
        <p:blipFill>
          <a:blip r:embed="rId3"/>
          <a:stretch/>
        </p:blipFill>
        <p:spPr>
          <a:xfrm>
            <a:off x="8926200" y="5068800"/>
            <a:ext cx="25033320" cy="199735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2187000" y="5068800"/>
            <a:ext cx="38512080" cy="199735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2187000" y="5068800"/>
            <a:ext cx="3851208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2187000" y="5068800"/>
            <a:ext cx="1879380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21920760" y="5068800"/>
            <a:ext cx="1879380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67320" y="298800"/>
            <a:ext cx="29120040" cy="11508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218700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2187000" y="1550124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21920760" y="5068800"/>
            <a:ext cx="1879380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2187000" y="5068800"/>
            <a:ext cx="1879380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2192076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21920760" y="1550124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218700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2192076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2187000" y="15501240"/>
            <a:ext cx="3851208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720" y="0"/>
            <a:ext cx="42792480" cy="30267000"/>
          </a:xfrm>
          <a:prstGeom prst="rect">
            <a:avLst/>
          </a:prstGeom>
          <a:ln>
            <a:noFill/>
          </a:ln>
        </p:spPr>
      </p:pic>
      <p:sp>
        <p:nvSpPr>
          <p:cNvPr id="1" name="PlaceHolder 1"/>
          <p:cNvSpPr>
            <a:spLocks noGrp="1"/>
          </p:cNvSpPr>
          <p:nvPr>
            <p:ph type="title"/>
          </p:nvPr>
        </p:nvSpPr>
        <p:spPr>
          <a:xfrm>
            <a:off x="967320" y="298800"/>
            <a:ext cx="29120040" cy="2482560"/>
          </a:xfrm>
          <a:prstGeom prst="rect">
            <a:avLst/>
          </a:prstGeom>
        </p:spPr>
        <p:txBody>
          <a:bodyPr lIns="182880" rIns="182880" tIns="91440" bIns="91440" anchor="ctr"/>
          <a:p>
            <a:pPr>
              <a:lnSpc>
                <a:spcPct val="100000"/>
              </a:lnSpc>
            </a:pPr>
            <a:r>
              <a:rPr b="1" lang="en-US" sz="8800" spc="-1" strike="noStrike">
                <a:solidFill>
                  <a:srgbClr val="ffffff"/>
                </a:solidFill>
                <a:uFill>
                  <a:solidFill>
                    <a:srgbClr val="ffffff"/>
                  </a:solidFill>
                </a:uFill>
                <a:latin typeface="Calibri"/>
              </a:rPr>
              <a:t>Click to edit Master title style</a:t>
            </a:r>
            <a:endParaRPr b="0" lang="en-US" sz="8200" spc="-1" strike="noStrike">
              <a:solidFill>
                <a:srgbClr val="000000"/>
              </a:solidFill>
              <a:uFill>
                <a:solidFill>
                  <a:srgbClr val="ffffff"/>
                </a:solidFill>
              </a:uFill>
              <a:latin typeface="Calibri"/>
            </a:endParaRPr>
          </a:p>
        </p:txBody>
      </p:sp>
      <p:sp>
        <p:nvSpPr>
          <p:cNvPr id="2" name="PlaceHolder 2"/>
          <p:cNvSpPr>
            <a:spLocks noGrp="1"/>
          </p:cNvSpPr>
          <p:nvPr>
            <p:ph type="body"/>
          </p:nvPr>
        </p:nvSpPr>
        <p:spPr>
          <a:xfrm>
            <a:off x="2187000" y="5068800"/>
            <a:ext cx="38512080" cy="19973520"/>
          </a:xfrm>
          <a:prstGeom prst="rect">
            <a:avLst/>
          </a:prstGeom>
        </p:spPr>
        <p:txBody>
          <a:bodyPr lIns="182880" rIns="182880" tIns="91440" bIns="91440"/>
          <a:p>
            <a:pPr marL="432000" indent="-324000">
              <a:buClr>
                <a:srgbClr val="000000"/>
              </a:buClr>
              <a:buSzPct val="45000"/>
              <a:buFont typeface="Wingdings" charset="2"/>
              <a:buChar char=""/>
            </a:pPr>
            <a:r>
              <a:rPr b="0" lang="en-US" sz="6400" spc="-1" strike="noStrike">
                <a:solidFill>
                  <a:srgbClr val="000000"/>
                </a:solidFill>
                <a:uFill>
                  <a:solidFill>
                    <a:srgbClr val="ffffff"/>
                  </a:solidFill>
                </a:uFill>
                <a:latin typeface="Calibri"/>
              </a:rPr>
              <a:t>Click to edit the outline text format</a:t>
            </a:r>
            <a:endParaRPr b="0" lang="en-US" sz="6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6400" spc="-1" strike="noStrike">
                <a:solidFill>
                  <a:srgbClr val="000000"/>
                </a:solidFill>
                <a:uFill>
                  <a:solidFill>
                    <a:srgbClr val="ffffff"/>
                  </a:solidFill>
                </a:uFill>
                <a:latin typeface="Calibri"/>
              </a:rPr>
              <a:t>Second Outline Level</a:t>
            </a:r>
            <a:endParaRPr b="0" lang="en-US" sz="6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6400" spc="-1" strike="noStrike">
                <a:solidFill>
                  <a:srgbClr val="000000"/>
                </a:solidFill>
                <a:uFill>
                  <a:solidFill>
                    <a:srgbClr val="ffffff"/>
                  </a:solidFill>
                </a:uFill>
                <a:latin typeface="Calibri"/>
              </a:rPr>
              <a:t>Third Outline Level</a:t>
            </a:r>
            <a:endParaRPr b="0" lang="en-US" sz="6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6400" spc="-1" strike="noStrike">
                <a:solidFill>
                  <a:srgbClr val="000000"/>
                </a:solidFill>
                <a:uFill>
                  <a:solidFill>
                    <a:srgbClr val="ffffff"/>
                  </a:solidFill>
                </a:uFill>
                <a:latin typeface="Calibri"/>
              </a:rPr>
              <a:t>Fourth Outline Level</a:t>
            </a:r>
            <a:endParaRPr b="0" lang="en-US" sz="6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6400" spc="-1" strike="noStrike">
                <a:solidFill>
                  <a:srgbClr val="000000"/>
                </a:solidFill>
                <a:uFill>
                  <a:solidFill>
                    <a:srgbClr val="ffffff"/>
                  </a:solidFill>
                </a:uFill>
                <a:latin typeface="Calibri"/>
              </a:rPr>
              <a:t>Fifth Outline Level</a:t>
            </a:r>
            <a:endParaRPr b="0" lang="en-US" sz="64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6400" spc="-1" strike="noStrike">
                <a:solidFill>
                  <a:srgbClr val="000000"/>
                </a:solidFill>
                <a:uFill>
                  <a:solidFill>
                    <a:srgbClr val="ffffff"/>
                  </a:solidFill>
                </a:uFill>
                <a:latin typeface="Calibri"/>
              </a:rPr>
              <a:t>Sixth Outline Level</a:t>
            </a:r>
            <a:endParaRPr b="0" lang="en-US" sz="6400" spc="-1" strike="noStrike">
              <a:solidFill>
                <a:srgbClr val="000000"/>
              </a:solidFill>
              <a:uFill>
                <a:solidFill>
                  <a:srgbClr val="ffffff"/>
                </a:solidFill>
              </a:uFill>
              <a:latin typeface="Calibri"/>
            </a:endParaRPr>
          </a:p>
          <a:p>
            <a:pPr marL="686160" indent="-685800">
              <a:lnSpc>
                <a:spcPct val="100000"/>
              </a:lnSpc>
              <a:buClr>
                <a:srgbClr val="000000"/>
              </a:buClr>
              <a:buFont typeface="Arial"/>
              <a:buChar char="•"/>
            </a:pPr>
            <a:r>
              <a:rPr b="0" lang="en-US" sz="6400" spc="-1" strike="noStrike">
                <a:solidFill>
                  <a:srgbClr val="000000"/>
                </a:solidFill>
                <a:uFill>
                  <a:solidFill>
                    <a:srgbClr val="ffffff"/>
                  </a:solidFill>
                </a:uFill>
                <a:latin typeface="Calibri"/>
              </a:rPr>
              <a:t>Seventh Outline LevelClick to edit Master text styles</a:t>
            </a:r>
            <a:endParaRPr b="0" lang="en-US" sz="6400" spc="-1" strike="noStrike">
              <a:solidFill>
                <a:srgbClr val="000000"/>
              </a:solidFill>
              <a:uFill>
                <a:solidFill>
                  <a:srgbClr val="ffffff"/>
                </a:solidFill>
              </a:uFill>
              <a:latin typeface="Calibri"/>
            </a:endParaRPr>
          </a:p>
          <a:p>
            <a:pPr lvl="1" marL="1486440" indent="-571320">
              <a:lnSpc>
                <a:spcPct val="100000"/>
              </a:lnSpc>
              <a:buClr>
                <a:srgbClr val="000000"/>
              </a:buClr>
              <a:buFont typeface="Arial"/>
              <a:buChar char="–"/>
            </a:pPr>
            <a:r>
              <a:rPr b="0" lang="en-US" sz="5700" spc="-1" strike="noStrike">
                <a:solidFill>
                  <a:srgbClr val="000000"/>
                </a:solidFill>
                <a:uFill>
                  <a:solidFill>
                    <a:srgbClr val="ffffff"/>
                  </a:solidFill>
                </a:uFill>
                <a:latin typeface="Calibri"/>
              </a:rPr>
              <a:t>Second level</a:t>
            </a:r>
            <a:endParaRPr b="0" lang="en-US" sz="6400" spc="-1" strike="noStrike">
              <a:solidFill>
                <a:srgbClr val="000000"/>
              </a:solidFill>
              <a:uFill>
                <a:solidFill>
                  <a:srgbClr val="ffffff"/>
                </a:solidFill>
              </a:uFill>
              <a:latin typeface="Calibri"/>
            </a:endParaRPr>
          </a:p>
          <a:p>
            <a:pPr lvl="2" marL="2287080" indent="-457200">
              <a:lnSpc>
                <a:spcPct val="100000"/>
              </a:lnSpc>
              <a:buClr>
                <a:srgbClr val="000000"/>
              </a:buClr>
              <a:buFont typeface="Arial"/>
              <a:buChar char="•"/>
            </a:pPr>
            <a:r>
              <a:rPr b="0" lang="en-US" sz="4800" spc="-1" strike="noStrike">
                <a:solidFill>
                  <a:srgbClr val="000000"/>
                </a:solidFill>
                <a:uFill>
                  <a:solidFill>
                    <a:srgbClr val="ffffff"/>
                  </a:solidFill>
                </a:uFill>
                <a:latin typeface="Calibri"/>
              </a:rPr>
              <a:t>Third level</a:t>
            </a:r>
            <a:endParaRPr b="0" lang="en-US" sz="6400" spc="-1" strike="noStrike">
              <a:solidFill>
                <a:srgbClr val="000000"/>
              </a:solidFill>
              <a:uFill>
                <a:solidFill>
                  <a:srgbClr val="ffffff"/>
                </a:solidFill>
              </a:uFill>
              <a:latin typeface="Calibri"/>
            </a:endParaRPr>
          </a:p>
          <a:p>
            <a:pPr lvl="3" marL="3201840" indent="-457200">
              <a:lnSpc>
                <a:spcPct val="100000"/>
              </a:lnSpc>
              <a:buClr>
                <a:srgbClr val="000000"/>
              </a:buClr>
              <a:buFont typeface="Arial"/>
              <a:buChar char="–"/>
            </a:pPr>
            <a:r>
              <a:rPr b="0" lang="en-US" sz="4000" spc="-1" strike="noStrike">
                <a:solidFill>
                  <a:srgbClr val="000000"/>
                </a:solidFill>
                <a:uFill>
                  <a:solidFill>
                    <a:srgbClr val="ffffff"/>
                  </a:solidFill>
                </a:uFill>
                <a:latin typeface="Calibri"/>
              </a:rPr>
              <a:t>Fourth level</a:t>
            </a:r>
            <a:endParaRPr b="0" lang="en-US" sz="6400" spc="-1" strike="noStrike">
              <a:solidFill>
                <a:srgbClr val="000000"/>
              </a:solidFill>
              <a:uFill>
                <a:solidFill>
                  <a:srgbClr val="ffffff"/>
                </a:solidFill>
              </a:uFill>
              <a:latin typeface="Calibri"/>
            </a:endParaRPr>
          </a:p>
          <a:p>
            <a:pPr lvl="4" marL="4116600" indent="-457200">
              <a:lnSpc>
                <a:spcPct val="100000"/>
              </a:lnSpc>
              <a:buClr>
                <a:srgbClr val="000000"/>
              </a:buClr>
              <a:buFont typeface="Arial"/>
              <a:buChar char="»"/>
            </a:pPr>
            <a:r>
              <a:rPr b="0" lang="en-US" sz="4000" spc="-1" strike="noStrike">
                <a:solidFill>
                  <a:srgbClr val="000000"/>
                </a:solidFill>
                <a:uFill>
                  <a:solidFill>
                    <a:srgbClr val="ffffff"/>
                  </a:solidFill>
                </a:uFill>
                <a:latin typeface="Calibri"/>
              </a:rPr>
              <a:t>Fifth level</a:t>
            </a:r>
            <a:endParaRPr b="0" lang="en-US" sz="6400" spc="-1" strike="noStrike">
              <a:solidFill>
                <a:srgbClr val="000000"/>
              </a:solidFill>
              <a:uFill>
                <a:solidFill>
                  <a:srgbClr val="ffffff"/>
                </a:solidFill>
              </a:uFill>
              <a:latin typeface="Calibri"/>
            </a:endParaRPr>
          </a:p>
        </p:txBody>
      </p:sp>
      <p:sp>
        <p:nvSpPr>
          <p:cNvPr id="3" name="PlaceHolder 3"/>
          <p:cNvSpPr>
            <a:spLocks noGrp="1"/>
          </p:cNvSpPr>
          <p:nvPr>
            <p:ph type="dt"/>
          </p:nvPr>
        </p:nvSpPr>
        <p:spPr>
          <a:xfrm>
            <a:off x="2140920" y="28053000"/>
            <a:ext cx="9982800" cy="1610280"/>
          </a:xfrm>
          <a:prstGeom prst="rect">
            <a:avLst/>
          </a:prstGeom>
        </p:spPr>
        <p:txBody>
          <a:bodyPr lIns="182880" rIns="182880" tIns="91440" bIns="91440" anchor="ctr"/>
          <a:p>
            <a:pPr>
              <a:lnSpc>
                <a:spcPct val="100000"/>
              </a:lnSpc>
            </a:pPr>
            <a:r>
              <a:rPr b="0" lang="en-IN" sz="2400" spc="-1" strike="noStrike">
                <a:solidFill>
                  <a:srgbClr val="8b8b8b"/>
                </a:solidFill>
                <a:uFill>
                  <a:solidFill>
                    <a:srgbClr val="ffffff"/>
                  </a:solidFill>
                </a:uFill>
                <a:latin typeface="Calibri"/>
              </a:rPr>
              <a:t>17/07/17</a:t>
            </a:r>
            <a:endParaRPr b="0" lang="en-IN" sz="1400" spc="-1" strike="noStrike">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14620320" y="28053000"/>
            <a:ext cx="13552920" cy="1610280"/>
          </a:xfrm>
          <a:prstGeom prst="rect">
            <a:avLst/>
          </a:prstGeom>
        </p:spPr>
        <p:txBody>
          <a:bodyPr lIns="182880" rIns="182880" tIns="91440" bIns="91440" anchor="ctr"/>
          <a:p>
            <a:endParaRPr b="0" lang="en-IN" sz="2400" spc="-1" strike="noStrike">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30670200" y="28053000"/>
            <a:ext cx="9982800" cy="1610280"/>
          </a:xfrm>
          <a:prstGeom prst="rect">
            <a:avLst/>
          </a:prstGeom>
        </p:spPr>
        <p:txBody>
          <a:bodyPr lIns="182880" rIns="182880" tIns="91440" bIns="91440" anchor="ctr"/>
          <a:p>
            <a:pPr algn="r">
              <a:lnSpc>
                <a:spcPct val="100000"/>
              </a:lnSpc>
            </a:pPr>
            <a:fld id="{CF76BCBD-CCC3-493D-AADA-E741F21E31E1}" type="slidenum">
              <a:rPr b="0" lang="en-IN" sz="24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Shape 1"/>
          <p:cNvSpPr txBox="1"/>
          <p:nvPr/>
        </p:nvSpPr>
        <p:spPr>
          <a:xfrm>
            <a:off x="967320" y="298800"/>
            <a:ext cx="29120040" cy="2482560"/>
          </a:xfrm>
          <a:prstGeom prst="rect">
            <a:avLst/>
          </a:prstGeom>
          <a:noFill/>
          <a:ln>
            <a:noFill/>
          </a:ln>
        </p:spPr>
        <p:txBody>
          <a:bodyPr lIns="0" rIns="0" tIns="0" bIns="0" anchor="ctr"/>
          <a:p>
            <a:endParaRPr b="0" lang="en-US" sz="8200" spc="-1" strike="noStrike">
              <a:solidFill>
                <a:srgbClr val="000000"/>
              </a:solidFill>
              <a:uFill>
                <a:solidFill>
                  <a:srgbClr val="ffffff"/>
                </a:solidFill>
              </a:uFill>
              <a:latin typeface="Calibri"/>
            </a:endParaRPr>
          </a:p>
        </p:txBody>
      </p:sp>
      <p:sp>
        <p:nvSpPr>
          <p:cNvPr id="41" name="TextShape 2"/>
          <p:cNvSpPr txBox="1"/>
          <p:nvPr/>
        </p:nvSpPr>
        <p:spPr>
          <a:xfrm>
            <a:off x="967320" y="298800"/>
            <a:ext cx="29120040" cy="2482560"/>
          </a:xfrm>
          <a:prstGeom prst="rect">
            <a:avLst/>
          </a:prstGeom>
          <a:noFill/>
          <a:ln>
            <a:noFill/>
          </a:ln>
        </p:spPr>
        <p:txBody>
          <a:bodyPr lIns="182880" rIns="182880" tIns="91440" bIns="91440" anchor="ctr"/>
          <a:p>
            <a:pPr>
              <a:lnSpc>
                <a:spcPct val="100000"/>
              </a:lnSpc>
            </a:pPr>
            <a:r>
              <a:rPr b="1" lang="en-US" sz="8800" spc="-1" strike="noStrike">
                <a:solidFill>
                  <a:srgbClr val="ffffff"/>
                </a:solidFill>
                <a:uFill>
                  <a:solidFill>
                    <a:srgbClr val="ffffff"/>
                  </a:solidFill>
                </a:uFill>
                <a:latin typeface="Calibri"/>
              </a:rPr>
              <a:t>Authentication and Authorization Between Services</a:t>
            </a:r>
            <a:endParaRPr b="0" lang="en-US" sz="8200" spc="-1" strike="noStrike">
              <a:solidFill>
                <a:srgbClr val="000000"/>
              </a:solidFill>
              <a:uFill>
                <a:solidFill>
                  <a:srgbClr val="ffffff"/>
                </a:solidFill>
              </a:uFill>
              <a:latin typeface="Calibri"/>
            </a:endParaRPr>
          </a:p>
        </p:txBody>
      </p:sp>
      <p:sp>
        <p:nvSpPr>
          <p:cNvPr id="42" name="CustomShape 3"/>
          <p:cNvSpPr/>
          <p:nvPr/>
        </p:nvSpPr>
        <p:spPr>
          <a:xfrm>
            <a:off x="1081440" y="4495320"/>
            <a:ext cx="10976760" cy="1925388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3" name="CustomShape 4"/>
          <p:cNvSpPr/>
          <p:nvPr/>
        </p:nvSpPr>
        <p:spPr>
          <a:xfrm>
            <a:off x="1577160" y="4947840"/>
            <a:ext cx="8080200" cy="1489968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INTRODUCTION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The Project could be split up into two phases:</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1. Surveying and Research</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2. Implemenntation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5700" spc="-1" strike="noStrike">
                <a:solidFill>
                  <a:srgbClr val="2f99cd"/>
                </a:solidFill>
                <a:uFill>
                  <a:solidFill>
                    <a:srgbClr val="ffffff"/>
                  </a:solidFill>
                </a:uFill>
                <a:latin typeface="Calibri"/>
                <a:ea typeface="Verdana"/>
              </a:rPr>
              <a:t>Phase 1</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We needed to survey current industrial standards according to our requirements and look for for possible solutions.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5700" spc="-1" strike="noStrike">
                <a:solidFill>
                  <a:srgbClr val="2f99cd"/>
                </a:solidFill>
                <a:uFill>
                  <a:solidFill>
                    <a:srgbClr val="ffffff"/>
                  </a:solidFill>
                </a:uFill>
                <a:latin typeface="Calibri"/>
                <a:ea typeface="Verdana"/>
              </a:rPr>
              <a:t>Phase 2 ~Shubh</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4" name="CustomShape 5"/>
          <p:cNvSpPr/>
          <p:nvPr/>
        </p:nvSpPr>
        <p:spPr>
          <a:xfrm>
            <a:off x="12592440" y="4495320"/>
            <a:ext cx="10976760" cy="1105668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5" name="CustomShape 6"/>
          <p:cNvSpPr/>
          <p:nvPr/>
        </p:nvSpPr>
        <p:spPr>
          <a:xfrm>
            <a:off x="24141600" y="4458960"/>
            <a:ext cx="17532720" cy="701604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6" name="CustomShape 7"/>
          <p:cNvSpPr/>
          <p:nvPr/>
        </p:nvSpPr>
        <p:spPr>
          <a:xfrm>
            <a:off x="24141600" y="10711080"/>
            <a:ext cx="17532720" cy="701604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7" name="CustomShape 8"/>
          <p:cNvSpPr/>
          <p:nvPr/>
        </p:nvSpPr>
        <p:spPr>
          <a:xfrm>
            <a:off x="24141600" y="17421120"/>
            <a:ext cx="17532720" cy="701604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8" name="CustomShape 9"/>
          <p:cNvSpPr/>
          <p:nvPr/>
        </p:nvSpPr>
        <p:spPr>
          <a:xfrm>
            <a:off x="13202280" y="4947840"/>
            <a:ext cx="8080200" cy="658188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METHODS ~I dont have anything here, so put what u need and resize.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Insert your text here. Remember, you can adjust the font size to fit your text. Insert your text here. </a:t>
            </a:r>
            <a:endParaRPr b="0" lang="en-IN" sz="1800" spc="-1" strike="noStrike">
              <a:solidFill>
                <a:srgbClr val="000000"/>
              </a:solidFill>
              <a:uFill>
                <a:solidFill>
                  <a:srgbClr val="ffffff"/>
                </a:solidFill>
              </a:uFill>
              <a:latin typeface="Arial"/>
            </a:endParaRPr>
          </a:p>
        </p:txBody>
      </p:sp>
      <p:sp>
        <p:nvSpPr>
          <p:cNvPr id="49" name="CustomShape 10"/>
          <p:cNvSpPr/>
          <p:nvPr/>
        </p:nvSpPr>
        <p:spPr>
          <a:xfrm>
            <a:off x="24598800" y="4947840"/>
            <a:ext cx="15550920" cy="644436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rPr>
              <a:t>AIM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VLabs follows a microservice acrchitectural style to increase modularity and allow for scaling. With different services sitting on different servers authorization in between is required. Also from the user perspective, an authentication system allowing for Single-Sign On was also needed.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50" name="CustomShape 11"/>
          <p:cNvSpPr/>
          <p:nvPr/>
        </p:nvSpPr>
        <p:spPr>
          <a:xfrm>
            <a:off x="24598800" y="11161800"/>
            <a:ext cx="15550920" cy="338220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RESULTS</a:t>
            </a:r>
            <a:endParaRPr b="0" lang="en-IN" sz="1800" spc="-1" strike="noStrike">
              <a:solidFill>
                <a:srgbClr val="000000"/>
              </a:solidFill>
              <a:uFill>
                <a:solidFill>
                  <a:srgbClr val="ffffff"/>
                </a:solidFill>
              </a:uFill>
              <a:latin typeface="Arial"/>
            </a:endParaRPr>
          </a:p>
          <a:p>
            <a:pPr>
              <a:lnSpc>
                <a:spcPct val="100000"/>
              </a:lnSpc>
            </a:pPr>
            <a:r>
              <a:rPr b="1" lang="en-IN" sz="5700" spc="-1" strike="noStrike">
                <a:solidFill>
                  <a:srgbClr val="2f99cd"/>
                </a:solidFill>
                <a:uFill>
                  <a:solidFill>
                    <a:srgbClr val="ffffff"/>
                  </a:solidFill>
                </a:uFill>
                <a:latin typeface="Calibri"/>
                <a:ea typeface="Verdana"/>
              </a:rPr>
              <a:t>Phase 1</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After analysis of various standards, we decided to use an approach encorporating the Oauth protocol.</a:t>
            </a:r>
            <a:endParaRPr b="0" lang="en-IN" sz="1800" spc="-1" strike="noStrike">
              <a:solidFill>
                <a:srgbClr val="000000"/>
              </a:solidFill>
              <a:uFill>
                <a:solidFill>
                  <a:srgbClr val="ffffff"/>
                </a:solidFill>
              </a:uFill>
              <a:latin typeface="Arial"/>
            </a:endParaRPr>
          </a:p>
        </p:txBody>
      </p:sp>
      <p:sp>
        <p:nvSpPr>
          <p:cNvPr id="51" name="CustomShape 12"/>
          <p:cNvSpPr/>
          <p:nvPr/>
        </p:nvSpPr>
        <p:spPr>
          <a:xfrm>
            <a:off x="24598800" y="17948160"/>
            <a:ext cx="15550920" cy="658260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CONCLUSIONS ~Have none other than maybe put what i put for results here instead.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5700" spc="-1" strike="noStrike">
                <a:solidFill>
                  <a:srgbClr val="2f99cd"/>
                </a:solidFill>
                <a:uFill>
                  <a:solidFill>
                    <a:srgbClr val="ffffff"/>
                  </a:solidFill>
                </a:uFill>
                <a:latin typeface="Calibri"/>
                <a:ea typeface="Verdana"/>
              </a:rPr>
              <a:t>Phase 1</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Use an Oauth protocol based system to provide both authentication(via user flow) and authorization between services(server flow).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52" name="CustomShape 13"/>
          <p:cNvSpPr/>
          <p:nvPr/>
        </p:nvSpPr>
        <p:spPr>
          <a:xfrm>
            <a:off x="29325240" y="25952040"/>
            <a:ext cx="11586600" cy="1783080"/>
          </a:xfrm>
          <a:prstGeom prst="rect">
            <a:avLst/>
          </a:prstGeom>
          <a:noFill/>
          <a:ln>
            <a:noFill/>
          </a:ln>
        </p:spPr>
        <p:style>
          <a:lnRef idx="0"/>
          <a:fillRef idx="0"/>
          <a:effectRef idx="0"/>
          <a:fontRef idx="minor"/>
        </p:style>
        <p:txBody>
          <a:bodyPr lIns="182880" rIns="182880" tIns="91440" bIns="91440"/>
          <a:p>
            <a:pPr>
              <a:lnSpc>
                <a:spcPct val="100000"/>
              </a:lnSpc>
            </a:pPr>
            <a:r>
              <a:rPr b="0" lang="en-IN" sz="3500" spc="-1" strike="noStrike">
                <a:solidFill>
                  <a:srgbClr val="808080"/>
                </a:solidFill>
                <a:uFill>
                  <a:solidFill>
                    <a:srgbClr val="ffffff"/>
                  </a:solidFill>
                </a:uFill>
                <a:latin typeface="Calibri"/>
              </a:rPr>
              <a:t>Projit Bandyopadhyay, </a:t>
            </a:r>
            <a:endParaRPr b="0" lang="en-IN" sz="1800" spc="-1" strike="noStrike">
              <a:solidFill>
                <a:srgbClr val="000000"/>
              </a:solidFill>
              <a:uFill>
                <a:solidFill>
                  <a:srgbClr val="ffffff"/>
                </a:solidFill>
              </a:uFill>
              <a:latin typeface="Arial"/>
            </a:endParaRPr>
          </a:p>
          <a:p>
            <a:pPr>
              <a:lnSpc>
                <a:spcPct val="100000"/>
              </a:lnSpc>
            </a:pPr>
            <a:r>
              <a:rPr b="0" lang="en-IN" sz="3500" spc="-1" strike="noStrike">
                <a:solidFill>
                  <a:srgbClr val="808080"/>
                </a:solidFill>
                <a:uFill>
                  <a:solidFill>
                    <a:srgbClr val="ffffff"/>
                  </a:solidFill>
                </a:uFill>
                <a:latin typeface="Calibri"/>
              </a:rPr>
              <a:t>Shubh Maheshwari</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53" name="" descr=""/>
          <p:cNvPicPr/>
          <p:nvPr/>
        </p:nvPicPr>
        <p:blipFill>
          <a:blip r:embed="rId1"/>
          <a:stretch/>
        </p:blipFill>
        <p:spPr>
          <a:xfrm>
            <a:off x="24750360" y="24741000"/>
            <a:ext cx="4422240" cy="29552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642</TotalTime>
  <Application>LibreOffice/5.1.6.2$Linux_X86_64 LibreOffice_project/10m0$Build-2</Application>
  <Words>144</Words>
  <Paragraphs>18</Paragraphs>
  <Company>Progress Software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2017-07-03T09:57:00Z</dcterms:created>
  <dc:creator>bbante</dc:creator>
  <dc:description/>
  <dc:language>en-IN</dc:language>
  <cp:lastModifiedBy/>
  <dcterms:modified xsi:type="dcterms:W3CDTF">2017-07-17T18:49:40Z</dcterms:modified>
  <cp:revision>27</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Progress Software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