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6199" y="1205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292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dirty="0"/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0" y="66958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pPr algn="ctr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28169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Times New Roman" panose="02020603050405020304" pitchFamily="18" charset="0"/>
                <a:ea typeface="Lora"/>
                <a:cs typeface="Times New Roman" panose="02020603050405020304" pitchFamily="18" charset="0"/>
                <a:sym typeface="Lora"/>
              </a:rPr>
              <a:t>The approach will be implemented in three stages : </a:t>
            </a:r>
            <a:endParaRPr lang="en-US" sz="200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Lora"/>
              <a:cs typeface="Times New Roman" panose="02020603050405020304" pitchFamily="18" charset="0"/>
              <a:sym typeface="Lor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latin typeface="Times New Roman" panose="02020603050405020304" pitchFamily="18" charset="0"/>
              <a:ea typeface="Lora"/>
              <a:cs typeface="Times New Roman" panose="02020603050405020304" pitchFamily="18" charset="0"/>
              <a:sym typeface="Lora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Char char="❏"/>
            </a:pPr>
            <a:r>
              <a:rPr lang="en-US" sz="180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Open Sans"/>
              </a:rPr>
              <a:t>Data Exploration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  <a:sym typeface="Open Sans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Char char="❏"/>
            </a:pPr>
            <a:r>
              <a:rPr lang="en-US" sz="180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Open Sans"/>
              </a:rPr>
              <a:t>Model Development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  <a:sym typeface="Open Sans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Char char="❏"/>
            </a:pPr>
            <a:r>
              <a:rPr lang="en-US" sz="180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Open Sans"/>
              </a:rPr>
              <a:t>Interpretation</a:t>
            </a:r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  <a:sym typeface="Open Sans"/>
            </a:endParaRPr>
          </a:p>
          <a:p>
            <a:endParaRPr dirty="0"/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2B00C-A1B1-828D-9A80-06FA2C21C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699" y="78582"/>
            <a:ext cx="8520602" cy="49604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8AE05A-DE79-9484-2F31-F6C8A2BE09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Lora"/>
                <a:cs typeface="Times New Roman" panose="02020603050405020304" pitchFamily="18" charset="0"/>
                <a:sym typeface="Lora"/>
              </a:rPr>
              <a:t>Approach for New Customer Data analysis :</a:t>
            </a: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Lora"/>
                <a:cs typeface="Times New Roman" panose="02020603050405020304" pitchFamily="18" charset="0"/>
                <a:sym typeface="Lora"/>
              </a:rPr>
              <a:t> </a:t>
            </a: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Char char="❏"/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Age distribution </a:t>
            </a:r>
          </a:p>
          <a:p>
            <a:pPr marL="13716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ea typeface="Open Sans"/>
              <a:cs typeface="Times New Roman" panose="02020603050405020304" pitchFamily="18" charset="0"/>
              <a:sym typeface="Open Sans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Char char="❏"/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Bike purchase </a:t>
            </a:r>
          </a:p>
          <a:p>
            <a:pPr marL="13716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ea typeface="Open Sans"/>
              <a:cs typeface="Times New Roman" panose="02020603050405020304" pitchFamily="18" charset="0"/>
              <a:sym typeface="Open Sans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Char char="❏"/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Job industry</a:t>
            </a:r>
          </a:p>
          <a:p>
            <a:pPr marL="13716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ea typeface="Open Sans"/>
              <a:cs typeface="Times New Roman" panose="02020603050405020304" pitchFamily="18" charset="0"/>
              <a:sym typeface="Open Sans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Char char="❏"/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Number of cars owned</a:t>
            </a:r>
          </a:p>
          <a:p>
            <a:endParaRPr lang="en-IN" dirty="0"/>
          </a:p>
        </p:txBody>
      </p:sp>
      <p:sp>
        <p:nvSpPr>
          <p:cNvPr id="4" name="Shape 70">
            <a:extLst>
              <a:ext uri="{FF2B5EF4-FFF2-40B4-BE49-F238E27FC236}">
                <a16:creationId xmlns:a16="http://schemas.microsoft.com/office/drawing/2014/main" id="{EAC64556-2351-0D8B-727C-70DE2AB92BC0}"/>
              </a:ext>
            </a:extLst>
          </p:cNvPr>
          <p:cNvSpPr/>
          <p:nvPr/>
        </p:nvSpPr>
        <p:spPr>
          <a:xfrm>
            <a:off x="0" y="21432"/>
            <a:ext cx="9151144" cy="635794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24669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800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pPr algn="ctr"/>
            <a:r>
              <a:rPr lang="en-US" sz="2000" b="1" i="0" u="none" strike="noStrike" cap="none" dirty="0">
                <a:solidFill>
                  <a:srgbClr val="FFFFFF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Data Exploration </a:t>
            </a:r>
            <a:r>
              <a:rPr lang="en-US" sz="2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Age Distribution &amp; Bike Purchases</a:t>
            </a:r>
            <a:endParaRPr lang="en-US" sz="2000" b="1" i="0" u="none" strike="noStrike" cap="none" dirty="0">
              <a:solidFill>
                <a:srgbClr val="FFFFFF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algn="ctr"/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CA8046-7072-AF51-0918-7D74FB9189B4}"/>
              </a:ext>
            </a:extLst>
          </p:cNvPr>
          <p:cNvSpPr txBox="1"/>
          <p:nvPr/>
        </p:nvSpPr>
        <p:spPr>
          <a:xfrm>
            <a:off x="205025" y="912217"/>
            <a:ext cx="4538425" cy="32976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Noto Sans Symbols"/>
              <a:buChar char="❑"/>
            </a:pPr>
            <a:r>
              <a:rPr lang="en-US" sz="1400" dirty="0"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New customers are more from the age group of 40-49 , followed by 50-59 &amp; 60-69.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latin typeface="Times New Roman" panose="02020603050405020304" pitchFamily="18" charset="0"/>
              <a:ea typeface="Open Sans"/>
              <a:cs typeface="Times New Roman" panose="02020603050405020304" pitchFamily="18" charset="0"/>
              <a:sym typeface="Open Sans"/>
            </a:endParaRPr>
          </a:p>
          <a:p>
            <a:pPr marL="2857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Noto Sans Symbols"/>
              <a:buChar char="❑"/>
            </a:pPr>
            <a:r>
              <a:rPr lang="en-US" sz="1400" dirty="0"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Fewer customer are from 10-19 &amp; 90-99 for obvious reasons.</a:t>
            </a: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latin typeface="Times New Roman" panose="02020603050405020304" pitchFamily="18" charset="0"/>
              <a:ea typeface="Open Sans"/>
              <a:cs typeface="Times New Roman" panose="02020603050405020304" pitchFamily="18" charset="0"/>
              <a:sym typeface="Open Sans"/>
            </a:endParaRPr>
          </a:p>
          <a:p>
            <a:pPr marL="2857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❑"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Data shows age group </a:t>
            </a:r>
            <a:r>
              <a:rPr lang="en-US" sz="14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40-50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 has high count in terms of bike purchased in last 3 years wit</a:t>
            </a:r>
            <a:r>
              <a:rPr lang="en-US" sz="1400" dirty="0">
                <a:solidFill>
                  <a:schemeClr val="dk1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h a slightly greater female ratio. </a:t>
            </a: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solidFill>
                <a:schemeClr val="dk1"/>
              </a:solidFill>
              <a:latin typeface="Times New Roman" panose="02020603050405020304" pitchFamily="18" charset="0"/>
              <a:ea typeface="Open Sans"/>
              <a:cs typeface="Times New Roman" panose="02020603050405020304" pitchFamily="18" charset="0"/>
              <a:sym typeface="Open Sans"/>
            </a:endParaRPr>
          </a:p>
          <a:p>
            <a:pPr marL="2857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❑"/>
            </a:pPr>
            <a:r>
              <a:rPr lang="en-US" sz="1400" dirty="0">
                <a:solidFill>
                  <a:schemeClr val="dk1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The target audience for our marketing and advertising should be inclined to provide focus on females than males</a:t>
            </a:r>
            <a:r>
              <a:rPr lang="en-US" sz="14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</p:txBody>
      </p:sp>
      <p:pic>
        <p:nvPicPr>
          <p:cNvPr id="4" name="Google Shape;125;p28">
            <a:extLst>
              <a:ext uri="{FF2B5EF4-FFF2-40B4-BE49-F238E27FC236}">
                <a16:creationId xmlns:a16="http://schemas.microsoft.com/office/drawing/2014/main" id="{0D06E4DF-4096-99DB-8641-2603D386526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722150" y="872600"/>
            <a:ext cx="4284025" cy="1849169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5" name="Google Shape;124;p28">
            <a:extLst>
              <a:ext uri="{FF2B5EF4-FFF2-40B4-BE49-F238E27FC236}">
                <a16:creationId xmlns:a16="http://schemas.microsoft.com/office/drawing/2014/main" id="{9B0D6479-FE5B-968A-57DC-2FC89EC2CFF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22150" y="2813462"/>
            <a:ext cx="4295501" cy="2244313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Development</a:t>
            </a:r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2" name="Shape 91">
            <a:extLst>
              <a:ext uri="{FF2B5EF4-FFF2-40B4-BE49-F238E27FC236}">
                <a16:creationId xmlns:a16="http://schemas.microsoft.com/office/drawing/2014/main" id="{D2F1F3F3-A4D1-7C7C-52DC-74C71A61C64E}"/>
              </a:ext>
            </a:extLst>
          </p:cNvPr>
          <p:cNvSpPr/>
          <p:nvPr/>
        </p:nvSpPr>
        <p:spPr>
          <a:xfrm>
            <a:off x="262175" y="852149"/>
            <a:ext cx="6674406" cy="12832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None/>
            </a:pPr>
            <a:endParaRPr lang="en-US" sz="2400" b="1" dirty="0">
              <a:solidFill>
                <a:srgbClr val="073763"/>
              </a:solidFill>
              <a:latin typeface="Lora"/>
              <a:ea typeface="Lora"/>
              <a:cs typeface="Lora"/>
              <a:sym typeface="Lor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None/>
            </a:pPr>
            <a:r>
              <a:rPr lang="en-US" sz="1600" b="1" i="0" u="none" strike="noStrike" cap="none" dirty="0">
                <a:solidFill>
                  <a:srgbClr val="073763"/>
                </a:solidFill>
                <a:latin typeface="Times New Roman" panose="02020603050405020304" pitchFamily="18" charset="0"/>
                <a:ea typeface="Lora"/>
                <a:cs typeface="Times New Roman" panose="02020603050405020304" pitchFamily="18" charset="0"/>
                <a:sym typeface="Lora"/>
              </a:rPr>
              <a:t>C</a:t>
            </a:r>
            <a:r>
              <a:rPr lang="en-US" sz="1600" b="1" dirty="0">
                <a:solidFill>
                  <a:srgbClr val="073763"/>
                </a:solidFill>
                <a:latin typeface="Times New Roman" panose="02020603050405020304" pitchFamily="18" charset="0"/>
                <a:ea typeface="Lora"/>
                <a:cs typeface="Times New Roman" panose="02020603050405020304" pitchFamily="18" charset="0"/>
                <a:sym typeface="Lora"/>
              </a:rPr>
              <a:t>USTOMER CLASSIFICATION</a:t>
            </a:r>
            <a:r>
              <a:rPr lang="en-US" sz="1600" b="1" i="0" u="none" strike="noStrike" cap="none" dirty="0">
                <a:solidFill>
                  <a:srgbClr val="073763"/>
                </a:solidFill>
                <a:latin typeface="Times New Roman" panose="02020603050405020304" pitchFamily="18" charset="0"/>
                <a:ea typeface="Lora"/>
                <a:cs typeface="Times New Roman" panose="02020603050405020304" pitchFamily="18" charset="0"/>
                <a:sym typeface="Lora"/>
              </a:rPr>
              <a:t> – </a:t>
            </a:r>
            <a:r>
              <a:rPr lang="en-US" sz="1600" b="1" u="none" strike="noStrike" cap="none" dirty="0">
                <a:solidFill>
                  <a:srgbClr val="073763"/>
                </a:solidFill>
                <a:latin typeface="Times New Roman" panose="02020603050405020304" pitchFamily="18" charset="0"/>
                <a:ea typeface="Lora"/>
                <a:cs typeface="Times New Roman" panose="02020603050405020304" pitchFamily="18" charset="0"/>
                <a:sym typeface="Lora"/>
              </a:rPr>
              <a:t>Targeting High Value Customers</a:t>
            </a:r>
          </a:p>
          <a:p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D2DC00-767F-03AD-DFEE-72E0C1AF337E}"/>
              </a:ext>
            </a:extLst>
          </p:cNvPr>
          <p:cNvSpPr txBox="1"/>
          <p:nvPr/>
        </p:nvSpPr>
        <p:spPr>
          <a:xfrm>
            <a:off x="414338" y="1757363"/>
            <a:ext cx="5164931" cy="31516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73763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The following are the high-value clients to target from the new list :</a:t>
            </a:r>
            <a:endParaRPr lang="en-US" dirty="0">
              <a:solidFill>
                <a:srgbClr val="073763"/>
              </a:solidFill>
              <a:latin typeface="Times New Roman" panose="02020603050405020304" pitchFamily="18" charset="0"/>
              <a:ea typeface="Open Sans"/>
              <a:cs typeface="Times New Roman" panose="02020603050405020304" pitchFamily="18" charset="0"/>
              <a:sym typeface="Open Sans"/>
            </a:endParaRPr>
          </a:p>
          <a:p>
            <a:pPr marL="139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b="1" u="sng" dirty="0">
              <a:solidFill>
                <a:schemeClr val="dk1"/>
              </a:solidFill>
              <a:latin typeface="Times New Roman" panose="02020603050405020304" pitchFamily="18" charset="0"/>
              <a:ea typeface="Open Sans"/>
              <a:cs typeface="Times New Roman" panose="02020603050405020304" pitchFamily="18" charset="0"/>
              <a:sym typeface="Open Sans"/>
            </a:endParaRPr>
          </a:p>
          <a:p>
            <a:pPr marL="965200" lvl="1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❑"/>
            </a:pPr>
            <a:r>
              <a:rPr lang="en-US" dirty="0">
                <a:solidFill>
                  <a:schemeClr val="dk1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Aged between 40 – 50.</a:t>
            </a:r>
          </a:p>
          <a:p>
            <a:pPr marL="965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dk1"/>
              </a:solidFill>
              <a:latin typeface="Times New Roman" panose="02020603050405020304" pitchFamily="18" charset="0"/>
              <a:ea typeface="Open Sans"/>
              <a:cs typeface="Times New Roman" panose="02020603050405020304" pitchFamily="18" charset="0"/>
              <a:sym typeface="Open Sans"/>
            </a:endParaRPr>
          </a:p>
          <a:p>
            <a:pPr marL="965200" lvl="1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❑"/>
            </a:pPr>
            <a:r>
              <a:rPr lang="en-US" dirty="0">
                <a:solidFill>
                  <a:schemeClr val="dk1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Most of the high value customers are female compared to male</a:t>
            </a:r>
          </a:p>
          <a:p>
            <a:pPr marL="965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dk1"/>
              </a:solidFill>
              <a:latin typeface="Times New Roman" panose="02020603050405020304" pitchFamily="18" charset="0"/>
              <a:ea typeface="Open Sans"/>
              <a:cs typeface="Times New Roman" panose="02020603050405020304" pitchFamily="18" charset="0"/>
              <a:sym typeface="Open Sans"/>
            </a:endParaRPr>
          </a:p>
          <a:p>
            <a:pPr marL="965200" lvl="1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❑"/>
            </a:pPr>
            <a:r>
              <a:rPr lang="en-US" dirty="0">
                <a:solidFill>
                  <a:schemeClr val="dk1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Working in Financial Service, Manufacturing and Health.</a:t>
            </a:r>
          </a:p>
          <a:p>
            <a:pPr marL="965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dk1"/>
              </a:solidFill>
              <a:latin typeface="Times New Roman" panose="02020603050405020304" pitchFamily="18" charset="0"/>
              <a:ea typeface="Open Sans"/>
              <a:cs typeface="Times New Roman" panose="02020603050405020304" pitchFamily="18" charset="0"/>
              <a:sym typeface="Open Sans"/>
            </a:endParaRPr>
          </a:p>
          <a:p>
            <a:pPr marL="965200" lvl="1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❑"/>
            </a:pPr>
            <a:r>
              <a:rPr lang="en-US" dirty="0">
                <a:solidFill>
                  <a:schemeClr val="dk1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Who are currently living in New South Wales and Victoria.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6201" y="4640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4" y="251643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pPr algn="ctr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4" y="1010385"/>
            <a:ext cx="7610239" cy="8641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sz="2000" b="1" dirty="0">
                <a:solidFill>
                  <a:srgbClr val="07376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Open Sans"/>
              </a:rPr>
              <a:t>HIGH-VALUE CUSTOMER SUMMARY TABLE</a:t>
            </a:r>
            <a:endParaRPr lang="en-IN" sz="2000" b="1" i="0" u="none" strike="noStrike" cap="none" dirty="0">
              <a:solidFill>
                <a:srgbClr val="073763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Open Sans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5B91DC7-6AD2-97D1-4B59-3FD1E74074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1134912"/>
              </p:ext>
            </p:extLst>
          </p:nvPr>
        </p:nvGraphicFramePr>
        <p:xfrm>
          <a:off x="311150" y="1614488"/>
          <a:ext cx="8565598" cy="2968911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968360">
                  <a:extLst>
                    <a:ext uri="{9D8B030D-6E8A-4147-A177-3AD203B41FA5}">
                      <a16:colId xmlns:a16="http://schemas.microsoft.com/office/drawing/2014/main" val="407389947"/>
                    </a:ext>
                  </a:extLst>
                </a:gridCol>
                <a:gridCol w="1478957">
                  <a:extLst>
                    <a:ext uri="{9D8B030D-6E8A-4147-A177-3AD203B41FA5}">
                      <a16:colId xmlns:a16="http://schemas.microsoft.com/office/drawing/2014/main" val="2550255654"/>
                    </a:ext>
                  </a:extLst>
                </a:gridCol>
                <a:gridCol w="565332">
                  <a:extLst>
                    <a:ext uri="{9D8B030D-6E8A-4147-A177-3AD203B41FA5}">
                      <a16:colId xmlns:a16="http://schemas.microsoft.com/office/drawing/2014/main" val="3085034109"/>
                    </a:ext>
                  </a:extLst>
                </a:gridCol>
                <a:gridCol w="1729285">
                  <a:extLst>
                    <a:ext uri="{9D8B030D-6E8A-4147-A177-3AD203B41FA5}">
                      <a16:colId xmlns:a16="http://schemas.microsoft.com/office/drawing/2014/main" val="2306382693"/>
                    </a:ext>
                  </a:extLst>
                </a:gridCol>
                <a:gridCol w="1376347">
                  <a:extLst>
                    <a:ext uri="{9D8B030D-6E8A-4147-A177-3AD203B41FA5}">
                      <a16:colId xmlns:a16="http://schemas.microsoft.com/office/drawing/2014/main" val="3925131261"/>
                    </a:ext>
                  </a:extLst>
                </a:gridCol>
                <a:gridCol w="944338">
                  <a:extLst>
                    <a:ext uri="{9D8B030D-6E8A-4147-A177-3AD203B41FA5}">
                      <a16:colId xmlns:a16="http://schemas.microsoft.com/office/drawing/2014/main" val="3624575128"/>
                    </a:ext>
                  </a:extLst>
                </a:gridCol>
                <a:gridCol w="1502979">
                  <a:extLst>
                    <a:ext uri="{9D8B030D-6E8A-4147-A177-3AD203B41FA5}">
                      <a16:colId xmlns:a16="http://schemas.microsoft.com/office/drawing/2014/main" val="2402914279"/>
                    </a:ext>
                  </a:extLst>
                </a:gridCol>
              </a:tblGrid>
              <a:tr h="65234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 dirty="0">
                          <a:solidFill>
                            <a:srgbClr val="FFFF00"/>
                          </a:solidFill>
                        </a:rPr>
                        <a:t>Customer ID</a:t>
                      </a:r>
                      <a:endParaRPr sz="1000" u="none" strike="noStrike" cap="none" dirty="0">
                        <a:solidFill>
                          <a:srgbClr val="FFFF0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>
                          <a:solidFill>
                            <a:srgbClr val="FFFF00"/>
                          </a:solidFill>
                        </a:rPr>
                        <a:t>Bike Related Purchases for the last 3 years</a:t>
                      </a:r>
                      <a:endParaRPr sz="1000" u="none" strike="noStrike" cap="none">
                        <a:solidFill>
                          <a:srgbClr val="073763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>
                          <a:solidFill>
                            <a:srgbClr val="FFFF00"/>
                          </a:solidFill>
                        </a:rPr>
                        <a:t>Age</a:t>
                      </a:r>
                      <a:endParaRPr sz="1000" u="none" strike="noStrike" cap="none">
                        <a:solidFill>
                          <a:srgbClr val="FFFF0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>
                          <a:solidFill>
                            <a:srgbClr val="FFFF00"/>
                          </a:solidFill>
                        </a:rPr>
                        <a:t>Job Industry</a:t>
                      </a:r>
                      <a:endParaRPr sz="1000" u="none" strike="noStrike" cap="none">
                        <a:solidFill>
                          <a:srgbClr val="FFFF0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>
                          <a:solidFill>
                            <a:srgbClr val="FFFF00"/>
                          </a:solidFill>
                        </a:rPr>
                        <a:t>Wealth Segment</a:t>
                      </a:r>
                      <a:endParaRPr sz="1000" u="none" strike="noStrike" cap="none">
                        <a:solidFill>
                          <a:srgbClr val="FFFF0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>
                          <a:solidFill>
                            <a:srgbClr val="FFFF00"/>
                          </a:solidFill>
                        </a:rPr>
                        <a:t>Owns Cars</a:t>
                      </a:r>
                      <a:endParaRPr sz="1000" u="none" strike="noStrike" cap="none">
                        <a:solidFill>
                          <a:srgbClr val="FFFF0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>
                          <a:solidFill>
                            <a:srgbClr val="FFFF00"/>
                          </a:solidFill>
                        </a:rPr>
                        <a:t>State</a:t>
                      </a:r>
                      <a:endParaRPr sz="1000" u="none" strike="noStrike" cap="none">
                        <a:solidFill>
                          <a:srgbClr val="FFFF0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FA8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0942370"/>
                  </a:ext>
                </a:extLst>
              </a:tr>
              <a:tr h="45095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1842</a:t>
                      </a:r>
                      <a:endParaRPr sz="10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/>
                        <a:t>445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/>
                        <a:t>44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Financial Services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Mass Customer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/>
                        <a:t>No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New South Wales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FA8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0782547"/>
                  </a:ext>
                </a:extLst>
              </a:tr>
              <a:tr h="48184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2001</a:t>
                      </a:r>
                      <a:endParaRPr sz="10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/>
                        <a:t>168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/>
                        <a:t>44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Manufacturing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Mass Customer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/>
                        <a:t>Yes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New South Wales</a:t>
                      </a:r>
                      <a:endParaRPr sz="10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FA8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62070"/>
                  </a:ext>
                </a:extLst>
              </a:tr>
              <a:tr h="45095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650</a:t>
                      </a:r>
                      <a:endParaRPr sz="10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/>
                        <a:t>486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/>
                        <a:t>44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Health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Mass Customer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/>
                        <a:t>No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/>
                        <a:t>New South Wales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FA8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4606033"/>
                  </a:ext>
                </a:extLst>
              </a:tr>
              <a:tr h="45095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3297</a:t>
                      </a:r>
                      <a:endParaRPr sz="10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/>
                        <a:t>234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/>
                        <a:t>46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Manufacturing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Mass Customer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/>
                        <a:t>No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/>
                        <a:t>Victoria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FA8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1404479"/>
                  </a:ext>
                </a:extLst>
              </a:tr>
              <a:tr h="48184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50</a:t>
                      </a:r>
                      <a:endParaRPr sz="10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/>
                        <a:t>266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/>
                        <a:t>41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Manufacturing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Mass Customer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/>
                        <a:t>Yes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New South Wales</a:t>
                      </a:r>
                      <a:endParaRPr sz="1000" u="none" strike="noStrike" cap="none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FA8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543396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232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485</Words>
  <Application>Microsoft Office PowerPoint</Application>
  <PresentationFormat>On-screen Show (16:9)</PresentationFormat>
  <Paragraphs>98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Lora</vt:lpstr>
      <vt:lpstr>Noto Sans Symbols</vt:lpstr>
      <vt:lpstr>Open Sans</vt:lpstr>
      <vt:lpstr>Open Sans Light</vt:lpstr>
      <vt:lpstr>Times New Roman</vt:lpstr>
      <vt:lpstr>Simple Light</vt:lpstr>
      <vt:lpstr>PowerPoint Presentation</vt:lpstr>
      <vt:lpstr>PowerPoint Presentation</vt:lpstr>
      <vt:lpstr>PowerPoint Presentation</vt:lpstr>
      <vt:lpstr>Introduction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venkata sai Thota</cp:lastModifiedBy>
  <cp:revision>1</cp:revision>
  <dcterms:modified xsi:type="dcterms:W3CDTF">2023-02-21T09:28:50Z</dcterms:modified>
</cp:coreProperties>
</file>