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eague Spartan" panose="020B0604020202020204" charset="0"/>
      <p:regular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Open Sans Bold" panose="020B0806030504020204" charset="0"/>
      <p:regular r:id="rId25"/>
    </p:embeddedFont>
    <p:embeddedFont>
      <p:font typeface="Open Sans Extra Bold" panose="020B0604020202020204" charset="0"/>
      <p:regular r:id="rId26"/>
    </p:embeddedFont>
    <p:embeddedFont>
      <p:font typeface="Open Sans Light Bold" panose="020B0604020202020204" charset="0"/>
      <p:regular r:id="rId27"/>
    </p:embeddedFont>
    <p:embeddedFont>
      <p:font typeface="Sanchez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7" d="100"/>
          <a:sy n="77" d="100"/>
        </p:scale>
        <p:origin x="7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251786" y="4333924"/>
            <a:ext cx="5784428" cy="1352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75"/>
              </a:lnSpc>
            </a:pPr>
            <a:endParaRPr/>
          </a:p>
        </p:txBody>
      </p:sp>
      <p:grpSp>
        <p:nvGrpSpPr>
          <p:cNvPr id="4" name="Group 4"/>
          <p:cNvGrpSpPr/>
          <p:nvPr/>
        </p:nvGrpSpPr>
        <p:grpSpPr>
          <a:xfrm>
            <a:off x="3834817" y="2266841"/>
            <a:ext cx="10618366" cy="4537542"/>
            <a:chOff x="0" y="247650"/>
            <a:chExt cx="14157821" cy="6050056"/>
          </a:xfrm>
        </p:grpSpPr>
        <p:sp>
          <p:nvSpPr>
            <p:cNvPr id="5" name="TextBox 5"/>
            <p:cNvSpPr txBox="1"/>
            <p:nvPr/>
          </p:nvSpPr>
          <p:spPr>
            <a:xfrm>
              <a:off x="0" y="247650"/>
              <a:ext cx="14157821" cy="52641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975"/>
                </a:lnSpc>
              </a:pPr>
              <a:r>
                <a:rPr lang="en-US" sz="10500" spc="-525">
                  <a:solidFill>
                    <a:srgbClr val="000000"/>
                  </a:solidFill>
                  <a:latin typeface="League Spartan"/>
                </a:rPr>
                <a:t>Simple Mathematics Calculator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5698994"/>
              <a:ext cx="14157821" cy="5987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72"/>
                </a:lnSpc>
              </a:pPr>
              <a:endParaRPr lang="en-US" sz="2824" spc="141" dirty="0">
                <a:solidFill>
                  <a:srgbClr val="000000"/>
                </a:solidFill>
                <a:latin typeface="Sanchez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871659" y="5937191"/>
            <a:ext cx="11301259" cy="368703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666498" y="1872445"/>
            <a:ext cx="9234155" cy="372829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405192" y="1872445"/>
            <a:ext cx="5717231" cy="37282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86596" y="180975"/>
            <a:ext cx="9213295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Model in Action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0" y="180975"/>
            <a:ext cx="11417895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Challenges faced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-9525" y="1978025"/>
            <a:ext cx="17978521" cy="6740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75258" lvl="1" indent="-587629">
              <a:lnSpc>
                <a:spcPts val="7620"/>
              </a:lnSpc>
              <a:buFont typeface="Arial"/>
              <a:buChar char="•"/>
            </a:pPr>
            <a:r>
              <a:rPr lang="en-US" sz="5443">
                <a:solidFill>
                  <a:srgbClr val="000000"/>
                </a:solidFill>
                <a:latin typeface="Open Sans Bold"/>
              </a:rPr>
              <a:t>No Optimal Dataset.</a:t>
            </a:r>
          </a:p>
          <a:p>
            <a:pPr marL="1175258" lvl="1" indent="-587629">
              <a:lnSpc>
                <a:spcPts val="7620"/>
              </a:lnSpc>
              <a:buFont typeface="Arial"/>
              <a:buChar char="•"/>
            </a:pPr>
            <a:r>
              <a:rPr lang="en-US" sz="5443">
                <a:solidFill>
                  <a:srgbClr val="000000"/>
                </a:solidFill>
                <a:latin typeface="Open Sans Bold"/>
              </a:rPr>
              <a:t>Missing division signs.</a:t>
            </a:r>
          </a:p>
          <a:p>
            <a:pPr marL="1175258" lvl="1" indent="-587629">
              <a:lnSpc>
                <a:spcPts val="7620"/>
              </a:lnSpc>
              <a:buFont typeface="Arial"/>
              <a:buChar char="•"/>
            </a:pPr>
            <a:r>
              <a:rPr lang="en-US" sz="5443">
                <a:solidFill>
                  <a:srgbClr val="000000"/>
                </a:solidFill>
                <a:latin typeface="Open Sans Bold"/>
              </a:rPr>
              <a:t>Non-uniform intensity in dataset(thickness)</a:t>
            </a:r>
          </a:p>
          <a:p>
            <a:pPr>
              <a:lnSpc>
                <a:spcPts val="7620"/>
              </a:lnSpc>
            </a:pPr>
            <a:r>
              <a:rPr lang="en-US" sz="5443">
                <a:solidFill>
                  <a:srgbClr val="000000"/>
                </a:solidFill>
                <a:latin typeface="Open Sans Bold"/>
              </a:rPr>
              <a:t>       Created dataset from foundation.</a:t>
            </a:r>
          </a:p>
          <a:p>
            <a:pPr marL="1175258" lvl="1" indent="-587629">
              <a:lnSpc>
                <a:spcPts val="7620"/>
              </a:lnSpc>
              <a:buFont typeface="Arial"/>
              <a:buChar char="•"/>
            </a:pPr>
            <a:r>
              <a:rPr lang="en-US" sz="5443">
                <a:solidFill>
                  <a:srgbClr val="000000"/>
                </a:solidFill>
                <a:latin typeface="Open Sans Bold"/>
              </a:rPr>
              <a:t>Contours boxes were not able to pickup the formal division symbol.</a:t>
            </a:r>
          </a:p>
          <a:p>
            <a:pPr>
              <a:lnSpc>
                <a:spcPts val="7620"/>
              </a:lnSpc>
            </a:pPr>
            <a:r>
              <a:rPr lang="en-US" sz="5443">
                <a:solidFill>
                  <a:srgbClr val="000000"/>
                </a:solidFill>
                <a:latin typeface="Open Sans Bold"/>
              </a:rPr>
              <a:t>      Increased the height of contour box.       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445019"/>
            <a:ext cx="6462356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Conclusion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75167" y="2201352"/>
            <a:ext cx="17640184" cy="61825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7915" lvl="1" indent="-538958">
              <a:lnSpc>
                <a:spcPts val="6989"/>
              </a:lnSpc>
              <a:buFont typeface="Arial"/>
              <a:buChar char="•"/>
            </a:pPr>
            <a:r>
              <a:rPr lang="en-US" sz="4992">
                <a:solidFill>
                  <a:srgbClr val="000000"/>
                </a:solidFill>
                <a:latin typeface="Open Sans Bold"/>
              </a:rPr>
              <a:t>The workings of the Complex Neural-networks has been acknowledged and gained practical knowledge</a:t>
            </a:r>
          </a:p>
          <a:p>
            <a:pPr marL="1077915" lvl="1" indent="-538958">
              <a:lnSpc>
                <a:spcPts val="6989"/>
              </a:lnSpc>
              <a:buFont typeface="Arial"/>
              <a:buChar char="•"/>
            </a:pPr>
            <a:r>
              <a:rPr lang="en-US" sz="4992">
                <a:solidFill>
                  <a:srgbClr val="000000"/>
                </a:solidFill>
                <a:latin typeface="Open Sans Bold"/>
              </a:rPr>
              <a:t>This simple mathematical expression calculator would be projected to include higher degree of evaluation </a:t>
            </a:r>
          </a:p>
          <a:p>
            <a:pPr marL="1077915" lvl="1" indent="-538958">
              <a:lnSpc>
                <a:spcPts val="6989"/>
              </a:lnSpc>
              <a:buFont typeface="Arial"/>
              <a:buChar char="•"/>
            </a:pPr>
            <a:r>
              <a:rPr lang="en-US" sz="4992">
                <a:solidFill>
                  <a:srgbClr val="000000"/>
                </a:solidFill>
                <a:latin typeface="Open Sans Bold"/>
              </a:rPr>
              <a:t>Deep-Learning has the potential to achieve this future projection.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739179" y="533036"/>
            <a:ext cx="659963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References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2821444"/>
            <a:ext cx="18288000" cy="6550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38" lvl="1" indent="-399419">
              <a:lnSpc>
                <a:spcPts val="518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Open Sans Bold"/>
              </a:rPr>
              <a:t>A. Géron, Hands-On Machine Learning with Scikit-Learn, Keras, and TensorFlow: Concepts, Tools, and Techniques to Build Intelligent Systems. O’Reilly Media, Inc., 2019. </a:t>
            </a:r>
          </a:p>
          <a:p>
            <a:pPr marL="798838" lvl="1" indent="-399419">
              <a:lnSpc>
                <a:spcPts val="518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Open Sans Bold"/>
              </a:rPr>
              <a:t>‘ML Practicum: Image Classification | Machine Learning Practica’, 2020. </a:t>
            </a:r>
            <a:r>
              <a:rPr lang="en-US" sz="3700">
                <a:solidFill>
                  <a:srgbClr val="000000"/>
                </a:solidFill>
                <a:latin typeface="Open Sans"/>
              </a:rPr>
              <a:t>https://developers.google.com/machine-learning/practica/image-classification</a:t>
            </a:r>
            <a:r>
              <a:rPr lang="en-US" sz="3700">
                <a:solidFill>
                  <a:srgbClr val="000000"/>
                </a:solidFill>
                <a:latin typeface="Open Sans Bold"/>
              </a:rPr>
              <a:t> </a:t>
            </a:r>
          </a:p>
          <a:p>
            <a:pPr marL="798838" lvl="1" indent="-399419">
              <a:lnSpc>
                <a:spcPts val="518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Open Sans Bold"/>
              </a:rPr>
              <a:t>Introduction to CNN Keras — 0.997 (top 6%)’. </a:t>
            </a:r>
            <a:r>
              <a:rPr lang="en-US" sz="3700">
                <a:solidFill>
                  <a:srgbClr val="000000"/>
                </a:solidFill>
                <a:latin typeface="Open Sans"/>
              </a:rPr>
              <a:t>https://kaggle.com/yassineghouzam/introduction-to-cnn-keras-0-997-top-6</a:t>
            </a:r>
          </a:p>
          <a:p>
            <a:pPr marL="798838" lvl="1" indent="-399419">
              <a:lnSpc>
                <a:spcPts val="518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Open Sans Bold"/>
              </a:rPr>
              <a:t>M. D. Learning, ‘MIT Deep Learning 6.S191’, MIT Deep Learning 6.S191.</a:t>
            </a:r>
          </a:p>
          <a:p>
            <a:pPr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 Bold"/>
              </a:rPr>
              <a:t>       </a:t>
            </a:r>
            <a:r>
              <a:rPr lang="en-US" sz="3700">
                <a:solidFill>
                  <a:srgbClr val="000000"/>
                </a:solidFill>
                <a:latin typeface="Open Sans"/>
              </a:rPr>
              <a:t>www.introtodeeplearning.com</a:t>
            </a:r>
          </a:p>
          <a:p>
            <a:pPr>
              <a:lnSpc>
                <a:spcPts val="5180"/>
              </a:lnSpc>
            </a:pPr>
            <a:endParaRPr lang="en-US" sz="3700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063803" y="3324225"/>
            <a:ext cx="6160393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Thank you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063803" y="5414642"/>
            <a:ext cx="6160393" cy="887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 lang="en-US" sz="5199">
              <a:solidFill>
                <a:srgbClr val="000000"/>
              </a:solidFill>
              <a:latin typeface="Open Sans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879515" y="1757521"/>
            <a:ext cx="13136833" cy="8173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4420" lvl="1" indent="-412210">
              <a:lnSpc>
                <a:spcPts val="5880"/>
              </a:lnSpc>
              <a:buFont typeface="Arial"/>
              <a:buChar char="•"/>
            </a:pPr>
            <a:r>
              <a:rPr lang="en-US" sz="3818">
                <a:solidFill>
                  <a:srgbClr val="000000"/>
                </a:solidFill>
                <a:latin typeface="Open Sans Bold"/>
              </a:rPr>
              <a:t>Objective</a:t>
            </a:r>
          </a:p>
          <a:p>
            <a:pPr marL="824420" lvl="1" indent="-412210">
              <a:lnSpc>
                <a:spcPts val="5880"/>
              </a:lnSpc>
              <a:buFont typeface="Arial"/>
              <a:buChar char="•"/>
            </a:pPr>
            <a:r>
              <a:rPr lang="en-US" sz="3818">
                <a:solidFill>
                  <a:srgbClr val="000000"/>
                </a:solidFill>
                <a:latin typeface="Open Sans Bold"/>
              </a:rPr>
              <a:t>Tools Used</a:t>
            </a:r>
          </a:p>
          <a:p>
            <a:pPr marL="824420" lvl="1" indent="-412210">
              <a:lnSpc>
                <a:spcPts val="5880"/>
              </a:lnSpc>
              <a:buFont typeface="Arial"/>
              <a:buChar char="•"/>
            </a:pPr>
            <a:r>
              <a:rPr lang="en-US" sz="3818">
                <a:solidFill>
                  <a:srgbClr val="000000"/>
                </a:solidFill>
                <a:latin typeface="Open Sans Bold"/>
              </a:rPr>
              <a:t>Pre-processing</a:t>
            </a:r>
          </a:p>
          <a:p>
            <a:pPr marL="824420" lvl="1" indent="-412210">
              <a:lnSpc>
                <a:spcPts val="5880"/>
              </a:lnSpc>
              <a:buFont typeface="Arial"/>
              <a:buChar char="•"/>
            </a:pPr>
            <a:r>
              <a:rPr lang="en-US" sz="3818">
                <a:solidFill>
                  <a:srgbClr val="000000"/>
                </a:solidFill>
                <a:latin typeface="Open Sans Bold"/>
              </a:rPr>
              <a:t>Data Visualization</a:t>
            </a:r>
          </a:p>
          <a:p>
            <a:pPr marL="824420" lvl="1" indent="-412210">
              <a:lnSpc>
                <a:spcPts val="5880"/>
              </a:lnSpc>
              <a:buFont typeface="Arial"/>
              <a:buChar char="•"/>
            </a:pPr>
            <a:r>
              <a:rPr lang="en-US" sz="3818">
                <a:solidFill>
                  <a:srgbClr val="000000"/>
                </a:solidFill>
                <a:latin typeface="Open Sans Bold"/>
              </a:rPr>
              <a:t>Dataset</a:t>
            </a:r>
          </a:p>
          <a:p>
            <a:pPr marL="824420" lvl="1" indent="-412210">
              <a:lnSpc>
                <a:spcPts val="5880"/>
              </a:lnSpc>
              <a:buFont typeface="Arial"/>
              <a:buChar char="•"/>
            </a:pPr>
            <a:r>
              <a:rPr lang="en-US" sz="3818">
                <a:solidFill>
                  <a:srgbClr val="000000"/>
                </a:solidFill>
                <a:latin typeface="Open Sans Bold"/>
              </a:rPr>
              <a:t>Flowchart</a:t>
            </a:r>
          </a:p>
          <a:p>
            <a:pPr marL="824420" lvl="1" indent="-412210">
              <a:lnSpc>
                <a:spcPts val="5880"/>
              </a:lnSpc>
              <a:buFont typeface="Arial"/>
              <a:buChar char="•"/>
            </a:pPr>
            <a:r>
              <a:rPr lang="en-US" sz="3818">
                <a:solidFill>
                  <a:srgbClr val="000000"/>
                </a:solidFill>
                <a:latin typeface="Open Sans Bold"/>
              </a:rPr>
              <a:t>Our Model</a:t>
            </a:r>
          </a:p>
          <a:p>
            <a:pPr marL="824420" lvl="1" indent="-412210">
              <a:lnSpc>
                <a:spcPts val="5880"/>
              </a:lnSpc>
              <a:buFont typeface="Arial"/>
              <a:buChar char="•"/>
            </a:pPr>
            <a:r>
              <a:rPr lang="en-US" sz="3818">
                <a:solidFill>
                  <a:srgbClr val="000000"/>
                </a:solidFill>
                <a:latin typeface="Open Sans Bold"/>
              </a:rPr>
              <a:t>Model in Action</a:t>
            </a:r>
          </a:p>
          <a:p>
            <a:pPr marL="824420" lvl="1" indent="-412210">
              <a:lnSpc>
                <a:spcPts val="5880"/>
              </a:lnSpc>
              <a:buFont typeface="Arial"/>
              <a:buChar char="•"/>
            </a:pPr>
            <a:r>
              <a:rPr lang="en-US" sz="3818">
                <a:solidFill>
                  <a:srgbClr val="000000"/>
                </a:solidFill>
                <a:latin typeface="Open Sans Bold"/>
              </a:rPr>
              <a:t>Challenges faced</a:t>
            </a:r>
          </a:p>
          <a:p>
            <a:pPr marL="824420" lvl="1" indent="-412210">
              <a:lnSpc>
                <a:spcPts val="5880"/>
              </a:lnSpc>
              <a:buFont typeface="Arial"/>
              <a:buChar char="•"/>
            </a:pPr>
            <a:r>
              <a:rPr lang="en-US" sz="3818">
                <a:solidFill>
                  <a:srgbClr val="000000"/>
                </a:solidFill>
                <a:latin typeface="Open Sans Bold"/>
              </a:rPr>
              <a:t>Conclusion</a:t>
            </a:r>
          </a:p>
          <a:p>
            <a:pPr marL="824420" lvl="1" indent="-412210">
              <a:lnSpc>
                <a:spcPts val="5880"/>
              </a:lnSpc>
              <a:buFont typeface="Arial"/>
              <a:buChar char="•"/>
            </a:pPr>
            <a:r>
              <a:rPr lang="en-US" sz="3818">
                <a:solidFill>
                  <a:srgbClr val="000000"/>
                </a:solidFill>
                <a:latin typeface="Open Sans Bold"/>
              </a:rPr>
              <a:t>References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92210" y="180975"/>
            <a:ext cx="444198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000000"/>
                </a:solidFill>
                <a:latin typeface="Open Sans Extra Bold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51259" y="600075"/>
            <a:ext cx="6250781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Objectives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2446992"/>
            <a:ext cx="16043075" cy="7329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93143" lvl="1" indent="-496571">
              <a:lnSpc>
                <a:spcPts val="6440"/>
              </a:lnSpc>
              <a:buFont typeface="Arial"/>
              <a:buChar char="•"/>
            </a:pPr>
            <a:r>
              <a:rPr lang="en-US" sz="4600">
                <a:solidFill>
                  <a:srgbClr val="000000"/>
                </a:solidFill>
                <a:latin typeface="Open Sans Bold"/>
              </a:rPr>
              <a:t>To implement a Simple Mathematics Calculator using Deep Learning techniques.</a:t>
            </a:r>
          </a:p>
          <a:p>
            <a:pPr marL="993143" lvl="1" indent="-496571">
              <a:lnSpc>
                <a:spcPts val="6440"/>
              </a:lnSpc>
              <a:buFont typeface="Arial"/>
              <a:buChar char="•"/>
            </a:pPr>
            <a:r>
              <a:rPr lang="en-US" sz="4600">
                <a:solidFill>
                  <a:srgbClr val="000000"/>
                </a:solidFill>
                <a:latin typeface="Open Sans Bold"/>
              </a:rPr>
              <a:t>To detect handwritten mathematical expressions and evaluating them.</a:t>
            </a:r>
          </a:p>
          <a:p>
            <a:pPr marL="993143" lvl="1" indent="-496571">
              <a:lnSpc>
                <a:spcPts val="6440"/>
              </a:lnSpc>
              <a:buFont typeface="Arial"/>
              <a:buChar char="•"/>
            </a:pPr>
            <a:r>
              <a:rPr lang="en-US" sz="4600">
                <a:solidFill>
                  <a:srgbClr val="000000"/>
                </a:solidFill>
                <a:latin typeface="Open Sans Bold"/>
              </a:rPr>
              <a:t>Static images to be used for training, testing and demonstration.</a:t>
            </a:r>
          </a:p>
          <a:p>
            <a:pPr marL="993143" lvl="1" indent="-496571">
              <a:lnSpc>
                <a:spcPts val="6440"/>
              </a:lnSpc>
              <a:buFont typeface="Arial"/>
              <a:buChar char="•"/>
            </a:pPr>
            <a:r>
              <a:rPr lang="en-US" sz="4600">
                <a:solidFill>
                  <a:srgbClr val="000000"/>
                </a:solidFill>
                <a:latin typeface="Open Sans Bold"/>
              </a:rPr>
              <a:t>The trained model shall be able to perform accurately.</a:t>
            </a:r>
          </a:p>
          <a:p>
            <a:pPr marL="993143" lvl="1" indent="-496571">
              <a:lnSpc>
                <a:spcPts val="6440"/>
              </a:lnSpc>
              <a:buFont typeface="Arial"/>
              <a:buChar char="•"/>
            </a:pPr>
            <a:r>
              <a:rPr lang="en-US" sz="4600">
                <a:solidFill>
                  <a:srgbClr val="000000"/>
                </a:solidFill>
                <a:latin typeface="Open Sans Bold"/>
              </a:rPr>
              <a:t>Projection of this model could be an assistance.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56776" y="2342507"/>
            <a:ext cx="3823823" cy="318651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 l="2706" r="2706"/>
          <a:stretch>
            <a:fillRect/>
          </a:stretch>
        </p:blipFill>
        <p:spPr>
          <a:xfrm>
            <a:off x="5353085" y="2879348"/>
            <a:ext cx="5342353" cy="282404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695439" y="3208974"/>
            <a:ext cx="6248380" cy="216479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158233" y="6341271"/>
            <a:ext cx="4194852" cy="326842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6710765" y="6341271"/>
            <a:ext cx="2626993" cy="3239959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0" y="180975"/>
            <a:ext cx="8515352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Tools Used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792252" y="403371"/>
            <a:ext cx="8686999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Pre-Processing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2230097"/>
            <a:ext cx="18288000" cy="4268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80"/>
              </a:lnSpc>
            </a:pPr>
            <a:endParaRPr/>
          </a:p>
          <a:p>
            <a:pPr marL="1045663" lvl="1" indent="-522832">
              <a:lnSpc>
                <a:spcPts val="6780"/>
              </a:lnSpc>
              <a:buFont typeface="Arial"/>
              <a:buChar char="•"/>
            </a:pPr>
            <a:r>
              <a:rPr lang="en-US" sz="4843">
                <a:solidFill>
                  <a:srgbClr val="000000"/>
                </a:solidFill>
                <a:latin typeface="Open Sans Bold"/>
              </a:rPr>
              <a:t>ImageDataGenerator.</a:t>
            </a:r>
          </a:p>
          <a:p>
            <a:pPr marL="1045663" lvl="1" indent="-522832">
              <a:lnSpc>
                <a:spcPts val="6780"/>
              </a:lnSpc>
              <a:buFont typeface="Arial"/>
              <a:buChar char="•"/>
            </a:pPr>
            <a:r>
              <a:rPr lang="en-US" sz="4843">
                <a:solidFill>
                  <a:srgbClr val="000000"/>
                </a:solidFill>
                <a:latin typeface="Open Sans Bold"/>
              </a:rPr>
              <a:t>Converting raw image data to 64x64 greyscaled image. </a:t>
            </a:r>
          </a:p>
          <a:p>
            <a:pPr marL="1045663" lvl="1" indent="-522832">
              <a:lnSpc>
                <a:spcPts val="6780"/>
              </a:lnSpc>
              <a:buFont typeface="Arial"/>
              <a:buChar char="•"/>
            </a:pPr>
            <a:r>
              <a:rPr lang="en-US" sz="4843">
                <a:solidFill>
                  <a:srgbClr val="000000"/>
                </a:solidFill>
                <a:latin typeface="Open Sans Bold"/>
              </a:rPr>
              <a:t>Data visualization.</a:t>
            </a:r>
          </a:p>
          <a:p>
            <a:pPr marL="1045663" lvl="1" indent="-522832">
              <a:lnSpc>
                <a:spcPts val="6780"/>
              </a:lnSpc>
              <a:buFont typeface="Arial"/>
              <a:buChar char="•"/>
            </a:pPr>
            <a:r>
              <a:rPr lang="en-US" sz="4843">
                <a:solidFill>
                  <a:srgbClr val="000000"/>
                </a:solidFill>
                <a:latin typeface="Open Sans Bold"/>
              </a:rPr>
              <a:t>Imbalance in data.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53432" y="2107659"/>
            <a:ext cx="10443891" cy="7465595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94347" y="180975"/>
            <a:ext cx="14036053" cy="1509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000000"/>
                </a:solidFill>
                <a:latin typeface="Open Sans Extra Bold"/>
              </a:rPr>
              <a:t>Data Visualization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434000" y="3469297"/>
            <a:ext cx="4367151" cy="3661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Visualizing some of the raw inputted images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67440" y="180975"/>
            <a:ext cx="5657160" cy="1533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000000"/>
                </a:solidFill>
                <a:latin typeface="Open Sans Extra Bold"/>
              </a:rPr>
              <a:t>Dataset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l="2716" r="998"/>
          <a:stretch>
            <a:fillRect/>
          </a:stretch>
        </p:blipFill>
        <p:spPr>
          <a:xfrm>
            <a:off x="5518182" y="1783746"/>
            <a:ext cx="12335632" cy="6886202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0" y="2275563"/>
            <a:ext cx="5298138" cy="3661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79" lvl="1" indent="-561340">
              <a:lnSpc>
                <a:spcPts val="7279"/>
              </a:lnSpc>
              <a:buFont typeface="Arial"/>
              <a:buChar char="•"/>
            </a:pPr>
            <a:r>
              <a:rPr lang="en-US" sz="5199" dirty="0">
                <a:solidFill>
                  <a:srgbClr val="000000"/>
                </a:solidFill>
                <a:latin typeface="Open Sans"/>
              </a:rPr>
              <a:t>Numbers</a:t>
            </a:r>
          </a:p>
          <a:p>
            <a:pPr marL="1122679" lvl="1" indent="-561340">
              <a:lnSpc>
                <a:spcPts val="7279"/>
              </a:lnSpc>
              <a:buFont typeface="Arial"/>
              <a:buChar char="•"/>
            </a:pPr>
            <a:r>
              <a:rPr lang="en-US" sz="5199" dirty="0">
                <a:solidFill>
                  <a:srgbClr val="000000"/>
                </a:solidFill>
                <a:latin typeface="Open Sans"/>
              </a:rPr>
              <a:t>Operators</a:t>
            </a:r>
          </a:p>
          <a:p>
            <a:pPr marL="1122679" lvl="1" indent="-561340">
              <a:lnSpc>
                <a:spcPts val="7279"/>
              </a:lnSpc>
              <a:buFont typeface="Arial"/>
              <a:buChar char="•"/>
            </a:pPr>
            <a:r>
              <a:rPr lang="en-US" sz="5199" dirty="0">
                <a:solidFill>
                  <a:srgbClr val="000000"/>
                </a:solidFill>
                <a:latin typeface="Open Sans"/>
              </a:rPr>
              <a:t>Parentheses</a:t>
            </a:r>
          </a:p>
          <a:p>
            <a:pPr>
              <a:lnSpc>
                <a:spcPts val="7279"/>
              </a:lnSpc>
            </a:pPr>
            <a:endParaRPr lang="en-US" sz="5199" dirty="0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775696" y="2147888"/>
            <a:ext cx="2637748" cy="1365327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4E9F5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808025" y="2299231"/>
            <a:ext cx="3105151" cy="1110266"/>
            <a:chOff x="0" y="0"/>
            <a:chExt cx="1050384" cy="3755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0384" cy="375572"/>
            </a:xfrm>
            <a:custGeom>
              <a:avLst/>
              <a:gdLst/>
              <a:ahLst/>
              <a:cxnLst/>
              <a:rect l="l" t="t" r="r" b="b"/>
              <a:pathLst>
                <a:path w="1050384" h="375572">
                  <a:moveTo>
                    <a:pt x="0" y="0"/>
                  </a:moveTo>
                  <a:lnTo>
                    <a:pt x="1050384" y="0"/>
                  </a:lnTo>
                  <a:lnTo>
                    <a:pt x="1050384" y="375572"/>
                  </a:lnTo>
                  <a:lnTo>
                    <a:pt x="0" y="375572"/>
                  </a:lnTo>
                  <a:close/>
                </a:path>
              </a:pathLst>
            </a:custGeom>
            <a:solidFill>
              <a:srgbClr val="FFFFF9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75593" y="2528629"/>
            <a:ext cx="3109912" cy="584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 Bold"/>
              </a:rPr>
              <a:t>Raw Data</a:t>
            </a:r>
          </a:p>
        </p:txBody>
      </p:sp>
      <p:sp>
        <p:nvSpPr>
          <p:cNvPr id="8" name="AutoShape 8"/>
          <p:cNvSpPr/>
          <p:nvPr/>
        </p:nvSpPr>
        <p:spPr>
          <a:xfrm rot="-48798">
            <a:off x="3413374" y="2840450"/>
            <a:ext cx="1394722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4808025" y="2576274"/>
            <a:ext cx="3105151" cy="499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Open Sans Light Bold"/>
              </a:rPr>
              <a:t>Pre-processing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9529489" y="2348721"/>
            <a:ext cx="3105151" cy="1110266"/>
            <a:chOff x="0" y="0"/>
            <a:chExt cx="1050384" cy="37557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50384" cy="375572"/>
            </a:xfrm>
            <a:custGeom>
              <a:avLst/>
              <a:gdLst/>
              <a:ahLst/>
              <a:cxnLst/>
              <a:rect l="l" t="t" r="r" b="b"/>
              <a:pathLst>
                <a:path w="1050384" h="375572">
                  <a:moveTo>
                    <a:pt x="0" y="0"/>
                  </a:moveTo>
                  <a:lnTo>
                    <a:pt x="1050384" y="0"/>
                  </a:lnTo>
                  <a:lnTo>
                    <a:pt x="1050384" y="375572"/>
                  </a:lnTo>
                  <a:lnTo>
                    <a:pt x="0" y="375572"/>
                  </a:lnTo>
                  <a:close/>
                </a:path>
              </a:pathLst>
            </a:custGeom>
            <a:solidFill>
              <a:srgbClr val="F3FADC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9529489" y="2367994"/>
            <a:ext cx="3105151" cy="101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Open Sans Light Bold"/>
              </a:rPr>
              <a:t>Data Visualization</a:t>
            </a:r>
          </a:p>
        </p:txBody>
      </p:sp>
      <p:sp>
        <p:nvSpPr>
          <p:cNvPr id="13" name="AutoShape 13"/>
          <p:cNvSpPr/>
          <p:nvPr/>
        </p:nvSpPr>
        <p:spPr>
          <a:xfrm rot="-3280">
            <a:off x="7884646" y="2831336"/>
            <a:ext cx="1644821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4" name="Group 14"/>
          <p:cNvGrpSpPr/>
          <p:nvPr/>
        </p:nvGrpSpPr>
        <p:grpSpPr>
          <a:xfrm>
            <a:off x="14154474" y="2299231"/>
            <a:ext cx="3105151" cy="1110266"/>
            <a:chOff x="0" y="0"/>
            <a:chExt cx="1050384" cy="37557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50384" cy="375572"/>
            </a:xfrm>
            <a:custGeom>
              <a:avLst/>
              <a:gdLst/>
              <a:ahLst/>
              <a:cxnLst/>
              <a:rect l="l" t="t" r="r" b="b"/>
              <a:pathLst>
                <a:path w="1050384" h="375572">
                  <a:moveTo>
                    <a:pt x="0" y="0"/>
                  </a:moveTo>
                  <a:lnTo>
                    <a:pt x="1050384" y="0"/>
                  </a:lnTo>
                  <a:lnTo>
                    <a:pt x="1050384" y="375572"/>
                  </a:lnTo>
                  <a:lnTo>
                    <a:pt x="0" y="375572"/>
                  </a:lnTo>
                  <a:close/>
                </a:path>
              </a:pathLst>
            </a:custGeom>
            <a:solidFill>
              <a:srgbClr val="FFE5B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4154149" y="2636565"/>
            <a:ext cx="3105151" cy="499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Open Sans Light Bold"/>
              </a:rPr>
              <a:t>Data Feed</a:t>
            </a:r>
          </a:p>
        </p:txBody>
      </p:sp>
      <p:sp>
        <p:nvSpPr>
          <p:cNvPr id="17" name="AutoShape 17"/>
          <p:cNvSpPr/>
          <p:nvPr/>
        </p:nvSpPr>
        <p:spPr>
          <a:xfrm rot="50220">
            <a:off x="12634907" y="2890843"/>
            <a:ext cx="1519649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AutoShape 18"/>
          <p:cNvSpPr/>
          <p:nvPr/>
        </p:nvSpPr>
        <p:spPr>
          <a:xfrm rot="5399919">
            <a:off x="14703711" y="4361790"/>
            <a:ext cx="2006075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AutoShape 19"/>
          <p:cNvSpPr/>
          <p:nvPr/>
        </p:nvSpPr>
        <p:spPr>
          <a:xfrm rot="10788887">
            <a:off x="11907410" y="6065799"/>
            <a:ext cx="2266852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0" name="Group 20"/>
          <p:cNvGrpSpPr/>
          <p:nvPr/>
        </p:nvGrpSpPr>
        <p:grpSpPr>
          <a:xfrm>
            <a:off x="8802265" y="5455315"/>
            <a:ext cx="3105151" cy="1110266"/>
            <a:chOff x="0" y="0"/>
            <a:chExt cx="1050384" cy="37557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50384" cy="375572"/>
            </a:xfrm>
            <a:custGeom>
              <a:avLst/>
              <a:gdLst/>
              <a:ahLst/>
              <a:cxnLst/>
              <a:rect l="l" t="t" r="r" b="b"/>
              <a:pathLst>
                <a:path w="1050384" h="375572">
                  <a:moveTo>
                    <a:pt x="0" y="0"/>
                  </a:moveTo>
                  <a:lnTo>
                    <a:pt x="1050384" y="0"/>
                  </a:lnTo>
                  <a:lnTo>
                    <a:pt x="1050384" y="375572"/>
                  </a:lnTo>
                  <a:lnTo>
                    <a:pt x="0" y="375572"/>
                  </a:lnTo>
                  <a:close/>
                </a:path>
              </a:pathLst>
            </a:custGeom>
            <a:solidFill>
              <a:srgbClr val="F4C5CC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4754914" y="5455315"/>
            <a:ext cx="3105151" cy="1110266"/>
            <a:chOff x="0" y="0"/>
            <a:chExt cx="1050384" cy="375572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050384" cy="375572"/>
            </a:xfrm>
            <a:custGeom>
              <a:avLst/>
              <a:gdLst/>
              <a:ahLst/>
              <a:cxnLst/>
              <a:rect l="l" t="t" r="r" b="b"/>
              <a:pathLst>
                <a:path w="1050384" h="375572">
                  <a:moveTo>
                    <a:pt x="0" y="0"/>
                  </a:moveTo>
                  <a:lnTo>
                    <a:pt x="1050384" y="0"/>
                  </a:lnTo>
                  <a:lnTo>
                    <a:pt x="1050384" y="375572"/>
                  </a:lnTo>
                  <a:lnTo>
                    <a:pt x="0" y="375572"/>
                  </a:lnTo>
                  <a:close/>
                </a:path>
              </a:pathLst>
            </a:custGeom>
            <a:solidFill>
              <a:srgbClr val="B0E0E7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4754821" y="5654442"/>
            <a:ext cx="3105151" cy="615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Open Sans Light Bold"/>
              </a:rPr>
              <a:t>Prediction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335223" y="5455315"/>
            <a:ext cx="3341233" cy="1110266"/>
            <a:chOff x="0" y="0"/>
            <a:chExt cx="1130244" cy="375572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130244" cy="375572"/>
            </a:xfrm>
            <a:custGeom>
              <a:avLst/>
              <a:gdLst/>
              <a:ahLst/>
              <a:cxnLst/>
              <a:rect l="l" t="t" r="r" b="b"/>
              <a:pathLst>
                <a:path w="1130244" h="375572">
                  <a:moveTo>
                    <a:pt x="0" y="0"/>
                  </a:moveTo>
                  <a:lnTo>
                    <a:pt x="1130244" y="0"/>
                  </a:lnTo>
                  <a:lnTo>
                    <a:pt x="1130244" y="375572"/>
                  </a:lnTo>
                  <a:lnTo>
                    <a:pt x="0" y="375572"/>
                  </a:lnTo>
                  <a:close/>
                </a:path>
              </a:pathLst>
            </a:custGeom>
            <a:solidFill>
              <a:srgbClr val="EBF09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566544" y="5637088"/>
            <a:ext cx="3109912" cy="584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 Bold"/>
              </a:rPr>
              <a:t>Evaluation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775696" y="8187010"/>
            <a:ext cx="2637748" cy="1365327"/>
            <a:chOff x="0" y="0"/>
            <a:chExt cx="6350000" cy="6350000"/>
          </a:xfrm>
        </p:grpSpPr>
        <p:sp>
          <p:nvSpPr>
            <p:cNvPr id="29" name="Freeform 2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4E9F5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AutoShape 30"/>
          <p:cNvSpPr/>
          <p:nvPr/>
        </p:nvSpPr>
        <p:spPr>
          <a:xfrm rot="10775403">
            <a:off x="7860130" y="5966780"/>
            <a:ext cx="94214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AutoShape 31"/>
          <p:cNvSpPr/>
          <p:nvPr/>
        </p:nvSpPr>
        <p:spPr>
          <a:xfrm rot="10785170">
            <a:off x="3676451" y="5971624"/>
            <a:ext cx="107846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AutoShape 32"/>
          <p:cNvSpPr/>
          <p:nvPr/>
        </p:nvSpPr>
        <p:spPr>
          <a:xfrm rot="5416551">
            <a:off x="1353061" y="7310839"/>
            <a:ext cx="1538047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pic>
        <p:nvPicPr>
          <p:cNvPr id="33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546396" y="4385602"/>
            <a:ext cx="4892686" cy="4114800"/>
          </a:xfrm>
          <a:prstGeom prst="rect">
            <a:avLst/>
          </a:prstGeom>
        </p:spPr>
      </p:pic>
      <p:sp>
        <p:nvSpPr>
          <p:cNvPr id="34" name="TextBox 34"/>
          <p:cNvSpPr txBox="1"/>
          <p:nvPr/>
        </p:nvSpPr>
        <p:spPr>
          <a:xfrm>
            <a:off x="0" y="190500"/>
            <a:ext cx="6586537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Flowchart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4560314" y="6239846"/>
            <a:ext cx="2864850" cy="584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 Bold"/>
              </a:rPr>
              <a:t>Model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802436" y="5425057"/>
            <a:ext cx="3105151" cy="1113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Open Sans Light Bold"/>
              </a:rPr>
              <a:t>Contour Detection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75593" y="8460595"/>
            <a:ext cx="3109912" cy="584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 Bold"/>
              </a:rPr>
              <a:t>Result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9758" y="2444168"/>
            <a:ext cx="17229859" cy="581507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09758" y="180975"/>
            <a:ext cx="7619842" cy="1509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000000"/>
                </a:solidFill>
                <a:latin typeface="Open Sans Extra Bold"/>
              </a:rPr>
              <a:t>Our Model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315</Words>
  <Application>Microsoft Office PowerPoint</Application>
  <PresentationFormat>Custom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Open Sans Light Bold</vt:lpstr>
      <vt:lpstr>Open Sans Bold</vt:lpstr>
      <vt:lpstr>Open Sans Extra Bold</vt:lpstr>
      <vt:lpstr>Calibri</vt:lpstr>
      <vt:lpstr>Arial</vt:lpstr>
      <vt:lpstr>Sanchez</vt:lpstr>
      <vt:lpstr>League Spartan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Mathematics Calculator</dc:title>
  <dc:creator>Karan Risbud</dc:creator>
  <cp:lastModifiedBy>Palatla, Sai Venkatesh</cp:lastModifiedBy>
  <cp:revision>6</cp:revision>
  <dcterms:created xsi:type="dcterms:W3CDTF">2006-08-16T00:00:00Z</dcterms:created>
  <dcterms:modified xsi:type="dcterms:W3CDTF">2023-08-09T23:50:54Z</dcterms:modified>
  <dc:identifier>DAExhz4-hno</dc:identifier>
</cp:coreProperties>
</file>